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  <p:sldMasterId id="2147483670" r:id="rId2"/>
    <p:sldMasterId id="2147483672" r:id="rId3"/>
    <p:sldMasterId id="2147483677" r:id="rId4"/>
  </p:sldMasterIdLst>
  <p:notesMasterIdLst>
    <p:notesMasterId r:id="rId20"/>
  </p:notesMasterIdLst>
  <p:sldIdLst>
    <p:sldId id="291" r:id="rId5"/>
    <p:sldId id="297" r:id="rId6"/>
    <p:sldId id="294" r:id="rId7"/>
    <p:sldId id="293" r:id="rId8"/>
    <p:sldId id="288" r:id="rId9"/>
    <p:sldId id="295" r:id="rId10"/>
    <p:sldId id="296" r:id="rId11"/>
    <p:sldId id="292" r:id="rId12"/>
    <p:sldId id="289" r:id="rId13"/>
    <p:sldId id="283" r:id="rId14"/>
    <p:sldId id="287" r:id="rId15"/>
    <p:sldId id="286" r:id="rId16"/>
    <p:sldId id="285" r:id="rId17"/>
    <p:sldId id="284" r:id="rId18"/>
    <p:sldId id="260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メモ" id="{717E50CC-55A9-4BCC-8C7F-E88221DAC9B1}">
          <p14:sldIdLst>
            <p14:sldId id="291"/>
            <p14:sldId id="297"/>
            <p14:sldId id="294"/>
            <p14:sldId id="293"/>
          </p14:sldIdLst>
        </p14:section>
        <p14:section name="概要" id="{75CF7FD3-3BA7-4315-937F-F0F73B6B11C7}">
          <p14:sldIdLst>
            <p14:sldId id="288"/>
            <p14:sldId id="295"/>
            <p14:sldId id="296"/>
            <p14:sldId id="292"/>
          </p14:sldIdLst>
        </p14:section>
        <p14:section name="ロジック" id="{C7F761C2-8E89-44E1-95A4-D9B1DADBAB7D}">
          <p14:sldIdLst>
            <p14:sldId id="289"/>
            <p14:sldId id="283"/>
            <p14:sldId id="287"/>
            <p14:sldId id="286"/>
            <p14:sldId id="285"/>
            <p14:sldId id="284"/>
            <p14:sldId id="2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66"/>
    <a:srgbClr val="CCECFF"/>
    <a:srgbClr val="FFCCFF"/>
    <a:srgbClr val="CCFFCC"/>
    <a:srgbClr val="99FF99"/>
    <a:srgbClr val="FF00FF"/>
    <a:srgbClr val="99FFCC"/>
    <a:srgbClr val="0596AE"/>
    <a:srgbClr val="0648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4B3DE-25EF-4C28-B600-4661CE0287A6}" v="47" dt="2024-07-21T02:05:12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969" autoAdjust="0"/>
  </p:normalViewPr>
  <p:slideViewPr>
    <p:cSldViewPr snapToGrid="0">
      <p:cViewPr>
        <p:scale>
          <a:sx n="75" d="100"/>
          <a:sy n="75" d="100"/>
        </p:scale>
        <p:origin x="974" y="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8A22A-E5D9-41D2-96B3-0C305ABBA05F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F95DA-1DED-4351-A436-B02E859C15B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342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sz="1000" dirty="0"/>
              <a:t>・集荷欠品→設計値</a:t>
            </a:r>
            <a:r>
              <a:rPr kumimoji="1" lang="en-US" altLang="ja-JP" sz="1000" dirty="0"/>
              <a:t>MIN</a:t>
            </a:r>
            <a:r>
              <a:rPr kumimoji="1" lang="ja-JP" altLang="en-US" sz="1000" dirty="0"/>
              <a:t>を下回るで要因も変わるか？</a:t>
            </a:r>
            <a:endParaRPr kumimoji="1" lang="en-US" altLang="ja-JP" sz="1000" dirty="0"/>
          </a:p>
          <a:p>
            <a:r>
              <a:rPr kumimoji="1" lang="ja-JP" altLang="en-US" sz="1000" dirty="0"/>
              <a:t>・各要因</a:t>
            </a:r>
            <a:r>
              <a:rPr kumimoji="1" lang="en-US" altLang="ja-JP" sz="1000" dirty="0"/>
              <a:t>10</a:t>
            </a:r>
            <a:r>
              <a:rPr kumimoji="1" lang="ja-JP" altLang="en-US" sz="1000" dirty="0"/>
              <a:t>件以上欲しい（トラック遅れなどはめったに発生しないと思うが）</a:t>
            </a:r>
            <a:endParaRPr kumimoji="1" lang="en-US" altLang="ja-JP" sz="10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95DA-1DED-4351-A436-B02E859C15B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38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AF95DA-1DED-4351-A436-B02E859C15B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51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機密なし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10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626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20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38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8E4C2EF-773D-B34F-B303-741257996BEA}"/>
              </a:ext>
            </a:extLst>
          </p:cNvPr>
          <p:cNvSpPr txBox="1"/>
          <p:nvPr userDrawn="1"/>
        </p:nvSpPr>
        <p:spPr>
          <a:xfrm>
            <a:off x="443077" y="306000"/>
            <a:ext cx="11302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000" b="1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CAA40E23-9A1E-0940-A59B-09CD3AAE87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/>
              <a:t>1</a:t>
            </a:r>
            <a:r>
              <a:rPr kumimoji="1" lang="ja-JP" altLang="en-US"/>
              <a:t>　項目タイトル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24pt</a:t>
            </a:r>
          </a:p>
        </p:txBody>
      </p:sp>
    </p:spTree>
    <p:extLst>
      <p:ext uri="{BB962C8B-B14F-4D97-AF65-F5344CB8AC3E}">
        <p14:creationId xmlns:p14="http://schemas.microsoft.com/office/powerpoint/2010/main" val="15564849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2">
            <a:extLst>
              <a:ext uri="{FF2B5EF4-FFF2-40B4-BE49-F238E27FC236}">
                <a16:creationId xmlns:a16="http://schemas.microsoft.com/office/drawing/2014/main" id="{875E482E-9BA5-584D-A377-01176B0576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2520001"/>
            <a:ext cx="11307323" cy="1655999"/>
          </a:xfrm>
          <a:prstGeom prst="rect">
            <a:avLst/>
          </a:prstGeom>
          <a:noFill/>
        </p:spPr>
        <p:txBody>
          <a:bodyPr anchor="ctr" anchorCtr="0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項目タイトル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3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30pt</a:t>
            </a:r>
            <a:endParaRPr kumimoji="1" lang="ja-JP" altLang="en-US" sz="3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5727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プレースホルダー 2">
            <a:extLst>
              <a:ext uri="{FF2B5EF4-FFF2-40B4-BE49-F238E27FC236}">
                <a16:creationId xmlns:a16="http://schemas.microsoft.com/office/drawing/2014/main" id="{3E2ADED7-0ED2-7C47-B4C0-1E5C776280C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07323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015466B9-7F06-204A-B53C-64E4557C25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306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23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プレースホルダー 2">
            <a:extLst>
              <a:ext uri="{FF2B5EF4-FFF2-40B4-BE49-F238E27FC236}">
                <a16:creationId xmlns:a16="http://schemas.microsoft.com/office/drawing/2014/main" id="{C9A4CBBA-B6A9-0844-B2B8-6153993E55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7140" y="1098000"/>
            <a:ext cx="11307323" cy="530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本文</a:t>
            </a:r>
            <a:r>
              <a:rPr kumimoji="1" lang="en-US" altLang="ja-JP"/>
              <a:t> </a:t>
            </a:r>
            <a:r>
              <a:rPr kumimoji="1" lang="ja-JP" altLang="en-US"/>
              <a:t>メイリオ</a:t>
            </a:r>
            <a:r>
              <a:rPr kumimoji="1" lang="en-US" altLang="ja-JP"/>
              <a:t>18pt</a:t>
            </a:r>
            <a:endParaRPr kumimoji="1" lang="ja-JP" altLang="en-US"/>
          </a:p>
        </p:txBody>
      </p: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0A92448B-A105-7F45-A55A-04ED997A09C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3077" y="306000"/>
            <a:ext cx="11307323" cy="612000"/>
          </a:xfrm>
          <a:prstGeom prst="rect">
            <a:avLst/>
          </a:prstGeom>
        </p:spPr>
        <p:txBody>
          <a:bodyPr anchor="t" anchorCtr="0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ページ見出し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2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行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ja-JP" altLang="en-US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メイリオ</a:t>
            </a:r>
            <a:r>
              <a:rPr kumimoji="1" lang="en-US" altLang="ja-JP" sz="2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20pt</a:t>
            </a:r>
            <a:endParaRPr kumimoji="1" lang="ja-JP" altLang="en-US" sz="20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034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関係者外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4" name="テキスト ボックス 3"/>
          <p:cNvSpPr txBox="1"/>
          <p:nvPr userDrawn="1"/>
        </p:nvSpPr>
        <p:spPr>
          <a:xfrm>
            <a:off x="11046532" y="442582"/>
            <a:ext cx="9428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DX</a:t>
            </a:r>
            <a:r>
              <a:rPr kumimoji="1" lang="ja-JP" altLang="en-US" sz="800" b="1" dirty="0">
                <a:solidFill>
                  <a:srgbClr val="FF0000"/>
                </a:solidFill>
              </a:rPr>
              <a:t>戦略センター</a:t>
            </a:r>
            <a:endParaRPr kumimoji="1" lang="en-US" altLang="ja-JP" sz="800" b="1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sz="800" b="1" dirty="0">
                <a:solidFill>
                  <a:srgbClr val="FF0000"/>
                </a:solidFill>
              </a:rPr>
              <a:t>DS</a:t>
            </a:r>
            <a:endParaRPr kumimoji="1" lang="ja-JP" altLang="en-US" sz="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342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171" y="0"/>
            <a:ext cx="9140829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70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表紙［極秘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0228" y="0"/>
            <a:ext cx="9901772" cy="6858000"/>
          </a:xfrm>
          <a:prstGeom prst="rect">
            <a:avLst/>
          </a:prstGeom>
        </p:spPr>
      </p:pic>
      <p:sp>
        <p:nvSpPr>
          <p:cNvPr id="13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540000" y="2360932"/>
            <a:ext cx="10198316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資料タイトル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14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540000" y="4732628"/>
            <a:ext cx="7829970" cy="1444729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1" baseline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dirty="0"/>
              <a:t>会社・部署名・発表者氏名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2" name="日付プレースホルダー 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656939" y="730660"/>
            <a:ext cx="130663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年　　月　　日まで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1121885" y="581235"/>
            <a:ext cx="832218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700" b="1" dirty="0">
                <a:solidFill>
                  <a:srgbClr val="D21E23"/>
                </a:solidFill>
              </a:rPr>
              <a:t>部</a:t>
            </a:r>
          </a:p>
        </p:txBody>
      </p:sp>
    </p:spTree>
    <p:extLst>
      <p:ext uri="{BB962C8B-B14F-4D97-AF65-F5344CB8AC3E}">
        <p14:creationId xmlns:p14="http://schemas.microsoft.com/office/powerpoint/2010/main" val="400703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E2423-1C35-4C12-BAEC-CBD3693D0CE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C9C8F-F77C-491F-AE4D-6217FC084DB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49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最終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0641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2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0036734-z100\Desktop\太向\プレゼンフォーマット\02_アイシングループロゴ\AISINGROUP_LOGODATA_201509\PNG\PNG_color\positive\AG_logo_variation1_color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840" y="1"/>
            <a:ext cx="789435" cy="705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コネクタ 8"/>
          <p:cNvCxnSpPr/>
          <p:nvPr userDrawn="1"/>
        </p:nvCxnSpPr>
        <p:spPr>
          <a:xfrm>
            <a:off x="0" y="686831"/>
            <a:ext cx="12192000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6431" y="188641"/>
            <a:ext cx="428835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algn="l">
              <a:defRPr sz="24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1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1466103" y="6519532"/>
            <a:ext cx="399468" cy="246221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</a:lstStyle>
          <a:p>
            <a:fld id="{65AE6374-B558-476C-B6C5-10222A839C1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50280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1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em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" y="0"/>
            <a:ext cx="12190839" cy="6858000"/>
          </a:xfrm>
          <a:prstGeom prst="rect">
            <a:avLst/>
          </a:prstGeom>
        </p:spPr>
      </p:pic>
      <p:sp>
        <p:nvSpPr>
          <p:cNvPr id="23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8020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689600" y="6671691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E5CE2423-1C35-4C12-BAEC-CBD3693D0CE2}" type="datetimeFigureOut">
              <a:rPr kumimoji="1" lang="ja-JP" altLang="en-US" smtClean="0"/>
              <a:t>2024/11/29</a:t>
            </a:fld>
            <a:endParaRPr kumimoji="1" lang="ja-JP" altLang="en-US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398215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  <p:pic>
        <p:nvPicPr>
          <p:cNvPr id="28" name="図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" y="0"/>
            <a:ext cx="121908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0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83" r:id="rId2"/>
    <p:sldLayoutId id="2147483686" r:id="rId3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81249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E3FCF5-2596-A246-B660-4FEF458907DD}"/>
              </a:ext>
            </a:extLst>
          </p:cNvPr>
          <p:cNvPicPr>
            <a:picLocks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453292" y="6601968"/>
            <a:ext cx="11738708" cy="256032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4873846" y="6696000"/>
            <a:ext cx="1063385" cy="1080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700" b="1" dirty="0">
                <a:solidFill>
                  <a:schemeClr val="bg1"/>
                </a:solidFill>
              </a:rPr>
              <a:t>DS</a:t>
            </a:r>
            <a:r>
              <a:rPr kumimoji="1" lang="ja-JP" altLang="en-US" sz="700" b="1" dirty="0">
                <a:solidFill>
                  <a:schemeClr val="bg1"/>
                </a:solidFill>
              </a:rPr>
              <a:t>部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7DD5FFD-127C-DD47-9BF7-CB6A75491278}"/>
              </a:ext>
            </a:extLst>
          </p:cNvPr>
          <p:cNvSpPr txBox="1"/>
          <p:nvPr userDrawn="1"/>
        </p:nvSpPr>
        <p:spPr>
          <a:xfrm>
            <a:off x="11569100" y="6612745"/>
            <a:ext cx="5277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DD04DF85-ADCB-4E8A-A23F-C9CEF091EC87}" type="slidenum">
              <a:rPr lang="ja-JP" altLang="en-US" sz="1000" smtClean="0">
                <a:solidFill>
                  <a:schemeClr val="bg1"/>
                </a:solidFill>
                <a:latin typeface="Segoe UI" panose="020B0502040204020203" pitchFamily="34" charset="0"/>
                <a:ea typeface="メイリオ" panose="020B0604030504040204" pitchFamily="50" charset="-128"/>
                <a:cs typeface="Segoe UI" panose="020B0502040204020203" pitchFamily="34" charset="0"/>
              </a:rPr>
              <a:pPr algn="r"/>
              <a:t>‹#›</a:t>
            </a:fld>
            <a:r>
              <a:rPr lang="en-US" altLang="ja-JP" sz="1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/00</a:t>
            </a:r>
            <a:endParaRPr lang="ja-JP" altLang="en-US" sz="10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コンテンツ プレースホルダー 6">
            <a:extLst>
              <a:ext uri="{FF2B5EF4-FFF2-40B4-BE49-F238E27FC236}">
                <a16:creationId xmlns:a16="http://schemas.microsoft.com/office/drawing/2014/main" id="{E47FB8F7-E074-7A44-87D1-3AC4F6A817DA}"/>
              </a:ext>
            </a:extLst>
          </p:cNvPr>
          <p:cNvSpPr txBox="1">
            <a:spLocks/>
          </p:cNvSpPr>
          <p:nvPr userDrawn="1"/>
        </p:nvSpPr>
        <p:spPr>
          <a:xfrm>
            <a:off x="7443692" y="6681600"/>
            <a:ext cx="3987692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Jan. 0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0</a:t>
            </a:r>
            <a:r>
              <a:rPr lang="en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altLang="ja-JP" sz="7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2021 / © AISIN CORPORATION All Rights Reserved.</a:t>
            </a:r>
            <a:endParaRPr lang="ja-JP" altLang="en-US" sz="7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1085090" y="527"/>
            <a:ext cx="542545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900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2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 userDrawn="1"/>
        </p:nvSpPr>
        <p:spPr>
          <a:xfrm>
            <a:off x="-1085090" y="549207"/>
            <a:ext cx="542545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54920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 userDrawn="1"/>
        </p:nvSpPr>
        <p:spPr>
          <a:xfrm>
            <a:off x="-1085090" y="1097887"/>
            <a:ext cx="542545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09788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 userDrawn="1"/>
        </p:nvSpPr>
        <p:spPr>
          <a:xfrm>
            <a:off x="-1085090" y="1646567"/>
            <a:ext cx="542545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61931" y="1646567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861363"/>
            <a:ext cx="542545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60" y="3861363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552004" y="3308012"/>
            <a:ext cx="1525770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 userDrawn="1"/>
        </p:nvSpPr>
        <p:spPr>
          <a:xfrm>
            <a:off x="-1085090" y="3308012"/>
            <a:ext cx="542545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201310"/>
            <a:ext cx="542545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201310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 userDrawn="1"/>
        </p:nvSpPr>
        <p:spPr>
          <a:xfrm>
            <a:off x="-1085090" y="2754661"/>
            <a:ext cx="542545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200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 userDrawn="1"/>
        </p:nvSpPr>
        <p:spPr>
          <a:xfrm>
            <a:off x="-2610859" y="2754661"/>
            <a:ext cx="1584626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7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8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80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</p:spTree>
    <p:extLst>
      <p:ext uri="{BB962C8B-B14F-4D97-AF65-F5344CB8AC3E}">
        <p14:creationId xmlns:p14="http://schemas.microsoft.com/office/powerpoint/2010/main" val="163855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6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12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kumimoji="1" sz="105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108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–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indent="-144000" algn="l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»"/>
        <a:defRPr kumimoji="1" sz="900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6175CC3-BD20-88D4-0B88-42D99ABDF12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・絵で描くと書き直しが起こる、毎回絵を描いている、何度も流用できない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DE9AC11-99BC-40FF-47FB-A0AB861DEA7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246957-A9FF-BACA-793C-D287248EB0B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62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EA4AB4-6A63-F13F-EA23-1FFBAA53C429}"/>
              </a:ext>
            </a:extLst>
          </p:cNvPr>
          <p:cNvSpPr/>
          <p:nvPr/>
        </p:nvSpPr>
        <p:spPr>
          <a:xfrm>
            <a:off x="8654" y="6400800"/>
            <a:ext cx="12183346" cy="42322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232A5D7B-D913-D7B1-CD65-D55F9FA4AE97}"/>
              </a:ext>
            </a:extLst>
          </p:cNvPr>
          <p:cNvSpPr/>
          <p:nvPr/>
        </p:nvSpPr>
        <p:spPr>
          <a:xfrm>
            <a:off x="9745754" y="7101074"/>
            <a:ext cx="1126653" cy="1504341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1E9C17-4D1C-718C-5408-BF18AB7FFBEC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962400" y="6582803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923950-900D-36CC-36BE-A3B6EB82CEF7}"/>
              </a:ext>
            </a:extLst>
          </p:cNvPr>
          <p:cNvSpPr txBox="1"/>
          <p:nvPr/>
        </p:nvSpPr>
        <p:spPr>
          <a:xfrm>
            <a:off x="1531089" y="46783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発注かんばん数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6F49795-C438-F9DE-5044-1A2524742DCF}"/>
              </a:ext>
            </a:extLst>
          </p:cNvPr>
          <p:cNvSpPr txBox="1"/>
          <p:nvPr/>
        </p:nvSpPr>
        <p:spPr>
          <a:xfrm>
            <a:off x="1761921" y="155589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納入フレ</a:t>
            </a:r>
            <a:r>
              <a:rPr kumimoji="1" lang="ja-JP" altLang="en-US" dirty="0"/>
              <a:t>数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67CBA5AB-1DE4-0B48-E61A-47D72641EFC0}"/>
              </a:ext>
            </a:extLst>
          </p:cNvPr>
          <p:cNvCxnSpPr>
            <a:cxnSpLocks/>
          </p:cNvCxnSpPr>
          <p:nvPr/>
        </p:nvCxnSpPr>
        <p:spPr>
          <a:xfrm>
            <a:off x="3515857" y="628427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8FD6FC29-62D7-70DC-18C1-D61E7EC3193B}"/>
              </a:ext>
            </a:extLst>
          </p:cNvPr>
          <p:cNvSpPr txBox="1"/>
          <p:nvPr/>
        </p:nvSpPr>
        <p:spPr>
          <a:xfrm>
            <a:off x="1415672" y="25174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仕入先便到着時間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83C08B4-CEAB-30A1-330B-F042E4274ECB}"/>
              </a:ext>
            </a:extLst>
          </p:cNvPr>
          <p:cNvCxnSpPr>
            <a:cxnSpLocks/>
          </p:cNvCxnSpPr>
          <p:nvPr/>
        </p:nvCxnSpPr>
        <p:spPr>
          <a:xfrm>
            <a:off x="3515857" y="1585581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B92004D-91A9-0C7B-00D1-D242F10F19EB}"/>
              </a:ext>
            </a:extLst>
          </p:cNvPr>
          <p:cNvSpPr/>
          <p:nvPr/>
        </p:nvSpPr>
        <p:spPr>
          <a:xfrm>
            <a:off x="3961057" y="450094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2A5A391-6A66-6A3B-A08F-0CD007C82DA0}"/>
              </a:ext>
            </a:extLst>
          </p:cNvPr>
          <p:cNvSpPr/>
          <p:nvPr/>
        </p:nvSpPr>
        <p:spPr>
          <a:xfrm>
            <a:off x="5394251" y="1446118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8FD1FF26-BF8D-2321-7D75-A0E672530FDF}"/>
              </a:ext>
            </a:extLst>
          </p:cNvPr>
          <p:cNvCxnSpPr>
            <a:cxnSpLocks/>
          </p:cNvCxnSpPr>
          <p:nvPr/>
        </p:nvCxnSpPr>
        <p:spPr>
          <a:xfrm>
            <a:off x="3515857" y="2542735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C41FC2EB-8607-17C3-5924-22C76EF6314C}"/>
              </a:ext>
            </a:extLst>
          </p:cNvPr>
          <p:cNvCxnSpPr>
            <a:cxnSpLocks/>
          </p:cNvCxnSpPr>
          <p:nvPr/>
        </p:nvCxnSpPr>
        <p:spPr>
          <a:xfrm>
            <a:off x="3515856" y="3499889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68072F2-E5CA-F2E5-FEB4-CDD235FA7705}"/>
              </a:ext>
            </a:extLst>
          </p:cNvPr>
          <p:cNvSpPr txBox="1"/>
          <p:nvPr/>
        </p:nvSpPr>
        <p:spPr>
          <a:xfrm>
            <a:off x="923051" y="3350160"/>
            <a:ext cx="2592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定期便積載かんばん数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A84C010-A19F-8945-5AD0-9E12DA91BAF8}"/>
              </a:ext>
            </a:extLst>
          </p:cNvPr>
          <p:cNvSpPr/>
          <p:nvPr/>
        </p:nvSpPr>
        <p:spPr>
          <a:xfrm>
            <a:off x="5394251" y="2408649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2E4ABE34-6A9D-1860-5FE0-D80A03E2ACC6}"/>
              </a:ext>
            </a:extLst>
          </p:cNvPr>
          <p:cNvSpPr/>
          <p:nvPr/>
        </p:nvSpPr>
        <p:spPr>
          <a:xfrm>
            <a:off x="6855184" y="3388865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DCC4A55-C889-01CD-FD21-7901A0428590}"/>
              </a:ext>
            </a:extLst>
          </p:cNvPr>
          <p:cNvCxnSpPr>
            <a:cxnSpLocks/>
          </p:cNvCxnSpPr>
          <p:nvPr/>
        </p:nvCxnSpPr>
        <p:spPr>
          <a:xfrm>
            <a:off x="3515856" y="4457043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43C1224-7B2F-F082-577E-1ED6AFBD3552}"/>
              </a:ext>
            </a:extLst>
          </p:cNvPr>
          <p:cNvSpPr/>
          <p:nvPr/>
        </p:nvSpPr>
        <p:spPr>
          <a:xfrm>
            <a:off x="6861553" y="4299137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6CCB616-006E-E726-B789-3D512D6BE484}"/>
              </a:ext>
            </a:extLst>
          </p:cNvPr>
          <p:cNvSpPr txBox="1"/>
          <p:nvPr/>
        </p:nvSpPr>
        <p:spPr>
          <a:xfrm>
            <a:off x="1529850" y="4299137"/>
            <a:ext cx="1979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定期便到着時間</a:t>
            </a:r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96672DC-C710-FAC4-94F7-65BEA99DBB49}"/>
              </a:ext>
            </a:extLst>
          </p:cNvPr>
          <p:cNvCxnSpPr>
            <a:cxnSpLocks/>
          </p:cNvCxnSpPr>
          <p:nvPr/>
        </p:nvCxnSpPr>
        <p:spPr>
          <a:xfrm>
            <a:off x="3515855" y="5414197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68E887D-7426-E155-2DD3-9FF2D678BE1A}"/>
              </a:ext>
            </a:extLst>
          </p:cNvPr>
          <p:cNvSpPr/>
          <p:nvPr/>
        </p:nvSpPr>
        <p:spPr>
          <a:xfrm>
            <a:off x="8949082" y="5272880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F19A818C-F39D-8CC0-0448-72B743ED90AE}"/>
              </a:ext>
            </a:extLst>
          </p:cNvPr>
          <p:cNvSpPr txBox="1"/>
          <p:nvPr/>
        </p:nvSpPr>
        <p:spPr>
          <a:xfrm>
            <a:off x="2101736" y="7162422"/>
            <a:ext cx="103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入庫数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192990C-6090-EA0D-CD55-2AD6E48E8777}"/>
              </a:ext>
            </a:extLst>
          </p:cNvPr>
          <p:cNvSpPr/>
          <p:nvPr/>
        </p:nvSpPr>
        <p:spPr>
          <a:xfrm>
            <a:off x="9863482" y="6235411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1EA56443-F9F4-919D-E628-8705CDDA5030}"/>
              </a:ext>
            </a:extLst>
          </p:cNvPr>
          <p:cNvCxnSpPr>
            <a:cxnSpLocks/>
          </p:cNvCxnSpPr>
          <p:nvPr/>
        </p:nvCxnSpPr>
        <p:spPr>
          <a:xfrm>
            <a:off x="3515854" y="6371351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B9D6A3B-88E0-5E32-B644-7184E7F47AD8}"/>
              </a:ext>
            </a:extLst>
          </p:cNvPr>
          <p:cNvSpPr txBox="1"/>
          <p:nvPr/>
        </p:nvSpPr>
        <p:spPr>
          <a:xfrm>
            <a:off x="1116431" y="5256291"/>
            <a:ext cx="244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部品置き場の滞留数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01C5AE98-B20C-0A36-8E67-894AACB9EAE9}"/>
              </a:ext>
            </a:extLst>
          </p:cNvPr>
          <p:cNvCxnSpPr>
            <a:cxnSpLocks/>
          </p:cNvCxnSpPr>
          <p:nvPr/>
        </p:nvCxnSpPr>
        <p:spPr>
          <a:xfrm>
            <a:off x="3515854" y="7328505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C2B06C57-3F81-A6B8-23F8-F14D08C7D125}"/>
              </a:ext>
            </a:extLst>
          </p:cNvPr>
          <p:cNvSpPr/>
          <p:nvPr/>
        </p:nvSpPr>
        <p:spPr>
          <a:xfrm>
            <a:off x="9863482" y="7173288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CADB8C6-4816-5F58-F7CC-A6E54C0BF2C0}"/>
              </a:ext>
            </a:extLst>
          </p:cNvPr>
          <p:cNvSpPr txBox="1"/>
          <p:nvPr/>
        </p:nvSpPr>
        <p:spPr>
          <a:xfrm>
            <a:off x="2101736" y="8032175"/>
            <a:ext cx="103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出庫</a:t>
            </a:r>
            <a:r>
              <a:rPr kumimoji="1" lang="ja-JP" altLang="en-US" dirty="0"/>
              <a:t>数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9D55F6E-220A-664B-C812-F89C42AB63CB}"/>
              </a:ext>
            </a:extLst>
          </p:cNvPr>
          <p:cNvCxnSpPr>
            <a:cxnSpLocks/>
          </p:cNvCxnSpPr>
          <p:nvPr/>
        </p:nvCxnSpPr>
        <p:spPr>
          <a:xfrm>
            <a:off x="3561940" y="8285659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46BD010B-5DBC-49AB-89B3-2B8F6D6F21B4}"/>
              </a:ext>
            </a:extLst>
          </p:cNvPr>
          <p:cNvSpPr txBox="1"/>
          <p:nvPr/>
        </p:nvSpPr>
        <p:spPr>
          <a:xfrm>
            <a:off x="965997" y="9032452"/>
            <a:ext cx="2254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計画組立生産台数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B84A7FC-ADC8-EB50-9403-F0EEA05FF42C}"/>
              </a:ext>
            </a:extLst>
          </p:cNvPr>
          <p:cNvCxnSpPr>
            <a:cxnSpLocks/>
          </p:cNvCxnSpPr>
          <p:nvPr/>
        </p:nvCxnSpPr>
        <p:spPr>
          <a:xfrm>
            <a:off x="3509487" y="9242813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1EBAEA2B-F467-2B71-744B-754343C46A13}"/>
              </a:ext>
            </a:extLst>
          </p:cNvPr>
          <p:cNvCxnSpPr>
            <a:cxnSpLocks/>
          </p:cNvCxnSpPr>
          <p:nvPr/>
        </p:nvCxnSpPr>
        <p:spPr>
          <a:xfrm>
            <a:off x="3509486" y="10199967"/>
            <a:ext cx="7605799" cy="24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60FB9AE6-D06D-0DBB-DA02-B049EBB9316E}"/>
              </a:ext>
            </a:extLst>
          </p:cNvPr>
          <p:cNvSpPr txBox="1"/>
          <p:nvPr/>
        </p:nvSpPr>
        <p:spPr>
          <a:xfrm>
            <a:off x="2174395" y="9989608"/>
            <a:ext cx="10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稼働率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85ACDBD-30FA-FA77-9B6A-A46634C7D8B6}"/>
              </a:ext>
            </a:extLst>
          </p:cNvPr>
          <p:cNvSpPr txBox="1"/>
          <p:nvPr/>
        </p:nvSpPr>
        <p:spPr>
          <a:xfrm>
            <a:off x="1643545" y="6216786"/>
            <a:ext cx="1752244" cy="381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間口の充足率</a:t>
            </a:r>
            <a:endParaRPr kumimoji="1" lang="ja-JP" altLang="en-US" dirty="0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3FDA8069-55A2-89F0-D168-807EB5D605F6}"/>
              </a:ext>
            </a:extLst>
          </p:cNvPr>
          <p:cNvSpPr/>
          <p:nvPr/>
        </p:nvSpPr>
        <p:spPr>
          <a:xfrm>
            <a:off x="9863482" y="8133131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3BA901AD-4E80-9A44-D1D4-7F6DB4D39A4D}"/>
              </a:ext>
            </a:extLst>
          </p:cNvPr>
          <p:cNvSpPr/>
          <p:nvPr/>
        </p:nvSpPr>
        <p:spPr>
          <a:xfrm>
            <a:off x="9863482" y="9078249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22FF2841-E189-14EF-5168-E91C805C37F8}"/>
              </a:ext>
            </a:extLst>
          </p:cNvPr>
          <p:cNvSpPr/>
          <p:nvPr/>
        </p:nvSpPr>
        <p:spPr>
          <a:xfrm>
            <a:off x="9863482" y="10023367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1875BE8-BD18-F34D-FD4E-8C8B055F38F8}"/>
              </a:ext>
            </a:extLst>
          </p:cNvPr>
          <p:cNvSpPr txBox="1"/>
          <p:nvPr/>
        </p:nvSpPr>
        <p:spPr>
          <a:xfrm>
            <a:off x="11214491" y="45579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3F9628DD-D4D5-2ADA-BE16-25ABD032E679}"/>
              </a:ext>
            </a:extLst>
          </p:cNvPr>
          <p:cNvSpPr txBox="1"/>
          <p:nvPr/>
        </p:nvSpPr>
        <p:spPr>
          <a:xfrm>
            <a:off x="11214491" y="1446118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25D7F7BB-6C33-EBB0-70AC-1EDD6D8BC6F0}"/>
              </a:ext>
            </a:extLst>
          </p:cNvPr>
          <p:cNvSpPr txBox="1"/>
          <p:nvPr/>
        </p:nvSpPr>
        <p:spPr>
          <a:xfrm>
            <a:off x="11214491" y="2375482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0824F978-95BE-25F8-01C8-26D397C7DCA2}"/>
              </a:ext>
            </a:extLst>
          </p:cNvPr>
          <p:cNvSpPr txBox="1"/>
          <p:nvPr/>
        </p:nvSpPr>
        <p:spPr>
          <a:xfrm>
            <a:off x="11214491" y="3365803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B51D338-11D6-23BB-291F-573C6E24804D}"/>
              </a:ext>
            </a:extLst>
          </p:cNvPr>
          <p:cNvSpPr txBox="1"/>
          <p:nvPr/>
        </p:nvSpPr>
        <p:spPr>
          <a:xfrm>
            <a:off x="11194274" y="428018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F2D0A74-5CA4-B83F-65EF-510871C9B39F}"/>
              </a:ext>
            </a:extLst>
          </p:cNvPr>
          <p:cNvSpPr txBox="1"/>
          <p:nvPr/>
        </p:nvSpPr>
        <p:spPr>
          <a:xfrm>
            <a:off x="11167739" y="5240030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3E770BAA-9CDF-3345-5556-4DFA08C34976}"/>
              </a:ext>
            </a:extLst>
          </p:cNvPr>
          <p:cNvSpPr txBox="1"/>
          <p:nvPr/>
        </p:nvSpPr>
        <p:spPr>
          <a:xfrm>
            <a:off x="11161873" y="6186428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7F155845-CB00-4839-ED66-A51DA4705CCC}"/>
              </a:ext>
            </a:extLst>
          </p:cNvPr>
          <p:cNvSpPr txBox="1"/>
          <p:nvPr/>
        </p:nvSpPr>
        <p:spPr>
          <a:xfrm>
            <a:off x="11189185" y="7175457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E79B1EAC-CF22-8A77-DAC1-9C9FEBFAB2A2}"/>
              </a:ext>
            </a:extLst>
          </p:cNvPr>
          <p:cNvSpPr txBox="1"/>
          <p:nvPr/>
        </p:nvSpPr>
        <p:spPr>
          <a:xfrm>
            <a:off x="11214491" y="8120839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203D581-C2B9-C773-C793-714CA1E4B8D2}"/>
              </a:ext>
            </a:extLst>
          </p:cNvPr>
          <p:cNvSpPr txBox="1"/>
          <p:nvPr/>
        </p:nvSpPr>
        <p:spPr>
          <a:xfrm>
            <a:off x="11189185" y="9050203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A60C767C-38C8-BF53-DDD9-31E81AC5581E}"/>
              </a:ext>
            </a:extLst>
          </p:cNvPr>
          <p:cNvSpPr txBox="1"/>
          <p:nvPr/>
        </p:nvSpPr>
        <p:spPr>
          <a:xfrm>
            <a:off x="11189185" y="9981736"/>
            <a:ext cx="26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t</a:t>
            </a:r>
            <a:endParaRPr kumimoji="1" lang="ja-JP" altLang="en-US" dirty="0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5686092B-DA26-C38F-889A-A55A7E8C1E8B}"/>
              </a:ext>
            </a:extLst>
          </p:cNvPr>
          <p:cNvSpPr/>
          <p:nvPr/>
        </p:nvSpPr>
        <p:spPr>
          <a:xfrm>
            <a:off x="12192000" y="0"/>
            <a:ext cx="4329752" cy="106330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781E88AC-6AFE-9722-59BF-7B92559B6CE1}"/>
              </a:ext>
            </a:extLst>
          </p:cNvPr>
          <p:cNvSpPr/>
          <p:nvPr/>
        </p:nvSpPr>
        <p:spPr>
          <a:xfrm>
            <a:off x="12852990" y="443761"/>
            <a:ext cx="914400" cy="369332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1"/>
              </a:solidFill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86AA6BA6-92FA-EE33-0824-CCD3BF0B46CA}"/>
              </a:ext>
            </a:extLst>
          </p:cNvPr>
          <p:cNvSpPr txBox="1"/>
          <p:nvPr/>
        </p:nvSpPr>
        <p:spPr>
          <a:xfrm>
            <a:off x="13965990" y="463226"/>
            <a:ext cx="10313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解析窓</a:t>
            </a:r>
            <a:endParaRPr kumimoji="1" lang="ja-JP" altLang="en-US" dirty="0"/>
          </a:p>
        </p:txBody>
      </p:sp>
      <p:cxnSp>
        <p:nvCxnSpPr>
          <p:cNvPr id="61" name="コネクタ: 曲線 60">
            <a:extLst>
              <a:ext uri="{FF2B5EF4-FFF2-40B4-BE49-F238E27FC236}">
                <a16:creationId xmlns:a16="http://schemas.microsoft.com/office/drawing/2014/main" id="{671BB22B-5E5C-AAFA-4DEC-42807D7AE79A}"/>
              </a:ext>
            </a:extLst>
          </p:cNvPr>
          <p:cNvCxnSpPr>
            <a:cxnSpLocks/>
            <a:stCxn id="28" idx="2"/>
            <a:endCxn id="32" idx="1"/>
          </p:cNvCxnSpPr>
          <p:nvPr/>
        </p:nvCxnSpPr>
        <p:spPr>
          <a:xfrm rot="5400000">
            <a:off x="9715477" y="6752748"/>
            <a:ext cx="753211" cy="457200"/>
          </a:xfrm>
          <a:prstGeom prst="curvedConnector4">
            <a:avLst>
              <a:gd name="adj1" fmla="val 37741"/>
              <a:gd name="adj2" fmla="val 1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6A325D4-F43A-F437-8FD5-013CFE8F3A72}"/>
              </a:ext>
            </a:extLst>
          </p:cNvPr>
          <p:cNvSpPr txBox="1"/>
          <p:nvPr/>
        </p:nvSpPr>
        <p:spPr>
          <a:xfrm>
            <a:off x="10290103" y="6689282"/>
            <a:ext cx="5032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間口の充足率が高いと、入庫が後回しにされる</a:t>
            </a:r>
            <a:endParaRPr kumimoji="1" lang="ja-JP" altLang="en-US" dirty="0">
              <a:solidFill>
                <a:schemeClr val="accent1"/>
              </a:solidFill>
            </a:endParaRPr>
          </a:p>
        </p:txBody>
      </p:sp>
      <p:cxnSp>
        <p:nvCxnSpPr>
          <p:cNvPr id="65" name="コネクタ: 曲線 64">
            <a:extLst>
              <a:ext uri="{FF2B5EF4-FFF2-40B4-BE49-F238E27FC236}">
                <a16:creationId xmlns:a16="http://schemas.microsoft.com/office/drawing/2014/main" id="{80A6A0D3-AB87-82B0-44AC-BE1857F1546F}"/>
              </a:ext>
            </a:extLst>
          </p:cNvPr>
          <p:cNvCxnSpPr>
            <a:cxnSpLocks/>
            <a:stCxn id="15" idx="2"/>
            <a:endCxn id="32" idx="1"/>
          </p:cNvCxnSpPr>
          <p:nvPr/>
        </p:nvCxnSpPr>
        <p:spPr>
          <a:xfrm rot="16200000" flipH="1">
            <a:off x="3871605" y="1366077"/>
            <a:ext cx="6538528" cy="54452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6A0AF064-4FF8-B6E5-BE7A-C78EC1F0780C}"/>
              </a:ext>
            </a:extLst>
          </p:cNvPr>
          <p:cNvSpPr/>
          <p:nvPr/>
        </p:nvSpPr>
        <p:spPr>
          <a:xfrm>
            <a:off x="12852990" y="1221622"/>
            <a:ext cx="914400" cy="369332"/>
          </a:xfrm>
          <a:prstGeom prst="rect">
            <a:avLst/>
          </a:prstGeom>
          <a:solidFill>
            <a:schemeClr val="accent6">
              <a:lumMod val="20000"/>
              <a:lumOff val="80000"/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accent6"/>
              </a:solidFill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1E9034E6-BF73-38A6-2E53-D232654B869B}"/>
              </a:ext>
            </a:extLst>
          </p:cNvPr>
          <p:cNvSpPr txBox="1"/>
          <p:nvPr/>
        </p:nvSpPr>
        <p:spPr>
          <a:xfrm>
            <a:off x="13965990" y="1261414"/>
            <a:ext cx="1485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在庫増減数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F985C278-B67E-6E88-23D8-D0FECBA4D17A}"/>
              </a:ext>
            </a:extLst>
          </p:cNvPr>
          <p:cNvSpPr/>
          <p:nvPr/>
        </p:nvSpPr>
        <p:spPr>
          <a:xfrm>
            <a:off x="-4311628" y="-7040"/>
            <a:ext cx="4329752" cy="10640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84A9CBDB-8655-E9A6-110D-A9017DCEDA33}"/>
              </a:ext>
            </a:extLst>
          </p:cNvPr>
          <p:cNvSpPr txBox="1"/>
          <p:nvPr/>
        </p:nvSpPr>
        <p:spPr>
          <a:xfrm>
            <a:off x="-4061142" y="271131"/>
            <a:ext cx="45109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〇分析テーマ</a:t>
            </a:r>
            <a:endParaRPr lang="en-US" altLang="ja-JP" dirty="0"/>
          </a:p>
          <a:p>
            <a:r>
              <a:rPr lang="ja-JP" altLang="en-US" dirty="0"/>
              <a:t>ある時間の在庫増減数を原因を調べたい</a:t>
            </a:r>
            <a:endParaRPr lang="en-US" altLang="ja-JP" dirty="0"/>
          </a:p>
          <a:p>
            <a:r>
              <a:rPr lang="ja-JP" altLang="en-US" dirty="0"/>
              <a:t>★「在庫」ではなく、「在庫増減数」に注目しているのがポイント</a:t>
            </a:r>
            <a:endParaRPr lang="en-US" altLang="ja-JP" dirty="0"/>
          </a:p>
          <a:p>
            <a:r>
              <a:rPr lang="ja-JP" altLang="en-US" dirty="0"/>
              <a:t>在庫は過去の値の累積で決まる。</a:t>
            </a:r>
            <a:endParaRPr lang="en-US" altLang="ja-JP" dirty="0"/>
          </a:p>
          <a:p>
            <a:r>
              <a:rPr lang="ja-JP" altLang="en-US" dirty="0"/>
              <a:t>増減数を見ることで過去を切り離して分析することができる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8/11</a:t>
            </a:r>
            <a:r>
              <a:rPr kumimoji="1" lang="ja-JP" altLang="en-US" dirty="0"/>
              <a:t>の</a:t>
            </a:r>
            <a:r>
              <a:rPr kumimoji="1" lang="en-US" altLang="ja-JP" dirty="0"/>
              <a:t>10</a:t>
            </a:r>
            <a:r>
              <a:rPr kumimoji="1" lang="ja-JP" altLang="en-US" dirty="0"/>
              <a:t>時</a:t>
            </a:r>
            <a:r>
              <a:rPr kumimoji="1" lang="en-US" altLang="ja-JP" dirty="0"/>
              <a:t>-15</a:t>
            </a:r>
            <a:r>
              <a:rPr kumimoji="1" lang="ja-JP" altLang="en-US" dirty="0"/>
              <a:t>時の間に在庫</a:t>
            </a:r>
            <a:r>
              <a:rPr kumimoji="1" lang="en-US" altLang="ja-JP" dirty="0"/>
              <a:t>10</a:t>
            </a:r>
            <a:r>
              <a:rPr kumimoji="1" lang="ja-JP" altLang="en-US" dirty="0"/>
              <a:t>個減少したのはなぜ？</a:t>
            </a:r>
            <a:endParaRPr kumimoji="1" lang="en-US" altLang="ja-JP" dirty="0"/>
          </a:p>
          <a:p>
            <a:r>
              <a:rPr lang="ja-JP" altLang="en-US" dirty="0">
                <a:solidFill>
                  <a:schemeClr val="accent6"/>
                </a:solidFill>
              </a:rPr>
              <a:t>★どのくらいの時間幅を対象にすべきか</a:t>
            </a:r>
            <a:endParaRPr lang="en-US" altLang="ja-JP" dirty="0">
              <a:solidFill>
                <a:schemeClr val="accent6"/>
              </a:solidFill>
            </a:endParaRPr>
          </a:p>
          <a:p>
            <a:r>
              <a:rPr kumimoji="1" lang="ja-JP" altLang="en-US" dirty="0">
                <a:solidFill>
                  <a:schemeClr val="accent6"/>
                </a:solidFill>
              </a:rPr>
              <a:t>品番毎に違う</a:t>
            </a:r>
            <a:endParaRPr kumimoji="1" lang="en-US" altLang="ja-JP" dirty="0">
              <a:solidFill>
                <a:schemeClr val="accent6"/>
              </a:solidFill>
            </a:endParaRPr>
          </a:p>
          <a:p>
            <a:endParaRPr lang="en-US" altLang="ja-JP" dirty="0"/>
          </a:p>
          <a:p>
            <a:endParaRPr kumimoji="1" lang="ja-JP" altLang="en-US" dirty="0"/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3B0B611C-C8DB-F14B-4D51-8C9D60E58696}"/>
              </a:ext>
            </a:extLst>
          </p:cNvPr>
          <p:cNvCxnSpPr>
            <a:cxnSpLocks/>
          </p:cNvCxnSpPr>
          <p:nvPr/>
        </p:nvCxnSpPr>
        <p:spPr>
          <a:xfrm>
            <a:off x="10777882" y="-240384"/>
            <a:ext cx="0" cy="106330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0CAC132-B8D7-2ADE-EA60-B0F33FD5BB1F}"/>
              </a:ext>
            </a:extLst>
          </p:cNvPr>
          <p:cNvSpPr txBox="1"/>
          <p:nvPr/>
        </p:nvSpPr>
        <p:spPr>
          <a:xfrm>
            <a:off x="10469945" y="-609716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now</a:t>
            </a:r>
            <a:endParaRPr kumimoji="1" lang="ja-JP" altLang="en-US" dirty="0"/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939F445D-AF86-D345-9394-1D0F7DC76573}"/>
              </a:ext>
            </a:extLst>
          </p:cNvPr>
          <p:cNvCxnSpPr>
            <a:cxnSpLocks/>
          </p:cNvCxnSpPr>
          <p:nvPr/>
        </p:nvCxnSpPr>
        <p:spPr>
          <a:xfrm>
            <a:off x="4863137" y="725261"/>
            <a:ext cx="5902425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98D1086-06B6-02C7-51A9-E5C6C0F07DBD}"/>
              </a:ext>
            </a:extLst>
          </p:cNvPr>
          <p:cNvSpPr txBox="1"/>
          <p:nvPr/>
        </p:nvSpPr>
        <p:spPr>
          <a:xfrm>
            <a:off x="7036647" y="702964"/>
            <a:ext cx="194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best_range_order</a:t>
            </a:r>
            <a:endParaRPr kumimoji="1" lang="ja-JP" altLang="en-US" dirty="0"/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2E7A2C6C-9330-94AB-F08E-4B2551D90882}"/>
              </a:ext>
            </a:extLst>
          </p:cNvPr>
          <p:cNvCxnSpPr>
            <a:cxnSpLocks/>
          </p:cNvCxnSpPr>
          <p:nvPr/>
        </p:nvCxnSpPr>
        <p:spPr>
          <a:xfrm>
            <a:off x="12852990" y="271131"/>
            <a:ext cx="91440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5A3F4541-D654-50E9-15E3-0FB6F03F13BB}"/>
              </a:ext>
            </a:extLst>
          </p:cNvPr>
          <p:cNvSpPr txBox="1"/>
          <p:nvPr/>
        </p:nvSpPr>
        <p:spPr>
          <a:xfrm>
            <a:off x="12852990" y="-119337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window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668835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F69BB1C-5E20-03FC-4214-B2EFC04CEF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03F200A-78A1-BBD2-78D1-03C4FBD0674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B8B4E1-CCD9-9A87-2DEA-43410E849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7288" y="0"/>
            <a:ext cx="87574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75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7E30B81-8A26-0E97-A631-626713D4479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dirty="0"/>
              <a:t>過多原因、共通品番じゃない？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BA5A8B-97EC-D76E-93EC-B8DF25E4BB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178ECA-F232-83CA-90F1-D74E3CDE1F9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2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9F17A06-6F92-3BC0-FAEE-53F873DAD05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021144-6108-665B-2B99-0D2E6872FFC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49A015-A5CF-1031-F9CC-08CBD504E3D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311D9FF-0B8C-C637-174B-39FF855AE306}"/>
              </a:ext>
            </a:extLst>
          </p:cNvPr>
          <p:cNvSpPr/>
          <p:nvPr/>
        </p:nvSpPr>
        <p:spPr>
          <a:xfrm>
            <a:off x="443077" y="767396"/>
            <a:ext cx="289448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同受入、同品番</a:t>
            </a:r>
          </a:p>
        </p:txBody>
      </p:sp>
    </p:spTree>
    <p:extLst>
      <p:ext uri="{BB962C8B-B14F-4D97-AF65-F5344CB8AC3E}">
        <p14:creationId xmlns:p14="http://schemas.microsoft.com/office/powerpoint/2010/main" val="3620099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E04217C-FDE8-800A-413B-869A9AEA93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B5CA4F-FEBF-FD4F-5D16-8E1CAF53472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5FB74CE7-A1A2-D3BB-3655-DEB7C6527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6" y="1146693"/>
            <a:ext cx="11281786" cy="81405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ED0D2F91-9619-3FBF-A08C-2786E6BB2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846" y="2391044"/>
            <a:ext cx="8497486" cy="819264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6CD35EE7-D74A-2E15-6FB2-D19B618994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846" y="3551729"/>
            <a:ext cx="13574475" cy="531432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4AE29B1-F81B-CF00-0079-DB0BE932C506}"/>
              </a:ext>
            </a:extLst>
          </p:cNvPr>
          <p:cNvSpPr/>
          <p:nvPr/>
        </p:nvSpPr>
        <p:spPr>
          <a:xfrm>
            <a:off x="5809152" y="1593273"/>
            <a:ext cx="1949393" cy="32435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733FEEA-F9D6-E374-9B0D-AE052B3BD5B0}"/>
              </a:ext>
            </a:extLst>
          </p:cNvPr>
          <p:cNvSpPr/>
          <p:nvPr/>
        </p:nvSpPr>
        <p:spPr>
          <a:xfrm>
            <a:off x="3463115" y="2692400"/>
            <a:ext cx="1510667" cy="226015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381677E-25BB-2E8C-2D17-017C79E5E39C}"/>
              </a:ext>
            </a:extLst>
          </p:cNvPr>
          <p:cNvSpPr/>
          <p:nvPr/>
        </p:nvSpPr>
        <p:spPr>
          <a:xfrm>
            <a:off x="5037664" y="2692400"/>
            <a:ext cx="1293864" cy="226015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BA8A888-2C5A-8A82-08AE-63E82F46BA09}"/>
              </a:ext>
            </a:extLst>
          </p:cNvPr>
          <p:cNvSpPr/>
          <p:nvPr/>
        </p:nvSpPr>
        <p:spPr>
          <a:xfrm>
            <a:off x="7807701" y="1593273"/>
            <a:ext cx="292590" cy="324357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FDEBFD9-F3D6-FCE2-3262-671CEEB6AD8B}"/>
              </a:ext>
            </a:extLst>
          </p:cNvPr>
          <p:cNvSpPr/>
          <p:nvPr/>
        </p:nvSpPr>
        <p:spPr>
          <a:xfrm>
            <a:off x="6395411" y="2687668"/>
            <a:ext cx="753534" cy="226015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BB3CC6C-EFC6-5143-D206-5F8A40CFDC1F}"/>
              </a:ext>
            </a:extLst>
          </p:cNvPr>
          <p:cNvSpPr/>
          <p:nvPr/>
        </p:nvSpPr>
        <p:spPr>
          <a:xfrm>
            <a:off x="8149446" y="1593273"/>
            <a:ext cx="1548735" cy="324357"/>
          </a:xfrm>
          <a:prstGeom prst="rect">
            <a:avLst/>
          </a:prstGeom>
          <a:noFill/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ABCC4EB-543B-6A95-90B2-5E8317A249CF}"/>
              </a:ext>
            </a:extLst>
          </p:cNvPr>
          <p:cNvSpPr/>
          <p:nvPr/>
        </p:nvSpPr>
        <p:spPr>
          <a:xfrm>
            <a:off x="7254392" y="2682936"/>
            <a:ext cx="1630989" cy="226015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3B0DDE0-452E-993C-A33C-265343E9F3B4}"/>
              </a:ext>
            </a:extLst>
          </p:cNvPr>
          <p:cNvSpPr/>
          <p:nvPr/>
        </p:nvSpPr>
        <p:spPr>
          <a:xfrm>
            <a:off x="9747336" y="1593273"/>
            <a:ext cx="2037296" cy="324357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A594309-D039-87B5-8CD4-2177D5DC3C8C}"/>
              </a:ext>
            </a:extLst>
          </p:cNvPr>
          <p:cNvSpPr/>
          <p:nvPr/>
        </p:nvSpPr>
        <p:spPr>
          <a:xfrm>
            <a:off x="1620982" y="4692072"/>
            <a:ext cx="3260436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DBA6A2B-69E3-C2A5-0351-8420124C7858}"/>
              </a:ext>
            </a:extLst>
          </p:cNvPr>
          <p:cNvSpPr txBox="1"/>
          <p:nvPr/>
        </p:nvSpPr>
        <p:spPr>
          <a:xfrm>
            <a:off x="4670259" y="5655793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e</a:t>
            </a:r>
            <a:r>
              <a:rPr kumimoji="1" lang="en-US" altLang="ja-JP" dirty="0" err="1"/>
              <a:t>nd_hours_ago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5531E5-75A8-B1FD-88B9-EC2095E5FD32}"/>
              </a:ext>
            </a:extLst>
          </p:cNvPr>
          <p:cNvSpPr txBox="1"/>
          <p:nvPr/>
        </p:nvSpPr>
        <p:spPr>
          <a:xfrm>
            <a:off x="1114259" y="5658692"/>
            <a:ext cx="2582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/>
              <a:t>start_hours_ago</a:t>
            </a:r>
            <a:endParaRPr kumimoji="1" lang="en-US" altLang="ja-JP" dirty="0"/>
          </a:p>
          <a:p>
            <a:r>
              <a:rPr kumimoji="1" lang="en-US" altLang="ja-JP" dirty="0"/>
              <a:t>=</a:t>
            </a:r>
            <a:r>
              <a:rPr kumimoji="1" lang="en-US" altLang="ja-JP" dirty="0" err="1"/>
              <a:t>best_range_end_order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BFF989F-9D62-3CF0-EEBF-3930AAE9CB69}"/>
              </a:ext>
            </a:extLst>
          </p:cNvPr>
          <p:cNvSpPr txBox="1"/>
          <p:nvPr/>
        </p:nvSpPr>
        <p:spPr>
          <a:xfrm>
            <a:off x="4088368" y="2259052"/>
            <a:ext cx="4347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52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0837632-47C2-7EEE-5DA2-1488B5478A00}"/>
              </a:ext>
            </a:extLst>
          </p:cNvPr>
          <p:cNvSpPr txBox="1"/>
          <p:nvPr/>
        </p:nvSpPr>
        <p:spPr>
          <a:xfrm>
            <a:off x="6632882" y="2203682"/>
            <a:ext cx="43473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51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2CE3E34-7EBE-1A5A-0DBA-01B7E1A11F7E}"/>
              </a:ext>
            </a:extLst>
          </p:cNvPr>
          <p:cNvSpPr txBox="1"/>
          <p:nvPr/>
        </p:nvSpPr>
        <p:spPr>
          <a:xfrm>
            <a:off x="8069886" y="2208086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5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6DF439ED-0555-5920-C608-CFB791FC858D}"/>
              </a:ext>
            </a:extLst>
          </p:cNvPr>
          <p:cNvSpPr txBox="1"/>
          <p:nvPr/>
        </p:nvSpPr>
        <p:spPr>
          <a:xfrm>
            <a:off x="5377218" y="2251199"/>
            <a:ext cx="30970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0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C5F4A8E-D52A-41D9-D80A-6749A31DAB79}"/>
              </a:ext>
            </a:extLst>
          </p:cNvPr>
          <p:cNvSpPr txBox="1"/>
          <p:nvPr/>
        </p:nvSpPr>
        <p:spPr>
          <a:xfrm>
            <a:off x="6170944" y="4782940"/>
            <a:ext cx="791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Timelag</a:t>
            </a:r>
            <a:r>
              <a:rPr kumimoji="1" lang="en-US" altLang="ja-JP" dirty="0"/>
              <a:t> =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best_range_start_order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best_range_end_order</a:t>
            </a:r>
            <a:r>
              <a:rPr lang="en-US" altLang="ja-JP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)</a:t>
            </a:r>
            <a:r>
              <a:rPr lang="en-US" altLang="ja-JP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/</a:t>
            </a:r>
            <a:r>
              <a:rPr lang="en-US" altLang="ja-JP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2</a:t>
            </a:r>
            <a:endParaRPr lang="en-US" altLang="ja-JP" b="0" dirty="0">
              <a:solidFill>
                <a:srgbClr val="CCCCCC"/>
              </a:solidFill>
              <a:effectLst/>
              <a:highlight>
                <a:srgbClr val="1F1F1F"/>
              </a:highlight>
              <a:latin typeface="Consolas" panose="020B0609020204030204" pitchFamily="49" charset="0"/>
            </a:endParaRPr>
          </a:p>
          <a:p>
            <a:r>
              <a:rPr kumimoji="1" lang="en-US" altLang="ja-JP" dirty="0"/>
              <a:t>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24360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F0E859-F451-9075-787B-981A0735E2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DC2FAE-E75D-AF28-1F27-155558FF16CE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8656289" y="7328083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3E20DC2-2F73-852F-30AE-7EB8455E83C4}"/>
              </a:ext>
            </a:extLst>
          </p:cNvPr>
          <p:cNvSpPr/>
          <p:nvPr/>
        </p:nvSpPr>
        <p:spPr>
          <a:xfrm>
            <a:off x="584506" y="2108804"/>
            <a:ext cx="1109383" cy="540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now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D6EA65F-0135-05BA-6243-A54CA7640F90}"/>
              </a:ext>
            </a:extLst>
          </p:cNvPr>
          <p:cNvSpPr/>
          <p:nvPr/>
        </p:nvSpPr>
        <p:spPr>
          <a:xfrm>
            <a:off x="2144001" y="1426963"/>
            <a:ext cx="5645888" cy="54040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archive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A287DCA-BEEC-4D43-C127-8C59E595D464}"/>
              </a:ext>
            </a:extLst>
          </p:cNvPr>
          <p:cNvSpPr/>
          <p:nvPr/>
        </p:nvSpPr>
        <p:spPr>
          <a:xfrm>
            <a:off x="1394405" y="2906448"/>
            <a:ext cx="2009553" cy="540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now</a:t>
            </a:r>
            <a:endParaRPr kumimoji="1" lang="ja-JP" altLang="en-US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DBBA133-B2E8-DE93-6454-E05C483E1BFA}"/>
              </a:ext>
            </a:extLst>
          </p:cNvPr>
          <p:cNvSpPr/>
          <p:nvPr/>
        </p:nvSpPr>
        <p:spPr>
          <a:xfrm>
            <a:off x="2399182" y="3704092"/>
            <a:ext cx="4504660" cy="540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now</a:t>
            </a:r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000A8D0-D035-06E8-AAA7-8FB2E3ABC30C}"/>
              </a:ext>
            </a:extLst>
          </p:cNvPr>
          <p:cNvSpPr/>
          <p:nvPr/>
        </p:nvSpPr>
        <p:spPr>
          <a:xfrm>
            <a:off x="4651512" y="4501736"/>
            <a:ext cx="4504660" cy="540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now</a:t>
            </a:r>
            <a:endParaRPr kumimoji="1" lang="ja-JP" altLang="en-US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C64DB41-8426-2E8D-E106-66930FA52F5E}"/>
              </a:ext>
            </a:extLst>
          </p:cNvPr>
          <p:cNvSpPr/>
          <p:nvPr/>
        </p:nvSpPr>
        <p:spPr>
          <a:xfrm>
            <a:off x="8306743" y="5233484"/>
            <a:ext cx="2578396" cy="5404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now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C283B06-CF03-0233-AE19-B80CD1267E95}"/>
              </a:ext>
            </a:extLst>
          </p:cNvPr>
          <p:cNvSpPr txBox="1"/>
          <p:nvPr/>
        </p:nvSpPr>
        <p:spPr>
          <a:xfrm>
            <a:off x="908212" y="997546"/>
            <a:ext cx="2495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dirty="0"/>
              <a:t>Start_data_archive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9DDD29-238F-A610-F072-7390420BBEFB}"/>
              </a:ext>
            </a:extLst>
          </p:cNvPr>
          <p:cNvSpPr txBox="1"/>
          <p:nvPr/>
        </p:nvSpPr>
        <p:spPr>
          <a:xfrm>
            <a:off x="6660426" y="985062"/>
            <a:ext cx="24957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dirty="0" err="1"/>
              <a:t>end</a:t>
            </a:r>
            <a:r>
              <a:rPr kumimoji="1" lang="en-US" altLang="ja-JP" dirty="0" err="1"/>
              <a:t>_data_archive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5030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4BE7A3-CADE-EBE6-D93B-45C8F6E1071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6F56CC-E751-B9DC-9015-63A942EC0FA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質問メモ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003074-DD7B-1E0B-04D3-42AA1513257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December 1,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47C6AE88-C7B8-50C5-5D47-C084803D7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531890"/>
              </p:ext>
            </p:extLst>
          </p:nvPr>
        </p:nvGraphicFramePr>
        <p:xfrm>
          <a:off x="443076" y="767396"/>
          <a:ext cx="11341555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1484">
                  <a:extLst>
                    <a:ext uri="{9D8B030D-6E8A-4147-A177-3AD203B41FA5}">
                      <a16:colId xmlns:a16="http://schemas.microsoft.com/office/drawing/2014/main" val="3465895995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2969844232"/>
                    </a:ext>
                  </a:extLst>
                </a:gridCol>
                <a:gridCol w="6440471">
                  <a:extLst>
                    <a:ext uri="{9D8B030D-6E8A-4147-A177-3AD203B41FA5}">
                      <a16:colId xmlns:a16="http://schemas.microsoft.com/office/drawing/2014/main" val="25732632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質問</a:t>
                      </a:r>
                      <a:r>
                        <a:rPr kumimoji="1" lang="en-US" altLang="ja-JP" dirty="0"/>
                        <a:t>memo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回答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917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在庫を管理線で管理したい理由は？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41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現場で管理線は活用している？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33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dirty="0"/>
                        <a:t>管理線で管理することで何ができる？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792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管理線はアイシン独自の考え方？他社も利用している考え方？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394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3546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2E13034-F80C-E189-4AD2-BEE702F49A2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60D9F9-BFFD-4E7B-B25B-18C30242A9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F15922-7BED-42FC-617E-F6F5BCF5D2A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D9BD76-40DE-A0E8-896C-5D9520363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343275"/>
              </p:ext>
            </p:extLst>
          </p:nvPr>
        </p:nvGraphicFramePr>
        <p:xfrm>
          <a:off x="443077" y="767396"/>
          <a:ext cx="1134155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3323">
                  <a:extLst>
                    <a:ext uri="{9D8B030D-6E8A-4147-A177-3AD203B41FA5}">
                      <a16:colId xmlns:a16="http://schemas.microsoft.com/office/drawing/2014/main" val="3791164568"/>
                    </a:ext>
                  </a:extLst>
                </a:gridCol>
                <a:gridCol w="5057713">
                  <a:extLst>
                    <a:ext uri="{9D8B030D-6E8A-4147-A177-3AD203B41FA5}">
                      <a16:colId xmlns:a16="http://schemas.microsoft.com/office/drawing/2014/main" val="260190001"/>
                    </a:ext>
                  </a:extLst>
                </a:gridCol>
                <a:gridCol w="3780518">
                  <a:extLst>
                    <a:ext uri="{9D8B030D-6E8A-4147-A177-3AD203B41FA5}">
                      <a16:colId xmlns:a16="http://schemas.microsoft.com/office/drawing/2014/main" val="23968682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My-env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76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run_main.py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53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main_v3.py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586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analysis_v3.py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556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forecast_v3.py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71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ja-JP" dirty="0"/>
                        <a:t>functions_v3.py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573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read_v3.py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725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1171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9E20E49-FA1B-DDA5-D171-DA31DA57E9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CE9177-9E1E-6E06-AD0B-59B58204EC4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sz="2000" dirty="0"/>
              <a:t>24</a:t>
            </a:r>
            <a:r>
              <a:rPr kumimoji="1" lang="ja-JP" altLang="en-US" sz="2000" dirty="0"/>
              <a:t>年度　下期スケジュール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925FB0-67F1-9C31-7466-28CB4AE48CE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CD61CB42-C016-9D72-D361-7C1B08E18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105084"/>
              </p:ext>
            </p:extLst>
          </p:nvPr>
        </p:nvGraphicFramePr>
        <p:xfrm>
          <a:off x="443077" y="767396"/>
          <a:ext cx="11341555" cy="3439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03">
                  <a:extLst>
                    <a:ext uri="{9D8B030D-6E8A-4147-A177-3AD203B41FA5}">
                      <a16:colId xmlns:a16="http://schemas.microsoft.com/office/drawing/2014/main" val="4284086573"/>
                    </a:ext>
                  </a:extLst>
                </a:gridCol>
                <a:gridCol w="1937507">
                  <a:extLst>
                    <a:ext uri="{9D8B030D-6E8A-4147-A177-3AD203B41FA5}">
                      <a16:colId xmlns:a16="http://schemas.microsoft.com/office/drawing/2014/main" val="499145229"/>
                    </a:ext>
                  </a:extLst>
                </a:gridCol>
                <a:gridCol w="2217791">
                  <a:extLst>
                    <a:ext uri="{9D8B030D-6E8A-4147-A177-3AD203B41FA5}">
                      <a16:colId xmlns:a16="http://schemas.microsoft.com/office/drawing/2014/main" val="2388071286"/>
                    </a:ext>
                  </a:extLst>
                </a:gridCol>
                <a:gridCol w="3304127">
                  <a:extLst>
                    <a:ext uri="{9D8B030D-6E8A-4147-A177-3AD203B41FA5}">
                      <a16:colId xmlns:a16="http://schemas.microsoft.com/office/drawing/2014/main" val="1261974943"/>
                    </a:ext>
                  </a:extLst>
                </a:gridCol>
                <a:gridCol w="3304127">
                  <a:extLst>
                    <a:ext uri="{9D8B030D-6E8A-4147-A177-3AD203B41FA5}">
                      <a16:colId xmlns:a16="http://schemas.microsoft.com/office/drawing/2014/main" val="731565432"/>
                    </a:ext>
                  </a:extLst>
                </a:gridCol>
              </a:tblGrid>
              <a:tr h="4873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#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実施事項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担当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期限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718995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ユースケース整理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After</a:t>
                      </a:r>
                      <a:r>
                        <a:rPr kumimoji="1" lang="ja-JP" altLang="en-US" sz="1200" dirty="0"/>
                        <a:t>の業務フロー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408881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異常ターゲット整理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・設計値</a:t>
                      </a:r>
                      <a:r>
                        <a:rPr kumimoji="1" lang="en-US" altLang="ja-JP" sz="1200" dirty="0"/>
                        <a:t>MIN</a:t>
                      </a:r>
                      <a:r>
                        <a:rPr kumimoji="1" lang="ja-JP" altLang="en-US" sz="1200" dirty="0"/>
                        <a:t>を下回った回数？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55969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要因整理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96657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データ取得条件整理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0155598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データ収集依頼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0646374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6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データ収集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719929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精度検証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2592487"/>
                  </a:ext>
                </a:extLst>
              </a:tr>
              <a:tr h="36906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8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効果検証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kumimoji="1" lang="ja-JP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655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39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AF09C5-CCFA-51C0-E106-4D74472C978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22FFBB-506B-2C8E-D071-0CB115B82C2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sz="2000" dirty="0"/>
              <a:t>在庫減に関係する要因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48C9E2-5E9B-7A0D-941A-EEC1E77BAAB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75A2079-600F-7EC2-5390-B899AA10E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075941"/>
              </p:ext>
            </p:extLst>
          </p:nvPr>
        </p:nvGraphicFramePr>
        <p:xfrm>
          <a:off x="448008" y="767396"/>
          <a:ext cx="13476123" cy="7023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763">
                  <a:extLst>
                    <a:ext uri="{9D8B030D-6E8A-4147-A177-3AD203B41FA5}">
                      <a16:colId xmlns:a16="http://schemas.microsoft.com/office/drawing/2014/main" val="4284086573"/>
                    </a:ext>
                  </a:extLst>
                </a:gridCol>
                <a:gridCol w="3246120">
                  <a:extLst>
                    <a:ext uri="{9D8B030D-6E8A-4147-A177-3AD203B41FA5}">
                      <a16:colId xmlns:a16="http://schemas.microsoft.com/office/drawing/2014/main" val="499145229"/>
                    </a:ext>
                  </a:extLst>
                </a:gridCol>
                <a:gridCol w="4836160">
                  <a:extLst>
                    <a:ext uri="{9D8B030D-6E8A-4147-A177-3AD203B41FA5}">
                      <a16:colId xmlns:a16="http://schemas.microsoft.com/office/drawing/2014/main" val="1261974943"/>
                    </a:ext>
                  </a:extLst>
                </a:gridCol>
                <a:gridCol w="4958080">
                  <a:extLst>
                    <a:ext uri="{9D8B030D-6E8A-4147-A177-3AD203B41FA5}">
                      <a16:colId xmlns:a16="http://schemas.microsoft.com/office/drawing/2014/main" val="3084561056"/>
                    </a:ext>
                  </a:extLst>
                </a:gridCol>
              </a:tblGrid>
              <a:tr h="3264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#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要因（これを調べる）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データの表現（特徴量）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アクション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718995"/>
                  </a:ext>
                </a:extLst>
              </a:tr>
              <a:tr h="8898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1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生産に対して発注かんばんが少ない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発注かんばん数　</a:t>
                      </a:r>
                      <a:r>
                        <a:rPr kumimoji="1" lang="en-US" altLang="ja-JP" sz="1200" dirty="0"/>
                        <a:t>&lt;</a:t>
                      </a:r>
                      <a:r>
                        <a:rPr kumimoji="1" lang="ja-JP" altLang="en-US" sz="1200" dirty="0"/>
                        <a:t>　便</a:t>
                      </a:r>
                      <a:r>
                        <a:rPr kumimoji="1" lang="en-US" altLang="ja-JP" sz="1200" dirty="0"/>
                        <a:t>Ave</a:t>
                      </a:r>
                      <a:r>
                        <a:rPr kumimoji="1" lang="ja-JP" altLang="en-US" sz="1200" dirty="0"/>
                        <a:t>（日量）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＜現状確認＞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・滞留かんばんがないか確認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・組立の振り出しがおかしくないか確認する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＜適正化アクション＞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・仕入先に追加発注</a:t>
                      </a:r>
                      <a:endParaRPr kumimoji="1" lang="en-US" altLang="ja-JP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8408881"/>
                  </a:ext>
                </a:extLst>
              </a:tr>
              <a:tr h="105160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計画生産台数が多い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計画生産台数　</a:t>
                      </a:r>
                      <a:r>
                        <a:rPr kumimoji="1" lang="en-US" altLang="ja-JP" sz="1200" dirty="0"/>
                        <a:t>&lt; </a:t>
                      </a:r>
                      <a:r>
                        <a:rPr kumimoji="1" lang="ja-JP" altLang="en-US" sz="1200" dirty="0"/>
                        <a:t>基準計画生産台数（中央値など）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＜現状確認＞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・計画変更の確認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・内示漏れの確認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Active</a:t>
                      </a:r>
                      <a:r>
                        <a:rPr kumimoji="1" lang="ja-JP" altLang="en-US" sz="1200" dirty="0"/>
                        <a:t>に記録されている使用個数に間違いがないか確認する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＜適正化アクション＞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</a:t>
                      </a:r>
                      <a:r>
                        <a:rPr kumimoji="1" lang="en-US" altLang="ja-JP" sz="1200" dirty="0"/>
                        <a:t>Active</a:t>
                      </a:r>
                      <a:r>
                        <a:rPr kumimoji="1" lang="ja-JP" altLang="en-US" sz="1200" dirty="0"/>
                        <a:t>情報変更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155969"/>
                  </a:ext>
                </a:extLst>
              </a:tr>
              <a:tr h="7280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3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稼働率が高い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稼働率　</a:t>
                      </a:r>
                      <a:r>
                        <a:rPr kumimoji="1" lang="en-US" altLang="ja-JP" sz="1200" dirty="0"/>
                        <a:t>&gt;</a:t>
                      </a:r>
                      <a:r>
                        <a:rPr kumimoji="1" lang="ja-JP" altLang="en-US" sz="1200" dirty="0"/>
                        <a:t>　基準稼働率（中央値など）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＜現状確認＞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・顧客フレ</a:t>
                      </a:r>
                      <a:r>
                        <a:rPr kumimoji="1" lang="en-US" altLang="ja-JP" sz="1200" dirty="0"/>
                        <a:t>10%</a:t>
                      </a:r>
                      <a:r>
                        <a:rPr kumimoji="1" lang="ja-JP" altLang="en-US" sz="1200" dirty="0"/>
                        <a:t>超えてないか確認する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＜適正化アクション＞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・超えている場合、追加残業を打診して入庫作業をする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196657"/>
                  </a:ext>
                </a:extLst>
              </a:tr>
              <a:tr h="8898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4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西尾東</a:t>
                      </a:r>
                      <a:r>
                        <a:rPr kumimoji="1" lang="en-US" altLang="ja-JP" sz="1200" dirty="0"/>
                        <a:t>or</a:t>
                      </a:r>
                      <a:r>
                        <a:rPr kumimoji="1" lang="ja-JP" altLang="en-US" sz="1200" dirty="0"/>
                        <a:t>部品置き場で滞留している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入庫かんばん数 </a:t>
                      </a:r>
                      <a:r>
                        <a:rPr kumimoji="1" lang="en-US" altLang="ja-JP" sz="1200" dirty="0"/>
                        <a:t>&lt; </a:t>
                      </a:r>
                      <a:r>
                        <a:rPr kumimoji="1" lang="ja-JP" altLang="en-US" sz="1200" dirty="0"/>
                        <a:t>入庫予定かんばん数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＜現状確認＞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・部品置き場にモノがあるか確認する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＜適正化アクション＞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・モノがある場合、入庫作業を手伝う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・モノがない場合、西尾東</a:t>
                      </a:r>
                      <a:r>
                        <a:rPr kumimoji="1" lang="en-US" altLang="ja-JP" sz="1200" dirty="0"/>
                        <a:t>BC</a:t>
                      </a:r>
                      <a:r>
                        <a:rPr kumimoji="1" lang="ja-JP" altLang="en-US" sz="1200" dirty="0"/>
                        <a:t>に確認する</a:t>
                      </a:r>
                      <a:endParaRPr kumimoji="1" lang="en-US" altLang="ja-JP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850087"/>
                  </a:ext>
                </a:extLst>
              </a:tr>
              <a:tr h="72803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5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未納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検収かんばん数 </a:t>
                      </a:r>
                      <a:r>
                        <a:rPr kumimoji="1" lang="en-US" altLang="ja-JP" sz="1200" dirty="0"/>
                        <a:t>&lt; </a:t>
                      </a:r>
                      <a:r>
                        <a:rPr kumimoji="1" lang="ja-JP" altLang="en-US" sz="1200" dirty="0"/>
                        <a:t>発注かんばん数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＜現状確認＞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・仕入先のだんまり未納を確認する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・在庫リミットの計算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・仕入先の到着遅れを確認する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9648"/>
                  </a:ext>
                </a:extLst>
              </a:tr>
              <a:tr h="51810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6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仕入先便の到着遅れ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便ダイヤに対して検収タイムスタンプが</a:t>
                      </a:r>
                      <a:r>
                        <a:rPr kumimoji="1" lang="en-US" altLang="ja-JP" sz="1200" dirty="0"/>
                        <a:t>2</a:t>
                      </a:r>
                      <a:r>
                        <a:rPr kumimoji="1" lang="ja-JP" altLang="en-US" sz="1200" dirty="0"/>
                        <a:t>時間以上遅れているか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＜現状確認＞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・事前に仕入れ先から遅れます</a:t>
                      </a:r>
                      <a:r>
                        <a:rPr kumimoji="1" lang="en-US" altLang="ja-JP" sz="1200" dirty="0"/>
                        <a:t>FAX</a:t>
                      </a:r>
                      <a:r>
                        <a:rPr kumimoji="1" lang="ja-JP" altLang="en-US" sz="1200" dirty="0"/>
                        <a:t>がなかった確認する</a:t>
                      </a:r>
                      <a:endParaRPr kumimoji="1" lang="en-US" altLang="ja-JP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6474827"/>
                  </a:ext>
                </a:extLst>
              </a:tr>
              <a:tr h="32649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7</a:t>
                      </a:r>
                      <a:endParaRPr kumimoji="1" lang="ja-JP" altLang="en-US" sz="1200" dirty="0"/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定期便の出発遅れ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便ダイヤに対しての遅れ時間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（天変地異でも起こらない限り発生しない）</a:t>
                      </a:r>
                    </a:p>
                  </a:txBody>
                  <a:tcPr anchor="ctr"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819093"/>
                  </a:ext>
                </a:extLst>
              </a:tr>
              <a:tr h="88981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8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自動ラックのキャパが一杯で入庫できない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充足率が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なら、キャパオーバーで</a:t>
                      </a:r>
                      <a:r>
                        <a:rPr kumimoji="1" lang="en-US" altLang="ja-JP" sz="1200" dirty="0"/>
                        <a:t>1</a:t>
                      </a:r>
                      <a:r>
                        <a:rPr kumimoji="1" lang="ja-JP" altLang="en-US" sz="1200" dirty="0"/>
                        <a:t>、そうでないなら</a:t>
                      </a:r>
                      <a:r>
                        <a:rPr kumimoji="1" lang="en-US" altLang="ja-JP" sz="1200" dirty="0"/>
                        <a:t>0</a:t>
                      </a:r>
                      <a:endParaRPr kumimoji="1" lang="ja-JP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/>
                        <a:t>＜現状確認＞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・日量を大幅に超えているものがないか確認する（品番のバランスがおかしくないか確認する）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・基準在庫の確認</a:t>
                      </a:r>
                      <a:endParaRPr kumimoji="1" lang="en-US" altLang="ja-JP" sz="1200" dirty="0"/>
                    </a:p>
                    <a:p>
                      <a:r>
                        <a:rPr kumimoji="1" lang="ja-JP" altLang="en-US" sz="1200" dirty="0"/>
                        <a:t>・モノあり欠品の確認</a:t>
                      </a:r>
                      <a:endParaRPr kumimoji="1" lang="en-US" altLang="ja-JP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3680733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A4E5F7-76B5-D68C-B509-0074FA389BAD}"/>
              </a:ext>
            </a:extLst>
          </p:cNvPr>
          <p:cNvSpPr txBox="1"/>
          <p:nvPr/>
        </p:nvSpPr>
        <p:spPr>
          <a:xfrm>
            <a:off x="10474960" y="56638"/>
            <a:ext cx="1654810" cy="276999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20240828</a:t>
            </a:r>
            <a:r>
              <a:rPr kumimoji="1" lang="ja-JP" altLang="en-US" sz="1200" dirty="0"/>
              <a:t>定例で議論</a:t>
            </a:r>
            <a:endParaRPr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1020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A537156-7919-0C84-5F3C-F535FED9FE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47FEB42-2792-8A35-B4EB-49150A1E6D3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 anchor="ctr"/>
          <a:lstStyle/>
          <a:p>
            <a:r>
              <a:rPr lang="en-US" altLang="ja-JP" sz="2000" dirty="0"/>
              <a:t>【</a:t>
            </a:r>
            <a:r>
              <a:rPr lang="ja-JP" altLang="en-US" sz="2000" dirty="0"/>
              <a:t>トライ版</a:t>
            </a:r>
            <a:r>
              <a:rPr lang="en-US" altLang="ja-JP" sz="2000" dirty="0"/>
              <a:t>】</a:t>
            </a:r>
            <a:r>
              <a:rPr lang="ja-JP" altLang="en-US" sz="2000" dirty="0"/>
              <a:t>在庫リミット計算</a:t>
            </a:r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78E7E5-770B-6D71-54DB-0DC75D84964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4E54646E-F516-BECC-27B7-0C3F686B0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457442"/>
              </p:ext>
            </p:extLst>
          </p:nvPr>
        </p:nvGraphicFramePr>
        <p:xfrm>
          <a:off x="443076" y="767396"/>
          <a:ext cx="1134155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585">
                  <a:extLst>
                    <a:ext uri="{9D8B030D-6E8A-4147-A177-3AD203B41FA5}">
                      <a16:colId xmlns:a16="http://schemas.microsoft.com/office/drawing/2014/main" val="1260339202"/>
                    </a:ext>
                  </a:extLst>
                </a:gridCol>
                <a:gridCol w="9262970">
                  <a:extLst>
                    <a:ext uri="{9D8B030D-6E8A-4147-A177-3AD203B41FA5}">
                      <a16:colId xmlns:a16="http://schemas.microsoft.com/office/drawing/2014/main" val="1068141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0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工場内在庫と納入実績をもとに、在庫リミットを自動算出する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○○時間先まで計算する？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2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期待効果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集荷欠品時の異常処置工数</a:t>
                      </a:r>
                      <a:r>
                        <a:rPr kumimoji="1" lang="en-US" altLang="ja-JP" dirty="0"/>
                        <a:t>12</a:t>
                      </a:r>
                      <a:r>
                        <a:rPr kumimoji="1" lang="ja-JP" altLang="en-US" dirty="0"/>
                        <a:t>分削減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08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実行できる時間：</a:t>
                      </a:r>
                      <a:r>
                        <a:rPr kumimoji="1" lang="ja-JP" altLang="en-US" b="1" dirty="0">
                          <a:solidFill>
                            <a:schemeClr val="accent6"/>
                          </a:solidFill>
                        </a:rPr>
                        <a:t>実行日の</a:t>
                      </a:r>
                      <a:r>
                        <a:rPr kumimoji="1" lang="en-US" altLang="ja-JP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kumimoji="1" lang="ja-JP" altLang="en-US" b="1" dirty="0">
                          <a:solidFill>
                            <a:schemeClr val="accent6"/>
                          </a:solidFill>
                        </a:rPr>
                        <a:t>日前以前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444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8805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3F5FF3E-BA68-A336-9C36-0A0C9368DE8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041A567-9B78-6833-2A05-411B6877870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【</a:t>
            </a:r>
            <a:r>
              <a:rPr kumimoji="1" lang="ja-JP" altLang="en-US" dirty="0"/>
              <a:t>トライ版</a:t>
            </a:r>
            <a:r>
              <a:rPr kumimoji="1" lang="en-US" altLang="ja-JP" dirty="0"/>
              <a:t>】</a:t>
            </a:r>
            <a:r>
              <a:rPr kumimoji="1" lang="ja-JP" altLang="en-US" dirty="0"/>
              <a:t>在庫予測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04CB28-D6B4-81B2-E39E-2A79F590F677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FC91C673-471E-EA45-B65E-4A7B36198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758909"/>
              </p:ext>
            </p:extLst>
          </p:nvPr>
        </p:nvGraphicFramePr>
        <p:xfrm>
          <a:off x="443076" y="767396"/>
          <a:ext cx="1134155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585">
                  <a:extLst>
                    <a:ext uri="{9D8B030D-6E8A-4147-A177-3AD203B41FA5}">
                      <a16:colId xmlns:a16="http://schemas.microsoft.com/office/drawing/2014/main" val="1260339202"/>
                    </a:ext>
                  </a:extLst>
                </a:gridCol>
                <a:gridCol w="9262970">
                  <a:extLst>
                    <a:ext uri="{9D8B030D-6E8A-4147-A177-3AD203B41FA5}">
                      <a16:colId xmlns:a16="http://schemas.microsoft.com/office/drawing/2014/main" val="1068141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0404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527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期待効果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089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使用条件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実行できる時間：</a:t>
                      </a:r>
                      <a:r>
                        <a:rPr kumimoji="1" lang="ja-JP" altLang="en-US" b="1" dirty="0">
                          <a:solidFill>
                            <a:schemeClr val="accent6"/>
                          </a:solidFill>
                        </a:rPr>
                        <a:t>実行日の</a:t>
                      </a:r>
                      <a:r>
                        <a:rPr kumimoji="1" lang="en-US" altLang="ja-JP" b="1" dirty="0">
                          <a:solidFill>
                            <a:schemeClr val="accent6"/>
                          </a:solidFill>
                        </a:rPr>
                        <a:t>1</a:t>
                      </a:r>
                      <a:r>
                        <a:rPr kumimoji="1" lang="ja-JP" altLang="en-US" b="1" dirty="0">
                          <a:solidFill>
                            <a:schemeClr val="accent6"/>
                          </a:solidFill>
                        </a:rPr>
                        <a:t>日前以前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4444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0343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C33719C-F719-A44F-C706-76BD14C03F7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sz="1800" b="0" dirty="0"/>
              <a:t>・要因</a:t>
            </a:r>
            <a:endParaRPr kumimoji="1" lang="en-US" altLang="ja-JP" sz="1800" b="0" dirty="0"/>
          </a:p>
          <a:p>
            <a:r>
              <a:rPr lang="ja-JP" altLang="en-US" sz="1800" b="0" dirty="0"/>
              <a:t>・データで表現できるか</a:t>
            </a:r>
            <a:endParaRPr lang="en-US" altLang="ja-JP" sz="1800" b="0" dirty="0"/>
          </a:p>
          <a:p>
            <a:r>
              <a:rPr kumimoji="1" lang="ja-JP" altLang="en-US" sz="1800" b="0" dirty="0"/>
              <a:t>・アクションに紐づくか？</a:t>
            </a:r>
            <a:endParaRPr kumimoji="1" lang="en-US" altLang="ja-JP" sz="1800" b="0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45BB8A-1D06-EF02-1D2E-490732442D8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sz="2000" dirty="0"/>
              <a:t>在庫増に関係する要因</a:t>
            </a:r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CB49F1-E974-A4DA-D51F-7E9E215D76E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483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7193D8A-642D-2425-FFAD-D8258A1D226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dirty="0"/>
              <a:t>発注がある</a:t>
            </a:r>
            <a:r>
              <a:rPr lang="en-US" altLang="ja-JP" dirty="0"/>
              <a:t>/</a:t>
            </a:r>
            <a:r>
              <a:rPr lang="ja-JP" altLang="en-US" dirty="0"/>
              <a:t>発注がない</a:t>
            </a:r>
            <a:endParaRPr lang="en-US" altLang="ja-JP" dirty="0"/>
          </a:p>
          <a:p>
            <a:r>
              <a:rPr lang="ja-JP" altLang="en-US" dirty="0"/>
              <a:t>生産に対して発注が多い</a:t>
            </a:r>
            <a:r>
              <a:rPr lang="en-US" altLang="ja-JP" dirty="0"/>
              <a:t>/</a:t>
            </a:r>
            <a:r>
              <a:rPr lang="ja-JP" altLang="en-US" dirty="0"/>
              <a:t>生産に対して発注が少ない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8B044F-81D4-CEFF-5F76-023A92431A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AED978-D6DD-C8A8-E7DE-8D3D4E3BBFB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November 29, 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6499780"/>
      </p:ext>
    </p:extLst>
  </p:cSld>
  <p:clrMapOvr>
    <a:masterClrMapping/>
  </p:clrMapOvr>
</p:sld>
</file>

<file path=ppt/theme/theme1.xml><?xml version="1.0" encoding="utf-8"?>
<a:theme xmlns:a="http://schemas.openxmlformats.org/drawingml/2006/main" name="アイシンwide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アイシンwide" id="{9719132A-AE96-4650-9969-4ACCCCDBC9C1}" vid="{AC6CE65C-E27A-4279-9449-0AF11FFDAE82}"/>
    </a:ext>
  </a:extLst>
</a:theme>
</file>

<file path=ppt/theme/theme2.xml><?xml version="1.0" encoding="utf-8"?>
<a:theme xmlns:a="http://schemas.openxmlformats.org/drawingml/2006/main" name="最終頁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8E07004A-0D74-49DA-BAAA-7DE141297473}"/>
    </a:ext>
  </a:extLst>
</a:theme>
</file>

<file path=ppt/theme/theme3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ppt/theme/theme4.xml><?xml version="1.0" encoding="utf-8"?>
<a:theme xmlns:a="http://schemas.openxmlformats.org/drawingml/2006/main" name="内容［関係社外秘］">
  <a:themeElements>
    <a:clrScheme name="AISIN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4BBCFF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4(AISIN)_関係社外秘.pptx" id="{0E61A696-DCC7-41FA-B91C-DE2E6FD3D105}" vid="{88604F16-AB26-4E05-98EE-030EE2A46DF3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AISIN_210408">
    <a:dk1>
      <a:srgbClr val="333333"/>
    </a:dk1>
    <a:lt1>
      <a:sysClr val="window" lastClr="FFFFFF"/>
    </a:lt1>
    <a:dk2>
      <a:srgbClr val="000000"/>
    </a:dk2>
    <a:lt2>
      <a:srgbClr val="F2F2F2"/>
    </a:lt2>
    <a:accent1>
      <a:srgbClr val="001A72"/>
    </a:accent1>
    <a:accent2>
      <a:srgbClr val="405395"/>
    </a:accent2>
    <a:accent3>
      <a:srgbClr val="808CB8"/>
    </a:accent3>
    <a:accent4>
      <a:srgbClr val="BFC6DC"/>
    </a:accent4>
    <a:accent5>
      <a:srgbClr val="008CD2"/>
    </a:accent5>
    <a:accent6>
      <a:srgbClr val="FA0A3C"/>
    </a:accent6>
    <a:hlink>
      <a:srgbClr val="00376B"/>
    </a:hlink>
    <a:folHlink>
      <a:srgbClr val="6E1E6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63314</TotalTime>
  <Words>920</Words>
  <Application>Microsoft Office PowerPoint</Application>
  <PresentationFormat>ワイド画面</PresentationFormat>
  <Paragraphs>202</Paragraphs>
  <Slides>15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4</vt:i4>
      </vt:variant>
      <vt:variant>
        <vt:lpstr>スライド タイトル</vt:lpstr>
      </vt:variant>
      <vt:variant>
        <vt:i4>15</vt:i4>
      </vt:variant>
    </vt:vector>
  </HeadingPairs>
  <TitlesOfParts>
    <vt:vector size="24" baseType="lpstr">
      <vt:lpstr>メイリオ</vt:lpstr>
      <vt:lpstr>游ゴシック</vt:lpstr>
      <vt:lpstr>Arial</vt:lpstr>
      <vt:lpstr>Consolas</vt:lpstr>
      <vt:lpstr>Segoe UI</vt:lpstr>
      <vt:lpstr>アイシンwide</vt:lpstr>
      <vt:lpstr>最終頁</vt:lpstr>
      <vt:lpstr>内容</vt:lpstr>
      <vt:lpstr>内容［関係社外秘］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アイシン精機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Toyomaru Koji／豊丸　弘爾／AI</dc:creator>
  <cp:lastModifiedBy>優樹 笹岡</cp:lastModifiedBy>
  <cp:revision>190</cp:revision>
  <dcterms:created xsi:type="dcterms:W3CDTF">2022-01-19T01:36:44Z</dcterms:created>
  <dcterms:modified xsi:type="dcterms:W3CDTF">2024-12-01T14:43:39Z</dcterms:modified>
</cp:coreProperties>
</file>