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31"/>
  </p:notesMasterIdLst>
  <p:sldIdLst>
    <p:sldId id="301" r:id="rId5"/>
    <p:sldId id="294" r:id="rId6"/>
    <p:sldId id="291" r:id="rId7"/>
    <p:sldId id="309" r:id="rId8"/>
    <p:sldId id="310" r:id="rId9"/>
    <p:sldId id="303" r:id="rId10"/>
    <p:sldId id="302" r:id="rId11"/>
    <p:sldId id="299" r:id="rId12"/>
    <p:sldId id="304" r:id="rId13"/>
    <p:sldId id="305" r:id="rId14"/>
    <p:sldId id="297" r:id="rId15"/>
    <p:sldId id="298" r:id="rId16"/>
    <p:sldId id="306" r:id="rId17"/>
    <p:sldId id="288" r:id="rId18"/>
    <p:sldId id="292" r:id="rId19"/>
    <p:sldId id="295" r:id="rId20"/>
    <p:sldId id="296" r:id="rId21"/>
    <p:sldId id="312" r:id="rId22"/>
    <p:sldId id="316" r:id="rId23"/>
    <p:sldId id="314" r:id="rId24"/>
    <p:sldId id="317" r:id="rId25"/>
    <p:sldId id="315" r:id="rId26"/>
    <p:sldId id="289" r:id="rId27"/>
    <p:sldId id="283" r:id="rId28"/>
    <p:sldId id="311" r:id="rId29"/>
    <p:sldId id="313"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ケジュール" id="{717E50CC-55A9-4BCC-8C7F-E88221DAC9B1}">
          <p14:sldIdLst>
            <p14:sldId id="301"/>
          </p14:sldIdLst>
        </p14:section>
        <p14:section name="プログラム引っ越し（私⇒仕）" id="{146C13A4-FB7D-4D94-AC5A-7E5B990E71A2}">
          <p14:sldIdLst>
            <p14:sldId id="294"/>
          </p14:sldIdLst>
        </p14:section>
        <p14:section name="メモ" id="{3663D6C2-A2C3-4F1E-A142-C7E8B519FC98}">
          <p14:sldIdLst>
            <p14:sldId id="291"/>
            <p14:sldId id="309"/>
          </p14:sldIdLst>
        </p14:section>
        <p14:section name="開発課題" id="{4C4C2FB7-4178-4734-830E-CB516FBAB9AF}">
          <p14:sldIdLst>
            <p14:sldId id="310"/>
            <p14:sldId id="303"/>
            <p14:sldId id="302"/>
            <p14:sldId id="299"/>
            <p14:sldId id="304"/>
            <p14:sldId id="305"/>
          </p14:sldIdLst>
        </p14:section>
        <p14:section name="期待効果" id="{444D1E0D-FCC2-4CD0-844B-599E21E3ED75}">
          <p14:sldIdLst>
            <p14:sldId id="297"/>
            <p14:sldId id="298"/>
          </p14:sldIdLst>
        </p14:section>
        <p14:section name="要因" id="{75CF7FD3-3BA7-4315-937F-F0F73B6B11C7}">
          <p14:sldIdLst>
            <p14:sldId id="306"/>
            <p14:sldId id="288"/>
            <p14:sldId id="292"/>
            <p14:sldId id="295"/>
            <p14:sldId id="296"/>
          </p14:sldIdLst>
        </p14:section>
        <p14:section name="ロジック" id="{C7F761C2-8E89-44E1-95A4-D9B1DADBAB7D}">
          <p14:sldIdLst>
            <p14:sldId id="312"/>
            <p14:sldId id="316"/>
            <p14:sldId id="314"/>
            <p14:sldId id="317"/>
            <p14:sldId id="315"/>
            <p14:sldId id="289"/>
            <p14:sldId id="283"/>
          </p14:sldIdLst>
        </p14:section>
        <p14:section name="各データの特徴" id="{2AF1E7ED-2703-4A98-90FD-9C57BF004396}">
          <p14:sldIdLst>
            <p14:sldId id="311"/>
            <p14:sldId id="31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66"/>
    <a:srgbClr val="CCECFF"/>
    <a:srgbClr val="FFCCFF"/>
    <a:srgbClr val="CCFFCC"/>
    <a:srgbClr val="99FF99"/>
    <a:srgbClr val="FF00FF"/>
    <a:srgbClr val="99FFCC"/>
    <a:srgbClr val="0596AE"/>
    <a:srgbClr val="0648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4B3DE-25EF-4C28-B600-4661CE0287A6}" v="47" dt="2024-07-21T02:05:12.708"/>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901" autoAdjust="0"/>
  </p:normalViewPr>
  <p:slideViewPr>
    <p:cSldViewPr snapToGrid="0">
      <p:cViewPr varScale="1">
        <p:scale>
          <a:sx n="69" d="100"/>
          <a:sy n="69" d="100"/>
        </p:scale>
        <p:origin x="816"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品番：</a:t>
            </a:r>
            <a:r>
              <a:rPr lang="en-US" altLang="ja-JP" dirty="0"/>
              <a:t>XXXXX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cke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Sheet1!$A$2:$A$14</c:f>
              <c:strCache>
                <c:ptCount val="13"/>
                <c:pt idx="0">
                  <c:v>6時</c:v>
                </c:pt>
                <c:pt idx="1">
                  <c:v>7時</c:v>
                </c:pt>
                <c:pt idx="2">
                  <c:v>8時</c:v>
                </c:pt>
                <c:pt idx="3">
                  <c:v>9時</c:v>
                </c:pt>
                <c:pt idx="4">
                  <c:v>10時</c:v>
                </c:pt>
                <c:pt idx="5">
                  <c:v>11時</c:v>
                </c:pt>
                <c:pt idx="6">
                  <c:v>12時</c:v>
                </c:pt>
                <c:pt idx="7">
                  <c:v>13時</c:v>
                </c:pt>
                <c:pt idx="8">
                  <c:v>14時</c:v>
                </c:pt>
                <c:pt idx="9">
                  <c:v>15時</c:v>
                </c:pt>
                <c:pt idx="10">
                  <c:v>16時</c:v>
                </c:pt>
                <c:pt idx="11">
                  <c:v>17時</c:v>
                </c:pt>
                <c:pt idx="12">
                  <c:v>18時</c:v>
                </c:pt>
              </c:strCache>
            </c:strRef>
          </c:cat>
          <c:val>
            <c:numRef>
              <c:f>Sheet1!$B$2:$B$14</c:f>
              <c:numCache>
                <c:formatCode>General</c:formatCode>
                <c:ptCount val="13"/>
                <c:pt idx="0">
                  <c:v>8</c:v>
                </c:pt>
                <c:pt idx="1">
                  <c:v>7</c:v>
                </c:pt>
                <c:pt idx="2">
                  <c:v>7</c:v>
                </c:pt>
                <c:pt idx="3">
                  <c:v>6</c:v>
                </c:pt>
                <c:pt idx="4">
                  <c:v>5</c:v>
                </c:pt>
                <c:pt idx="5">
                  <c:v>4</c:v>
                </c:pt>
                <c:pt idx="6">
                  <c:v>2</c:v>
                </c:pt>
                <c:pt idx="7">
                  <c:v>2</c:v>
                </c:pt>
                <c:pt idx="8">
                  <c:v>2</c:v>
                </c:pt>
                <c:pt idx="9">
                  <c:v>1</c:v>
                </c:pt>
                <c:pt idx="10">
                  <c:v>0</c:v>
                </c:pt>
                <c:pt idx="11">
                  <c:v>0</c:v>
                </c:pt>
                <c:pt idx="12">
                  <c:v>7</c:v>
                </c:pt>
              </c:numCache>
            </c:numRef>
          </c:val>
          <c:smooth val="0"/>
          <c:extLst>
            <c:ext xmlns:c16="http://schemas.microsoft.com/office/drawing/2014/chart" uri="{C3380CC4-5D6E-409C-BE32-E72D297353CC}">
              <c16:uniqueId val="{00000000-FCE9-4B0C-A4C8-5505B43ED749}"/>
            </c:ext>
          </c:extLst>
        </c:ser>
        <c:dLbls>
          <c:showLegendKey val="0"/>
          <c:showVal val="0"/>
          <c:showCatName val="0"/>
          <c:showSerName val="0"/>
          <c:showPercent val="0"/>
          <c:showBubbleSize val="0"/>
        </c:dLbls>
        <c:marker val="1"/>
        <c:smooth val="0"/>
        <c:axId val="1558660639"/>
        <c:axId val="1558659679"/>
      </c:lineChart>
      <c:catAx>
        <c:axId val="1558660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59679"/>
        <c:crosses val="autoZero"/>
        <c:auto val="1"/>
        <c:lblAlgn val="ctr"/>
        <c:lblOffset val="100"/>
        <c:noMultiLvlLbl val="0"/>
      </c:catAx>
      <c:valAx>
        <c:axId val="1558659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6063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品番：</a:t>
            </a:r>
            <a:r>
              <a:rPr lang="en-US" altLang="ja-JP" dirty="0"/>
              <a:t>XXXXX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cke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Sheet1!$A$2:$A$14</c:f>
              <c:strCache>
                <c:ptCount val="13"/>
                <c:pt idx="0">
                  <c:v>6時</c:v>
                </c:pt>
                <c:pt idx="1">
                  <c:v>7時</c:v>
                </c:pt>
                <c:pt idx="2">
                  <c:v>8時</c:v>
                </c:pt>
                <c:pt idx="3">
                  <c:v>9時</c:v>
                </c:pt>
                <c:pt idx="4">
                  <c:v>10時</c:v>
                </c:pt>
                <c:pt idx="5">
                  <c:v>11時</c:v>
                </c:pt>
                <c:pt idx="6">
                  <c:v>12時</c:v>
                </c:pt>
                <c:pt idx="7">
                  <c:v>13時</c:v>
                </c:pt>
                <c:pt idx="8">
                  <c:v>14時</c:v>
                </c:pt>
                <c:pt idx="9">
                  <c:v>15時</c:v>
                </c:pt>
                <c:pt idx="10">
                  <c:v>16時</c:v>
                </c:pt>
                <c:pt idx="11">
                  <c:v>17時</c:v>
                </c:pt>
                <c:pt idx="12">
                  <c:v>18時</c:v>
                </c:pt>
              </c:strCache>
            </c:strRef>
          </c:cat>
          <c:val>
            <c:numRef>
              <c:f>Sheet1!$B$2:$B$14</c:f>
              <c:numCache>
                <c:formatCode>General</c:formatCode>
                <c:ptCount val="13"/>
                <c:pt idx="0">
                  <c:v>8</c:v>
                </c:pt>
                <c:pt idx="1">
                  <c:v>7</c:v>
                </c:pt>
                <c:pt idx="2">
                  <c:v>7</c:v>
                </c:pt>
                <c:pt idx="3">
                  <c:v>6</c:v>
                </c:pt>
                <c:pt idx="4">
                  <c:v>5</c:v>
                </c:pt>
                <c:pt idx="5">
                  <c:v>4</c:v>
                </c:pt>
                <c:pt idx="6">
                  <c:v>2</c:v>
                </c:pt>
                <c:pt idx="7">
                  <c:v>2</c:v>
                </c:pt>
                <c:pt idx="8">
                  <c:v>2</c:v>
                </c:pt>
                <c:pt idx="9">
                  <c:v>1</c:v>
                </c:pt>
                <c:pt idx="10">
                  <c:v>0</c:v>
                </c:pt>
                <c:pt idx="11">
                  <c:v>0</c:v>
                </c:pt>
                <c:pt idx="12">
                  <c:v>7</c:v>
                </c:pt>
              </c:numCache>
            </c:numRef>
          </c:val>
          <c:smooth val="0"/>
          <c:extLst>
            <c:ext xmlns:c16="http://schemas.microsoft.com/office/drawing/2014/chart" uri="{C3380CC4-5D6E-409C-BE32-E72D297353CC}">
              <c16:uniqueId val="{00000000-DE24-4F15-8DDA-7783C4A31527}"/>
            </c:ext>
          </c:extLst>
        </c:ser>
        <c:dLbls>
          <c:showLegendKey val="0"/>
          <c:showVal val="0"/>
          <c:showCatName val="0"/>
          <c:showSerName val="0"/>
          <c:showPercent val="0"/>
          <c:showBubbleSize val="0"/>
        </c:dLbls>
        <c:marker val="1"/>
        <c:smooth val="0"/>
        <c:axId val="1558660639"/>
        <c:axId val="1558659679"/>
      </c:lineChart>
      <c:catAx>
        <c:axId val="1558660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59679"/>
        <c:crosses val="autoZero"/>
        <c:auto val="1"/>
        <c:lblAlgn val="ctr"/>
        <c:lblOffset val="100"/>
        <c:noMultiLvlLbl val="0"/>
      </c:catAx>
      <c:valAx>
        <c:axId val="1558659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6063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品番：</a:t>
            </a:r>
            <a:r>
              <a:rPr lang="en-US" altLang="ja-JP" dirty="0"/>
              <a:t>XXXXX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cke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Sheet1!$A$2:$A$14</c:f>
              <c:strCache>
                <c:ptCount val="13"/>
                <c:pt idx="0">
                  <c:v>6時</c:v>
                </c:pt>
                <c:pt idx="1">
                  <c:v>7時</c:v>
                </c:pt>
                <c:pt idx="2">
                  <c:v>8時</c:v>
                </c:pt>
                <c:pt idx="3">
                  <c:v>9時</c:v>
                </c:pt>
                <c:pt idx="4">
                  <c:v>10時</c:v>
                </c:pt>
                <c:pt idx="5">
                  <c:v>11時</c:v>
                </c:pt>
                <c:pt idx="6">
                  <c:v>12時</c:v>
                </c:pt>
                <c:pt idx="7">
                  <c:v>13時</c:v>
                </c:pt>
                <c:pt idx="8">
                  <c:v>14時</c:v>
                </c:pt>
                <c:pt idx="9">
                  <c:v>15時</c:v>
                </c:pt>
                <c:pt idx="10">
                  <c:v>16時</c:v>
                </c:pt>
                <c:pt idx="11">
                  <c:v>17時</c:v>
                </c:pt>
                <c:pt idx="12">
                  <c:v>18時</c:v>
                </c:pt>
              </c:strCache>
            </c:strRef>
          </c:cat>
          <c:val>
            <c:numRef>
              <c:f>Sheet1!$B$2:$B$14</c:f>
              <c:numCache>
                <c:formatCode>General</c:formatCode>
                <c:ptCount val="13"/>
                <c:pt idx="0">
                  <c:v>8</c:v>
                </c:pt>
                <c:pt idx="1">
                  <c:v>7</c:v>
                </c:pt>
                <c:pt idx="2">
                  <c:v>7</c:v>
                </c:pt>
                <c:pt idx="3">
                  <c:v>6</c:v>
                </c:pt>
                <c:pt idx="4">
                  <c:v>5</c:v>
                </c:pt>
                <c:pt idx="5">
                  <c:v>4</c:v>
                </c:pt>
                <c:pt idx="6">
                  <c:v>2</c:v>
                </c:pt>
                <c:pt idx="7">
                  <c:v>2</c:v>
                </c:pt>
                <c:pt idx="8">
                  <c:v>2</c:v>
                </c:pt>
                <c:pt idx="9">
                  <c:v>1</c:v>
                </c:pt>
                <c:pt idx="10">
                  <c:v>0</c:v>
                </c:pt>
                <c:pt idx="11">
                  <c:v>0</c:v>
                </c:pt>
                <c:pt idx="12">
                  <c:v>7</c:v>
                </c:pt>
              </c:numCache>
            </c:numRef>
          </c:val>
          <c:smooth val="0"/>
          <c:extLst>
            <c:ext xmlns:c16="http://schemas.microsoft.com/office/drawing/2014/chart" uri="{C3380CC4-5D6E-409C-BE32-E72D297353CC}">
              <c16:uniqueId val="{00000000-FCE9-4B0C-A4C8-5505B43ED749}"/>
            </c:ext>
          </c:extLst>
        </c:ser>
        <c:dLbls>
          <c:showLegendKey val="0"/>
          <c:showVal val="0"/>
          <c:showCatName val="0"/>
          <c:showSerName val="0"/>
          <c:showPercent val="0"/>
          <c:showBubbleSize val="0"/>
        </c:dLbls>
        <c:marker val="1"/>
        <c:smooth val="0"/>
        <c:axId val="1558660639"/>
        <c:axId val="1558659679"/>
      </c:lineChart>
      <c:catAx>
        <c:axId val="1558660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59679"/>
        <c:crosses val="autoZero"/>
        <c:auto val="1"/>
        <c:lblAlgn val="ctr"/>
        <c:lblOffset val="100"/>
        <c:noMultiLvlLbl val="0"/>
      </c:catAx>
      <c:valAx>
        <c:axId val="1558659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6063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2025/1/4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000" dirty="0"/>
              <a:t>・集荷欠品→設計値</a:t>
            </a:r>
            <a:r>
              <a:rPr kumimoji="1" lang="en-US" altLang="ja-JP" sz="1000" dirty="0"/>
              <a:t>MIN</a:t>
            </a:r>
            <a:r>
              <a:rPr kumimoji="1" lang="ja-JP" altLang="en-US" sz="1000" dirty="0"/>
              <a:t>を下回るで要因も変わるか？</a:t>
            </a:r>
            <a:endParaRPr kumimoji="1" lang="en-US" altLang="ja-JP" sz="1000" dirty="0"/>
          </a:p>
          <a:p>
            <a:r>
              <a:rPr kumimoji="1" lang="ja-JP" altLang="en-US" sz="1000" dirty="0"/>
              <a:t>・各要因</a:t>
            </a:r>
            <a:r>
              <a:rPr kumimoji="1" lang="en-US" altLang="ja-JP" sz="1000" dirty="0"/>
              <a:t>10</a:t>
            </a:r>
            <a:r>
              <a:rPr kumimoji="1" lang="ja-JP" altLang="en-US" sz="1000" dirty="0"/>
              <a:t>件以上欲しい（トラック遅れなどはめったに発生しないと思うが）</a:t>
            </a:r>
            <a:endParaRPr kumimoji="1" lang="en-US" altLang="ja-JP" sz="1000"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14</a:t>
            </a:fld>
            <a:endParaRPr kumimoji="1" lang="ja-JP" altLang="en-US"/>
          </a:p>
        </p:txBody>
      </p:sp>
    </p:spTree>
    <p:extLst>
      <p:ext uri="{BB962C8B-B14F-4D97-AF65-F5344CB8AC3E}">
        <p14:creationId xmlns:p14="http://schemas.microsoft.com/office/powerpoint/2010/main" val="304638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早着による</a:t>
            </a:r>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19</a:t>
            </a:fld>
            <a:endParaRPr kumimoji="1" lang="ja-JP" altLang="en-US"/>
          </a:p>
        </p:txBody>
      </p:sp>
    </p:spTree>
    <p:extLst>
      <p:ext uri="{BB962C8B-B14F-4D97-AF65-F5344CB8AC3E}">
        <p14:creationId xmlns:p14="http://schemas.microsoft.com/office/powerpoint/2010/main" val="1139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24</a:t>
            </a:fld>
            <a:endParaRPr kumimoji="1" lang="ja-JP" altLang="en-US"/>
          </a:p>
        </p:txBody>
      </p:sp>
    </p:spTree>
    <p:extLst>
      <p:ext uri="{BB962C8B-B14F-4D97-AF65-F5344CB8AC3E}">
        <p14:creationId xmlns:p14="http://schemas.microsoft.com/office/powerpoint/2010/main" val="367051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2025/1/4</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2025/1/4</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2025/1/4</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2025/1/4</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262982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pic>
        <p:nvPicPr>
          <p:cNvPr id="7" name="Picture 2" descr="C:\Users\0036734-z100\Desktop\太向\プレゼンフォーマット\02_アイシングループロゴ\AISINGROUP_LOGODATA_201509\PNG\PNG_color\positive\AG_logo_variation1_colo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85840" y="1"/>
            <a:ext cx="789435" cy="70588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p:cNvCxnSpPr/>
          <p:nvPr userDrawn="1"/>
        </p:nvCxnSpPr>
        <p:spPr>
          <a:xfrm>
            <a:off x="0" y="686831"/>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326431" y="188641"/>
            <a:ext cx="4288353" cy="461665"/>
          </a:xfrm>
          <a:prstGeom prst="rect">
            <a:avLst/>
          </a:prstGeom>
        </p:spPr>
        <p:txBody>
          <a:bodyPr wrap="none">
            <a:spAutoFit/>
          </a:bodyPr>
          <a:lstStyle>
            <a:lvl1pPr algn="l">
              <a:defRPr sz="24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21" name="スライド番号プレースホルダー 5"/>
          <p:cNvSpPr>
            <a:spLocks noGrp="1"/>
          </p:cNvSpPr>
          <p:nvPr>
            <p:ph type="sldNum" sz="quarter" idx="4"/>
          </p:nvPr>
        </p:nvSpPr>
        <p:spPr>
          <a:xfrm>
            <a:off x="11466103" y="6519532"/>
            <a:ext cx="399468" cy="246221"/>
          </a:xfrm>
          <a:prstGeom prst="rect">
            <a:avLst/>
          </a:prstGeom>
        </p:spPr>
        <p:txBody>
          <a:bodyPr vert="horz" wrap="none" lIns="91440" tIns="45720" rIns="91440" bIns="45720" rtlCol="0" anchor="ctr">
            <a:spAutoFit/>
          </a:bodyPr>
          <a:lstStyle>
            <a:lvl1pPr algn="r">
              <a:defRPr sz="10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5AE6374-B558-476C-B6C5-10222A839C1D}" type="slidenum">
              <a:rPr lang="ja-JP" altLang="en-US" smtClean="0"/>
              <a:pPr/>
              <a:t>‹#›</a:t>
            </a:fld>
            <a:endParaRPr lang="ja-JP" altLang="en-US"/>
          </a:p>
        </p:txBody>
      </p:sp>
    </p:spTree>
    <p:extLst>
      <p:ext uri="{BB962C8B-B14F-4D97-AF65-F5344CB8AC3E}">
        <p14:creationId xmlns:p14="http://schemas.microsoft.com/office/powerpoint/2010/main" val="50280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9.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2025/1/4</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3" r:id="rId2"/>
    <p:sldLayoutId id="2147483686" r:id="rId3"/>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January 4, 2025</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7443C-1EF5-E6F9-BE82-F6D26C0E93CC}"/>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E73D2E-515F-19D7-5AAC-2408356F6763}"/>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1FE571DE-2979-B9B7-DCBE-676D9E5A2B21}"/>
              </a:ext>
            </a:extLst>
          </p:cNvPr>
          <p:cNvSpPr>
            <a:spLocks noGrp="1"/>
          </p:cNvSpPr>
          <p:nvPr>
            <p:ph type="body" sz="quarter" idx="20"/>
          </p:nvPr>
        </p:nvSpPr>
        <p:spPr/>
        <p:txBody>
          <a:bodyPr/>
          <a:lstStyle/>
          <a:p>
            <a:r>
              <a:rPr kumimoji="1" lang="en-US" altLang="ja-JP" sz="2000" dirty="0"/>
              <a:t>24</a:t>
            </a:r>
            <a:r>
              <a:rPr kumimoji="1" lang="ja-JP" altLang="en-US" sz="2000" dirty="0"/>
              <a:t>年度下期スケジュール</a:t>
            </a:r>
          </a:p>
        </p:txBody>
      </p:sp>
      <p:sp>
        <p:nvSpPr>
          <p:cNvPr id="4" name="日付プレースホルダー 3">
            <a:extLst>
              <a:ext uri="{FF2B5EF4-FFF2-40B4-BE49-F238E27FC236}">
                <a16:creationId xmlns:a16="http://schemas.microsoft.com/office/drawing/2014/main" id="{50309C68-7741-3209-DC08-EE2B168DE271}"/>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graphicFrame>
        <p:nvGraphicFramePr>
          <p:cNvPr id="5" name="表 4">
            <a:extLst>
              <a:ext uri="{FF2B5EF4-FFF2-40B4-BE49-F238E27FC236}">
                <a16:creationId xmlns:a16="http://schemas.microsoft.com/office/drawing/2014/main" id="{CE3CC323-923F-9C01-868D-F70356E798E4}"/>
              </a:ext>
            </a:extLst>
          </p:cNvPr>
          <p:cNvGraphicFramePr>
            <a:graphicFrameLocks noGrp="1"/>
          </p:cNvGraphicFramePr>
          <p:nvPr>
            <p:extLst>
              <p:ext uri="{D42A27DB-BD31-4B8C-83A1-F6EECF244321}">
                <p14:modId xmlns:p14="http://schemas.microsoft.com/office/powerpoint/2010/main" val="2089929154"/>
              </p:ext>
            </p:extLst>
          </p:nvPr>
        </p:nvGraphicFramePr>
        <p:xfrm>
          <a:off x="443078" y="1511902"/>
          <a:ext cx="11341554" cy="4643237"/>
        </p:xfrm>
        <a:graphic>
          <a:graphicData uri="http://schemas.openxmlformats.org/drawingml/2006/table">
            <a:tbl>
              <a:tblPr bandRow="1">
                <a:tableStyleId>{5C22544A-7EE6-4342-B048-85BDC9FD1C3A}</a:tableStyleId>
              </a:tblPr>
              <a:tblGrid>
                <a:gridCol w="1225390">
                  <a:extLst>
                    <a:ext uri="{9D8B030D-6E8A-4147-A177-3AD203B41FA5}">
                      <a16:colId xmlns:a16="http://schemas.microsoft.com/office/drawing/2014/main" val="3863158013"/>
                    </a:ext>
                  </a:extLst>
                </a:gridCol>
                <a:gridCol w="1371344">
                  <a:extLst>
                    <a:ext uri="{9D8B030D-6E8A-4147-A177-3AD203B41FA5}">
                      <a16:colId xmlns:a16="http://schemas.microsoft.com/office/drawing/2014/main" val="44302781"/>
                    </a:ext>
                  </a:extLst>
                </a:gridCol>
                <a:gridCol w="2186205">
                  <a:extLst>
                    <a:ext uri="{9D8B030D-6E8A-4147-A177-3AD203B41FA5}">
                      <a16:colId xmlns:a16="http://schemas.microsoft.com/office/drawing/2014/main" val="944382987"/>
                    </a:ext>
                  </a:extLst>
                </a:gridCol>
                <a:gridCol w="2186205">
                  <a:extLst>
                    <a:ext uri="{9D8B030D-6E8A-4147-A177-3AD203B41FA5}">
                      <a16:colId xmlns:a16="http://schemas.microsoft.com/office/drawing/2014/main" val="3107231121"/>
                    </a:ext>
                  </a:extLst>
                </a:gridCol>
                <a:gridCol w="2186205">
                  <a:extLst>
                    <a:ext uri="{9D8B030D-6E8A-4147-A177-3AD203B41FA5}">
                      <a16:colId xmlns:a16="http://schemas.microsoft.com/office/drawing/2014/main" val="2724517819"/>
                    </a:ext>
                  </a:extLst>
                </a:gridCol>
                <a:gridCol w="2186205">
                  <a:extLst>
                    <a:ext uri="{9D8B030D-6E8A-4147-A177-3AD203B41FA5}">
                      <a16:colId xmlns:a16="http://schemas.microsoft.com/office/drawing/2014/main" val="943152079"/>
                    </a:ext>
                  </a:extLst>
                </a:gridCol>
              </a:tblGrid>
              <a:tr h="508857">
                <a:tc>
                  <a:txBody>
                    <a:bodyPr/>
                    <a:lstStyle/>
                    <a:p>
                      <a:pPr algn="ctr"/>
                      <a:endParaRPr kumimoji="1" lang="ja-JP" altLang="en-US" sz="1600" dirty="0">
                        <a:solidFill>
                          <a:schemeClr val="bg1"/>
                        </a:solidFill>
                      </a:endParaRPr>
                    </a:p>
                  </a:txBody>
                  <a:tcPr anchor="ctr">
                    <a:solidFill>
                      <a:schemeClr val="accent1"/>
                    </a:solidFill>
                  </a:tcPr>
                </a:tc>
                <a:tc>
                  <a:txBody>
                    <a:bodyPr/>
                    <a:lstStyle/>
                    <a:p>
                      <a:pPr algn="ctr"/>
                      <a:r>
                        <a:rPr kumimoji="1" lang="ja-JP" altLang="en-US" sz="1600" dirty="0">
                          <a:solidFill>
                            <a:schemeClr val="bg1"/>
                          </a:solidFill>
                        </a:rPr>
                        <a:t>主担当</a:t>
                      </a:r>
                    </a:p>
                  </a:txBody>
                  <a:tcPr anchor="ctr">
                    <a:solidFill>
                      <a:schemeClr val="accent1"/>
                    </a:solidFill>
                  </a:tcPr>
                </a:tc>
                <a:tc>
                  <a:txBody>
                    <a:bodyPr/>
                    <a:lstStyle/>
                    <a:p>
                      <a:pPr algn="ctr"/>
                      <a:r>
                        <a:rPr kumimoji="1" lang="en-US" altLang="ja-JP" sz="1600" dirty="0">
                          <a:solidFill>
                            <a:schemeClr val="bg1"/>
                          </a:solidFill>
                        </a:rPr>
                        <a:t>12</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1</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2</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3</a:t>
                      </a:r>
                      <a:r>
                        <a:rPr kumimoji="1" lang="ja-JP" altLang="en-US" sz="1600" dirty="0">
                          <a:solidFill>
                            <a:schemeClr val="bg1"/>
                          </a:solidFill>
                        </a:rPr>
                        <a:t>月</a:t>
                      </a:r>
                    </a:p>
                  </a:txBody>
                  <a:tcPr anchor="ctr">
                    <a:solidFill>
                      <a:schemeClr val="accent1"/>
                    </a:solidFill>
                  </a:tcPr>
                </a:tc>
                <a:extLst>
                  <a:ext uri="{0D108BD9-81ED-4DB2-BD59-A6C34878D82A}">
                    <a16:rowId xmlns:a16="http://schemas.microsoft.com/office/drawing/2014/main" val="1485167543"/>
                  </a:ext>
                </a:extLst>
              </a:tr>
              <a:tr h="1033595">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a:p>
                  </a:txBody>
                  <a:tcPr/>
                </a:tc>
                <a:tc>
                  <a:txBody>
                    <a:bodyPr/>
                    <a:lstStyle/>
                    <a:p>
                      <a:endParaRPr kumimoji="1" lang="ja-JP" altLang="en-US" sz="1600" dirty="0"/>
                    </a:p>
                  </a:txBody>
                  <a:tcPr/>
                </a:tc>
                <a:extLst>
                  <a:ext uri="{0D108BD9-81ED-4DB2-BD59-A6C34878D82A}">
                    <a16:rowId xmlns:a16="http://schemas.microsoft.com/office/drawing/2014/main" val="32832711"/>
                  </a:ext>
                </a:extLst>
              </a:tr>
              <a:tr h="1033595">
                <a:tc>
                  <a:txBody>
                    <a:bodyPr/>
                    <a:lstStyle/>
                    <a:p>
                      <a:r>
                        <a:rPr kumimoji="1" lang="ja-JP" altLang="en-US" sz="1600" dirty="0"/>
                        <a:t>企画</a:t>
                      </a:r>
                    </a:p>
                  </a:txBody>
                  <a:tcPr/>
                </a:tc>
                <a:tc>
                  <a:txBody>
                    <a:bodyPr/>
                    <a:lstStyle/>
                    <a:p>
                      <a:r>
                        <a:rPr kumimoji="1" lang="ja-JP" altLang="en-US" sz="1600" dirty="0"/>
                        <a:t>もの革</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1895356875"/>
                  </a:ext>
                </a:extLst>
              </a:tr>
              <a:tr h="1033595">
                <a:tc>
                  <a:txBody>
                    <a:bodyPr/>
                    <a:lstStyle/>
                    <a:p>
                      <a:r>
                        <a:rPr kumimoji="1" lang="ja-JP" altLang="en-US" sz="1600" dirty="0"/>
                        <a:t>検証</a:t>
                      </a:r>
                    </a:p>
                  </a:txBody>
                  <a:tcPr/>
                </a:tc>
                <a:tc>
                  <a:txBody>
                    <a:bodyPr/>
                    <a:lstStyle/>
                    <a:p>
                      <a:r>
                        <a:rPr kumimoji="1" lang="ja-JP" altLang="en-US" sz="1600" dirty="0"/>
                        <a:t>整備課</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2300636"/>
                  </a:ext>
                </a:extLst>
              </a:tr>
              <a:tr h="1033595">
                <a:tc>
                  <a:txBody>
                    <a:bodyPr/>
                    <a:lstStyle/>
                    <a:p>
                      <a:r>
                        <a:rPr kumimoji="1" lang="ja-JP" altLang="en-US" sz="1600" dirty="0"/>
                        <a:t>開発</a:t>
                      </a:r>
                    </a:p>
                  </a:txBody>
                  <a:tcPr/>
                </a:tc>
                <a:tc>
                  <a:txBody>
                    <a:bodyPr/>
                    <a:lstStyle/>
                    <a:p>
                      <a:r>
                        <a:rPr kumimoji="1" lang="en-US" altLang="ja-JP" sz="1600" dirty="0"/>
                        <a:t>DS</a:t>
                      </a:r>
                      <a:r>
                        <a:rPr kumimoji="1" lang="ja-JP" altLang="en-US" sz="1600" dirty="0"/>
                        <a:t>部</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2301679349"/>
                  </a:ext>
                </a:extLst>
              </a:tr>
            </a:tbl>
          </a:graphicData>
        </a:graphic>
      </p:graphicFrame>
      <p:sp>
        <p:nvSpPr>
          <p:cNvPr id="17" name="テキスト ボックス 16">
            <a:extLst>
              <a:ext uri="{FF2B5EF4-FFF2-40B4-BE49-F238E27FC236}">
                <a16:creationId xmlns:a16="http://schemas.microsoft.com/office/drawing/2014/main" id="{10BB5EC7-97A1-6705-679C-95D619CA4846}"/>
              </a:ext>
            </a:extLst>
          </p:cNvPr>
          <p:cNvSpPr txBox="1"/>
          <p:nvPr/>
        </p:nvSpPr>
        <p:spPr>
          <a:xfrm>
            <a:off x="433461" y="811331"/>
            <a:ext cx="6356227" cy="584775"/>
          </a:xfrm>
          <a:prstGeom prst="rect">
            <a:avLst/>
          </a:prstGeom>
          <a:noFill/>
        </p:spPr>
        <p:txBody>
          <a:bodyPr wrap="none" rtlCol="0">
            <a:spAutoFit/>
          </a:bodyPr>
          <a:lstStyle/>
          <a:p>
            <a:r>
              <a:rPr lang="en-US" altLang="ja-JP" sz="1600" dirty="0"/>
              <a:t>3</a:t>
            </a:r>
            <a:r>
              <a:rPr lang="ja-JP" altLang="en-US" sz="1600" dirty="0"/>
              <a:t>月までに効果検証まで進める</a:t>
            </a:r>
            <a:endParaRPr lang="en-US" altLang="ja-JP" sz="1600" dirty="0"/>
          </a:p>
          <a:p>
            <a:r>
              <a:rPr kumimoji="1" lang="en-US" altLang="ja-JP" sz="1600" dirty="0"/>
              <a:t>4</a:t>
            </a:r>
            <a:r>
              <a:rPr kumimoji="1" lang="ja-JP" altLang="en-US" sz="1600" dirty="0"/>
              <a:t>月以降の活動については、</a:t>
            </a:r>
            <a:r>
              <a:rPr kumimoji="1" lang="en-US" altLang="ja-JP" sz="1600" dirty="0"/>
              <a:t>3</a:t>
            </a:r>
            <a:r>
              <a:rPr kumimoji="1" lang="ja-JP" altLang="en-US" sz="1600" dirty="0"/>
              <a:t>月までの結果を踏まえて判断</a:t>
            </a:r>
            <a:r>
              <a:rPr lang="ja-JP" altLang="en-US" sz="1600" dirty="0"/>
              <a:t>していく</a:t>
            </a:r>
            <a:endParaRPr kumimoji="1" lang="ja-JP" altLang="en-US" sz="1600" dirty="0"/>
          </a:p>
        </p:txBody>
      </p:sp>
      <p:sp>
        <p:nvSpPr>
          <p:cNvPr id="20" name="テキスト ボックス 19">
            <a:extLst>
              <a:ext uri="{FF2B5EF4-FFF2-40B4-BE49-F238E27FC236}">
                <a16:creationId xmlns:a16="http://schemas.microsoft.com/office/drawing/2014/main" id="{6D7FA6E1-A6DD-E17F-4ED6-367292013B1B}"/>
              </a:ext>
            </a:extLst>
          </p:cNvPr>
          <p:cNvSpPr txBox="1"/>
          <p:nvPr/>
        </p:nvSpPr>
        <p:spPr>
          <a:xfrm>
            <a:off x="2970709" y="2433057"/>
            <a:ext cx="1082348" cy="246221"/>
          </a:xfrm>
          <a:prstGeom prst="rect">
            <a:avLst/>
          </a:prstGeom>
          <a:noFill/>
        </p:spPr>
        <p:txBody>
          <a:bodyPr wrap="none" rtlCol="0">
            <a:spAutoFit/>
          </a:bodyPr>
          <a:lstStyle/>
          <a:p>
            <a:r>
              <a:rPr kumimoji="1" lang="ja-JP" altLang="en-US" sz="1000" strike="sngStrike" dirty="0">
                <a:solidFill>
                  <a:schemeClr val="accent5"/>
                </a:solidFill>
              </a:rPr>
              <a:t>打ち合わせ</a:t>
            </a:r>
            <a:r>
              <a:rPr kumimoji="1" lang="en-US" altLang="ja-JP" sz="1000" strike="sngStrike" dirty="0">
                <a:solidFill>
                  <a:schemeClr val="accent5"/>
                </a:solidFill>
              </a:rPr>
              <a:t>12/6</a:t>
            </a:r>
            <a:endParaRPr kumimoji="1" lang="ja-JP" altLang="en-US" sz="1000" strike="sngStrike" dirty="0">
              <a:solidFill>
                <a:schemeClr val="accent5"/>
              </a:solidFill>
            </a:endParaRPr>
          </a:p>
        </p:txBody>
      </p:sp>
      <p:sp>
        <p:nvSpPr>
          <p:cNvPr id="22" name="星: 5 pt 21">
            <a:extLst>
              <a:ext uri="{FF2B5EF4-FFF2-40B4-BE49-F238E27FC236}">
                <a16:creationId xmlns:a16="http://schemas.microsoft.com/office/drawing/2014/main" id="{CF4B4442-53CC-EF38-6604-E892D62EDC4A}"/>
              </a:ext>
            </a:extLst>
          </p:cNvPr>
          <p:cNvSpPr/>
          <p:nvPr/>
        </p:nvSpPr>
        <p:spPr>
          <a:xfrm>
            <a:off x="11640632" y="2219158"/>
            <a:ext cx="288000" cy="288000"/>
          </a:xfrm>
          <a:prstGeom prst="star5">
            <a:avLst/>
          </a:prstGeom>
          <a:solidFill>
            <a:schemeClr val="accent6"/>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CEC78A9-9C2F-C869-8B74-3C042B5C932F}"/>
              </a:ext>
            </a:extLst>
          </p:cNvPr>
          <p:cNvSpPr txBox="1"/>
          <p:nvPr/>
        </p:nvSpPr>
        <p:spPr>
          <a:xfrm>
            <a:off x="3946180" y="2439827"/>
            <a:ext cx="1151276" cy="400110"/>
          </a:xfrm>
          <a:prstGeom prst="rect">
            <a:avLst/>
          </a:prstGeom>
          <a:noFill/>
        </p:spPr>
        <p:txBody>
          <a:bodyPr wrap="none" rtlCol="0">
            <a:spAutoFit/>
          </a:bodyPr>
          <a:lstStyle/>
          <a:p>
            <a:pPr algn="ctr"/>
            <a:r>
              <a:rPr kumimoji="1" lang="ja-JP" altLang="en-US" sz="1000" dirty="0">
                <a:solidFill>
                  <a:schemeClr val="accent5"/>
                </a:solidFill>
              </a:rPr>
              <a:t>打ち合わせ</a:t>
            </a:r>
            <a:r>
              <a:rPr lang="en-US" altLang="ja-JP" sz="1000" dirty="0">
                <a:solidFill>
                  <a:schemeClr val="accent5"/>
                </a:solidFill>
              </a:rPr>
              <a:t>12</a:t>
            </a:r>
            <a:r>
              <a:rPr kumimoji="1" lang="en-US" altLang="ja-JP" sz="1000" dirty="0">
                <a:solidFill>
                  <a:schemeClr val="accent5"/>
                </a:solidFill>
              </a:rPr>
              <a:t>/19</a:t>
            </a:r>
          </a:p>
          <a:p>
            <a:pPr algn="ctr"/>
            <a:r>
              <a:rPr kumimoji="1" lang="ja-JP" altLang="en-US" sz="1000" dirty="0">
                <a:solidFill>
                  <a:schemeClr val="accent5"/>
                </a:solidFill>
              </a:rPr>
              <a:t>（全体検討</a:t>
            </a:r>
            <a:r>
              <a:rPr lang="en-US" altLang="ja-JP" sz="1000" dirty="0">
                <a:solidFill>
                  <a:schemeClr val="accent5"/>
                </a:solidFill>
              </a:rPr>
              <a:t>#1</a:t>
            </a:r>
            <a:r>
              <a:rPr kumimoji="1" lang="ja-JP" altLang="en-US" sz="1000" dirty="0">
                <a:solidFill>
                  <a:schemeClr val="accent5"/>
                </a:solidFill>
              </a:rPr>
              <a:t>）</a:t>
            </a:r>
          </a:p>
        </p:txBody>
      </p:sp>
      <p:sp>
        <p:nvSpPr>
          <p:cNvPr id="31" name="フローチャート: 判断 30">
            <a:extLst>
              <a:ext uri="{FF2B5EF4-FFF2-40B4-BE49-F238E27FC236}">
                <a16:creationId xmlns:a16="http://schemas.microsoft.com/office/drawing/2014/main" id="{86819034-E7D5-31E8-6DFA-B159914F07D1}"/>
              </a:ext>
            </a:extLst>
          </p:cNvPr>
          <p:cNvSpPr/>
          <p:nvPr/>
        </p:nvSpPr>
        <p:spPr>
          <a:xfrm>
            <a:off x="3239643" y="2125725"/>
            <a:ext cx="288000" cy="288000"/>
          </a:xfrm>
          <a:prstGeom prst="flowChartDecision">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済</a:t>
            </a:r>
          </a:p>
        </p:txBody>
      </p:sp>
      <p:pic>
        <p:nvPicPr>
          <p:cNvPr id="32" name="図 31">
            <a:extLst>
              <a:ext uri="{FF2B5EF4-FFF2-40B4-BE49-F238E27FC236}">
                <a16:creationId xmlns:a16="http://schemas.microsoft.com/office/drawing/2014/main" id="{BB9CEC6A-50FE-9924-14CA-3487A379853B}"/>
              </a:ext>
            </a:extLst>
          </p:cNvPr>
          <p:cNvPicPr>
            <a:picLocks noChangeAspect="1"/>
          </p:cNvPicPr>
          <p:nvPr/>
        </p:nvPicPr>
        <p:blipFill>
          <a:blip r:embed="rId2"/>
          <a:stretch>
            <a:fillRect/>
          </a:stretch>
        </p:blipFill>
        <p:spPr>
          <a:xfrm>
            <a:off x="4324400" y="2126456"/>
            <a:ext cx="292633" cy="286537"/>
          </a:xfrm>
          <a:prstGeom prst="rect">
            <a:avLst/>
          </a:prstGeom>
        </p:spPr>
      </p:pic>
      <p:sp>
        <p:nvSpPr>
          <p:cNvPr id="33" name="矢印: 五方向 32">
            <a:extLst>
              <a:ext uri="{FF2B5EF4-FFF2-40B4-BE49-F238E27FC236}">
                <a16:creationId xmlns:a16="http://schemas.microsoft.com/office/drawing/2014/main" id="{B9545B4F-4EC4-80DB-1337-2566242FEB0F}"/>
              </a:ext>
            </a:extLst>
          </p:cNvPr>
          <p:cNvSpPr/>
          <p:nvPr/>
        </p:nvSpPr>
        <p:spPr>
          <a:xfrm>
            <a:off x="3246933" y="4423334"/>
            <a:ext cx="279468"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5" name="矢印: 五方向 34">
            <a:extLst>
              <a:ext uri="{FF2B5EF4-FFF2-40B4-BE49-F238E27FC236}">
                <a16:creationId xmlns:a16="http://schemas.microsoft.com/office/drawing/2014/main" id="{9209524E-AEF8-6DB1-9F38-408CEA54A361}"/>
              </a:ext>
            </a:extLst>
          </p:cNvPr>
          <p:cNvSpPr/>
          <p:nvPr/>
        </p:nvSpPr>
        <p:spPr>
          <a:xfrm>
            <a:off x="3090716" y="3403721"/>
            <a:ext cx="436927"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6" name="矢印: 五方向 35">
            <a:extLst>
              <a:ext uri="{FF2B5EF4-FFF2-40B4-BE49-F238E27FC236}">
                <a16:creationId xmlns:a16="http://schemas.microsoft.com/office/drawing/2014/main" id="{01C6D199-A36F-708F-704F-DB7432CDACD5}"/>
              </a:ext>
            </a:extLst>
          </p:cNvPr>
          <p:cNvSpPr/>
          <p:nvPr/>
        </p:nvSpPr>
        <p:spPr>
          <a:xfrm>
            <a:off x="10923279" y="4099338"/>
            <a:ext cx="870969"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現場</a:t>
            </a:r>
            <a:r>
              <a:rPr kumimoji="1" lang="ja-JP" altLang="en-US" sz="1200" dirty="0">
                <a:solidFill>
                  <a:schemeClr val="tx1"/>
                </a:solidFill>
              </a:rPr>
              <a:t>検証</a:t>
            </a:r>
          </a:p>
        </p:txBody>
      </p:sp>
      <p:sp>
        <p:nvSpPr>
          <p:cNvPr id="39" name="矢印: 五方向 38">
            <a:extLst>
              <a:ext uri="{FF2B5EF4-FFF2-40B4-BE49-F238E27FC236}">
                <a16:creationId xmlns:a16="http://schemas.microsoft.com/office/drawing/2014/main" id="{DABA68FC-170B-BCB2-3EDA-724E30DDC779}"/>
              </a:ext>
            </a:extLst>
          </p:cNvPr>
          <p:cNvSpPr/>
          <p:nvPr/>
        </p:nvSpPr>
        <p:spPr>
          <a:xfrm>
            <a:off x="9630773" y="3085381"/>
            <a:ext cx="1204252"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検証内容整理</a:t>
            </a:r>
          </a:p>
        </p:txBody>
      </p:sp>
      <p:sp>
        <p:nvSpPr>
          <p:cNvPr id="40" name="テキスト ボックス 39">
            <a:extLst>
              <a:ext uri="{FF2B5EF4-FFF2-40B4-BE49-F238E27FC236}">
                <a16:creationId xmlns:a16="http://schemas.microsoft.com/office/drawing/2014/main" id="{5630CAE6-D282-772E-39B8-1DB95211E82F}"/>
              </a:ext>
            </a:extLst>
          </p:cNvPr>
          <p:cNvSpPr txBox="1"/>
          <p:nvPr/>
        </p:nvSpPr>
        <p:spPr>
          <a:xfrm>
            <a:off x="11400112" y="2589819"/>
            <a:ext cx="697627" cy="246221"/>
          </a:xfrm>
          <a:prstGeom prst="rect">
            <a:avLst/>
          </a:prstGeom>
          <a:noFill/>
        </p:spPr>
        <p:txBody>
          <a:bodyPr wrap="none" rtlCol="0">
            <a:spAutoFit/>
          </a:bodyPr>
          <a:lstStyle/>
          <a:p>
            <a:r>
              <a:rPr kumimoji="1" lang="ja-JP" altLang="en-US" sz="1000" dirty="0">
                <a:solidFill>
                  <a:schemeClr val="accent6"/>
                </a:solidFill>
              </a:rPr>
              <a:t>検証完了</a:t>
            </a:r>
            <a:endParaRPr kumimoji="1" lang="en-US" altLang="ja-JP" sz="1000" dirty="0">
              <a:solidFill>
                <a:schemeClr val="accent6"/>
              </a:solidFill>
            </a:endParaRPr>
          </a:p>
        </p:txBody>
      </p:sp>
      <p:sp>
        <p:nvSpPr>
          <p:cNvPr id="51" name="矢印: 五方向 50">
            <a:extLst>
              <a:ext uri="{FF2B5EF4-FFF2-40B4-BE49-F238E27FC236}">
                <a16:creationId xmlns:a16="http://schemas.microsoft.com/office/drawing/2014/main" id="{070AA11E-2386-165C-005F-406DA2F7803F}"/>
              </a:ext>
            </a:extLst>
          </p:cNvPr>
          <p:cNvSpPr/>
          <p:nvPr/>
        </p:nvSpPr>
        <p:spPr>
          <a:xfrm>
            <a:off x="5241939" y="4099338"/>
            <a:ext cx="2130984"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要因調査</a:t>
            </a:r>
          </a:p>
        </p:txBody>
      </p:sp>
      <p:sp>
        <p:nvSpPr>
          <p:cNvPr id="52" name="矢印: 五方向 51">
            <a:extLst>
              <a:ext uri="{FF2B5EF4-FFF2-40B4-BE49-F238E27FC236}">
                <a16:creationId xmlns:a16="http://schemas.microsoft.com/office/drawing/2014/main" id="{7630C6DB-9878-5383-63BA-C7BB37D5E1A3}"/>
              </a:ext>
            </a:extLst>
          </p:cNvPr>
          <p:cNvSpPr/>
          <p:nvPr/>
        </p:nvSpPr>
        <p:spPr>
          <a:xfrm>
            <a:off x="6204428" y="5173548"/>
            <a:ext cx="3353557"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精度検証＆改良</a:t>
            </a:r>
          </a:p>
        </p:txBody>
      </p:sp>
      <p:sp>
        <p:nvSpPr>
          <p:cNvPr id="54" name="テキスト ボックス 53">
            <a:extLst>
              <a:ext uri="{FF2B5EF4-FFF2-40B4-BE49-F238E27FC236}">
                <a16:creationId xmlns:a16="http://schemas.microsoft.com/office/drawing/2014/main" id="{1517DD72-81AC-1FCB-FEF1-DDBE2C2B1445}"/>
              </a:ext>
            </a:extLst>
          </p:cNvPr>
          <p:cNvSpPr txBox="1"/>
          <p:nvPr/>
        </p:nvSpPr>
        <p:spPr>
          <a:xfrm>
            <a:off x="5784525" y="3045395"/>
            <a:ext cx="2983173" cy="400110"/>
          </a:xfrm>
          <a:prstGeom prst="rect">
            <a:avLst/>
          </a:prstGeom>
          <a:noFill/>
        </p:spPr>
        <p:txBody>
          <a:bodyPr wrap="square">
            <a:spAutoFit/>
          </a:bodyPr>
          <a:lstStyle/>
          <a:p>
            <a:r>
              <a:rPr lang="ja-JP" altLang="en-US" sz="1000" dirty="0">
                <a:solidFill>
                  <a:schemeClr val="accent1"/>
                </a:solidFill>
              </a:rPr>
              <a:t>集欠ではなく、</a:t>
            </a:r>
            <a:r>
              <a:rPr kumimoji="1" lang="ja-JP" altLang="en-US" sz="1000" dirty="0">
                <a:solidFill>
                  <a:schemeClr val="accent1"/>
                </a:solidFill>
              </a:rPr>
              <a:t>設計値</a:t>
            </a:r>
            <a:r>
              <a:rPr kumimoji="1" lang="en-US" altLang="ja-JP" sz="1000" dirty="0">
                <a:solidFill>
                  <a:schemeClr val="accent1"/>
                </a:solidFill>
              </a:rPr>
              <a:t>MIN</a:t>
            </a:r>
            <a:r>
              <a:rPr kumimoji="1" lang="ja-JP" altLang="en-US" sz="1000" dirty="0">
                <a:solidFill>
                  <a:schemeClr val="accent1"/>
                </a:solidFill>
              </a:rPr>
              <a:t>割れ</a:t>
            </a:r>
            <a:r>
              <a:rPr kumimoji="1" lang="en-US" altLang="ja-JP" sz="1000" dirty="0">
                <a:solidFill>
                  <a:schemeClr val="accent1"/>
                </a:solidFill>
              </a:rPr>
              <a:t>MAX</a:t>
            </a:r>
            <a:r>
              <a:rPr kumimoji="1" lang="ja-JP" altLang="en-US" sz="1000" dirty="0">
                <a:solidFill>
                  <a:schemeClr val="accent1"/>
                </a:solidFill>
              </a:rPr>
              <a:t>越えをターゲットにする方向で整理する（〆：？）</a:t>
            </a:r>
          </a:p>
        </p:txBody>
      </p:sp>
      <p:cxnSp>
        <p:nvCxnSpPr>
          <p:cNvPr id="56" name="直線コネクタ 55">
            <a:extLst>
              <a:ext uri="{FF2B5EF4-FFF2-40B4-BE49-F238E27FC236}">
                <a16:creationId xmlns:a16="http://schemas.microsoft.com/office/drawing/2014/main" id="{52B6CD03-0EC2-6A98-F9F1-688C0F14E955}"/>
              </a:ext>
            </a:extLst>
          </p:cNvPr>
          <p:cNvCxnSpPr>
            <a:cxnSpLocks/>
          </p:cNvCxnSpPr>
          <p:nvPr/>
        </p:nvCxnSpPr>
        <p:spPr>
          <a:xfrm>
            <a:off x="3537259" y="2891826"/>
            <a:ext cx="0" cy="328264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矢印: 五方向 49">
            <a:extLst>
              <a:ext uri="{FF2B5EF4-FFF2-40B4-BE49-F238E27FC236}">
                <a16:creationId xmlns:a16="http://schemas.microsoft.com/office/drawing/2014/main" id="{B5BA2FA8-188C-099A-1147-E819A8144A43}"/>
              </a:ext>
            </a:extLst>
          </p:cNvPr>
          <p:cNvSpPr/>
          <p:nvPr/>
        </p:nvSpPr>
        <p:spPr>
          <a:xfrm>
            <a:off x="3073366" y="3085381"/>
            <a:ext cx="2751585"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ユースケース整理</a:t>
            </a:r>
          </a:p>
        </p:txBody>
      </p:sp>
      <p:sp>
        <p:nvSpPr>
          <p:cNvPr id="49" name="矢印: 五方向 48">
            <a:extLst>
              <a:ext uri="{FF2B5EF4-FFF2-40B4-BE49-F238E27FC236}">
                <a16:creationId xmlns:a16="http://schemas.microsoft.com/office/drawing/2014/main" id="{7958FDCC-5AE8-E84B-FBF3-723CB83F9653}"/>
              </a:ext>
            </a:extLst>
          </p:cNvPr>
          <p:cNvSpPr/>
          <p:nvPr/>
        </p:nvSpPr>
        <p:spPr>
          <a:xfrm>
            <a:off x="3240814" y="4115548"/>
            <a:ext cx="926302" cy="27927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お試し</a:t>
            </a:r>
            <a:r>
              <a:rPr lang="en-US" altLang="ja-JP" sz="1200" dirty="0">
                <a:solidFill>
                  <a:schemeClr val="tx1"/>
                </a:solidFill>
              </a:rPr>
              <a:t>#1</a:t>
            </a:r>
            <a:endParaRPr kumimoji="1" lang="ja-JP" altLang="en-US" sz="1200" dirty="0">
              <a:solidFill>
                <a:schemeClr val="tx1"/>
              </a:solidFill>
            </a:endParaRPr>
          </a:p>
        </p:txBody>
      </p:sp>
      <p:sp>
        <p:nvSpPr>
          <p:cNvPr id="60" name="矢印: 五方向 59">
            <a:extLst>
              <a:ext uri="{FF2B5EF4-FFF2-40B4-BE49-F238E27FC236}">
                <a16:creationId xmlns:a16="http://schemas.microsoft.com/office/drawing/2014/main" id="{3DABCEA0-9FF1-BC11-584C-1D7ADC2A5EE5}"/>
              </a:ext>
            </a:extLst>
          </p:cNvPr>
          <p:cNvSpPr/>
          <p:nvPr/>
        </p:nvSpPr>
        <p:spPr>
          <a:xfrm>
            <a:off x="6206185" y="5721260"/>
            <a:ext cx="3353557"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予測関係開発（ユースケース次第）</a:t>
            </a:r>
          </a:p>
        </p:txBody>
      </p:sp>
      <p:sp>
        <p:nvSpPr>
          <p:cNvPr id="61" name="テキスト ボックス 60">
            <a:extLst>
              <a:ext uri="{FF2B5EF4-FFF2-40B4-BE49-F238E27FC236}">
                <a16:creationId xmlns:a16="http://schemas.microsoft.com/office/drawing/2014/main" id="{74171A53-807C-AFE8-14C8-C5FE7592AFA4}"/>
              </a:ext>
            </a:extLst>
          </p:cNvPr>
          <p:cNvSpPr txBox="1"/>
          <p:nvPr/>
        </p:nvSpPr>
        <p:spPr>
          <a:xfrm>
            <a:off x="3536016" y="4467262"/>
            <a:ext cx="3265118" cy="400110"/>
          </a:xfrm>
          <a:prstGeom prst="rect">
            <a:avLst/>
          </a:prstGeom>
          <a:noFill/>
          <a:ln>
            <a:noFill/>
          </a:ln>
        </p:spPr>
        <p:txBody>
          <a:bodyPr wrap="square">
            <a:spAutoFit/>
          </a:bodyPr>
          <a:lstStyle/>
          <a:p>
            <a:r>
              <a:rPr lang="ja-JP" altLang="en-US" sz="1000" dirty="0">
                <a:solidFill>
                  <a:schemeClr val="accent6"/>
                </a:solidFill>
              </a:rPr>
              <a:t>設計値基準で要因調査可能か？ほかに要因がないか？</a:t>
            </a:r>
            <a:endParaRPr lang="en-US" altLang="ja-JP" sz="1000" dirty="0">
              <a:solidFill>
                <a:schemeClr val="accent6"/>
              </a:solidFill>
            </a:endParaRPr>
          </a:p>
          <a:p>
            <a:r>
              <a:rPr lang="ja-JP" altLang="en-US" sz="1000" dirty="0">
                <a:solidFill>
                  <a:schemeClr val="accent6"/>
                </a:solidFill>
              </a:rPr>
              <a:t>試しに鈴木職長がやってみる</a:t>
            </a:r>
            <a:endParaRPr kumimoji="1" lang="ja-JP" altLang="en-US" sz="1000" dirty="0">
              <a:solidFill>
                <a:schemeClr val="accent6"/>
              </a:solidFill>
            </a:endParaRPr>
          </a:p>
        </p:txBody>
      </p:sp>
      <p:sp>
        <p:nvSpPr>
          <p:cNvPr id="64" name="テキスト ボックス 63">
            <a:extLst>
              <a:ext uri="{FF2B5EF4-FFF2-40B4-BE49-F238E27FC236}">
                <a16:creationId xmlns:a16="http://schemas.microsoft.com/office/drawing/2014/main" id="{6B588B01-016A-8C76-39B3-1F66365EDECB}"/>
              </a:ext>
            </a:extLst>
          </p:cNvPr>
          <p:cNvSpPr txBox="1"/>
          <p:nvPr/>
        </p:nvSpPr>
        <p:spPr>
          <a:xfrm>
            <a:off x="3546876" y="3389498"/>
            <a:ext cx="1458673" cy="400110"/>
          </a:xfrm>
          <a:prstGeom prst="rect">
            <a:avLst/>
          </a:prstGeom>
          <a:noFill/>
          <a:ln>
            <a:noFill/>
          </a:ln>
        </p:spPr>
        <p:txBody>
          <a:bodyPr wrap="square">
            <a:spAutoFit/>
          </a:bodyPr>
          <a:lstStyle/>
          <a:p>
            <a:r>
              <a:rPr lang="ja-JP" altLang="en-US" sz="1000" dirty="0">
                <a:solidFill>
                  <a:schemeClr val="accent6"/>
                </a:solidFill>
              </a:rPr>
              <a:t>進め方提案＆お試しでデータ取得依頼済み</a:t>
            </a:r>
            <a:endParaRPr kumimoji="1" lang="ja-JP" altLang="en-US" sz="1000" dirty="0">
              <a:solidFill>
                <a:schemeClr val="accent6"/>
              </a:solidFill>
            </a:endParaRPr>
          </a:p>
        </p:txBody>
      </p:sp>
      <p:sp>
        <p:nvSpPr>
          <p:cNvPr id="65" name="テキスト ボックス 64">
            <a:extLst>
              <a:ext uri="{FF2B5EF4-FFF2-40B4-BE49-F238E27FC236}">
                <a16:creationId xmlns:a16="http://schemas.microsoft.com/office/drawing/2014/main" id="{9B050F03-1018-E5EE-374F-987272CA62EF}"/>
              </a:ext>
            </a:extLst>
          </p:cNvPr>
          <p:cNvSpPr txBox="1"/>
          <p:nvPr/>
        </p:nvSpPr>
        <p:spPr>
          <a:xfrm>
            <a:off x="7368156" y="3833520"/>
            <a:ext cx="1747691" cy="400110"/>
          </a:xfrm>
          <a:prstGeom prst="rect">
            <a:avLst/>
          </a:prstGeom>
          <a:noFill/>
        </p:spPr>
        <p:txBody>
          <a:bodyPr wrap="square">
            <a:spAutoFit/>
          </a:bodyPr>
          <a:lstStyle/>
          <a:p>
            <a:r>
              <a:rPr kumimoji="1" lang="ja-JP" altLang="en-US" sz="1000" dirty="0">
                <a:solidFill>
                  <a:schemeClr val="accent1"/>
                </a:solidFill>
              </a:rPr>
              <a:t>鈴木職長</a:t>
            </a:r>
            <a:r>
              <a:rPr lang="ja-JP" altLang="en-US" sz="1000" dirty="0">
                <a:solidFill>
                  <a:schemeClr val="accent1"/>
                </a:solidFill>
              </a:rPr>
              <a:t>が海外</a:t>
            </a:r>
            <a:r>
              <a:rPr kumimoji="1" lang="ja-JP" altLang="en-US" sz="1000" dirty="0">
                <a:solidFill>
                  <a:schemeClr val="accent1"/>
                </a:solidFill>
              </a:rPr>
              <a:t>異動のため</a:t>
            </a:r>
            <a:endParaRPr kumimoji="1" lang="en-US" altLang="ja-JP" sz="1000" dirty="0">
              <a:solidFill>
                <a:schemeClr val="accent1"/>
              </a:solidFill>
            </a:endParaRPr>
          </a:p>
          <a:p>
            <a:r>
              <a:rPr kumimoji="1" lang="ja-JP" altLang="en-US" sz="1000" dirty="0">
                <a:solidFill>
                  <a:schemeClr val="accent1"/>
                </a:solidFill>
              </a:rPr>
              <a:t>別の方が担当する予定</a:t>
            </a:r>
          </a:p>
        </p:txBody>
      </p:sp>
      <p:sp>
        <p:nvSpPr>
          <p:cNvPr id="66" name="矢印: 五方向 65">
            <a:extLst>
              <a:ext uri="{FF2B5EF4-FFF2-40B4-BE49-F238E27FC236}">
                <a16:creationId xmlns:a16="http://schemas.microsoft.com/office/drawing/2014/main" id="{7B93C91E-591D-A330-50A1-0541882483B4}"/>
              </a:ext>
            </a:extLst>
          </p:cNvPr>
          <p:cNvSpPr/>
          <p:nvPr/>
        </p:nvSpPr>
        <p:spPr>
          <a:xfrm>
            <a:off x="3249186" y="5173548"/>
            <a:ext cx="1955165" cy="27927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データ確認など</a:t>
            </a:r>
            <a:endParaRPr kumimoji="1" lang="ja-JP" altLang="en-US" sz="1200" dirty="0">
              <a:solidFill>
                <a:schemeClr val="tx1"/>
              </a:solidFill>
            </a:endParaRPr>
          </a:p>
        </p:txBody>
      </p:sp>
      <p:sp>
        <p:nvSpPr>
          <p:cNvPr id="67" name="矢印: 五方向 66">
            <a:extLst>
              <a:ext uri="{FF2B5EF4-FFF2-40B4-BE49-F238E27FC236}">
                <a16:creationId xmlns:a16="http://schemas.microsoft.com/office/drawing/2014/main" id="{E596FED7-B613-29B9-5A53-BADA885A0145}"/>
              </a:ext>
            </a:extLst>
          </p:cNvPr>
          <p:cNvSpPr/>
          <p:nvPr/>
        </p:nvSpPr>
        <p:spPr>
          <a:xfrm>
            <a:off x="3246933" y="5493748"/>
            <a:ext cx="289084"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69" name="テキスト ボックス 68">
            <a:extLst>
              <a:ext uri="{FF2B5EF4-FFF2-40B4-BE49-F238E27FC236}">
                <a16:creationId xmlns:a16="http://schemas.microsoft.com/office/drawing/2014/main" id="{519C954B-4096-E78A-B794-90607B031350}"/>
              </a:ext>
            </a:extLst>
          </p:cNvPr>
          <p:cNvSpPr txBox="1"/>
          <p:nvPr/>
        </p:nvSpPr>
        <p:spPr>
          <a:xfrm>
            <a:off x="3536016" y="5520768"/>
            <a:ext cx="1377637" cy="246221"/>
          </a:xfrm>
          <a:prstGeom prst="rect">
            <a:avLst/>
          </a:prstGeom>
          <a:noFill/>
          <a:ln>
            <a:noFill/>
          </a:ln>
        </p:spPr>
        <p:txBody>
          <a:bodyPr wrap="square">
            <a:spAutoFit/>
          </a:bodyPr>
          <a:lstStyle/>
          <a:p>
            <a:r>
              <a:rPr kumimoji="1" lang="ja-JP" altLang="en-US" sz="1000" dirty="0">
                <a:solidFill>
                  <a:schemeClr val="accent6"/>
                </a:solidFill>
              </a:rPr>
              <a:t>条件フィードバック</a:t>
            </a:r>
          </a:p>
        </p:txBody>
      </p:sp>
      <p:sp>
        <p:nvSpPr>
          <p:cNvPr id="70" name="テキスト ボックス 69">
            <a:extLst>
              <a:ext uri="{FF2B5EF4-FFF2-40B4-BE49-F238E27FC236}">
                <a16:creationId xmlns:a16="http://schemas.microsoft.com/office/drawing/2014/main" id="{186A70B5-B124-397C-061E-DED17DBEAD88}"/>
              </a:ext>
            </a:extLst>
          </p:cNvPr>
          <p:cNvSpPr txBox="1"/>
          <p:nvPr/>
        </p:nvSpPr>
        <p:spPr>
          <a:xfrm>
            <a:off x="2993087" y="3927256"/>
            <a:ext cx="632183" cy="246221"/>
          </a:xfrm>
          <a:prstGeom prst="rect">
            <a:avLst/>
          </a:prstGeom>
          <a:noFill/>
          <a:ln>
            <a:noFill/>
          </a:ln>
        </p:spPr>
        <p:txBody>
          <a:bodyPr wrap="square">
            <a:spAutoFit/>
          </a:bodyPr>
          <a:lstStyle/>
          <a:p>
            <a:r>
              <a:rPr kumimoji="1" lang="en-US" altLang="ja-JP" sz="1000" dirty="0"/>
              <a:t>12/9</a:t>
            </a:r>
            <a:r>
              <a:rPr kumimoji="1" lang="ja-JP" altLang="en-US" sz="1000" dirty="0"/>
              <a:t>～</a:t>
            </a:r>
          </a:p>
        </p:txBody>
      </p:sp>
      <p:cxnSp>
        <p:nvCxnSpPr>
          <p:cNvPr id="72" name="コネクタ: カギ線 71">
            <a:extLst>
              <a:ext uri="{FF2B5EF4-FFF2-40B4-BE49-F238E27FC236}">
                <a16:creationId xmlns:a16="http://schemas.microsoft.com/office/drawing/2014/main" id="{317A4AA5-F758-78C6-2BDC-96D7880090E1}"/>
              </a:ext>
            </a:extLst>
          </p:cNvPr>
          <p:cNvCxnSpPr>
            <a:cxnSpLocks/>
            <a:stCxn id="51" idx="3"/>
            <a:endCxn id="52" idx="1"/>
          </p:cNvCxnSpPr>
          <p:nvPr/>
        </p:nvCxnSpPr>
        <p:spPr>
          <a:xfrm flipH="1">
            <a:off x="6204428" y="4235178"/>
            <a:ext cx="1168495" cy="1074210"/>
          </a:xfrm>
          <a:prstGeom prst="bentConnector5">
            <a:avLst>
              <a:gd name="adj1" fmla="val -19564"/>
              <a:gd name="adj2" fmla="val 50000"/>
              <a:gd name="adj3" fmla="val 119564"/>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矢印: 五方向 74">
            <a:extLst>
              <a:ext uri="{FF2B5EF4-FFF2-40B4-BE49-F238E27FC236}">
                <a16:creationId xmlns:a16="http://schemas.microsoft.com/office/drawing/2014/main" id="{44D742E4-812D-3ACA-3540-21F1B7454C2C}"/>
              </a:ext>
            </a:extLst>
          </p:cNvPr>
          <p:cNvSpPr/>
          <p:nvPr/>
        </p:nvSpPr>
        <p:spPr>
          <a:xfrm>
            <a:off x="10445087" y="730216"/>
            <a:ext cx="1316670"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スケジュール</a:t>
            </a:r>
          </a:p>
        </p:txBody>
      </p:sp>
      <p:sp>
        <p:nvSpPr>
          <p:cNvPr id="76" name="矢印: 五方向 75">
            <a:extLst>
              <a:ext uri="{FF2B5EF4-FFF2-40B4-BE49-F238E27FC236}">
                <a16:creationId xmlns:a16="http://schemas.microsoft.com/office/drawing/2014/main" id="{72137BD0-E142-BE4F-33EB-5E95722E549E}"/>
              </a:ext>
            </a:extLst>
          </p:cNvPr>
          <p:cNvSpPr/>
          <p:nvPr/>
        </p:nvSpPr>
        <p:spPr>
          <a:xfrm>
            <a:off x="10445087" y="1116967"/>
            <a:ext cx="1350603"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実績</a:t>
            </a:r>
          </a:p>
        </p:txBody>
      </p:sp>
      <p:sp>
        <p:nvSpPr>
          <p:cNvPr id="78" name="正方形/長方形 77">
            <a:extLst>
              <a:ext uri="{FF2B5EF4-FFF2-40B4-BE49-F238E27FC236}">
                <a16:creationId xmlns:a16="http://schemas.microsoft.com/office/drawing/2014/main" id="{03769002-C3B3-2190-B55F-CA4CEABD4EF2}"/>
              </a:ext>
            </a:extLst>
          </p:cNvPr>
          <p:cNvSpPr/>
          <p:nvPr/>
        </p:nvSpPr>
        <p:spPr>
          <a:xfrm>
            <a:off x="3297174" y="2816903"/>
            <a:ext cx="477684" cy="193715"/>
          </a:xfrm>
          <a:prstGeom prst="rect">
            <a:avLst/>
          </a:prstGeom>
          <a:solidFill>
            <a:schemeClr val="bg1"/>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6"/>
                </a:solidFill>
              </a:rPr>
              <a:t>現在</a:t>
            </a:r>
          </a:p>
        </p:txBody>
      </p:sp>
    </p:spTree>
    <p:extLst>
      <p:ext uri="{BB962C8B-B14F-4D97-AF65-F5344CB8AC3E}">
        <p14:creationId xmlns:p14="http://schemas.microsoft.com/office/powerpoint/2010/main" val="27477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96D269-11F1-D627-62BF-7E1ACD367A95}"/>
              </a:ext>
            </a:extLst>
          </p:cNvPr>
          <p:cNvSpPr>
            <a:spLocks noGrp="1"/>
          </p:cNvSpPr>
          <p:nvPr>
            <p:ph type="body" sz="quarter" idx="18"/>
          </p:nvPr>
        </p:nvSpPr>
        <p:spPr/>
        <p:txBody>
          <a:bodyPr/>
          <a:lstStyle/>
          <a:p>
            <a:r>
              <a:rPr lang="ja-JP" altLang="en-US" dirty="0"/>
              <a:t>精度検証の結果</a:t>
            </a:r>
            <a:endParaRPr lang="en-US" altLang="ja-JP" dirty="0"/>
          </a:p>
          <a:p>
            <a:r>
              <a:rPr lang="ja-JP" altLang="en-US" dirty="0"/>
              <a:t>ー　エクセル</a:t>
            </a:r>
            <a:endParaRPr lang="en-US" altLang="ja-JP" dirty="0"/>
          </a:p>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7C247FD5-5B06-3D00-0213-84DC64F5FF26}"/>
              </a:ext>
            </a:extLst>
          </p:cNvPr>
          <p:cNvSpPr>
            <a:spLocks noGrp="1"/>
          </p:cNvSpPr>
          <p:nvPr>
            <p:ph type="body" sz="quarter" idx="20"/>
          </p:nvPr>
        </p:nvSpPr>
        <p:spPr/>
        <p:txBody>
          <a:bodyPr/>
          <a:lstStyle/>
          <a:p>
            <a:r>
              <a:rPr kumimoji="1" lang="ja-JP" altLang="en-US" dirty="0"/>
              <a:t>要因記録</a:t>
            </a:r>
            <a:r>
              <a:rPr kumimoji="1" lang="en-US" altLang="ja-JP" dirty="0"/>
              <a:t>#1</a:t>
            </a:r>
            <a:r>
              <a:rPr kumimoji="1" lang="ja-JP" altLang="en-US" dirty="0"/>
              <a:t>について</a:t>
            </a:r>
          </a:p>
        </p:txBody>
      </p:sp>
      <p:sp>
        <p:nvSpPr>
          <p:cNvPr id="4" name="日付プレースホルダー 3">
            <a:extLst>
              <a:ext uri="{FF2B5EF4-FFF2-40B4-BE49-F238E27FC236}">
                <a16:creationId xmlns:a16="http://schemas.microsoft.com/office/drawing/2014/main" id="{6AB69B29-281B-635A-1706-1308D457294B}"/>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240370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4BE7A3-CADE-EBE6-D93B-45C8F6E10716}"/>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F76F56CC-E751-B9DC-9015-63A942EC0FAA}"/>
              </a:ext>
            </a:extLst>
          </p:cNvPr>
          <p:cNvSpPr>
            <a:spLocks noGrp="1"/>
          </p:cNvSpPr>
          <p:nvPr>
            <p:ph type="body" sz="quarter" idx="20"/>
          </p:nvPr>
        </p:nvSpPr>
        <p:spPr/>
        <p:txBody>
          <a:bodyPr/>
          <a:lstStyle/>
          <a:p>
            <a:r>
              <a:rPr kumimoji="1" lang="ja-JP" altLang="en-US" dirty="0"/>
              <a:t>質問メモ</a:t>
            </a:r>
          </a:p>
        </p:txBody>
      </p:sp>
      <p:sp>
        <p:nvSpPr>
          <p:cNvPr id="4" name="日付プレースホルダー 3">
            <a:extLst>
              <a:ext uri="{FF2B5EF4-FFF2-40B4-BE49-F238E27FC236}">
                <a16:creationId xmlns:a16="http://schemas.microsoft.com/office/drawing/2014/main" id="{95003074-DD7B-1E0B-04D3-42AA1513257D}"/>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graphicFrame>
        <p:nvGraphicFramePr>
          <p:cNvPr id="5" name="表 4">
            <a:extLst>
              <a:ext uri="{FF2B5EF4-FFF2-40B4-BE49-F238E27FC236}">
                <a16:creationId xmlns:a16="http://schemas.microsoft.com/office/drawing/2014/main" id="{47C6AE88-C7B8-50C5-5D47-C084803D73ED}"/>
              </a:ext>
            </a:extLst>
          </p:cNvPr>
          <p:cNvGraphicFramePr>
            <a:graphicFrameLocks noGrp="1"/>
          </p:cNvGraphicFramePr>
          <p:nvPr>
            <p:extLst>
              <p:ext uri="{D42A27DB-BD31-4B8C-83A1-F6EECF244321}">
                <p14:modId xmlns:p14="http://schemas.microsoft.com/office/powerpoint/2010/main" val="710531890"/>
              </p:ext>
            </p:extLst>
          </p:nvPr>
        </p:nvGraphicFramePr>
        <p:xfrm>
          <a:off x="443076" y="767396"/>
          <a:ext cx="11341555" cy="2123440"/>
        </p:xfrm>
        <a:graphic>
          <a:graphicData uri="http://schemas.openxmlformats.org/drawingml/2006/table">
            <a:tbl>
              <a:tblPr firstRow="1" bandRow="1">
                <a:tableStyleId>{5C22544A-7EE6-4342-B048-85BDC9FD1C3A}</a:tableStyleId>
              </a:tblPr>
              <a:tblGrid>
                <a:gridCol w="481484">
                  <a:extLst>
                    <a:ext uri="{9D8B030D-6E8A-4147-A177-3AD203B41FA5}">
                      <a16:colId xmlns:a16="http://schemas.microsoft.com/office/drawing/2014/main" val="3465895995"/>
                    </a:ext>
                  </a:extLst>
                </a:gridCol>
                <a:gridCol w="4419600">
                  <a:extLst>
                    <a:ext uri="{9D8B030D-6E8A-4147-A177-3AD203B41FA5}">
                      <a16:colId xmlns:a16="http://schemas.microsoft.com/office/drawing/2014/main" val="2969844232"/>
                    </a:ext>
                  </a:extLst>
                </a:gridCol>
                <a:gridCol w="6440471">
                  <a:extLst>
                    <a:ext uri="{9D8B030D-6E8A-4147-A177-3AD203B41FA5}">
                      <a16:colId xmlns:a16="http://schemas.microsoft.com/office/drawing/2014/main" val="2573263215"/>
                    </a:ext>
                  </a:extLst>
                </a:gridCol>
              </a:tblGrid>
              <a:tr h="370840">
                <a:tc>
                  <a:txBody>
                    <a:bodyPr/>
                    <a:lstStyle/>
                    <a:p>
                      <a:pPr algn="ctr"/>
                      <a:r>
                        <a:rPr kumimoji="1" lang="en-US" altLang="ja-JP" dirty="0"/>
                        <a:t>#</a:t>
                      </a:r>
                      <a:endParaRPr kumimoji="1" lang="ja-JP" altLang="en-US" dirty="0"/>
                    </a:p>
                  </a:txBody>
                  <a:tcPr/>
                </a:tc>
                <a:tc>
                  <a:txBody>
                    <a:bodyPr/>
                    <a:lstStyle/>
                    <a:p>
                      <a:pPr algn="ctr"/>
                      <a:r>
                        <a:rPr kumimoji="1" lang="ja-JP" altLang="en-US" dirty="0"/>
                        <a:t>質問</a:t>
                      </a:r>
                      <a:r>
                        <a:rPr kumimoji="1" lang="en-US" altLang="ja-JP" dirty="0"/>
                        <a:t>memo</a:t>
                      </a:r>
                      <a:endParaRPr kumimoji="1" lang="ja-JP" altLang="en-US" dirty="0"/>
                    </a:p>
                  </a:txBody>
                  <a:tcPr/>
                </a:tc>
                <a:tc>
                  <a:txBody>
                    <a:bodyPr/>
                    <a:lstStyle/>
                    <a:p>
                      <a:pPr algn="ctr"/>
                      <a:r>
                        <a:rPr kumimoji="1" lang="ja-JP" altLang="en-US" dirty="0"/>
                        <a:t>回答</a:t>
                      </a:r>
                    </a:p>
                  </a:txBody>
                  <a:tcPr/>
                </a:tc>
                <a:extLst>
                  <a:ext uri="{0D108BD9-81ED-4DB2-BD59-A6C34878D82A}">
                    <a16:rowId xmlns:a16="http://schemas.microsoft.com/office/drawing/2014/main" val="2444917397"/>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在庫を管理線で管理したい理由は？</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613415246"/>
                  </a:ext>
                </a:extLst>
              </a:tr>
              <a:tr h="370840">
                <a:tc>
                  <a:txBody>
                    <a:bodyPr/>
                    <a:lstStyle/>
                    <a:p>
                      <a:pPr algn="ctr"/>
                      <a:r>
                        <a:rPr kumimoji="1" lang="en-US" altLang="ja-JP" dirty="0"/>
                        <a:t>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現場で管理線は活用している？</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011335351"/>
                  </a:ext>
                </a:extLst>
              </a:tr>
              <a:tr h="370840">
                <a:tc>
                  <a:txBody>
                    <a:bodyPr/>
                    <a:lstStyle/>
                    <a:p>
                      <a:pPr algn="ctr"/>
                      <a:r>
                        <a:rPr kumimoji="1" lang="en-US" altLang="ja-JP" dirty="0"/>
                        <a:t>3</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管理線で管理することで何ができる？</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2792897"/>
                  </a:ext>
                </a:extLst>
              </a:tr>
              <a:tr h="370840">
                <a:tc>
                  <a:txBody>
                    <a:bodyPr/>
                    <a:lstStyle/>
                    <a:p>
                      <a:pPr algn="ctr"/>
                      <a:r>
                        <a:rPr kumimoji="1" lang="en-US" altLang="ja-JP" dirty="0"/>
                        <a:t>4</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管理線はアイシン独自の考え方？他社も利用している考え方？</a:t>
                      </a:r>
                    </a:p>
                  </a:txBody>
                  <a:tcPr/>
                </a:tc>
                <a:tc>
                  <a:txBody>
                    <a:bodyPr/>
                    <a:lstStyle/>
                    <a:p>
                      <a:endParaRPr kumimoji="1" lang="ja-JP" altLang="en-US" dirty="0"/>
                    </a:p>
                  </a:txBody>
                  <a:tcPr/>
                </a:tc>
                <a:extLst>
                  <a:ext uri="{0D108BD9-81ED-4DB2-BD59-A6C34878D82A}">
                    <a16:rowId xmlns:a16="http://schemas.microsoft.com/office/drawing/2014/main" val="4053239430"/>
                  </a:ext>
                </a:extLst>
              </a:tr>
            </a:tbl>
          </a:graphicData>
        </a:graphic>
      </p:graphicFrame>
    </p:spTree>
    <p:extLst>
      <p:ext uri="{BB962C8B-B14F-4D97-AF65-F5344CB8AC3E}">
        <p14:creationId xmlns:p14="http://schemas.microsoft.com/office/powerpoint/2010/main" val="217354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984B46-5557-FE02-445E-A44CA194C1A0}"/>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7B8BA971-F6DA-A2A8-19C0-E7EC6C5331C7}"/>
              </a:ext>
            </a:extLst>
          </p:cNvPr>
          <p:cNvSpPr>
            <a:spLocks noGrp="1"/>
          </p:cNvSpPr>
          <p:nvPr>
            <p:ph type="body" sz="quarter" idx="20"/>
          </p:nvPr>
        </p:nvSpPr>
        <p:spPr/>
        <p:txBody>
          <a:bodyPr/>
          <a:lstStyle/>
          <a:p>
            <a:r>
              <a:rPr kumimoji="1" lang="ja-JP" altLang="en-US" dirty="0"/>
              <a:t>期待効果</a:t>
            </a:r>
          </a:p>
        </p:txBody>
      </p:sp>
      <p:sp>
        <p:nvSpPr>
          <p:cNvPr id="4" name="日付プレースホルダー 3">
            <a:extLst>
              <a:ext uri="{FF2B5EF4-FFF2-40B4-BE49-F238E27FC236}">
                <a16:creationId xmlns:a16="http://schemas.microsoft.com/office/drawing/2014/main" id="{CA3F7CC9-72B0-4ADD-B5E1-D31A37EDF74E}"/>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graphicFrame>
        <p:nvGraphicFramePr>
          <p:cNvPr id="5" name="表 4">
            <a:extLst>
              <a:ext uri="{FF2B5EF4-FFF2-40B4-BE49-F238E27FC236}">
                <a16:creationId xmlns:a16="http://schemas.microsoft.com/office/drawing/2014/main" id="{EAF7ED24-194E-2C85-EB7D-32CEFA4E8789}"/>
              </a:ext>
            </a:extLst>
          </p:cNvPr>
          <p:cNvGraphicFramePr>
            <a:graphicFrameLocks noGrp="1"/>
          </p:cNvGraphicFramePr>
          <p:nvPr>
            <p:extLst>
              <p:ext uri="{D42A27DB-BD31-4B8C-83A1-F6EECF244321}">
                <p14:modId xmlns:p14="http://schemas.microsoft.com/office/powerpoint/2010/main" val="3751752488"/>
              </p:ext>
            </p:extLst>
          </p:nvPr>
        </p:nvGraphicFramePr>
        <p:xfrm>
          <a:off x="443078" y="767396"/>
          <a:ext cx="11341554" cy="5852160"/>
        </p:xfrm>
        <a:graphic>
          <a:graphicData uri="http://schemas.openxmlformats.org/drawingml/2006/table">
            <a:tbl>
              <a:tblPr bandRow="1">
                <a:tableStyleId>{5C22544A-7EE6-4342-B048-85BDC9FD1C3A}</a:tableStyleId>
              </a:tblPr>
              <a:tblGrid>
                <a:gridCol w="1761642">
                  <a:extLst>
                    <a:ext uri="{9D8B030D-6E8A-4147-A177-3AD203B41FA5}">
                      <a16:colId xmlns:a16="http://schemas.microsoft.com/office/drawing/2014/main" val="1102829520"/>
                    </a:ext>
                  </a:extLst>
                </a:gridCol>
                <a:gridCol w="772160">
                  <a:extLst>
                    <a:ext uri="{9D8B030D-6E8A-4147-A177-3AD203B41FA5}">
                      <a16:colId xmlns:a16="http://schemas.microsoft.com/office/drawing/2014/main" val="544006868"/>
                    </a:ext>
                  </a:extLst>
                </a:gridCol>
                <a:gridCol w="2143760">
                  <a:extLst>
                    <a:ext uri="{9D8B030D-6E8A-4147-A177-3AD203B41FA5}">
                      <a16:colId xmlns:a16="http://schemas.microsoft.com/office/drawing/2014/main" val="3386864802"/>
                    </a:ext>
                  </a:extLst>
                </a:gridCol>
                <a:gridCol w="1341120">
                  <a:extLst>
                    <a:ext uri="{9D8B030D-6E8A-4147-A177-3AD203B41FA5}">
                      <a16:colId xmlns:a16="http://schemas.microsoft.com/office/drawing/2014/main" val="3672129275"/>
                    </a:ext>
                  </a:extLst>
                </a:gridCol>
                <a:gridCol w="5322872">
                  <a:extLst>
                    <a:ext uri="{9D8B030D-6E8A-4147-A177-3AD203B41FA5}">
                      <a16:colId xmlns:a16="http://schemas.microsoft.com/office/drawing/2014/main" val="1403284701"/>
                    </a:ext>
                  </a:extLst>
                </a:gridCol>
              </a:tblGrid>
              <a:tr h="346412">
                <a:tc>
                  <a:txBody>
                    <a:bodyPr/>
                    <a:lstStyle/>
                    <a:p>
                      <a:r>
                        <a:rPr kumimoji="1" lang="ja-JP" altLang="en-US" dirty="0">
                          <a:solidFill>
                            <a:schemeClr val="bg1"/>
                          </a:solidFill>
                        </a:rPr>
                        <a:t>工場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a:solidFill>
                            <a:schemeClr val="bg1"/>
                          </a:solidFill>
                        </a:rPr>
                        <a:t>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a:solidFill>
                            <a:schemeClr val="bg1"/>
                          </a:solidFill>
                        </a:rPr>
                        <a:t>実施内容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a:solidFill>
                            <a:schemeClr val="bg1"/>
                          </a:solidFill>
                        </a:rPr>
                        <a:t>ステータス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a:solidFill>
                            <a:schemeClr val="bg1"/>
                          </a:solidFill>
                        </a:rPr>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79970861"/>
                  </a:ext>
                </a:extLst>
              </a:tr>
              <a:tr h="346412">
                <a:tc rowSpan="6">
                  <a:txBody>
                    <a:bodyPr/>
                    <a:lstStyle/>
                    <a:p>
                      <a:r>
                        <a:rPr kumimoji="1" lang="ja-JP" altLang="en-US" dirty="0"/>
                        <a:t>安城第一工場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kumimoji="1" lang="en-US" altLang="ja-JP" dirty="0"/>
                        <a:t>T403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①データ収集</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r>
                        <a:rPr kumimoji="1" lang="ja-JP" altLang="en-US" dirty="0"/>
                        <a:t>欠品や過多無し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3275637"/>
                  </a:ext>
                </a:extLst>
              </a:tr>
              <a:tr h="346412">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ja-JP" altLang="en-US" dirty="0"/>
                        <a:t>②可視化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6772083"/>
                  </a:ext>
                </a:extLst>
              </a:tr>
              <a:tr h="346412">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ja-JP" altLang="en-US" dirty="0"/>
                        <a:t>➂かんばん適正化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5615415"/>
                  </a:ext>
                </a:extLst>
              </a:tr>
              <a:tr h="346412">
                <a:tc vMerge="1">
                  <a:txBody>
                    <a:bodyPr/>
                    <a:lstStyle/>
                    <a:p>
                      <a:endParaRPr kumimoji="1" lang="ja-JP" altLang="en-US" dirty="0"/>
                    </a:p>
                  </a:txBody>
                  <a:tcPr/>
                </a:tc>
                <a:tc rowSpan="3">
                  <a:txBody>
                    <a:bodyPr/>
                    <a:lstStyle/>
                    <a:p>
                      <a:r>
                        <a:rPr kumimoji="1" lang="en-US" altLang="ja-JP" dirty="0"/>
                        <a:t>T157</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①データ収集</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6537408"/>
                  </a:ext>
                </a:extLst>
              </a:tr>
              <a:tr h="346412">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ja-JP" altLang="en-US" dirty="0"/>
                        <a:t>②可視化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5044863"/>
                  </a:ext>
                </a:extLst>
              </a:tr>
              <a:tr h="346412">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ja-JP" altLang="en-US" dirty="0"/>
                        <a:t>➂かんばん適正化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5668087"/>
                  </a:ext>
                </a:extLst>
              </a:tr>
              <a:tr h="346412">
                <a:tc rowSpan="3">
                  <a:txBody>
                    <a:bodyPr/>
                    <a:lstStyle/>
                    <a:p>
                      <a:r>
                        <a:rPr kumimoji="1" lang="ja-JP" altLang="en-US" dirty="0"/>
                        <a:t>安城第二工場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kumimoji="1" lang="en-US" altLang="ja-JP" dirty="0"/>
                        <a:t>T447</a:t>
                      </a:r>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①データ収集</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7623519"/>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②可視化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289127"/>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➂かんばん適正化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0972212"/>
                  </a:ext>
                </a:extLst>
              </a:tr>
              <a:tr h="346412">
                <a:tc rowSpan="3">
                  <a:txBody>
                    <a:bodyPr/>
                    <a:lstStyle/>
                    <a:p>
                      <a:r>
                        <a:rPr kumimoji="1" lang="ja-JP" altLang="en-US" dirty="0"/>
                        <a:t>田原工場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kumimoji="1" lang="en-US" altLang="ja-JP" dirty="0"/>
                        <a:t>T320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①データ収集</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kumimoji="1" lang="ja-JP" altLang="en-US" dirty="0"/>
                        <a:t>過多による困りごとが存在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8934892"/>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②可視化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7099320"/>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➂かんばん適正化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9877491"/>
                  </a:ext>
                </a:extLst>
              </a:tr>
              <a:tr h="346412">
                <a:tc rowSpan="3">
                  <a:txBody>
                    <a:bodyPr/>
                    <a:lstStyle/>
                    <a:p>
                      <a:r>
                        <a:rPr kumimoji="1" lang="ja-JP" altLang="en-US" dirty="0"/>
                        <a:t>その他工場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①データ収集</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4889306"/>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②可視化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120203"/>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➂かんばん適正化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5898374"/>
                  </a:ext>
                </a:extLst>
              </a:tr>
            </a:tbl>
          </a:graphicData>
        </a:graphic>
      </p:graphicFrame>
      <p:sp>
        <p:nvSpPr>
          <p:cNvPr id="6" name="テキスト ボックス 5">
            <a:extLst>
              <a:ext uri="{FF2B5EF4-FFF2-40B4-BE49-F238E27FC236}">
                <a16:creationId xmlns:a16="http://schemas.microsoft.com/office/drawing/2014/main" id="{F5115573-6C21-C8C0-302E-F919A236C08F}"/>
              </a:ext>
            </a:extLst>
          </p:cNvPr>
          <p:cNvSpPr txBox="1"/>
          <p:nvPr/>
        </p:nvSpPr>
        <p:spPr>
          <a:xfrm>
            <a:off x="6962400" y="79944"/>
            <a:ext cx="4868640" cy="369332"/>
          </a:xfrm>
          <a:prstGeom prst="rect">
            <a:avLst/>
          </a:prstGeom>
          <a:noFill/>
        </p:spPr>
        <p:txBody>
          <a:bodyPr wrap="none" rtlCol="0">
            <a:spAutoFit/>
          </a:bodyPr>
          <a:lstStyle/>
          <a:p>
            <a:r>
              <a:rPr kumimoji="1" lang="en-US" altLang="ja-JP" dirty="0"/>
              <a:t>T403</a:t>
            </a:r>
            <a:r>
              <a:rPr kumimoji="1" lang="ja-JP" altLang="en-US" dirty="0"/>
              <a:t>と</a:t>
            </a:r>
            <a:r>
              <a:rPr kumimoji="1" lang="en-US" altLang="ja-JP" dirty="0"/>
              <a:t>T157</a:t>
            </a:r>
            <a:r>
              <a:rPr kumimoji="1" lang="ja-JP" altLang="en-US" dirty="0"/>
              <a:t>は他の工場とステータスが異なる</a:t>
            </a:r>
          </a:p>
        </p:txBody>
      </p:sp>
    </p:spTree>
    <p:extLst>
      <p:ext uri="{BB962C8B-B14F-4D97-AF65-F5344CB8AC3E}">
        <p14:creationId xmlns:p14="http://schemas.microsoft.com/office/powerpoint/2010/main" val="51425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E73D14C-4906-831C-0B9B-0AFCA99F2528}"/>
              </a:ext>
            </a:extLst>
          </p:cNvPr>
          <p:cNvSpPr>
            <a:spLocks noGrp="1"/>
          </p:cNvSpPr>
          <p:nvPr>
            <p:ph type="body" sz="quarter" idx="18"/>
          </p:nvPr>
        </p:nvSpPr>
        <p:spPr/>
        <p:txBody>
          <a:bodyPr/>
          <a:lstStyle/>
          <a:p>
            <a:r>
              <a:rPr kumimoji="1" lang="ja-JP" altLang="en-US" sz="1600" dirty="0"/>
              <a:t>＜在庫増＞</a:t>
            </a:r>
            <a:endParaRPr kumimoji="1" lang="en-US" altLang="ja-JP" sz="1600" dirty="0"/>
          </a:p>
          <a:p>
            <a:r>
              <a:rPr lang="en-US" altLang="ja-JP" sz="1600" dirty="0"/>
              <a:t>1. </a:t>
            </a:r>
            <a:r>
              <a:rPr lang="ja-JP" altLang="en-US" sz="1600" dirty="0"/>
              <a:t>過去に発注があり、納入のフレや遅延、滞留もなく予定通り入庫された（正常）　　　</a:t>
            </a:r>
            <a:endParaRPr lang="en-US" altLang="ja-JP" sz="1600" dirty="0"/>
          </a:p>
          <a:p>
            <a:r>
              <a:rPr lang="en-US" altLang="ja-JP" sz="1600" dirty="0"/>
              <a:t>2.</a:t>
            </a:r>
            <a:r>
              <a:rPr lang="ja-JP" altLang="en-US" sz="1600" dirty="0"/>
              <a:t> </a:t>
            </a:r>
            <a:r>
              <a:rPr kumimoji="1" lang="ja-JP" altLang="en-US" sz="1600" dirty="0"/>
              <a:t>必要な生産（日量</a:t>
            </a:r>
            <a:r>
              <a:rPr lang="ja-JP" altLang="en-US" sz="1600" dirty="0"/>
              <a:t>）</a:t>
            </a:r>
            <a:r>
              <a:rPr kumimoji="1" lang="ja-JP" altLang="en-US" sz="1600" dirty="0"/>
              <a:t>に対して発注かんばんが多い（標準</a:t>
            </a:r>
            <a:r>
              <a:rPr lang="ja-JP" altLang="en-US" sz="1600" dirty="0"/>
              <a:t>や</a:t>
            </a:r>
            <a:r>
              <a:rPr kumimoji="1" lang="ja-JP" altLang="en-US" sz="1600" dirty="0"/>
              <a:t>基準からの乖離）</a:t>
            </a:r>
            <a:endParaRPr kumimoji="1" lang="en-US" altLang="ja-JP" sz="1600" dirty="0"/>
          </a:p>
          <a:p>
            <a:r>
              <a:rPr lang="en-US" altLang="ja-JP" sz="1600" dirty="0"/>
              <a:t>3.</a:t>
            </a:r>
            <a:r>
              <a:rPr lang="ja-JP" altLang="en-US" sz="1600" dirty="0"/>
              <a:t> 計画生産台数が少ない</a:t>
            </a:r>
            <a:r>
              <a:rPr kumimoji="1" lang="ja-JP" altLang="en-US" sz="1600" dirty="0"/>
              <a:t>（標準</a:t>
            </a:r>
            <a:r>
              <a:rPr lang="ja-JP" altLang="en-US" sz="1600" dirty="0"/>
              <a:t>や</a:t>
            </a:r>
            <a:r>
              <a:rPr kumimoji="1" lang="ja-JP" altLang="en-US" sz="1600" dirty="0"/>
              <a:t>基準からの乖離）</a:t>
            </a:r>
            <a:endParaRPr kumimoji="1" lang="en-US" altLang="ja-JP" sz="1600" dirty="0"/>
          </a:p>
          <a:p>
            <a:r>
              <a:rPr lang="en-US" altLang="ja-JP" sz="1600" dirty="0"/>
              <a:t>4.</a:t>
            </a:r>
            <a:r>
              <a:rPr lang="ja-JP" altLang="en-US" sz="1600" dirty="0"/>
              <a:t> </a:t>
            </a:r>
            <a:r>
              <a:rPr kumimoji="1" lang="ja-JP" altLang="en-US" sz="1600" dirty="0"/>
              <a:t>稼働率が低い（標準</a:t>
            </a:r>
            <a:r>
              <a:rPr lang="ja-JP" altLang="en-US" sz="1600" dirty="0"/>
              <a:t>や</a:t>
            </a:r>
            <a:r>
              <a:rPr kumimoji="1" lang="ja-JP" altLang="en-US" sz="1600" dirty="0"/>
              <a:t>基準からの乖離）</a:t>
            </a:r>
            <a:endParaRPr kumimoji="1" lang="en-US" altLang="ja-JP" sz="1600" dirty="0"/>
          </a:p>
          <a:p>
            <a:r>
              <a:rPr lang="en-US" altLang="ja-JP" sz="1600" dirty="0"/>
              <a:t>5.</a:t>
            </a:r>
            <a:r>
              <a:rPr lang="ja-JP" altLang="en-US" sz="1600" dirty="0"/>
              <a:t> </a:t>
            </a:r>
            <a:r>
              <a:rPr kumimoji="1" lang="ja-JP" altLang="en-US" sz="1600" dirty="0"/>
              <a:t>滞留していた</a:t>
            </a:r>
            <a:r>
              <a:rPr lang="ja-JP" altLang="en-US" sz="1600" dirty="0"/>
              <a:t>かんばんが予定外に入庫された（標準や基準からの乖離）</a:t>
            </a:r>
            <a:endParaRPr lang="en-US" altLang="ja-JP" sz="1600" dirty="0"/>
          </a:p>
          <a:p>
            <a:r>
              <a:rPr lang="en-US" altLang="ja-JP" sz="1600" dirty="0"/>
              <a:t>6.</a:t>
            </a:r>
            <a:r>
              <a:rPr lang="ja-JP" altLang="en-US" sz="1600" dirty="0"/>
              <a:t> 過去に発注があったが、挽回納入が生じ予定より多く入庫された</a:t>
            </a:r>
            <a:endParaRPr lang="en-US" altLang="ja-JP" sz="1600" dirty="0"/>
          </a:p>
          <a:p>
            <a:r>
              <a:rPr lang="en-US" altLang="ja-JP" sz="1600" dirty="0"/>
              <a:t>7. </a:t>
            </a:r>
            <a:r>
              <a:rPr lang="ja-JP" altLang="en-US" sz="1600" dirty="0"/>
              <a:t>過去に発注があったが、仕入先便の早着が生じ予定より早く入庫された</a:t>
            </a:r>
            <a:endParaRPr lang="en-US" altLang="ja-JP" sz="1600" dirty="0"/>
          </a:p>
          <a:p>
            <a:endParaRPr kumimoji="1" lang="en-US" altLang="ja-JP" sz="1600" dirty="0"/>
          </a:p>
          <a:p>
            <a:r>
              <a:rPr lang="ja-JP" altLang="en-US" sz="1600" dirty="0"/>
              <a:t>＜在庫減＞</a:t>
            </a:r>
            <a:endParaRPr lang="en-US" altLang="ja-JP" sz="1600" dirty="0"/>
          </a:p>
          <a:p>
            <a:pPr marL="342900" indent="-342900">
              <a:buFont typeface="+mj-lt"/>
              <a:buAutoNum type="arabicPeriod"/>
            </a:pPr>
            <a:r>
              <a:rPr kumimoji="1" lang="ja-JP" altLang="en-US" sz="1600" dirty="0"/>
              <a:t>過去に発注がなく、入庫予定もない（正常）</a:t>
            </a:r>
            <a:endParaRPr kumimoji="1" lang="en-US" altLang="ja-JP" sz="1600" dirty="0"/>
          </a:p>
          <a:p>
            <a:pPr marL="342900" indent="-342900">
              <a:buFont typeface="+mj-lt"/>
              <a:buAutoNum type="arabicPeriod"/>
            </a:pPr>
            <a:r>
              <a:rPr kumimoji="1" lang="ja-JP" altLang="en-US" sz="1600" dirty="0"/>
              <a:t>必要な生産（日量</a:t>
            </a:r>
            <a:r>
              <a:rPr lang="ja-JP" altLang="en-US" sz="1600" dirty="0"/>
              <a:t>）</a:t>
            </a:r>
            <a:r>
              <a:rPr kumimoji="1" lang="ja-JP" altLang="en-US" sz="1600" dirty="0"/>
              <a:t>に対して発注かんばんが少ない（標準</a:t>
            </a:r>
            <a:r>
              <a:rPr lang="ja-JP" altLang="en-US" sz="1600" dirty="0"/>
              <a:t>や</a:t>
            </a:r>
            <a:r>
              <a:rPr kumimoji="1" lang="ja-JP" altLang="en-US" sz="1600" dirty="0"/>
              <a:t>基準からの乖離）</a:t>
            </a:r>
            <a:endParaRPr kumimoji="1" lang="en-US" altLang="ja-JP" sz="1600" dirty="0"/>
          </a:p>
          <a:p>
            <a:pPr marL="342900" indent="-342900">
              <a:buFont typeface="+mj-lt"/>
              <a:buAutoNum type="arabicPeriod"/>
            </a:pPr>
            <a:r>
              <a:rPr kumimoji="1" lang="ja-JP" altLang="en-US" sz="1600" dirty="0"/>
              <a:t>計画生産台数が多い（標準や基準からの乖離）</a:t>
            </a:r>
            <a:endParaRPr kumimoji="1" lang="en-US" altLang="ja-JP" sz="1600" dirty="0"/>
          </a:p>
          <a:p>
            <a:pPr marL="342900" indent="-342900">
              <a:buFont typeface="+mj-lt"/>
              <a:buAutoNum type="arabicPeriod"/>
            </a:pPr>
            <a:r>
              <a:rPr lang="ja-JP" altLang="en-US" sz="1600" dirty="0"/>
              <a:t>稼働率が高い（標準や基準からの乖離）</a:t>
            </a:r>
          </a:p>
          <a:p>
            <a:pPr marL="342900" indent="-342900">
              <a:buFont typeface="+mj-lt"/>
              <a:buAutoNum type="arabicPeriod"/>
            </a:pPr>
            <a:r>
              <a:rPr lang="ja-JP" altLang="en-US" sz="1600" dirty="0"/>
              <a:t>過去に納入があったが、西尾東や部品置き場で滞留しており、入庫数が少ない</a:t>
            </a:r>
            <a:endParaRPr lang="en-US" altLang="ja-JP" sz="1600" dirty="0"/>
          </a:p>
          <a:p>
            <a:pPr marL="342900" indent="-342900">
              <a:buFont typeface="+mj-lt"/>
              <a:buAutoNum type="arabicPeriod"/>
            </a:pPr>
            <a:r>
              <a:rPr kumimoji="1" lang="ja-JP" altLang="en-US" sz="1600" dirty="0"/>
              <a:t>過去に発注があったが、未納が生じ予定より少なく入庫された</a:t>
            </a:r>
            <a:endParaRPr kumimoji="1" lang="en-US" altLang="ja-JP" sz="1600" dirty="0"/>
          </a:p>
          <a:p>
            <a:pPr marL="342900" indent="-342900">
              <a:buFont typeface="+mj-lt"/>
              <a:buAutoNum type="arabicPeriod"/>
            </a:pPr>
            <a:r>
              <a:rPr kumimoji="1" lang="ja-JP" altLang="en-US" sz="1600" dirty="0"/>
              <a:t>過去に発注ががあったが、仕入先便の早着が生じ予定より早く入庫された</a:t>
            </a:r>
            <a:endParaRPr kumimoji="1" lang="en-US" altLang="ja-JP" sz="1600" dirty="0"/>
          </a:p>
          <a:p>
            <a:pPr marL="342900" indent="-342900">
              <a:buFont typeface="+mj-lt"/>
              <a:buAutoNum type="arabicPeriod"/>
            </a:pPr>
            <a:r>
              <a:rPr kumimoji="1" lang="ja-JP" altLang="en-US" sz="1600" dirty="0"/>
              <a:t>間口の充足率が一杯で入庫できない</a:t>
            </a:r>
          </a:p>
        </p:txBody>
      </p:sp>
      <p:sp>
        <p:nvSpPr>
          <p:cNvPr id="3" name="テキスト プレースホルダー 2">
            <a:extLst>
              <a:ext uri="{FF2B5EF4-FFF2-40B4-BE49-F238E27FC236}">
                <a16:creationId xmlns:a16="http://schemas.microsoft.com/office/drawing/2014/main" id="{0F07A96F-0E71-11E7-9E88-3E96F0D77803}"/>
              </a:ext>
            </a:extLst>
          </p:cNvPr>
          <p:cNvSpPr>
            <a:spLocks noGrp="1"/>
          </p:cNvSpPr>
          <p:nvPr>
            <p:ph type="body" sz="quarter" idx="20"/>
          </p:nvPr>
        </p:nvSpPr>
        <p:spPr/>
        <p:txBody>
          <a:bodyPr/>
          <a:lstStyle/>
          <a:p>
            <a:r>
              <a:rPr kumimoji="1" lang="ja-JP" altLang="en-US" dirty="0"/>
              <a:t>要因</a:t>
            </a:r>
          </a:p>
        </p:txBody>
      </p:sp>
      <p:sp>
        <p:nvSpPr>
          <p:cNvPr id="4" name="日付プレースホルダー 3">
            <a:extLst>
              <a:ext uri="{FF2B5EF4-FFF2-40B4-BE49-F238E27FC236}">
                <a16:creationId xmlns:a16="http://schemas.microsoft.com/office/drawing/2014/main" id="{FA2DF814-4FE8-6BE5-F40C-1D3185052096}"/>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3436312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AF09C5-CCFA-51C0-E106-4D74472C9786}"/>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9222FFBB-506B-2C8E-D071-0CB115B82C21}"/>
              </a:ext>
            </a:extLst>
          </p:cNvPr>
          <p:cNvSpPr>
            <a:spLocks noGrp="1"/>
          </p:cNvSpPr>
          <p:nvPr>
            <p:ph type="body" sz="quarter" idx="20"/>
          </p:nvPr>
        </p:nvSpPr>
        <p:spPr/>
        <p:txBody>
          <a:bodyPr/>
          <a:lstStyle/>
          <a:p>
            <a:r>
              <a:rPr kumimoji="1" lang="ja-JP" altLang="en-US" sz="2000" dirty="0"/>
              <a:t>在庫減に関係する要因</a:t>
            </a:r>
          </a:p>
        </p:txBody>
      </p:sp>
      <p:sp>
        <p:nvSpPr>
          <p:cNvPr id="4" name="日付プレースホルダー 3">
            <a:extLst>
              <a:ext uri="{FF2B5EF4-FFF2-40B4-BE49-F238E27FC236}">
                <a16:creationId xmlns:a16="http://schemas.microsoft.com/office/drawing/2014/main" id="{B048C9E2-5E9B-7A0D-941A-EEC1E77BAABD}"/>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graphicFrame>
        <p:nvGraphicFramePr>
          <p:cNvPr id="5" name="表 4">
            <a:extLst>
              <a:ext uri="{FF2B5EF4-FFF2-40B4-BE49-F238E27FC236}">
                <a16:creationId xmlns:a16="http://schemas.microsoft.com/office/drawing/2014/main" id="{275A2079-600F-7EC2-5390-B899AA10EF3C}"/>
              </a:ext>
            </a:extLst>
          </p:cNvPr>
          <p:cNvGraphicFramePr>
            <a:graphicFrameLocks noGrp="1"/>
          </p:cNvGraphicFramePr>
          <p:nvPr>
            <p:extLst>
              <p:ext uri="{D42A27DB-BD31-4B8C-83A1-F6EECF244321}">
                <p14:modId xmlns:p14="http://schemas.microsoft.com/office/powerpoint/2010/main" val="3672016580"/>
              </p:ext>
            </p:extLst>
          </p:nvPr>
        </p:nvGraphicFramePr>
        <p:xfrm>
          <a:off x="443078" y="767396"/>
          <a:ext cx="13481054" cy="7913070"/>
        </p:xfrm>
        <a:graphic>
          <a:graphicData uri="http://schemas.openxmlformats.org/drawingml/2006/table">
            <a:tbl>
              <a:tblPr firstRow="1" bandRow="1">
                <a:tableStyleId>{5C22544A-7EE6-4342-B048-85BDC9FD1C3A}</a:tableStyleId>
              </a:tblPr>
              <a:tblGrid>
                <a:gridCol w="435922">
                  <a:extLst>
                    <a:ext uri="{9D8B030D-6E8A-4147-A177-3AD203B41FA5}">
                      <a16:colId xmlns:a16="http://schemas.microsoft.com/office/drawing/2014/main" val="4284086573"/>
                    </a:ext>
                  </a:extLst>
                </a:gridCol>
                <a:gridCol w="3247308">
                  <a:extLst>
                    <a:ext uri="{9D8B030D-6E8A-4147-A177-3AD203B41FA5}">
                      <a16:colId xmlns:a16="http://schemas.microsoft.com/office/drawing/2014/main" val="499145229"/>
                    </a:ext>
                  </a:extLst>
                </a:gridCol>
                <a:gridCol w="4837930">
                  <a:extLst>
                    <a:ext uri="{9D8B030D-6E8A-4147-A177-3AD203B41FA5}">
                      <a16:colId xmlns:a16="http://schemas.microsoft.com/office/drawing/2014/main" val="1261974943"/>
                    </a:ext>
                  </a:extLst>
                </a:gridCol>
                <a:gridCol w="4959894">
                  <a:extLst>
                    <a:ext uri="{9D8B030D-6E8A-4147-A177-3AD203B41FA5}">
                      <a16:colId xmlns:a16="http://schemas.microsoft.com/office/drawing/2014/main" val="3084561056"/>
                    </a:ext>
                  </a:extLst>
                </a:gridCol>
              </a:tblGrid>
              <a:tr h="326491">
                <a:tc>
                  <a:txBody>
                    <a:bodyPr/>
                    <a:lstStyle/>
                    <a:p>
                      <a:pPr algn="ctr"/>
                      <a:r>
                        <a:rPr kumimoji="1" lang="en-US" altLang="ja-JP" sz="1200" dirty="0"/>
                        <a:t>#</a:t>
                      </a:r>
                      <a:endParaRPr kumimoji="1" lang="ja-JP" altLang="en-US" sz="1200" dirty="0"/>
                    </a:p>
                  </a:txBody>
                  <a:tcPr anchor="ctr"/>
                </a:tc>
                <a:tc>
                  <a:txBody>
                    <a:bodyPr/>
                    <a:lstStyle/>
                    <a:p>
                      <a:r>
                        <a:rPr kumimoji="1" lang="ja-JP" altLang="en-US" sz="1200" dirty="0"/>
                        <a:t>要因（これを調べる）</a:t>
                      </a:r>
                    </a:p>
                  </a:txBody>
                  <a:tcPr anchor="ctr"/>
                </a:tc>
                <a:tc>
                  <a:txBody>
                    <a:bodyPr/>
                    <a:lstStyle/>
                    <a:p>
                      <a:r>
                        <a:rPr kumimoji="1" lang="ja-JP" altLang="en-US" sz="1200" dirty="0"/>
                        <a:t>データの表現（特徴量）</a:t>
                      </a:r>
                    </a:p>
                  </a:txBody>
                  <a:tcPr anchor="ctr"/>
                </a:tc>
                <a:tc>
                  <a:txBody>
                    <a:bodyPr/>
                    <a:lstStyle/>
                    <a:p>
                      <a:r>
                        <a:rPr kumimoji="1" lang="ja-JP" altLang="en-US" sz="1200" dirty="0"/>
                        <a:t>アクション</a:t>
                      </a:r>
                    </a:p>
                  </a:txBody>
                  <a:tcPr anchor="ctr"/>
                </a:tc>
                <a:extLst>
                  <a:ext uri="{0D108BD9-81ED-4DB2-BD59-A6C34878D82A}">
                    <a16:rowId xmlns:a16="http://schemas.microsoft.com/office/drawing/2014/main" val="4062718995"/>
                  </a:ext>
                </a:extLst>
              </a:tr>
              <a:tr h="889819">
                <a:tc>
                  <a:txBody>
                    <a:bodyPr/>
                    <a:lstStyle/>
                    <a:p>
                      <a:pPr algn="ctr"/>
                      <a:r>
                        <a:rPr kumimoji="1" lang="ja-JP" altLang="en-US" sz="1200" dirty="0"/>
                        <a:t>１</a:t>
                      </a:r>
                    </a:p>
                  </a:txBody>
                  <a:tcPr anchor="ctr"/>
                </a:tc>
                <a:tc>
                  <a:txBody>
                    <a:bodyPr/>
                    <a:lstStyle/>
                    <a:p>
                      <a:r>
                        <a:rPr kumimoji="1" lang="ja-JP" altLang="en-US" sz="1200" dirty="0"/>
                        <a:t>過去に発注がなかった</a:t>
                      </a:r>
                    </a:p>
                  </a:txBody>
                  <a:tcPr anchor="ctr"/>
                </a:tc>
                <a:tc>
                  <a:txBody>
                    <a:bodyPr/>
                    <a:lstStyle/>
                    <a:p>
                      <a:r>
                        <a:rPr kumimoji="1" lang="ja-JP" altLang="en-US" sz="1200" dirty="0"/>
                        <a:t>発注かんばん数</a:t>
                      </a:r>
                      <a:r>
                        <a:rPr kumimoji="1" lang="en-US" altLang="ja-JP" sz="1200" dirty="0"/>
                        <a:t> &gt;</a:t>
                      </a:r>
                      <a:r>
                        <a:rPr kumimoji="1" lang="ja-JP" altLang="en-US" sz="1200" dirty="0"/>
                        <a:t> </a:t>
                      </a:r>
                      <a:r>
                        <a:rPr kumimoji="1" lang="en-US" altLang="ja-JP" sz="1200" dirty="0"/>
                        <a:t>0</a:t>
                      </a:r>
                      <a:r>
                        <a:rPr kumimoji="1" lang="ja-JP" altLang="en-US" sz="1200" dirty="0"/>
                        <a:t>　⇒　</a:t>
                      </a:r>
                      <a:r>
                        <a:rPr kumimoji="1" lang="en-US" altLang="ja-JP" sz="1200" dirty="0"/>
                        <a:t>I else 0</a:t>
                      </a:r>
                      <a:endParaRPr kumimoji="1" lang="ja-JP" altLang="en-US" sz="1200" dirty="0"/>
                    </a:p>
                  </a:txBody>
                  <a:tcPr anchor="ctr"/>
                </a:tc>
                <a:tc>
                  <a:txBody>
                    <a:bodyPr/>
                    <a:lstStyle/>
                    <a:p>
                      <a:endParaRPr kumimoji="1" lang="en-US" altLang="ja-JP" sz="1200" dirty="0"/>
                    </a:p>
                  </a:txBody>
                  <a:tcPr anchor="ctr"/>
                </a:tc>
                <a:extLst>
                  <a:ext uri="{0D108BD9-81ED-4DB2-BD59-A6C34878D82A}">
                    <a16:rowId xmlns:a16="http://schemas.microsoft.com/office/drawing/2014/main" val="3036270416"/>
                  </a:ext>
                </a:extLst>
              </a:tr>
              <a:tr h="889819">
                <a:tc>
                  <a:txBody>
                    <a:bodyPr/>
                    <a:lstStyle/>
                    <a:p>
                      <a:pPr algn="ctr"/>
                      <a:r>
                        <a:rPr kumimoji="1" lang="en-US" altLang="ja-JP" sz="1200" dirty="0"/>
                        <a:t>2</a:t>
                      </a:r>
                      <a:endParaRPr kumimoji="1" lang="ja-JP" altLang="en-US" sz="1200" dirty="0"/>
                    </a:p>
                  </a:txBody>
                  <a:tcPr anchor="ctr"/>
                </a:tc>
                <a:tc>
                  <a:txBody>
                    <a:bodyPr/>
                    <a:lstStyle/>
                    <a:p>
                      <a:r>
                        <a:rPr kumimoji="1" lang="ja-JP" altLang="en-US" sz="1200" dirty="0"/>
                        <a:t>生産に対して発注かんばんが少ない</a:t>
                      </a:r>
                    </a:p>
                  </a:txBody>
                  <a:tcPr anchor="ctr"/>
                </a:tc>
                <a:tc>
                  <a:txBody>
                    <a:bodyPr/>
                    <a:lstStyle/>
                    <a:p>
                      <a:r>
                        <a:rPr kumimoji="1" lang="ja-JP" altLang="en-US" sz="1200" dirty="0"/>
                        <a:t>発注かんばん数　</a:t>
                      </a:r>
                      <a:r>
                        <a:rPr kumimoji="1" lang="en-US" altLang="ja-JP" sz="1200" dirty="0"/>
                        <a:t>&lt;</a:t>
                      </a:r>
                      <a:r>
                        <a:rPr kumimoji="1" lang="ja-JP" altLang="en-US" sz="1200" dirty="0"/>
                        <a:t>　便</a:t>
                      </a:r>
                      <a:r>
                        <a:rPr kumimoji="1" lang="en-US" altLang="ja-JP" sz="1200" dirty="0"/>
                        <a:t>Ave</a:t>
                      </a:r>
                      <a:r>
                        <a:rPr kumimoji="1" lang="ja-JP" altLang="en-US" sz="1200" dirty="0"/>
                        <a:t>（日量）</a:t>
                      </a:r>
                    </a:p>
                  </a:txBody>
                  <a:tcPr anchor="ctr"/>
                </a:tc>
                <a:tc>
                  <a:txBody>
                    <a:bodyPr/>
                    <a:lstStyle/>
                    <a:p>
                      <a:r>
                        <a:rPr kumimoji="1" lang="ja-JP" altLang="en-US" sz="1200" dirty="0"/>
                        <a:t>＜現状確認＞</a:t>
                      </a:r>
                      <a:endParaRPr kumimoji="1" lang="en-US" altLang="ja-JP" sz="1200" dirty="0"/>
                    </a:p>
                    <a:p>
                      <a:r>
                        <a:rPr kumimoji="1" lang="ja-JP" altLang="en-US" sz="1200" dirty="0"/>
                        <a:t>・滞留かんばんがないか確認</a:t>
                      </a:r>
                      <a:endParaRPr kumimoji="1" lang="en-US" altLang="ja-JP" sz="1200" dirty="0"/>
                    </a:p>
                    <a:p>
                      <a:r>
                        <a:rPr kumimoji="1" lang="ja-JP" altLang="en-US" sz="1200" dirty="0"/>
                        <a:t>・組立の振り出しがおかしくないか確認する</a:t>
                      </a:r>
                      <a:endParaRPr kumimoji="1" lang="en-US" altLang="ja-JP" sz="1200" dirty="0"/>
                    </a:p>
                    <a:p>
                      <a:r>
                        <a:rPr kumimoji="1" lang="ja-JP" altLang="en-US" sz="1200" dirty="0"/>
                        <a:t>＜適正化アクション＞</a:t>
                      </a:r>
                      <a:endParaRPr kumimoji="1" lang="en-US" altLang="ja-JP" sz="1200" dirty="0"/>
                    </a:p>
                    <a:p>
                      <a:r>
                        <a:rPr kumimoji="1" lang="ja-JP" altLang="en-US" sz="1200" dirty="0"/>
                        <a:t>・仕入先に追加発注</a:t>
                      </a:r>
                      <a:endParaRPr kumimoji="1" lang="en-US" altLang="ja-JP" sz="1200" dirty="0"/>
                    </a:p>
                  </a:txBody>
                  <a:tcPr anchor="ctr"/>
                </a:tc>
                <a:extLst>
                  <a:ext uri="{0D108BD9-81ED-4DB2-BD59-A6C34878D82A}">
                    <a16:rowId xmlns:a16="http://schemas.microsoft.com/office/drawing/2014/main" val="2228408881"/>
                  </a:ext>
                </a:extLst>
              </a:tr>
              <a:tr h="1051605">
                <a:tc>
                  <a:txBody>
                    <a:bodyPr/>
                    <a:lstStyle/>
                    <a:p>
                      <a:pPr algn="ctr"/>
                      <a:r>
                        <a:rPr kumimoji="1" lang="en-US" altLang="ja-JP" sz="1200" dirty="0"/>
                        <a:t>3</a:t>
                      </a:r>
                      <a:endParaRPr kumimoji="1" lang="ja-JP" altLang="en-US" sz="1200" dirty="0"/>
                    </a:p>
                  </a:txBody>
                  <a:tcPr anchor="ctr"/>
                </a:tc>
                <a:tc>
                  <a:txBody>
                    <a:bodyPr/>
                    <a:lstStyle/>
                    <a:p>
                      <a:r>
                        <a:rPr kumimoji="1" lang="ja-JP" altLang="en-US" sz="1200" dirty="0"/>
                        <a:t>計画生産台数が多い</a:t>
                      </a:r>
                    </a:p>
                  </a:txBody>
                  <a:tcPr anchor="ctr"/>
                </a:tc>
                <a:tc>
                  <a:txBody>
                    <a:bodyPr/>
                    <a:lstStyle/>
                    <a:p>
                      <a:r>
                        <a:rPr kumimoji="1" lang="ja-JP" altLang="en-US" sz="1200" dirty="0"/>
                        <a:t>計画生産台数　</a:t>
                      </a:r>
                      <a:r>
                        <a:rPr kumimoji="1" lang="en-US" altLang="ja-JP" sz="1200" dirty="0"/>
                        <a:t>&lt; </a:t>
                      </a:r>
                      <a:r>
                        <a:rPr kumimoji="1" lang="ja-JP" altLang="en-US" sz="1200" dirty="0"/>
                        <a:t>基準計画生産台数（中央値など）</a:t>
                      </a:r>
                    </a:p>
                  </a:txBody>
                  <a:tcPr anchor="ctr"/>
                </a:tc>
                <a:tc>
                  <a:txBody>
                    <a:bodyPr/>
                    <a:lstStyle/>
                    <a:p>
                      <a:r>
                        <a:rPr kumimoji="1" lang="ja-JP" altLang="en-US" sz="1200" dirty="0"/>
                        <a:t>＜現状確認＞</a:t>
                      </a:r>
                      <a:endParaRPr kumimoji="1" lang="en-US" altLang="ja-JP" sz="1200" dirty="0"/>
                    </a:p>
                    <a:p>
                      <a:r>
                        <a:rPr kumimoji="1" lang="ja-JP" altLang="en-US" sz="1200" dirty="0"/>
                        <a:t>・計画変更の確認</a:t>
                      </a:r>
                      <a:endParaRPr kumimoji="1" lang="en-US" altLang="ja-JP" sz="1200" dirty="0"/>
                    </a:p>
                    <a:p>
                      <a:r>
                        <a:rPr kumimoji="1" lang="ja-JP" altLang="en-US" sz="1200" dirty="0"/>
                        <a:t>・内示漏れの確認</a:t>
                      </a:r>
                      <a:endParaRPr kumimoji="1" lang="en-US" altLang="ja-JP" sz="1200" dirty="0"/>
                    </a:p>
                    <a:p>
                      <a:r>
                        <a:rPr kumimoji="1" lang="ja-JP" altLang="en-US" sz="1200" dirty="0"/>
                        <a:t>・</a:t>
                      </a:r>
                      <a:r>
                        <a:rPr kumimoji="1" lang="en-US" altLang="ja-JP" sz="1200" dirty="0"/>
                        <a:t>Active</a:t>
                      </a:r>
                      <a:r>
                        <a:rPr kumimoji="1" lang="ja-JP" altLang="en-US" sz="1200" dirty="0"/>
                        <a:t>に記録されている使用個数に間違いがないか確認する</a:t>
                      </a:r>
                      <a:endParaRPr kumimoji="1" lang="en-US" altLang="ja-JP" sz="1200" dirty="0"/>
                    </a:p>
                    <a:p>
                      <a:r>
                        <a:rPr kumimoji="1" lang="ja-JP" altLang="en-US" sz="1200" dirty="0"/>
                        <a:t>＜適正化アクション＞</a:t>
                      </a:r>
                      <a:endParaRPr kumimoji="1" lang="en-US" altLang="ja-JP" sz="1200" dirty="0"/>
                    </a:p>
                    <a:p>
                      <a:r>
                        <a:rPr kumimoji="1" lang="ja-JP" altLang="en-US" sz="1200" dirty="0"/>
                        <a:t>・</a:t>
                      </a:r>
                      <a:r>
                        <a:rPr kumimoji="1" lang="en-US" altLang="ja-JP" sz="1200" dirty="0"/>
                        <a:t>Active</a:t>
                      </a:r>
                      <a:r>
                        <a:rPr kumimoji="1" lang="ja-JP" altLang="en-US" sz="1200" dirty="0"/>
                        <a:t>情報変更</a:t>
                      </a:r>
                    </a:p>
                  </a:txBody>
                  <a:tcPr anchor="ctr"/>
                </a:tc>
                <a:extLst>
                  <a:ext uri="{0D108BD9-81ED-4DB2-BD59-A6C34878D82A}">
                    <a16:rowId xmlns:a16="http://schemas.microsoft.com/office/drawing/2014/main" val="382155969"/>
                  </a:ext>
                </a:extLst>
              </a:tr>
              <a:tr h="728034">
                <a:tc>
                  <a:txBody>
                    <a:bodyPr/>
                    <a:lstStyle/>
                    <a:p>
                      <a:pPr algn="ctr"/>
                      <a:r>
                        <a:rPr kumimoji="1" lang="en-US" altLang="ja-JP" sz="1200" dirty="0"/>
                        <a:t>4</a:t>
                      </a:r>
                      <a:endParaRPr kumimoji="1" lang="ja-JP" altLang="en-US" sz="1200" dirty="0"/>
                    </a:p>
                  </a:txBody>
                  <a:tcPr anchor="ctr"/>
                </a:tc>
                <a:tc>
                  <a:txBody>
                    <a:bodyPr/>
                    <a:lstStyle/>
                    <a:p>
                      <a:r>
                        <a:rPr kumimoji="1" lang="ja-JP" altLang="en-US" sz="1200" dirty="0"/>
                        <a:t>稼働率が高い</a:t>
                      </a:r>
                    </a:p>
                  </a:txBody>
                  <a:tcPr anchor="ctr"/>
                </a:tc>
                <a:tc>
                  <a:txBody>
                    <a:bodyPr/>
                    <a:lstStyle/>
                    <a:p>
                      <a:r>
                        <a:rPr kumimoji="1" lang="ja-JP" altLang="en-US" sz="1200" dirty="0"/>
                        <a:t>稼働率　</a:t>
                      </a:r>
                      <a:r>
                        <a:rPr kumimoji="1" lang="en-US" altLang="ja-JP" sz="1200" dirty="0"/>
                        <a:t>&gt;</a:t>
                      </a:r>
                      <a:r>
                        <a:rPr kumimoji="1" lang="ja-JP" altLang="en-US" sz="1200" dirty="0"/>
                        <a:t>　基準稼働率（中央値など）</a:t>
                      </a:r>
                    </a:p>
                  </a:txBody>
                  <a:tcPr anchor="ctr"/>
                </a:tc>
                <a:tc>
                  <a:txBody>
                    <a:bodyPr/>
                    <a:lstStyle/>
                    <a:p>
                      <a:r>
                        <a:rPr kumimoji="1" lang="ja-JP" altLang="en-US" sz="1200" dirty="0"/>
                        <a:t>＜現状確認＞</a:t>
                      </a:r>
                      <a:endParaRPr kumimoji="1" lang="en-US" altLang="ja-JP" sz="1200" dirty="0"/>
                    </a:p>
                    <a:p>
                      <a:r>
                        <a:rPr kumimoji="1" lang="ja-JP" altLang="en-US" sz="1200" dirty="0"/>
                        <a:t>・顧客フレ</a:t>
                      </a:r>
                      <a:r>
                        <a:rPr kumimoji="1" lang="en-US" altLang="ja-JP" sz="1200" dirty="0"/>
                        <a:t>10%</a:t>
                      </a:r>
                      <a:r>
                        <a:rPr kumimoji="1" lang="ja-JP" altLang="en-US" sz="1200" dirty="0"/>
                        <a:t>超えてないか確認する</a:t>
                      </a:r>
                      <a:endParaRPr kumimoji="1" lang="en-US" altLang="ja-JP" sz="1200" dirty="0"/>
                    </a:p>
                    <a:p>
                      <a:r>
                        <a:rPr kumimoji="1" lang="ja-JP" altLang="en-US" sz="1200" dirty="0"/>
                        <a:t>＜適正化アクション＞</a:t>
                      </a:r>
                      <a:endParaRPr kumimoji="1" lang="en-US" altLang="ja-JP" sz="1200" dirty="0"/>
                    </a:p>
                    <a:p>
                      <a:r>
                        <a:rPr kumimoji="1" lang="ja-JP" altLang="en-US" sz="1200" dirty="0"/>
                        <a:t>・超えている場合、追加残業を打診して入庫作業をする</a:t>
                      </a:r>
                    </a:p>
                  </a:txBody>
                  <a:tcPr anchor="ctr"/>
                </a:tc>
                <a:extLst>
                  <a:ext uri="{0D108BD9-81ED-4DB2-BD59-A6C34878D82A}">
                    <a16:rowId xmlns:a16="http://schemas.microsoft.com/office/drawing/2014/main" val="281196657"/>
                  </a:ext>
                </a:extLst>
              </a:tr>
              <a:tr h="889819">
                <a:tc>
                  <a:txBody>
                    <a:bodyPr/>
                    <a:lstStyle/>
                    <a:p>
                      <a:pPr algn="ctr"/>
                      <a:r>
                        <a:rPr kumimoji="1" lang="en-US" altLang="ja-JP" sz="1200" dirty="0"/>
                        <a:t>5</a:t>
                      </a:r>
                      <a:endParaRPr kumimoji="1" lang="ja-JP" altLang="en-US" sz="1200" dirty="0"/>
                    </a:p>
                  </a:txBody>
                  <a:tcPr anchor="ctr"/>
                </a:tc>
                <a:tc>
                  <a:txBody>
                    <a:bodyPr/>
                    <a:lstStyle/>
                    <a:p>
                      <a:r>
                        <a:rPr kumimoji="1" lang="ja-JP" altLang="en-US" sz="1200" dirty="0"/>
                        <a:t>西尾東</a:t>
                      </a:r>
                      <a:r>
                        <a:rPr kumimoji="1" lang="en-US" altLang="ja-JP" sz="1200" dirty="0"/>
                        <a:t>or</a:t>
                      </a:r>
                      <a:r>
                        <a:rPr kumimoji="1" lang="ja-JP" altLang="en-US" sz="1200" dirty="0"/>
                        <a:t>部品置き場で滞留している</a:t>
                      </a:r>
                    </a:p>
                  </a:txBody>
                  <a:tcPr anchor="ctr"/>
                </a:tc>
                <a:tc>
                  <a:txBody>
                    <a:bodyPr/>
                    <a:lstStyle/>
                    <a:p>
                      <a:r>
                        <a:rPr kumimoji="1" lang="ja-JP" altLang="en-US" sz="1200" dirty="0"/>
                        <a:t>入庫かんばん数 </a:t>
                      </a:r>
                      <a:r>
                        <a:rPr kumimoji="1" lang="en-US" altLang="ja-JP" sz="1200" dirty="0"/>
                        <a:t>&lt; </a:t>
                      </a:r>
                      <a:r>
                        <a:rPr kumimoji="1" lang="ja-JP" altLang="en-US" sz="1200" dirty="0"/>
                        <a:t>入庫予定かんばん数</a:t>
                      </a:r>
                    </a:p>
                  </a:txBody>
                  <a:tcPr anchor="ctr"/>
                </a:tc>
                <a:tc>
                  <a:txBody>
                    <a:bodyPr/>
                    <a:lstStyle/>
                    <a:p>
                      <a:r>
                        <a:rPr kumimoji="1" lang="ja-JP" altLang="en-US" sz="1200" dirty="0"/>
                        <a:t>＜現状確認＞</a:t>
                      </a:r>
                      <a:endParaRPr kumimoji="1" lang="en-US" altLang="ja-JP" sz="1200" dirty="0"/>
                    </a:p>
                    <a:p>
                      <a:r>
                        <a:rPr kumimoji="1" lang="ja-JP" altLang="en-US" sz="1200" dirty="0"/>
                        <a:t>・部品置き場にモノがあるか確認する</a:t>
                      </a:r>
                      <a:endParaRPr kumimoji="1" lang="en-US" altLang="ja-JP" sz="1200" dirty="0"/>
                    </a:p>
                    <a:p>
                      <a:r>
                        <a:rPr kumimoji="1" lang="ja-JP" altLang="en-US" sz="1200" dirty="0"/>
                        <a:t>＜適正化アクション＞</a:t>
                      </a:r>
                      <a:endParaRPr kumimoji="1" lang="en-US" altLang="ja-JP" sz="1200" dirty="0"/>
                    </a:p>
                    <a:p>
                      <a:r>
                        <a:rPr kumimoji="1" lang="ja-JP" altLang="en-US" sz="1200" dirty="0"/>
                        <a:t>・モノがある場合、入庫作業を手伝う</a:t>
                      </a:r>
                      <a:endParaRPr kumimoji="1" lang="en-US" altLang="ja-JP" sz="1200" dirty="0"/>
                    </a:p>
                    <a:p>
                      <a:r>
                        <a:rPr kumimoji="1" lang="ja-JP" altLang="en-US" sz="1200" dirty="0"/>
                        <a:t>・モノがない場合、西尾東</a:t>
                      </a:r>
                      <a:r>
                        <a:rPr kumimoji="1" lang="en-US" altLang="ja-JP" sz="1200" dirty="0"/>
                        <a:t>BC</a:t>
                      </a:r>
                      <a:r>
                        <a:rPr kumimoji="1" lang="ja-JP" altLang="en-US" sz="1200" dirty="0"/>
                        <a:t>に確認する</a:t>
                      </a:r>
                      <a:endParaRPr kumimoji="1" lang="en-US" altLang="ja-JP" sz="1200" dirty="0"/>
                    </a:p>
                  </a:txBody>
                  <a:tcPr anchor="ctr"/>
                </a:tc>
                <a:extLst>
                  <a:ext uri="{0D108BD9-81ED-4DB2-BD59-A6C34878D82A}">
                    <a16:rowId xmlns:a16="http://schemas.microsoft.com/office/drawing/2014/main" val="1462850087"/>
                  </a:ext>
                </a:extLst>
              </a:tr>
              <a:tr h="728034">
                <a:tc>
                  <a:txBody>
                    <a:bodyPr/>
                    <a:lstStyle/>
                    <a:p>
                      <a:pPr algn="ctr"/>
                      <a:r>
                        <a:rPr kumimoji="1" lang="en-US" altLang="ja-JP" sz="1200" dirty="0"/>
                        <a:t>6</a:t>
                      </a:r>
                      <a:endParaRPr kumimoji="1" lang="ja-JP" altLang="en-US" sz="1200" dirty="0"/>
                    </a:p>
                  </a:txBody>
                  <a:tcPr anchor="ctr"/>
                </a:tc>
                <a:tc>
                  <a:txBody>
                    <a:bodyPr/>
                    <a:lstStyle/>
                    <a:p>
                      <a:r>
                        <a:rPr kumimoji="1" lang="ja-JP" altLang="en-US" sz="1200" dirty="0"/>
                        <a:t>未納</a:t>
                      </a:r>
                    </a:p>
                  </a:txBody>
                  <a:tcPr anchor="ctr"/>
                </a:tc>
                <a:tc>
                  <a:txBody>
                    <a:bodyPr/>
                    <a:lstStyle/>
                    <a:p>
                      <a:r>
                        <a:rPr kumimoji="1" lang="ja-JP" altLang="en-US" sz="1200" dirty="0"/>
                        <a:t>検収かんばん数 </a:t>
                      </a:r>
                      <a:r>
                        <a:rPr kumimoji="1" lang="en-US" altLang="ja-JP" sz="1200" dirty="0"/>
                        <a:t>&lt; </a:t>
                      </a:r>
                      <a:r>
                        <a:rPr kumimoji="1" lang="ja-JP" altLang="en-US" sz="1200" dirty="0"/>
                        <a:t>発注かんばん数</a:t>
                      </a:r>
                    </a:p>
                  </a:txBody>
                  <a:tcPr anchor="ctr"/>
                </a:tc>
                <a:tc>
                  <a:txBody>
                    <a:bodyPr/>
                    <a:lstStyle/>
                    <a:p>
                      <a:r>
                        <a:rPr kumimoji="1" lang="ja-JP" altLang="en-US" sz="1200" dirty="0"/>
                        <a:t>＜現状確認＞</a:t>
                      </a:r>
                      <a:endParaRPr kumimoji="1" lang="en-US" altLang="ja-JP" sz="1200" dirty="0"/>
                    </a:p>
                    <a:p>
                      <a:r>
                        <a:rPr kumimoji="1" lang="ja-JP" altLang="en-US" sz="1200" dirty="0"/>
                        <a:t>・仕入先のだんまり未納を確認する</a:t>
                      </a:r>
                      <a:endParaRPr kumimoji="1" lang="en-US" altLang="ja-JP" sz="1200" dirty="0"/>
                    </a:p>
                    <a:p>
                      <a:r>
                        <a:rPr kumimoji="1" lang="ja-JP" altLang="en-US" sz="1200" dirty="0"/>
                        <a:t>・在庫リミットの計算</a:t>
                      </a:r>
                      <a:endParaRPr kumimoji="1" lang="en-US" altLang="ja-JP" sz="1200" dirty="0"/>
                    </a:p>
                    <a:p>
                      <a:r>
                        <a:rPr kumimoji="1" lang="ja-JP" altLang="en-US" sz="1200" dirty="0"/>
                        <a:t>・仕入先の到着遅れを確認する</a:t>
                      </a:r>
                    </a:p>
                  </a:txBody>
                  <a:tcPr anchor="ctr"/>
                </a:tc>
                <a:extLst>
                  <a:ext uri="{0D108BD9-81ED-4DB2-BD59-A6C34878D82A}">
                    <a16:rowId xmlns:a16="http://schemas.microsoft.com/office/drawing/2014/main" val="100109648"/>
                  </a:ext>
                </a:extLst>
              </a:tr>
              <a:tr h="518109">
                <a:tc>
                  <a:txBody>
                    <a:bodyPr/>
                    <a:lstStyle/>
                    <a:p>
                      <a:pPr algn="ctr"/>
                      <a:r>
                        <a:rPr kumimoji="1" lang="en-US" altLang="ja-JP" sz="1200" dirty="0"/>
                        <a:t>7</a:t>
                      </a:r>
                      <a:endParaRPr kumimoji="1" lang="ja-JP" altLang="en-US" sz="1200" dirty="0"/>
                    </a:p>
                  </a:txBody>
                  <a:tcPr anchor="ctr"/>
                </a:tc>
                <a:tc>
                  <a:txBody>
                    <a:bodyPr/>
                    <a:lstStyle/>
                    <a:p>
                      <a:r>
                        <a:rPr kumimoji="1" lang="ja-JP" altLang="en-US" sz="1200" dirty="0"/>
                        <a:t>仕入先便の到着遅れ</a:t>
                      </a:r>
                    </a:p>
                  </a:txBody>
                  <a:tcPr anchor="ctr"/>
                </a:tc>
                <a:tc>
                  <a:txBody>
                    <a:bodyPr/>
                    <a:lstStyle/>
                    <a:p>
                      <a:r>
                        <a:rPr kumimoji="1" lang="ja-JP" altLang="en-US" sz="1200" dirty="0"/>
                        <a:t>便ダイヤに対して検収タイムスタンプが</a:t>
                      </a:r>
                      <a:r>
                        <a:rPr kumimoji="1" lang="en-US" altLang="ja-JP" sz="1200" dirty="0"/>
                        <a:t>2</a:t>
                      </a:r>
                      <a:r>
                        <a:rPr kumimoji="1" lang="ja-JP" altLang="en-US" sz="1200" dirty="0"/>
                        <a:t>時間以上遅れているか</a:t>
                      </a:r>
                    </a:p>
                  </a:txBody>
                  <a:tcPr anchor="ctr"/>
                </a:tc>
                <a:tc>
                  <a:txBody>
                    <a:bodyPr/>
                    <a:lstStyle/>
                    <a:p>
                      <a:r>
                        <a:rPr kumimoji="1" lang="ja-JP" altLang="en-US" sz="1200" dirty="0"/>
                        <a:t>＜現状確認＞</a:t>
                      </a:r>
                      <a:endParaRPr kumimoji="1" lang="en-US" altLang="ja-JP" sz="1200" dirty="0"/>
                    </a:p>
                    <a:p>
                      <a:r>
                        <a:rPr kumimoji="1" lang="ja-JP" altLang="en-US" sz="1200" dirty="0"/>
                        <a:t>・事前に仕入れ先から遅れます</a:t>
                      </a:r>
                      <a:r>
                        <a:rPr kumimoji="1" lang="en-US" altLang="ja-JP" sz="1200" dirty="0"/>
                        <a:t>FAX</a:t>
                      </a:r>
                      <a:r>
                        <a:rPr kumimoji="1" lang="ja-JP" altLang="en-US" sz="1200" dirty="0"/>
                        <a:t>がなかった確認する</a:t>
                      </a:r>
                      <a:endParaRPr kumimoji="1" lang="en-US" altLang="ja-JP" sz="1200" dirty="0"/>
                    </a:p>
                  </a:txBody>
                  <a:tcPr anchor="ctr"/>
                </a:tc>
                <a:extLst>
                  <a:ext uri="{0D108BD9-81ED-4DB2-BD59-A6C34878D82A}">
                    <a16:rowId xmlns:a16="http://schemas.microsoft.com/office/drawing/2014/main" val="1146474827"/>
                  </a:ext>
                </a:extLst>
              </a:tr>
              <a:tr h="326491">
                <a:tc>
                  <a:txBody>
                    <a:bodyPr/>
                    <a:lstStyle/>
                    <a:p>
                      <a:pPr algn="ctr"/>
                      <a:r>
                        <a:rPr kumimoji="1" lang="en-US" altLang="ja-JP" sz="1200" dirty="0"/>
                        <a:t>8</a:t>
                      </a:r>
                      <a:endParaRPr kumimoji="1" lang="ja-JP" altLang="en-US" sz="1200" dirty="0"/>
                    </a:p>
                  </a:txBody>
                  <a:tcPr anchor="ctr">
                    <a:solidFill>
                      <a:schemeClr val="bg1">
                        <a:lumMod val="50000"/>
                      </a:schemeClr>
                    </a:solidFill>
                  </a:tcPr>
                </a:tc>
                <a:tc>
                  <a:txBody>
                    <a:bodyPr/>
                    <a:lstStyle/>
                    <a:p>
                      <a:r>
                        <a:rPr kumimoji="1" lang="ja-JP" altLang="en-US" sz="1200" dirty="0"/>
                        <a:t>定期便の出発遅れ</a:t>
                      </a:r>
                    </a:p>
                  </a:txBody>
                  <a:tcPr anchor="ctr">
                    <a:solidFill>
                      <a:schemeClr val="bg1">
                        <a:lumMod val="50000"/>
                      </a:schemeClr>
                    </a:solidFill>
                  </a:tcPr>
                </a:tc>
                <a:tc>
                  <a:txBody>
                    <a:bodyPr/>
                    <a:lstStyle/>
                    <a:p>
                      <a:r>
                        <a:rPr kumimoji="1" lang="ja-JP" altLang="en-US" sz="1200" dirty="0"/>
                        <a:t>便ダイヤに対しての遅れ時間</a:t>
                      </a:r>
                    </a:p>
                  </a:txBody>
                  <a:tcPr anchor="ctr">
                    <a:solidFill>
                      <a:schemeClr val="bg1">
                        <a:lumMod val="50000"/>
                      </a:schemeClr>
                    </a:solidFill>
                  </a:tcPr>
                </a:tc>
                <a:tc>
                  <a:txBody>
                    <a:bodyPr/>
                    <a:lstStyle/>
                    <a:p>
                      <a:r>
                        <a:rPr kumimoji="1" lang="ja-JP" altLang="en-US" sz="1200" dirty="0"/>
                        <a:t>（天変地異でも起こらない限り発生しない）</a:t>
                      </a:r>
                    </a:p>
                  </a:txBody>
                  <a:tcPr anchor="ctr">
                    <a:solidFill>
                      <a:schemeClr val="bg1">
                        <a:lumMod val="50000"/>
                      </a:schemeClr>
                    </a:solidFill>
                  </a:tcPr>
                </a:tc>
                <a:extLst>
                  <a:ext uri="{0D108BD9-81ED-4DB2-BD59-A6C34878D82A}">
                    <a16:rowId xmlns:a16="http://schemas.microsoft.com/office/drawing/2014/main" val="2759819093"/>
                  </a:ext>
                </a:extLst>
              </a:tr>
              <a:tr h="889819">
                <a:tc>
                  <a:txBody>
                    <a:bodyPr/>
                    <a:lstStyle/>
                    <a:p>
                      <a:pPr algn="ctr"/>
                      <a:r>
                        <a:rPr kumimoji="1" lang="en-US" altLang="ja-JP" sz="1200" dirty="0"/>
                        <a:t>9</a:t>
                      </a:r>
                      <a:endParaRPr kumimoji="1" lang="ja-JP" altLang="en-US" sz="1200" dirty="0"/>
                    </a:p>
                  </a:txBody>
                  <a:tcPr anchor="ctr"/>
                </a:tc>
                <a:tc>
                  <a:txBody>
                    <a:bodyPr/>
                    <a:lstStyle/>
                    <a:p>
                      <a:r>
                        <a:rPr kumimoji="1" lang="ja-JP" altLang="en-US" sz="1200" dirty="0"/>
                        <a:t>自動ラックのキャパが一杯で入庫できない</a:t>
                      </a:r>
                    </a:p>
                  </a:txBody>
                  <a:tcPr anchor="ctr"/>
                </a:tc>
                <a:tc>
                  <a:txBody>
                    <a:bodyPr/>
                    <a:lstStyle/>
                    <a:p>
                      <a:r>
                        <a:rPr kumimoji="1" lang="ja-JP" altLang="en-US" sz="1200" dirty="0"/>
                        <a:t>充足率が</a:t>
                      </a:r>
                      <a:r>
                        <a:rPr kumimoji="1" lang="en-US" altLang="ja-JP" sz="1200" dirty="0"/>
                        <a:t>1</a:t>
                      </a:r>
                      <a:r>
                        <a:rPr kumimoji="1" lang="ja-JP" altLang="en-US" sz="1200" dirty="0"/>
                        <a:t>なら、キャパオーバーで</a:t>
                      </a:r>
                      <a:r>
                        <a:rPr kumimoji="1" lang="en-US" altLang="ja-JP" sz="1200" dirty="0"/>
                        <a:t>1</a:t>
                      </a:r>
                      <a:r>
                        <a:rPr kumimoji="1" lang="ja-JP" altLang="en-US" sz="1200" dirty="0"/>
                        <a:t>、そうでないなら</a:t>
                      </a:r>
                      <a:r>
                        <a:rPr kumimoji="1" lang="en-US" altLang="ja-JP" sz="1200" dirty="0"/>
                        <a:t>0</a:t>
                      </a:r>
                      <a:endParaRPr kumimoji="1" lang="ja-JP" altLang="en-US" sz="1200" dirty="0"/>
                    </a:p>
                  </a:txBody>
                  <a:tcPr anchor="ctr"/>
                </a:tc>
                <a:tc>
                  <a:txBody>
                    <a:bodyPr/>
                    <a:lstStyle/>
                    <a:p>
                      <a:r>
                        <a:rPr kumimoji="1" lang="ja-JP" altLang="en-US" sz="1200" dirty="0"/>
                        <a:t>＜現状確認＞</a:t>
                      </a:r>
                      <a:endParaRPr kumimoji="1" lang="en-US" altLang="ja-JP" sz="1200" dirty="0"/>
                    </a:p>
                    <a:p>
                      <a:r>
                        <a:rPr kumimoji="1" lang="ja-JP" altLang="en-US" sz="1200" dirty="0"/>
                        <a:t>・日量を大幅に超えているものがないか確認する（品番のバランスがおかしくないか確認する）</a:t>
                      </a:r>
                      <a:endParaRPr kumimoji="1" lang="en-US" altLang="ja-JP" sz="1200" dirty="0"/>
                    </a:p>
                    <a:p>
                      <a:r>
                        <a:rPr kumimoji="1" lang="ja-JP" altLang="en-US" sz="1200" dirty="0"/>
                        <a:t>・基準在庫の確認</a:t>
                      </a:r>
                      <a:endParaRPr kumimoji="1" lang="en-US" altLang="ja-JP" sz="1200" dirty="0"/>
                    </a:p>
                    <a:p>
                      <a:r>
                        <a:rPr kumimoji="1" lang="ja-JP" altLang="en-US" sz="1200" dirty="0"/>
                        <a:t>・モノあり欠品の確認</a:t>
                      </a:r>
                      <a:endParaRPr kumimoji="1" lang="en-US" altLang="ja-JP" sz="1200" dirty="0"/>
                    </a:p>
                  </a:txBody>
                  <a:tcPr anchor="ctr"/>
                </a:tc>
                <a:extLst>
                  <a:ext uri="{0D108BD9-81ED-4DB2-BD59-A6C34878D82A}">
                    <a16:rowId xmlns:a16="http://schemas.microsoft.com/office/drawing/2014/main" val="823680733"/>
                  </a:ext>
                </a:extLst>
              </a:tr>
            </a:tbl>
          </a:graphicData>
        </a:graphic>
      </p:graphicFrame>
      <p:sp>
        <p:nvSpPr>
          <p:cNvPr id="7" name="テキスト ボックス 6">
            <a:extLst>
              <a:ext uri="{FF2B5EF4-FFF2-40B4-BE49-F238E27FC236}">
                <a16:creationId xmlns:a16="http://schemas.microsoft.com/office/drawing/2014/main" id="{D4A4E5F7-76B5-D68C-B509-0074FA389BAD}"/>
              </a:ext>
            </a:extLst>
          </p:cNvPr>
          <p:cNvSpPr txBox="1"/>
          <p:nvPr/>
        </p:nvSpPr>
        <p:spPr>
          <a:xfrm>
            <a:off x="10474960" y="56638"/>
            <a:ext cx="1654810" cy="276999"/>
          </a:xfrm>
          <a:prstGeom prst="rect">
            <a:avLst/>
          </a:prstGeom>
          <a:solidFill>
            <a:srgbClr val="FFFFCC"/>
          </a:solidFill>
        </p:spPr>
        <p:txBody>
          <a:bodyPr wrap="square">
            <a:spAutoFit/>
          </a:bodyPr>
          <a:lstStyle/>
          <a:p>
            <a:r>
              <a:rPr kumimoji="1" lang="en-US" altLang="ja-JP" sz="1200" dirty="0"/>
              <a:t>20240828</a:t>
            </a:r>
            <a:r>
              <a:rPr kumimoji="1" lang="ja-JP" altLang="en-US" sz="1200" dirty="0"/>
              <a:t>定例で議論</a:t>
            </a:r>
            <a:endParaRPr lang="ja-JP" altLang="en-US" sz="1200" dirty="0"/>
          </a:p>
        </p:txBody>
      </p:sp>
    </p:spTree>
    <p:extLst>
      <p:ext uri="{BB962C8B-B14F-4D97-AF65-F5344CB8AC3E}">
        <p14:creationId xmlns:p14="http://schemas.microsoft.com/office/powerpoint/2010/main" val="113102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C33719C-F719-A44F-C706-76BD14C03F74}"/>
              </a:ext>
            </a:extLst>
          </p:cNvPr>
          <p:cNvSpPr>
            <a:spLocks noGrp="1"/>
          </p:cNvSpPr>
          <p:nvPr>
            <p:ph type="body" sz="quarter" idx="18"/>
          </p:nvPr>
        </p:nvSpPr>
        <p:spPr/>
        <p:txBody>
          <a:bodyPr/>
          <a:lstStyle/>
          <a:p>
            <a:r>
              <a:rPr kumimoji="1" lang="ja-JP" altLang="en-US" sz="1800" b="0" dirty="0"/>
              <a:t>・要因</a:t>
            </a:r>
            <a:endParaRPr kumimoji="1" lang="en-US" altLang="ja-JP" sz="1800" b="0" dirty="0"/>
          </a:p>
          <a:p>
            <a:r>
              <a:rPr lang="ja-JP" altLang="en-US" sz="1800" b="0" dirty="0"/>
              <a:t>・データで表現できるか</a:t>
            </a:r>
            <a:endParaRPr lang="en-US" altLang="ja-JP" sz="1800" b="0" dirty="0"/>
          </a:p>
          <a:p>
            <a:r>
              <a:rPr kumimoji="1" lang="ja-JP" altLang="en-US" sz="1800" b="0" dirty="0"/>
              <a:t>・アクションに紐づくか？</a:t>
            </a:r>
            <a:endParaRPr kumimoji="1" lang="en-US" altLang="ja-JP" sz="1800" b="0" dirty="0"/>
          </a:p>
          <a:p>
            <a:endParaRPr kumimoji="1" lang="ja-JP" altLang="en-US" dirty="0"/>
          </a:p>
        </p:txBody>
      </p:sp>
      <p:sp>
        <p:nvSpPr>
          <p:cNvPr id="3" name="テキスト プレースホルダー 2">
            <a:extLst>
              <a:ext uri="{FF2B5EF4-FFF2-40B4-BE49-F238E27FC236}">
                <a16:creationId xmlns:a16="http://schemas.microsoft.com/office/drawing/2014/main" id="{4C45BB8A-1D06-EF02-1D2E-490732442D8E}"/>
              </a:ext>
            </a:extLst>
          </p:cNvPr>
          <p:cNvSpPr>
            <a:spLocks noGrp="1"/>
          </p:cNvSpPr>
          <p:nvPr>
            <p:ph type="body" sz="quarter" idx="20"/>
          </p:nvPr>
        </p:nvSpPr>
        <p:spPr/>
        <p:txBody>
          <a:bodyPr/>
          <a:lstStyle/>
          <a:p>
            <a:r>
              <a:rPr lang="ja-JP" altLang="en-US" sz="2000" dirty="0"/>
              <a:t>在庫増に関係する要因</a:t>
            </a:r>
            <a:endParaRPr kumimoji="1" lang="ja-JP" altLang="en-US" sz="2000" dirty="0"/>
          </a:p>
        </p:txBody>
      </p:sp>
      <p:sp>
        <p:nvSpPr>
          <p:cNvPr id="4" name="日付プレースホルダー 3">
            <a:extLst>
              <a:ext uri="{FF2B5EF4-FFF2-40B4-BE49-F238E27FC236}">
                <a16:creationId xmlns:a16="http://schemas.microsoft.com/office/drawing/2014/main" id="{30CB49F1-E974-A4DA-D51F-7E9E215D76ED}"/>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166948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A537156-7919-0C84-5F3C-F535FED9FEAA}"/>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047FEB42-2792-8A35-B4EB-49150A1E6D33}"/>
              </a:ext>
            </a:extLst>
          </p:cNvPr>
          <p:cNvSpPr>
            <a:spLocks noGrp="1"/>
          </p:cNvSpPr>
          <p:nvPr>
            <p:ph type="body" sz="quarter" idx="20"/>
          </p:nvPr>
        </p:nvSpPr>
        <p:spPr/>
        <p:txBody>
          <a:bodyPr anchor="ctr"/>
          <a:lstStyle/>
          <a:p>
            <a:r>
              <a:rPr lang="en-US" altLang="ja-JP" sz="2000" dirty="0"/>
              <a:t>【</a:t>
            </a:r>
            <a:r>
              <a:rPr lang="ja-JP" altLang="en-US" sz="2000" dirty="0"/>
              <a:t>トライ版</a:t>
            </a:r>
            <a:r>
              <a:rPr lang="en-US" altLang="ja-JP" sz="2000" dirty="0"/>
              <a:t>】</a:t>
            </a:r>
            <a:r>
              <a:rPr lang="ja-JP" altLang="en-US" sz="2000" dirty="0"/>
              <a:t>在庫リミット計算</a:t>
            </a:r>
            <a:endParaRPr kumimoji="1" lang="ja-JP" altLang="en-US" sz="2000" dirty="0"/>
          </a:p>
        </p:txBody>
      </p:sp>
      <p:sp>
        <p:nvSpPr>
          <p:cNvPr id="4" name="日付プレースホルダー 3">
            <a:extLst>
              <a:ext uri="{FF2B5EF4-FFF2-40B4-BE49-F238E27FC236}">
                <a16:creationId xmlns:a16="http://schemas.microsoft.com/office/drawing/2014/main" id="{AA78E7E5-770B-6D71-54DB-0DC75D84964F}"/>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graphicFrame>
        <p:nvGraphicFramePr>
          <p:cNvPr id="5" name="表 4">
            <a:extLst>
              <a:ext uri="{FF2B5EF4-FFF2-40B4-BE49-F238E27FC236}">
                <a16:creationId xmlns:a16="http://schemas.microsoft.com/office/drawing/2014/main" id="{4E54646E-F516-BECC-27B7-0C3F686B0996}"/>
              </a:ext>
            </a:extLst>
          </p:cNvPr>
          <p:cNvGraphicFramePr>
            <a:graphicFrameLocks noGrp="1"/>
          </p:cNvGraphicFramePr>
          <p:nvPr>
            <p:extLst>
              <p:ext uri="{D42A27DB-BD31-4B8C-83A1-F6EECF244321}">
                <p14:modId xmlns:p14="http://schemas.microsoft.com/office/powerpoint/2010/main" val="657457442"/>
              </p:ext>
            </p:extLst>
          </p:nvPr>
        </p:nvGraphicFramePr>
        <p:xfrm>
          <a:off x="443076" y="767396"/>
          <a:ext cx="11341555" cy="1752600"/>
        </p:xfrm>
        <a:graphic>
          <a:graphicData uri="http://schemas.openxmlformats.org/drawingml/2006/table">
            <a:tbl>
              <a:tblPr firstRow="1" bandRow="1">
                <a:tableStyleId>{5C22544A-7EE6-4342-B048-85BDC9FD1C3A}</a:tableStyleId>
              </a:tblPr>
              <a:tblGrid>
                <a:gridCol w="2078585">
                  <a:extLst>
                    <a:ext uri="{9D8B030D-6E8A-4147-A177-3AD203B41FA5}">
                      <a16:colId xmlns:a16="http://schemas.microsoft.com/office/drawing/2014/main" val="1260339202"/>
                    </a:ext>
                  </a:extLst>
                </a:gridCol>
                <a:gridCol w="9262970">
                  <a:extLst>
                    <a:ext uri="{9D8B030D-6E8A-4147-A177-3AD203B41FA5}">
                      <a16:colId xmlns:a16="http://schemas.microsoft.com/office/drawing/2014/main" val="1068141439"/>
                    </a:ext>
                  </a:extLst>
                </a:gridCol>
              </a:tblGrid>
              <a:tr h="370840">
                <a:tc>
                  <a:txBody>
                    <a:bodyPr/>
                    <a:lstStyle/>
                    <a:p>
                      <a:r>
                        <a:rPr kumimoji="1" lang="en-US" altLang="ja-JP" dirty="0"/>
                        <a:t>#</a:t>
                      </a:r>
                      <a:endParaRPr kumimoji="1" lang="ja-JP" altLang="en-US" dirty="0"/>
                    </a:p>
                  </a:txBody>
                  <a:tcPr/>
                </a:tc>
                <a:tc>
                  <a:txBody>
                    <a:bodyPr/>
                    <a:lstStyle/>
                    <a:p>
                      <a:r>
                        <a:rPr kumimoji="1" lang="ja-JP" altLang="en-US" dirty="0"/>
                        <a:t>内容</a:t>
                      </a:r>
                    </a:p>
                  </a:txBody>
                  <a:tcPr/>
                </a:tc>
                <a:extLst>
                  <a:ext uri="{0D108BD9-81ED-4DB2-BD59-A6C34878D82A}">
                    <a16:rowId xmlns:a16="http://schemas.microsoft.com/office/drawing/2014/main" val="2680404326"/>
                  </a:ext>
                </a:extLst>
              </a:tr>
              <a:tr h="370840">
                <a:tc>
                  <a:txBody>
                    <a:bodyPr/>
                    <a:lstStyle/>
                    <a:p>
                      <a:r>
                        <a:rPr kumimoji="1" lang="ja-JP" altLang="en-US" dirty="0"/>
                        <a:t>機能</a:t>
                      </a:r>
                    </a:p>
                  </a:txBody>
                  <a:tcPr/>
                </a:tc>
                <a:tc>
                  <a:txBody>
                    <a:bodyPr/>
                    <a:lstStyle/>
                    <a:p>
                      <a:r>
                        <a:rPr kumimoji="1" lang="ja-JP" altLang="en-US" dirty="0"/>
                        <a:t>工場内在庫と納入実績をもとに、在庫リミットを自動算出する</a:t>
                      </a:r>
                      <a:endParaRPr kumimoji="1" lang="en-US" altLang="ja-JP" dirty="0"/>
                    </a:p>
                    <a:p>
                      <a:r>
                        <a:rPr kumimoji="1" lang="ja-JP" altLang="en-US" dirty="0"/>
                        <a:t>○○時間先まで計算する？</a:t>
                      </a:r>
                    </a:p>
                  </a:txBody>
                  <a:tcPr/>
                </a:tc>
                <a:extLst>
                  <a:ext uri="{0D108BD9-81ED-4DB2-BD59-A6C34878D82A}">
                    <a16:rowId xmlns:a16="http://schemas.microsoft.com/office/drawing/2014/main" val="3992527862"/>
                  </a:ext>
                </a:extLst>
              </a:tr>
              <a:tr h="370840">
                <a:tc>
                  <a:txBody>
                    <a:bodyPr/>
                    <a:lstStyle/>
                    <a:p>
                      <a:r>
                        <a:rPr kumimoji="1" lang="ja-JP" altLang="en-US" dirty="0"/>
                        <a:t>期待効果</a:t>
                      </a:r>
                    </a:p>
                  </a:txBody>
                  <a:tcPr/>
                </a:tc>
                <a:tc>
                  <a:txBody>
                    <a:bodyPr/>
                    <a:lstStyle/>
                    <a:p>
                      <a:r>
                        <a:rPr kumimoji="1" lang="ja-JP" altLang="en-US" dirty="0"/>
                        <a:t>集荷欠品時の異常処置工数</a:t>
                      </a:r>
                      <a:r>
                        <a:rPr kumimoji="1" lang="en-US" altLang="ja-JP" dirty="0"/>
                        <a:t>12</a:t>
                      </a:r>
                      <a:r>
                        <a:rPr kumimoji="1" lang="ja-JP" altLang="en-US" dirty="0"/>
                        <a:t>分削減</a:t>
                      </a:r>
                    </a:p>
                  </a:txBody>
                  <a:tcPr/>
                </a:tc>
                <a:extLst>
                  <a:ext uri="{0D108BD9-81ED-4DB2-BD59-A6C34878D82A}">
                    <a16:rowId xmlns:a16="http://schemas.microsoft.com/office/drawing/2014/main" val="3159089551"/>
                  </a:ext>
                </a:extLst>
              </a:tr>
              <a:tr h="370840">
                <a:tc>
                  <a:txBody>
                    <a:bodyPr/>
                    <a:lstStyle/>
                    <a:p>
                      <a:r>
                        <a:rPr kumimoji="1" lang="ja-JP" altLang="en-US" dirty="0"/>
                        <a:t>使用条件</a:t>
                      </a:r>
                    </a:p>
                  </a:txBody>
                  <a:tcPr/>
                </a:tc>
                <a:tc>
                  <a:txBody>
                    <a:bodyPr/>
                    <a:lstStyle/>
                    <a:p>
                      <a:r>
                        <a:rPr kumimoji="1" lang="ja-JP" altLang="en-US" dirty="0"/>
                        <a:t>実行できる時間：</a:t>
                      </a:r>
                      <a:r>
                        <a:rPr kumimoji="1" lang="ja-JP" altLang="en-US" b="1" dirty="0">
                          <a:solidFill>
                            <a:schemeClr val="accent6"/>
                          </a:solidFill>
                        </a:rPr>
                        <a:t>実行日の</a:t>
                      </a:r>
                      <a:r>
                        <a:rPr kumimoji="1" lang="en-US" altLang="ja-JP" b="1" dirty="0">
                          <a:solidFill>
                            <a:schemeClr val="accent6"/>
                          </a:solidFill>
                        </a:rPr>
                        <a:t>1</a:t>
                      </a:r>
                      <a:r>
                        <a:rPr kumimoji="1" lang="ja-JP" altLang="en-US" b="1" dirty="0">
                          <a:solidFill>
                            <a:schemeClr val="accent6"/>
                          </a:solidFill>
                        </a:rPr>
                        <a:t>日前以前</a:t>
                      </a:r>
                    </a:p>
                  </a:txBody>
                  <a:tcPr/>
                </a:tc>
                <a:extLst>
                  <a:ext uri="{0D108BD9-81ED-4DB2-BD59-A6C34878D82A}">
                    <a16:rowId xmlns:a16="http://schemas.microsoft.com/office/drawing/2014/main" val="4138444489"/>
                  </a:ext>
                </a:extLst>
              </a:tr>
            </a:tbl>
          </a:graphicData>
        </a:graphic>
      </p:graphicFrame>
    </p:spTree>
    <p:extLst>
      <p:ext uri="{BB962C8B-B14F-4D97-AF65-F5344CB8AC3E}">
        <p14:creationId xmlns:p14="http://schemas.microsoft.com/office/powerpoint/2010/main" val="3048805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F5FF3E-BA68-A336-9C36-0A0C9368DE8D}"/>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041A567-9B78-6833-2A05-411B68778703}"/>
              </a:ext>
            </a:extLst>
          </p:cNvPr>
          <p:cNvSpPr>
            <a:spLocks noGrp="1"/>
          </p:cNvSpPr>
          <p:nvPr>
            <p:ph type="body" sz="quarter" idx="20"/>
          </p:nvPr>
        </p:nvSpPr>
        <p:spPr/>
        <p:txBody>
          <a:bodyPr/>
          <a:lstStyle/>
          <a:p>
            <a:r>
              <a:rPr kumimoji="1" lang="en-US" altLang="ja-JP" dirty="0"/>
              <a:t>【</a:t>
            </a:r>
            <a:r>
              <a:rPr kumimoji="1" lang="ja-JP" altLang="en-US" dirty="0"/>
              <a:t>トライ版</a:t>
            </a:r>
            <a:r>
              <a:rPr kumimoji="1" lang="en-US" altLang="ja-JP" dirty="0"/>
              <a:t>】</a:t>
            </a:r>
            <a:r>
              <a:rPr kumimoji="1" lang="ja-JP" altLang="en-US" dirty="0"/>
              <a:t>在庫予測</a:t>
            </a:r>
          </a:p>
        </p:txBody>
      </p:sp>
      <p:sp>
        <p:nvSpPr>
          <p:cNvPr id="4" name="日付プレースホルダー 3">
            <a:extLst>
              <a:ext uri="{FF2B5EF4-FFF2-40B4-BE49-F238E27FC236}">
                <a16:creationId xmlns:a16="http://schemas.microsoft.com/office/drawing/2014/main" id="{2A04CB28-D6B4-81B2-E39E-2A79F590F677}"/>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graphicFrame>
        <p:nvGraphicFramePr>
          <p:cNvPr id="5" name="表 4">
            <a:extLst>
              <a:ext uri="{FF2B5EF4-FFF2-40B4-BE49-F238E27FC236}">
                <a16:creationId xmlns:a16="http://schemas.microsoft.com/office/drawing/2014/main" id="{FC91C673-471E-EA45-B65E-4A7B36198694}"/>
              </a:ext>
            </a:extLst>
          </p:cNvPr>
          <p:cNvGraphicFramePr>
            <a:graphicFrameLocks noGrp="1"/>
          </p:cNvGraphicFramePr>
          <p:nvPr>
            <p:extLst>
              <p:ext uri="{D42A27DB-BD31-4B8C-83A1-F6EECF244321}">
                <p14:modId xmlns:p14="http://schemas.microsoft.com/office/powerpoint/2010/main" val="1154758909"/>
              </p:ext>
            </p:extLst>
          </p:nvPr>
        </p:nvGraphicFramePr>
        <p:xfrm>
          <a:off x="443076" y="767396"/>
          <a:ext cx="11341555" cy="1483360"/>
        </p:xfrm>
        <a:graphic>
          <a:graphicData uri="http://schemas.openxmlformats.org/drawingml/2006/table">
            <a:tbl>
              <a:tblPr firstRow="1" bandRow="1">
                <a:tableStyleId>{5C22544A-7EE6-4342-B048-85BDC9FD1C3A}</a:tableStyleId>
              </a:tblPr>
              <a:tblGrid>
                <a:gridCol w="2078585">
                  <a:extLst>
                    <a:ext uri="{9D8B030D-6E8A-4147-A177-3AD203B41FA5}">
                      <a16:colId xmlns:a16="http://schemas.microsoft.com/office/drawing/2014/main" val="1260339202"/>
                    </a:ext>
                  </a:extLst>
                </a:gridCol>
                <a:gridCol w="9262970">
                  <a:extLst>
                    <a:ext uri="{9D8B030D-6E8A-4147-A177-3AD203B41FA5}">
                      <a16:colId xmlns:a16="http://schemas.microsoft.com/office/drawing/2014/main" val="1068141439"/>
                    </a:ext>
                  </a:extLst>
                </a:gridCol>
              </a:tblGrid>
              <a:tr h="370840">
                <a:tc>
                  <a:txBody>
                    <a:bodyPr/>
                    <a:lstStyle/>
                    <a:p>
                      <a:r>
                        <a:rPr kumimoji="1" lang="en-US" altLang="ja-JP" dirty="0"/>
                        <a:t>#</a:t>
                      </a:r>
                      <a:endParaRPr kumimoji="1" lang="ja-JP" altLang="en-US" dirty="0"/>
                    </a:p>
                  </a:txBody>
                  <a:tcPr/>
                </a:tc>
                <a:tc>
                  <a:txBody>
                    <a:bodyPr/>
                    <a:lstStyle/>
                    <a:p>
                      <a:r>
                        <a:rPr kumimoji="1" lang="ja-JP" altLang="en-US" dirty="0"/>
                        <a:t>内容</a:t>
                      </a:r>
                    </a:p>
                  </a:txBody>
                  <a:tcPr/>
                </a:tc>
                <a:extLst>
                  <a:ext uri="{0D108BD9-81ED-4DB2-BD59-A6C34878D82A}">
                    <a16:rowId xmlns:a16="http://schemas.microsoft.com/office/drawing/2014/main" val="2680404326"/>
                  </a:ext>
                </a:extLst>
              </a:tr>
              <a:tr h="370840">
                <a:tc>
                  <a:txBody>
                    <a:bodyPr/>
                    <a:lstStyle/>
                    <a:p>
                      <a:r>
                        <a:rPr kumimoji="1" lang="ja-JP" altLang="en-US" dirty="0"/>
                        <a:t>機能</a:t>
                      </a:r>
                    </a:p>
                  </a:txBody>
                  <a:tcPr/>
                </a:tc>
                <a:tc>
                  <a:txBody>
                    <a:bodyPr/>
                    <a:lstStyle/>
                    <a:p>
                      <a:endParaRPr kumimoji="1" lang="ja-JP" altLang="en-US" dirty="0"/>
                    </a:p>
                  </a:txBody>
                  <a:tcPr/>
                </a:tc>
                <a:extLst>
                  <a:ext uri="{0D108BD9-81ED-4DB2-BD59-A6C34878D82A}">
                    <a16:rowId xmlns:a16="http://schemas.microsoft.com/office/drawing/2014/main" val="3992527862"/>
                  </a:ext>
                </a:extLst>
              </a:tr>
              <a:tr h="370840">
                <a:tc>
                  <a:txBody>
                    <a:bodyPr/>
                    <a:lstStyle/>
                    <a:p>
                      <a:r>
                        <a:rPr kumimoji="1" lang="ja-JP" altLang="en-US" dirty="0"/>
                        <a:t>期待効果</a:t>
                      </a:r>
                    </a:p>
                  </a:txBody>
                  <a:tcPr/>
                </a:tc>
                <a:tc>
                  <a:txBody>
                    <a:bodyPr/>
                    <a:lstStyle/>
                    <a:p>
                      <a:endParaRPr kumimoji="1" lang="ja-JP" altLang="en-US" dirty="0"/>
                    </a:p>
                  </a:txBody>
                  <a:tcPr/>
                </a:tc>
                <a:extLst>
                  <a:ext uri="{0D108BD9-81ED-4DB2-BD59-A6C34878D82A}">
                    <a16:rowId xmlns:a16="http://schemas.microsoft.com/office/drawing/2014/main" val="3159089551"/>
                  </a:ext>
                </a:extLst>
              </a:tr>
              <a:tr h="370840">
                <a:tc>
                  <a:txBody>
                    <a:bodyPr/>
                    <a:lstStyle/>
                    <a:p>
                      <a:r>
                        <a:rPr kumimoji="1" lang="ja-JP" altLang="en-US" dirty="0"/>
                        <a:t>使用条件</a:t>
                      </a:r>
                    </a:p>
                  </a:txBody>
                  <a:tcPr/>
                </a:tc>
                <a:tc>
                  <a:txBody>
                    <a:bodyPr/>
                    <a:lstStyle/>
                    <a:p>
                      <a:r>
                        <a:rPr kumimoji="1" lang="ja-JP" altLang="en-US" dirty="0"/>
                        <a:t>実行できる時間：</a:t>
                      </a:r>
                      <a:r>
                        <a:rPr kumimoji="1" lang="ja-JP" altLang="en-US" b="1" dirty="0">
                          <a:solidFill>
                            <a:schemeClr val="accent6"/>
                          </a:solidFill>
                        </a:rPr>
                        <a:t>実行日の</a:t>
                      </a:r>
                      <a:r>
                        <a:rPr kumimoji="1" lang="en-US" altLang="ja-JP" b="1" dirty="0">
                          <a:solidFill>
                            <a:schemeClr val="accent6"/>
                          </a:solidFill>
                        </a:rPr>
                        <a:t>1</a:t>
                      </a:r>
                      <a:r>
                        <a:rPr kumimoji="1" lang="ja-JP" altLang="en-US" b="1" dirty="0">
                          <a:solidFill>
                            <a:schemeClr val="accent6"/>
                          </a:solidFill>
                        </a:rPr>
                        <a:t>日前以前</a:t>
                      </a:r>
                    </a:p>
                  </a:txBody>
                  <a:tcPr/>
                </a:tc>
                <a:extLst>
                  <a:ext uri="{0D108BD9-81ED-4DB2-BD59-A6C34878D82A}">
                    <a16:rowId xmlns:a16="http://schemas.microsoft.com/office/drawing/2014/main" val="4138444489"/>
                  </a:ext>
                </a:extLst>
              </a:tr>
            </a:tbl>
          </a:graphicData>
        </a:graphic>
      </p:graphicFrame>
    </p:spTree>
    <p:extLst>
      <p:ext uri="{BB962C8B-B14F-4D97-AF65-F5344CB8AC3E}">
        <p14:creationId xmlns:p14="http://schemas.microsoft.com/office/powerpoint/2010/main" val="2930343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6AC378B-184F-8158-7819-BB556870F660}"/>
              </a:ext>
            </a:extLst>
          </p:cNvPr>
          <p:cNvSpPr>
            <a:spLocks noGrp="1"/>
          </p:cNvSpPr>
          <p:nvPr>
            <p:ph type="body" sz="quarter" idx="20"/>
          </p:nvPr>
        </p:nvSpPr>
        <p:spPr/>
        <p:txBody>
          <a:bodyPr/>
          <a:lstStyle/>
          <a:p>
            <a:r>
              <a:rPr kumimoji="1" lang="ja-JP" altLang="en-US" dirty="0"/>
              <a:t>プログラムで登場する変数の説明</a:t>
            </a:r>
          </a:p>
        </p:txBody>
      </p:sp>
      <p:sp>
        <p:nvSpPr>
          <p:cNvPr id="4" name="日付プレースホルダー 3">
            <a:extLst>
              <a:ext uri="{FF2B5EF4-FFF2-40B4-BE49-F238E27FC236}">
                <a16:creationId xmlns:a16="http://schemas.microsoft.com/office/drawing/2014/main" id="{0FF3C3CE-EF70-B1BF-500F-10D00AA242F8}"/>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graphicFrame>
        <p:nvGraphicFramePr>
          <p:cNvPr id="5" name="表 4">
            <a:extLst>
              <a:ext uri="{FF2B5EF4-FFF2-40B4-BE49-F238E27FC236}">
                <a16:creationId xmlns:a16="http://schemas.microsoft.com/office/drawing/2014/main" id="{A5889579-CFDA-91A3-1799-25BE19A2F821}"/>
              </a:ext>
            </a:extLst>
          </p:cNvPr>
          <p:cNvGraphicFramePr>
            <a:graphicFrameLocks noGrp="1"/>
          </p:cNvGraphicFramePr>
          <p:nvPr>
            <p:extLst>
              <p:ext uri="{D42A27DB-BD31-4B8C-83A1-F6EECF244321}">
                <p14:modId xmlns:p14="http://schemas.microsoft.com/office/powerpoint/2010/main" val="1945646203"/>
              </p:ext>
            </p:extLst>
          </p:nvPr>
        </p:nvGraphicFramePr>
        <p:xfrm>
          <a:off x="228600" y="767396"/>
          <a:ext cx="14464977" cy="6055360"/>
        </p:xfrm>
        <a:graphic>
          <a:graphicData uri="http://schemas.openxmlformats.org/drawingml/2006/table">
            <a:tbl>
              <a:tblPr firstRow="1" bandRow="1">
                <a:tableStyleId>{5C22544A-7EE6-4342-B048-85BDC9FD1C3A}</a:tableStyleId>
              </a:tblPr>
              <a:tblGrid>
                <a:gridCol w="381318">
                  <a:extLst>
                    <a:ext uri="{9D8B030D-6E8A-4147-A177-3AD203B41FA5}">
                      <a16:colId xmlns:a16="http://schemas.microsoft.com/office/drawing/2014/main" val="4040770485"/>
                    </a:ext>
                  </a:extLst>
                </a:gridCol>
                <a:gridCol w="4110919">
                  <a:extLst>
                    <a:ext uri="{9D8B030D-6E8A-4147-A177-3AD203B41FA5}">
                      <a16:colId xmlns:a16="http://schemas.microsoft.com/office/drawing/2014/main" val="2971146128"/>
                    </a:ext>
                  </a:extLst>
                </a:gridCol>
                <a:gridCol w="5654027">
                  <a:extLst>
                    <a:ext uri="{9D8B030D-6E8A-4147-A177-3AD203B41FA5}">
                      <a16:colId xmlns:a16="http://schemas.microsoft.com/office/drawing/2014/main" val="2023600506"/>
                    </a:ext>
                  </a:extLst>
                </a:gridCol>
                <a:gridCol w="4318713">
                  <a:extLst>
                    <a:ext uri="{9D8B030D-6E8A-4147-A177-3AD203B41FA5}">
                      <a16:colId xmlns:a16="http://schemas.microsoft.com/office/drawing/2014/main" val="2207641687"/>
                    </a:ext>
                  </a:extLst>
                </a:gridCol>
              </a:tblGrid>
              <a:tr h="370840">
                <a:tc>
                  <a:txBody>
                    <a:bodyPr/>
                    <a:lstStyle/>
                    <a:p>
                      <a:r>
                        <a:rPr kumimoji="1" lang="en-US" altLang="ja-JP" dirty="0"/>
                        <a:t>#</a:t>
                      </a:r>
                      <a:endParaRPr kumimoji="1" lang="ja-JP" altLang="en-US" dirty="0"/>
                    </a:p>
                  </a:txBody>
                  <a:tcPr/>
                </a:tc>
                <a:tc>
                  <a:txBody>
                    <a:bodyPr/>
                    <a:lstStyle/>
                    <a:p>
                      <a:r>
                        <a:rPr kumimoji="1" lang="ja-JP" altLang="en-US" dirty="0"/>
                        <a:t>変数名</a:t>
                      </a:r>
                    </a:p>
                  </a:txBody>
                  <a:tcPr/>
                </a:tc>
                <a:tc>
                  <a:txBody>
                    <a:bodyPr/>
                    <a:lstStyle/>
                    <a:p>
                      <a:r>
                        <a:rPr kumimoji="1" lang="ja-JP" altLang="en-US" dirty="0"/>
                        <a:t>内容</a:t>
                      </a:r>
                    </a:p>
                  </a:txBody>
                  <a:tcPr/>
                </a:tc>
                <a:tc>
                  <a:txBody>
                    <a:bodyPr/>
                    <a:lstStyle/>
                    <a:p>
                      <a:r>
                        <a:rPr kumimoji="1" lang="en-US" altLang="ja-JP" dirty="0"/>
                        <a:t>memo</a:t>
                      </a:r>
                      <a:endParaRPr kumimoji="1" lang="ja-JP" altLang="en-US" dirty="0"/>
                    </a:p>
                  </a:txBody>
                  <a:tcPr/>
                </a:tc>
                <a:extLst>
                  <a:ext uri="{0D108BD9-81ED-4DB2-BD59-A6C34878D82A}">
                    <a16:rowId xmlns:a16="http://schemas.microsoft.com/office/drawing/2014/main" val="1795788716"/>
                  </a:ext>
                </a:extLst>
              </a:tr>
              <a:tr h="370840">
                <a:tc>
                  <a:txBody>
                    <a:bodyPr/>
                    <a:lstStyle/>
                    <a:p>
                      <a:endParaRPr kumimoji="1" lang="ja-JP" altLang="en-US" dirty="0"/>
                    </a:p>
                  </a:txBody>
                  <a:tcPr/>
                </a:tc>
                <a:tc>
                  <a:txBody>
                    <a:bodyPr/>
                    <a:lstStyle/>
                    <a:p>
                      <a:r>
                        <a:rPr kumimoji="1" lang="ja-JP" altLang="en-US" sz="1400" dirty="0"/>
                        <a:t>納入予定かんばん数（</a:t>
                      </a:r>
                      <a:r>
                        <a:rPr kumimoji="1" lang="en-US" altLang="ja-JP" sz="1400" dirty="0"/>
                        <a:t>t</a:t>
                      </a:r>
                      <a:r>
                        <a:rPr kumimoji="1" lang="ja-JP" altLang="en-US" sz="1400" dirty="0"/>
                        <a:t>）</a:t>
                      </a:r>
                    </a:p>
                  </a:txBody>
                  <a:tcPr/>
                </a:tc>
                <a:tc>
                  <a:txBody>
                    <a:bodyPr/>
                    <a:lstStyle/>
                    <a:p>
                      <a:r>
                        <a:rPr kumimoji="1" lang="en-US" altLang="ja-JP" sz="1400" dirty="0"/>
                        <a:t>LINKS</a:t>
                      </a:r>
                      <a:r>
                        <a:rPr kumimoji="1" lang="ja-JP" altLang="en-US" sz="1400" dirty="0"/>
                        <a:t>の仕入先便と便ダイヤの情報をもとに納入予定かんばん数を計算したもの</a:t>
                      </a:r>
                    </a:p>
                  </a:txBody>
                  <a:tcPr/>
                </a:tc>
                <a:tc>
                  <a:txBody>
                    <a:bodyPr/>
                    <a:lstStyle/>
                    <a:p>
                      <a:endParaRPr kumimoji="1" lang="ja-JP" altLang="en-US" sz="1400" dirty="0"/>
                    </a:p>
                  </a:txBody>
                  <a:tcPr/>
                </a:tc>
                <a:extLst>
                  <a:ext uri="{0D108BD9-81ED-4DB2-BD59-A6C34878D82A}">
                    <a16:rowId xmlns:a16="http://schemas.microsoft.com/office/drawing/2014/main" val="1800336274"/>
                  </a:ext>
                </a:extLst>
              </a:tr>
              <a:tr h="370840">
                <a:tc>
                  <a:txBody>
                    <a:bodyPr/>
                    <a:lstStyle/>
                    <a:p>
                      <a:endParaRPr kumimoji="1" lang="ja-JP" altLang="en-US" dirty="0"/>
                    </a:p>
                  </a:txBody>
                  <a:tcPr/>
                </a:tc>
                <a:tc>
                  <a:txBody>
                    <a:bodyPr/>
                    <a:lstStyle/>
                    <a:p>
                      <a:r>
                        <a:rPr kumimoji="1" lang="ja-JP" altLang="en-US" sz="1400" dirty="0"/>
                        <a:t>在庫数（箱）</a:t>
                      </a:r>
                      <a:r>
                        <a:rPr kumimoji="1" lang="en-US" altLang="ja-JP" sz="1400" dirty="0"/>
                        <a:t>_</a:t>
                      </a:r>
                      <a:r>
                        <a:rPr kumimoji="1" lang="ja-JP" altLang="en-US" sz="1400" dirty="0"/>
                        <a:t>中央値ズレ</a:t>
                      </a:r>
                    </a:p>
                  </a:txBody>
                  <a:tcPr/>
                </a:tc>
                <a:tc>
                  <a:txBody>
                    <a:bodyPr/>
                    <a:lstStyle/>
                    <a:p>
                      <a:r>
                        <a:rPr kumimoji="1" lang="ja-JP" altLang="en-US" sz="1400" dirty="0"/>
                        <a:t>各時点の在庫数（箱）から同じ時刻（例</a:t>
                      </a:r>
                      <a:r>
                        <a:rPr kumimoji="1" lang="en-US" altLang="ja-JP" sz="1400" dirty="0"/>
                        <a:t>: 0</a:t>
                      </a:r>
                      <a:r>
                        <a:rPr kumimoji="1" lang="ja-JP" altLang="en-US" sz="1400" dirty="0"/>
                        <a:t>時、</a:t>
                      </a:r>
                      <a:r>
                        <a:rPr kumimoji="1" lang="en-US" altLang="ja-JP" sz="1400" dirty="0"/>
                        <a:t>1</a:t>
                      </a:r>
                      <a:r>
                        <a:rPr kumimoji="1" lang="ja-JP" altLang="en-US" sz="1400" dirty="0"/>
                        <a:t>時）の中央値を引いた値</a:t>
                      </a:r>
                    </a:p>
                  </a:txBody>
                  <a:tcPr/>
                </a:tc>
                <a:tc>
                  <a:txBody>
                    <a:bodyPr/>
                    <a:lstStyle/>
                    <a:p>
                      <a:endParaRPr kumimoji="1" lang="ja-JP" altLang="en-US" sz="1400" dirty="0"/>
                    </a:p>
                  </a:txBody>
                  <a:tcPr/>
                </a:tc>
                <a:extLst>
                  <a:ext uri="{0D108BD9-81ED-4DB2-BD59-A6C34878D82A}">
                    <a16:rowId xmlns:a16="http://schemas.microsoft.com/office/drawing/2014/main" val="4177068663"/>
                  </a:ext>
                </a:extLst>
              </a:tr>
              <a:tr h="370840">
                <a:tc>
                  <a:txBody>
                    <a:bodyPr/>
                    <a:lstStyle/>
                    <a:p>
                      <a:endParaRPr kumimoji="1" lang="ja-JP" altLang="en-US" dirty="0"/>
                    </a:p>
                  </a:txBody>
                  <a:tcPr/>
                </a:tc>
                <a:tc>
                  <a:txBody>
                    <a:bodyPr/>
                    <a:lstStyle/>
                    <a:p>
                      <a:r>
                        <a:rPr kumimoji="1" lang="ja-JP" altLang="en-US" sz="1400" dirty="0"/>
                        <a:t>納入予定かんばん数</a:t>
                      </a:r>
                      <a:r>
                        <a:rPr kumimoji="1" lang="en-US" altLang="ja-JP" sz="1400" dirty="0"/>
                        <a:t>_</a:t>
                      </a:r>
                      <a:r>
                        <a:rPr kumimoji="1" lang="ja-JP" altLang="en-US" sz="1400" dirty="0"/>
                        <a:t>時間遅れ（</a:t>
                      </a:r>
                      <a:r>
                        <a:rPr kumimoji="1" lang="en-US" altLang="ja-JP" sz="1400" dirty="0"/>
                        <a:t>t</a:t>
                      </a:r>
                      <a:r>
                        <a:rPr kumimoji="1" lang="ja-JP" altLang="en-US" sz="1400" dirty="0"/>
                        <a:t>）　</a:t>
                      </a:r>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512438716"/>
                  </a:ext>
                </a:extLst>
              </a:tr>
              <a:tr h="370840">
                <a:tc>
                  <a:txBody>
                    <a:bodyPr/>
                    <a:lstStyle/>
                    <a:p>
                      <a:endParaRPr kumimoji="1" lang="ja-JP" altLang="en-US" dirty="0"/>
                    </a:p>
                  </a:txBody>
                  <a:tcPr/>
                </a:tc>
                <a:tc>
                  <a:txBody>
                    <a:bodyPr/>
                    <a:lstStyle/>
                    <a:p>
                      <a:r>
                        <a:rPr kumimoji="1" lang="ja-JP" altLang="en-US" sz="1400" dirty="0"/>
                        <a:t>納入かんばん数</a:t>
                      </a:r>
                      <a:r>
                        <a:rPr kumimoji="1" lang="en-US" altLang="ja-JP" sz="1400" dirty="0"/>
                        <a:t>_</a:t>
                      </a:r>
                      <a:r>
                        <a:rPr kumimoji="1" lang="ja-JP" altLang="en-US" sz="1400" dirty="0"/>
                        <a:t>時間遅れ</a:t>
                      </a:r>
                      <a:r>
                        <a:rPr lang="ja-JP" altLang="en-US" sz="1400" dirty="0"/>
                        <a:t>（</a:t>
                      </a:r>
                      <a:r>
                        <a:rPr lang="en-US" altLang="ja-JP" sz="1400" dirty="0"/>
                        <a:t>t</a:t>
                      </a:r>
                      <a:r>
                        <a:rPr lang="ja-JP" altLang="en-US" sz="1400" dirty="0"/>
                        <a:t>）</a:t>
                      </a:r>
                      <a:r>
                        <a:rPr kumimoji="1" lang="ja-JP" altLang="en-US" sz="14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時間遅れを考慮した納</a:t>
                      </a:r>
                      <a:r>
                        <a:rPr kumimoji="1" lang="ja-JP" altLang="en-US" sz="1400" dirty="0"/>
                        <a:t>入かんばん数</a:t>
                      </a:r>
                      <a:endParaRPr kumimoji="1" lang="en-US" altLang="ja-JP" sz="1400" dirty="0"/>
                    </a:p>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4215734696"/>
                  </a:ext>
                </a:extLst>
              </a:tr>
              <a:tr h="472391">
                <a:tc>
                  <a:txBody>
                    <a:bodyPr/>
                    <a:lstStyle/>
                    <a:p>
                      <a:endParaRPr kumimoji="1" lang="ja-JP" altLang="en-US" dirty="0"/>
                    </a:p>
                  </a:txBody>
                  <a:tcPr/>
                </a:tc>
                <a:tc>
                  <a:txBody>
                    <a:bodyPr/>
                    <a:lstStyle/>
                    <a:p>
                      <a:r>
                        <a:rPr lang="ja-JP" altLang="en-US" sz="1400" dirty="0"/>
                        <a:t>入庫予定かんばん数（</a:t>
                      </a:r>
                      <a:r>
                        <a:rPr lang="en-US" altLang="ja-JP" sz="1400" dirty="0"/>
                        <a:t>t</a:t>
                      </a:r>
                      <a:r>
                        <a:rPr lang="ja-JP" altLang="en-US" sz="1400" dirty="0"/>
                        <a:t>） 　</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納入かんばん数</a:t>
                      </a:r>
                      <a:r>
                        <a:rPr kumimoji="1" lang="en-US" altLang="ja-JP" sz="1400" dirty="0"/>
                        <a:t>_</a:t>
                      </a:r>
                      <a:r>
                        <a:rPr kumimoji="1" lang="ja-JP" altLang="en-US" sz="1400" dirty="0"/>
                        <a:t>時間遅れ</a:t>
                      </a:r>
                      <a:r>
                        <a:rPr lang="ja-JP" altLang="en-US" sz="1400" dirty="0"/>
                        <a:t>（</a:t>
                      </a:r>
                      <a:r>
                        <a:rPr lang="en-US" altLang="ja-JP" sz="1400" dirty="0"/>
                        <a:t>t</a:t>
                      </a:r>
                      <a:r>
                        <a:rPr lang="ja-JP" altLang="en-US" sz="1400" dirty="0"/>
                        <a:t>）をコピーしたもの</a:t>
                      </a:r>
                      <a:endParaRPr kumimoji="1" lang="en-US" altLang="ja-JP" sz="1400" dirty="0"/>
                    </a:p>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2465349840"/>
                  </a:ext>
                </a:extLst>
              </a:tr>
              <a:tr h="527202">
                <a:tc>
                  <a:txBody>
                    <a:bodyPr/>
                    <a:lstStyle/>
                    <a:p>
                      <a:endParaRPr kumimoji="1" lang="ja-JP" altLang="en-US" dirty="0"/>
                    </a:p>
                  </a:txBody>
                  <a:tcPr/>
                </a:tc>
                <a:tc>
                  <a:txBody>
                    <a:bodyPr/>
                    <a:lstStyle/>
                    <a:p>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p>
                  </a:txBody>
                  <a:tcPr/>
                </a:tc>
                <a:tc>
                  <a:txBody>
                    <a:bodyPr/>
                    <a:lstStyle/>
                    <a:p>
                      <a:r>
                        <a:rPr kumimoji="1" lang="en-US" altLang="ja-JP" sz="1400" dirty="0"/>
                        <a:t>“</a:t>
                      </a:r>
                      <a:r>
                        <a:rPr kumimoji="1" lang="ja-JP" altLang="en-US" sz="1400" dirty="0"/>
                        <a:t>入庫予定かんばん（</a:t>
                      </a:r>
                      <a:r>
                        <a:rPr kumimoji="1" lang="en-US" altLang="ja-JP" sz="1400" dirty="0"/>
                        <a:t>t</a:t>
                      </a:r>
                      <a:r>
                        <a:rPr kumimoji="1" lang="ja-JP" altLang="en-US" sz="1400" dirty="0"/>
                        <a:t>）</a:t>
                      </a:r>
                      <a:r>
                        <a:rPr kumimoji="1" lang="en-US" altLang="ja-JP" sz="1400" dirty="0"/>
                        <a:t>”</a:t>
                      </a:r>
                      <a:r>
                        <a:rPr kumimoji="1" lang="ja-JP" altLang="en-US" sz="1400" dirty="0"/>
                        <a:t>の時刻を補正したもの</a:t>
                      </a:r>
                      <a:endParaRPr kumimoji="1" lang="en-US" altLang="ja-JP" sz="1400" dirty="0"/>
                    </a:p>
                    <a:p>
                      <a:r>
                        <a:rPr kumimoji="1" lang="en-US" altLang="ja-JP" sz="1400" dirty="0"/>
                        <a:t>※</a:t>
                      </a:r>
                      <a:r>
                        <a:rPr kumimoji="1" lang="ja-JP" altLang="en-US" sz="1400" dirty="0"/>
                        <a:t>時間遅れの考慮だけだと正確な調整ができないため、稼働時間の前後</a:t>
                      </a:r>
                      <a:r>
                        <a:rPr kumimoji="1" lang="en-US" altLang="ja-JP" sz="1400" dirty="0"/>
                        <a:t>1</a:t>
                      </a:r>
                      <a:r>
                        <a:rPr kumimoji="1" lang="ja-JP" altLang="en-US" sz="1400" dirty="0"/>
                        <a:t>時間に入庫があるときは、その時間を入庫予定とする</a:t>
                      </a:r>
                      <a:endParaRPr kumimoji="1" lang="en-US" altLang="ja-JP" sz="1400" dirty="0"/>
                    </a:p>
                  </a:txBody>
                  <a:tcPr/>
                </a:tc>
                <a:tc>
                  <a:txBody>
                    <a:bodyPr/>
                    <a:lstStyle/>
                    <a:p>
                      <a:r>
                        <a:rPr kumimoji="1" lang="ja-JP" altLang="en-US" sz="1400" dirty="0"/>
                        <a:t>生の</a:t>
                      </a: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a:t>
                      </a:r>
                      <a:r>
                        <a:rPr kumimoji="1" lang="ja-JP" altLang="en-US" sz="1400" dirty="0"/>
                        <a:t>より、</a:t>
                      </a:r>
                      <a:r>
                        <a:rPr kumimoji="1" lang="en-US" altLang="ja-JP" sz="1400" dirty="0"/>
                        <a:t>”</a:t>
                      </a:r>
                      <a:r>
                        <a:rPr kumimoji="1" lang="ja-JP" altLang="en-US" sz="1400" dirty="0"/>
                        <a:t>在庫数（箱）</a:t>
                      </a:r>
                      <a:r>
                        <a:rPr kumimoji="1" lang="en-US" altLang="ja-JP" sz="1400" dirty="0"/>
                        <a:t>_</a:t>
                      </a:r>
                      <a:r>
                        <a:rPr kumimoji="1" lang="ja-JP" altLang="en-US" sz="1400" dirty="0"/>
                        <a:t>中央値ズレ</a:t>
                      </a:r>
                      <a:r>
                        <a:rPr kumimoji="1" lang="en-US" altLang="ja-JP" sz="1400" dirty="0"/>
                        <a:t>”</a:t>
                      </a:r>
                      <a:r>
                        <a:rPr kumimoji="1" lang="ja-JP" altLang="en-US" sz="1400" dirty="0"/>
                        <a:t>との相関が少し高いので、計算する価値がある。生だと、相関</a:t>
                      </a:r>
                      <a:r>
                        <a:rPr kumimoji="1" lang="en-US" altLang="ja-JP" sz="1400" dirty="0"/>
                        <a:t>0</a:t>
                      </a:r>
                      <a:r>
                        <a:rPr kumimoji="1" lang="ja-JP" altLang="en-US" sz="1400" dirty="0"/>
                        <a:t>みたい</a:t>
                      </a:r>
                    </a:p>
                    <a:p>
                      <a:endParaRPr kumimoji="1" lang="en-US" altLang="ja-JP" sz="1400" dirty="0"/>
                    </a:p>
                  </a:txBody>
                  <a:tcPr/>
                </a:tc>
                <a:extLst>
                  <a:ext uri="{0D108BD9-81ED-4DB2-BD59-A6C34878D82A}">
                    <a16:rowId xmlns:a16="http://schemas.microsoft.com/office/drawing/2014/main" val="1279584803"/>
                  </a:ext>
                </a:extLst>
              </a:tr>
              <a:tr h="370840">
                <a:tc>
                  <a:txBody>
                    <a:bodyPr/>
                    <a:lstStyle/>
                    <a:p>
                      <a:endParaRPr kumimoji="1" lang="ja-JP" altLang="en-US" sz="1800" b="0" kern="1200" dirty="0">
                        <a:solidFill>
                          <a:schemeClr val="dk1"/>
                        </a:solidFill>
                        <a:effectLst/>
                        <a:latin typeface="+mn-lt"/>
                        <a:ea typeface="+mn-ea"/>
                        <a:cs typeface="+mn-cs"/>
                      </a:endParaRPr>
                    </a:p>
                  </a:txBody>
                  <a:tcPr/>
                </a:tc>
                <a:tc>
                  <a:txBody>
                    <a:bodyPr/>
                    <a:lstStyle/>
                    <a:p>
                      <a:r>
                        <a:rPr kumimoji="1" lang="ja-JP" altLang="en-US" sz="1400" b="0" kern="1200" dirty="0">
                          <a:solidFill>
                            <a:schemeClr val="dk1"/>
                          </a:solidFill>
                          <a:effectLst/>
                          <a:latin typeface="+mn-lt"/>
                          <a:ea typeface="+mn-ea"/>
                          <a:cs typeface="+mn-cs"/>
                        </a:rPr>
                        <a:t>西尾東物流センター</a:t>
                      </a:r>
                      <a:r>
                        <a:rPr kumimoji="1" lang="en-US" altLang="ja-JP" sz="1400" b="0" kern="1200" dirty="0">
                          <a:solidFill>
                            <a:schemeClr val="dk1"/>
                          </a:solidFill>
                          <a:effectLst/>
                          <a:latin typeface="+mn-lt"/>
                          <a:ea typeface="+mn-ea"/>
                          <a:cs typeface="+mn-cs"/>
                        </a:rPr>
                        <a:t>or</a:t>
                      </a:r>
                      <a:r>
                        <a:rPr kumimoji="1" lang="ja-JP" altLang="en-US" sz="1400" b="0" kern="1200" dirty="0">
                          <a:solidFill>
                            <a:schemeClr val="dk1"/>
                          </a:solidFill>
                          <a:effectLst/>
                          <a:latin typeface="+mn-lt"/>
                          <a:ea typeface="+mn-ea"/>
                          <a:cs typeface="+mn-cs"/>
                        </a:rPr>
                        <a:t>部品置き場での滞留かんばん数（</a:t>
                      </a:r>
                      <a:r>
                        <a:rPr kumimoji="1" lang="en-US" altLang="ja-JP" sz="1400" b="0" kern="1200" dirty="0">
                          <a:solidFill>
                            <a:schemeClr val="dk1"/>
                          </a:solidFill>
                          <a:effectLst/>
                          <a:latin typeface="+mn-lt"/>
                          <a:ea typeface="+mn-ea"/>
                          <a:cs typeface="+mn-cs"/>
                        </a:rPr>
                        <a:t>t</a:t>
                      </a:r>
                      <a:r>
                        <a:rPr kumimoji="1" lang="ja-JP" altLang="en-US" sz="14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r>
                        <a:rPr kumimoji="1" lang="en-US" altLang="ja-JP" sz="1400" dirty="0"/>
                        <a:t>”</a:t>
                      </a:r>
                      <a:r>
                        <a:rPr kumimoji="1" lang="ja-JP" altLang="en-US" sz="1400" dirty="0"/>
                        <a:t> </a:t>
                      </a:r>
                      <a:r>
                        <a:rPr kumimoji="1" lang="en-US" altLang="ja-JP" sz="1400" dirty="0"/>
                        <a:t>–”</a:t>
                      </a:r>
                      <a:r>
                        <a:rPr lang="ja-JP" altLang="en-US" sz="1400" dirty="0"/>
                        <a:t>入庫かんばん数（</a:t>
                      </a:r>
                      <a:r>
                        <a:rPr lang="en-US" altLang="ja-JP" sz="1400" dirty="0"/>
                        <a:t>t</a:t>
                      </a:r>
                      <a:r>
                        <a:rPr lang="ja-JP" altLang="en-US" sz="1400" dirty="0"/>
                        <a:t>） </a:t>
                      </a:r>
                      <a:r>
                        <a:rPr lang="en-US" altLang="ja-JP" sz="1400" dirty="0"/>
                        <a:t>“</a:t>
                      </a:r>
                      <a:r>
                        <a:rPr lang="ja-JP" altLang="en-US" sz="1400" dirty="0"/>
                        <a:t>　</a:t>
                      </a:r>
                      <a:endParaRPr kumimoji="1" lang="ja-JP" alt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マイナスになるときは</a:t>
                      </a:r>
                      <a:r>
                        <a:rPr kumimoji="1" lang="en-US" altLang="ja-JP" sz="1400" dirty="0"/>
                        <a:t>0</a:t>
                      </a:r>
                      <a:r>
                        <a:rPr kumimoji="1" lang="ja-JP" altLang="en-US" sz="1400" dirty="0"/>
                        <a:t>にする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tc>
                <a:extLst>
                  <a:ext uri="{0D108BD9-81ED-4DB2-BD59-A6C34878D82A}">
                    <a16:rowId xmlns:a16="http://schemas.microsoft.com/office/drawing/2014/main" val="3424009998"/>
                  </a:ext>
                </a:extLst>
              </a:tr>
              <a:tr h="370840">
                <a:tc>
                  <a:txBody>
                    <a:bodyPr/>
                    <a:lstStyle/>
                    <a:p>
                      <a:endParaRPr kumimoji="1" lang="ja-JP" altLang="en-US" dirty="0"/>
                    </a:p>
                  </a:txBody>
                  <a:tcPr/>
                </a:tc>
                <a:tc>
                  <a:txBody>
                    <a:bodyPr/>
                    <a:lstStyle/>
                    <a:p>
                      <a:r>
                        <a:rPr kumimoji="1" lang="ja-JP" altLang="en-US" sz="1400" dirty="0"/>
                        <a:t>工場到着後の入庫作業などではない予定外の入庫かんばん数（</a:t>
                      </a:r>
                      <a:r>
                        <a:rPr kumimoji="1" lang="en-US" altLang="ja-JP" sz="1400" dirty="0"/>
                        <a:t>t</a:t>
                      </a:r>
                      <a:r>
                        <a:rPr kumimoji="1" lang="ja-JP" altLang="en-US" sz="1400" dirty="0"/>
                        <a:t>）</a:t>
                      </a:r>
                    </a:p>
                  </a:txBody>
                  <a:tcPr/>
                </a:tc>
                <a:tc>
                  <a:txBody>
                    <a:bodyPr/>
                    <a:lstStyle/>
                    <a:p>
                      <a:r>
                        <a:rPr kumimoji="1" lang="en-US" altLang="ja-JP" sz="1400" dirty="0"/>
                        <a:t>“</a:t>
                      </a:r>
                      <a:r>
                        <a:rPr kumimoji="1" lang="ja-JP" altLang="en-US" sz="1400" dirty="0"/>
                        <a:t>入庫かんばん数（</a:t>
                      </a:r>
                      <a:r>
                        <a:rPr kumimoji="1" lang="en-US" altLang="ja-JP" sz="1400" dirty="0"/>
                        <a:t>t</a:t>
                      </a:r>
                      <a:r>
                        <a:rPr kumimoji="1" lang="ja-JP" altLang="en-US" sz="1400" dirty="0"/>
                        <a:t>）</a:t>
                      </a: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r>
                        <a:rPr kumimoji="1" lang="en-US" altLang="ja-JP" sz="1400" dirty="0"/>
                        <a:t>”</a:t>
                      </a:r>
                      <a:r>
                        <a:rPr kumimoji="1" lang="ja-JP" altLang="en-US" sz="1400" dirty="0"/>
                        <a:t> </a:t>
                      </a:r>
                      <a:endParaRPr kumimoji="1" lang="en-US" altLang="ja-JP" sz="1400" dirty="0"/>
                    </a:p>
                    <a:p>
                      <a:r>
                        <a:rPr kumimoji="1" lang="en-US" altLang="ja-JP" sz="1400" dirty="0"/>
                        <a:t>※</a:t>
                      </a:r>
                      <a:r>
                        <a:rPr kumimoji="1" lang="ja-JP" altLang="en-US" sz="1400" dirty="0"/>
                        <a:t>マイナスになるときは</a:t>
                      </a:r>
                      <a:r>
                        <a:rPr kumimoji="1" lang="en-US" altLang="ja-JP" sz="1400" dirty="0"/>
                        <a:t>0</a:t>
                      </a:r>
                      <a:r>
                        <a:rPr kumimoji="1" lang="ja-JP" altLang="en-US" sz="1400" dirty="0"/>
                        <a:t>にする</a:t>
                      </a:r>
                    </a:p>
                  </a:txBody>
                  <a:tcPr/>
                </a:tc>
                <a:tc>
                  <a:txBody>
                    <a:bodyPr/>
                    <a:lstStyle/>
                    <a:p>
                      <a:endParaRPr kumimoji="1" lang="ja-JP" altLang="en-US" sz="1400" dirty="0"/>
                    </a:p>
                  </a:txBody>
                  <a:tcPr/>
                </a:tc>
                <a:extLst>
                  <a:ext uri="{0D108BD9-81ED-4DB2-BD59-A6C34878D82A}">
                    <a16:rowId xmlns:a16="http://schemas.microsoft.com/office/drawing/2014/main" val="3014479371"/>
                  </a:ext>
                </a:extLst>
              </a:tr>
              <a:tr h="370840">
                <a:tc>
                  <a:txBody>
                    <a:bodyPr/>
                    <a:lstStyle/>
                    <a:p>
                      <a:endParaRPr kumimoji="1" lang="ja-JP" altLang="en-US" dirty="0"/>
                    </a:p>
                  </a:txBody>
                  <a:tcPr/>
                </a:tc>
                <a:tc>
                  <a:txBody>
                    <a:bodyPr/>
                    <a:lstStyle/>
                    <a:p>
                      <a:r>
                        <a:rPr kumimoji="1" lang="ja-JP" altLang="en-US" sz="1400" dirty="0"/>
                        <a:t>西尾東物流センター</a:t>
                      </a:r>
                      <a:r>
                        <a:rPr kumimoji="1" lang="en-US" altLang="ja-JP" sz="1400" dirty="0"/>
                        <a:t>or</a:t>
                      </a:r>
                      <a:r>
                        <a:rPr kumimoji="1" lang="ja-JP" altLang="en-US" sz="1400" dirty="0"/>
                        <a:t>部品置き場での滞留かんばん数（</a:t>
                      </a:r>
                      <a:r>
                        <a:rPr kumimoji="1" lang="en-US" altLang="ja-JP" sz="1400" dirty="0"/>
                        <a:t>t</a:t>
                      </a:r>
                      <a:r>
                        <a:rPr kumimoji="1" lang="ja-JP" altLang="en-US" sz="1400" dirty="0"/>
                        <a:t>）</a:t>
                      </a:r>
                      <a:r>
                        <a:rPr kumimoji="1" lang="en-US" altLang="ja-JP" sz="1400" dirty="0"/>
                        <a:t>_</a:t>
                      </a:r>
                      <a:r>
                        <a:rPr kumimoji="1" lang="ja-JP" altLang="en-US" sz="1400" dirty="0"/>
                        <a:t>時間変化考慮</a:t>
                      </a:r>
                    </a:p>
                  </a:txBody>
                  <a:tcPr/>
                </a:tc>
                <a:tc>
                  <a:txBody>
                    <a:bodyPr/>
                    <a:lstStyle/>
                    <a:p>
                      <a:r>
                        <a:rPr kumimoji="1" lang="ja-JP" altLang="en-US" sz="1400" dirty="0"/>
                        <a:t>滞留の時間変化や入庫による滞留かんばん数の減少を計算したもの</a:t>
                      </a:r>
                    </a:p>
                  </a:txBody>
                  <a:tcPr/>
                </a:tc>
                <a:tc>
                  <a:txBody>
                    <a:bodyPr/>
                    <a:lstStyle/>
                    <a:p>
                      <a:endParaRPr kumimoji="1" lang="ja-JP" altLang="en-US" sz="1400" dirty="0"/>
                    </a:p>
                  </a:txBody>
                  <a:tcPr/>
                </a:tc>
                <a:extLst>
                  <a:ext uri="{0D108BD9-81ED-4DB2-BD59-A6C34878D82A}">
                    <a16:rowId xmlns:a16="http://schemas.microsoft.com/office/drawing/2014/main" val="1490020283"/>
                  </a:ext>
                </a:extLst>
              </a:tr>
              <a:tr h="370840">
                <a:tc>
                  <a:txBody>
                    <a:bodyPr/>
                    <a:lstStyle/>
                    <a:p>
                      <a:endParaRPr kumimoji="1" lang="ja-JP" altLang="en-US"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1915827439"/>
                  </a:ext>
                </a:extLst>
              </a:tr>
              <a:tr h="370840">
                <a:tc>
                  <a:txBody>
                    <a:bodyPr/>
                    <a:lstStyle/>
                    <a:p>
                      <a:endParaRPr kumimoji="1" lang="ja-JP" altLang="en-US"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1415749395"/>
                  </a:ext>
                </a:extLst>
              </a:tr>
            </a:tbl>
          </a:graphicData>
        </a:graphic>
      </p:graphicFrame>
    </p:spTree>
    <p:extLst>
      <p:ext uri="{BB962C8B-B14F-4D97-AF65-F5344CB8AC3E}">
        <p14:creationId xmlns:p14="http://schemas.microsoft.com/office/powerpoint/2010/main" val="283684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D43FADC9-5346-6CBB-803F-73D2D89A5EA4}"/>
              </a:ext>
            </a:extLst>
          </p:cNvPr>
          <p:cNvSpPr>
            <a:spLocks noGrp="1"/>
          </p:cNvSpPr>
          <p:nvPr>
            <p:ph type="body" sz="quarter" idx="20"/>
          </p:nvPr>
        </p:nvSpPr>
        <p:spPr/>
        <p:txBody>
          <a:bodyPr/>
          <a:lstStyle/>
          <a:p>
            <a:r>
              <a:rPr lang="ja-JP" altLang="en-US" dirty="0"/>
              <a:t>目的変数と説明変数</a:t>
            </a:r>
            <a:endParaRPr kumimoji="1" lang="ja-JP" altLang="en-US" dirty="0"/>
          </a:p>
        </p:txBody>
      </p:sp>
      <p:sp>
        <p:nvSpPr>
          <p:cNvPr id="4" name="日付プレースホルダー 3">
            <a:extLst>
              <a:ext uri="{FF2B5EF4-FFF2-40B4-BE49-F238E27FC236}">
                <a16:creationId xmlns:a16="http://schemas.microsoft.com/office/drawing/2014/main" id="{36B8C1F1-5F35-4FC3-7BE7-7A70FC346612}"/>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graphicFrame>
        <p:nvGraphicFramePr>
          <p:cNvPr id="5" name="表 4">
            <a:extLst>
              <a:ext uri="{FF2B5EF4-FFF2-40B4-BE49-F238E27FC236}">
                <a16:creationId xmlns:a16="http://schemas.microsoft.com/office/drawing/2014/main" id="{9BD6683D-A2AE-3F90-9B1C-F3782CD269A3}"/>
              </a:ext>
            </a:extLst>
          </p:cNvPr>
          <p:cNvGraphicFramePr>
            <a:graphicFrameLocks noGrp="1"/>
          </p:cNvGraphicFramePr>
          <p:nvPr>
            <p:extLst>
              <p:ext uri="{D42A27DB-BD31-4B8C-83A1-F6EECF244321}">
                <p14:modId xmlns:p14="http://schemas.microsoft.com/office/powerpoint/2010/main" val="3673283744"/>
              </p:ext>
            </p:extLst>
          </p:nvPr>
        </p:nvGraphicFramePr>
        <p:xfrm>
          <a:off x="228600" y="767396"/>
          <a:ext cx="14534144" cy="4926433"/>
        </p:xfrm>
        <a:graphic>
          <a:graphicData uri="http://schemas.openxmlformats.org/drawingml/2006/table">
            <a:tbl>
              <a:tblPr firstRow="1" bandRow="1">
                <a:tableStyleId>{5C22544A-7EE6-4342-B048-85BDC9FD1C3A}</a:tableStyleId>
              </a:tblPr>
              <a:tblGrid>
                <a:gridCol w="351162">
                  <a:extLst>
                    <a:ext uri="{9D8B030D-6E8A-4147-A177-3AD203B41FA5}">
                      <a16:colId xmlns:a16="http://schemas.microsoft.com/office/drawing/2014/main" val="4040770485"/>
                    </a:ext>
                  </a:extLst>
                </a:gridCol>
                <a:gridCol w="1188880">
                  <a:extLst>
                    <a:ext uri="{9D8B030D-6E8A-4147-A177-3AD203B41FA5}">
                      <a16:colId xmlns:a16="http://schemas.microsoft.com/office/drawing/2014/main" val="2721155855"/>
                    </a:ext>
                  </a:extLst>
                </a:gridCol>
                <a:gridCol w="3392905">
                  <a:extLst>
                    <a:ext uri="{9D8B030D-6E8A-4147-A177-3AD203B41FA5}">
                      <a16:colId xmlns:a16="http://schemas.microsoft.com/office/drawing/2014/main" val="2971146128"/>
                    </a:ext>
                  </a:extLst>
                </a:gridCol>
                <a:gridCol w="6234687">
                  <a:extLst>
                    <a:ext uri="{9D8B030D-6E8A-4147-A177-3AD203B41FA5}">
                      <a16:colId xmlns:a16="http://schemas.microsoft.com/office/drawing/2014/main" val="2023600506"/>
                    </a:ext>
                  </a:extLst>
                </a:gridCol>
                <a:gridCol w="3366510">
                  <a:extLst>
                    <a:ext uri="{9D8B030D-6E8A-4147-A177-3AD203B41FA5}">
                      <a16:colId xmlns:a16="http://schemas.microsoft.com/office/drawing/2014/main" val="2207641687"/>
                    </a:ext>
                  </a:extLst>
                </a:gridCol>
              </a:tblGrid>
              <a:tr h="370840">
                <a:tc>
                  <a:txBody>
                    <a:bodyPr/>
                    <a:lstStyle/>
                    <a:p>
                      <a:r>
                        <a:rPr kumimoji="1" lang="en-US" altLang="ja-JP" dirty="0"/>
                        <a:t>#</a:t>
                      </a:r>
                      <a:endParaRPr kumimoji="1" lang="ja-JP" altLang="en-US" dirty="0"/>
                    </a:p>
                  </a:txBody>
                  <a:tcPr/>
                </a:tc>
                <a:tc>
                  <a:txBody>
                    <a:bodyPr/>
                    <a:lstStyle/>
                    <a:p>
                      <a:endParaRPr kumimoji="1" lang="ja-JP" altLang="en-US" dirty="0"/>
                    </a:p>
                  </a:txBody>
                  <a:tcPr/>
                </a:tc>
                <a:tc>
                  <a:txBody>
                    <a:bodyPr/>
                    <a:lstStyle/>
                    <a:p>
                      <a:r>
                        <a:rPr kumimoji="1" lang="ja-JP" altLang="en-US" dirty="0"/>
                        <a:t>変数名</a:t>
                      </a:r>
                    </a:p>
                  </a:txBody>
                  <a:tcPr/>
                </a:tc>
                <a:tc>
                  <a:txBody>
                    <a:bodyPr/>
                    <a:lstStyle/>
                    <a:p>
                      <a:r>
                        <a:rPr kumimoji="1" lang="ja-JP" altLang="en-US" dirty="0"/>
                        <a:t>意味するもの</a:t>
                      </a:r>
                    </a:p>
                  </a:txBody>
                  <a:tcPr/>
                </a:tc>
                <a:tc>
                  <a:txBody>
                    <a:bodyPr/>
                    <a:lstStyle/>
                    <a:p>
                      <a:r>
                        <a:rPr kumimoji="1" lang="en-US" altLang="ja-JP" dirty="0"/>
                        <a:t>memo</a:t>
                      </a:r>
                      <a:endParaRPr kumimoji="1" lang="ja-JP" altLang="en-US" dirty="0"/>
                    </a:p>
                  </a:txBody>
                  <a:tcPr/>
                </a:tc>
                <a:extLst>
                  <a:ext uri="{0D108BD9-81ED-4DB2-BD59-A6C34878D82A}">
                    <a16:rowId xmlns:a16="http://schemas.microsoft.com/office/drawing/2014/main" val="1795788716"/>
                  </a:ext>
                </a:extLst>
              </a:tr>
              <a:tr h="370840">
                <a:tc>
                  <a:txBody>
                    <a:bodyPr/>
                    <a:lstStyle/>
                    <a:p>
                      <a:endParaRPr kumimoji="1" lang="ja-JP" altLang="en-US" dirty="0"/>
                    </a:p>
                  </a:txBody>
                  <a:tcPr>
                    <a:solidFill>
                      <a:schemeClr val="accent6">
                        <a:lumMod val="20000"/>
                        <a:lumOff val="80000"/>
                      </a:schemeClr>
                    </a:solidFill>
                  </a:tcPr>
                </a:tc>
                <a:tc>
                  <a:txBody>
                    <a:bodyPr/>
                    <a:lstStyle/>
                    <a:p>
                      <a:r>
                        <a:rPr kumimoji="1" lang="ja-JP" altLang="en-US" sz="1400" dirty="0"/>
                        <a:t>目的変数</a:t>
                      </a:r>
                    </a:p>
                  </a:txBody>
                  <a:tcPr>
                    <a:solidFill>
                      <a:schemeClr val="accent6">
                        <a:lumMod val="20000"/>
                        <a:lumOff val="80000"/>
                      </a:schemeClr>
                    </a:solidFill>
                  </a:tcPr>
                </a:tc>
                <a:tc>
                  <a:txBody>
                    <a:bodyPr/>
                    <a:lstStyle/>
                    <a:p>
                      <a:r>
                        <a:rPr kumimoji="1" lang="ja-JP" altLang="en-US" sz="1400" dirty="0"/>
                        <a:t>在庫数（箱）</a:t>
                      </a:r>
                      <a:r>
                        <a:rPr kumimoji="1" lang="en-US" altLang="ja-JP" sz="1400" dirty="0"/>
                        <a:t>_</a:t>
                      </a:r>
                      <a:r>
                        <a:rPr kumimoji="1" lang="ja-JP" altLang="en-US" sz="1400" dirty="0"/>
                        <a:t>中央値ズレ</a:t>
                      </a:r>
                    </a:p>
                  </a:txBody>
                  <a:tcPr>
                    <a:solidFill>
                      <a:schemeClr val="accent6">
                        <a:lumMod val="20000"/>
                        <a:lumOff val="80000"/>
                      </a:schemeClr>
                    </a:solidFill>
                  </a:tcPr>
                </a:tc>
                <a:tc>
                  <a:txBody>
                    <a:bodyPr/>
                    <a:lstStyle/>
                    <a:p>
                      <a:r>
                        <a:rPr kumimoji="1" lang="ja-JP" altLang="en-US" sz="1400" dirty="0"/>
                        <a:t>各時点の在庫数（箱）が同じ時刻（例</a:t>
                      </a:r>
                      <a:r>
                        <a:rPr kumimoji="1" lang="en-US" altLang="ja-JP" sz="1400" dirty="0"/>
                        <a:t>: 0</a:t>
                      </a:r>
                      <a:r>
                        <a:rPr kumimoji="1" lang="ja-JP" altLang="en-US" sz="1400" dirty="0"/>
                        <a:t>時、</a:t>
                      </a:r>
                      <a:r>
                        <a:rPr kumimoji="1" lang="en-US" altLang="ja-JP" sz="1400" dirty="0"/>
                        <a:t>1</a:t>
                      </a:r>
                      <a:r>
                        <a:rPr kumimoji="1" lang="ja-JP" altLang="en-US" sz="1400" dirty="0"/>
                        <a:t>時）の標準的な在庫数（箱）からどの程度乖離しているか？を表す</a:t>
                      </a:r>
                    </a:p>
                  </a:txBody>
                  <a:tcPr>
                    <a:solidFill>
                      <a:schemeClr val="accent6">
                        <a:lumMod val="20000"/>
                        <a:lumOff val="80000"/>
                      </a:schemeClr>
                    </a:solidFill>
                  </a:tcPr>
                </a:tc>
                <a:tc>
                  <a:txBody>
                    <a:bodyPr/>
                    <a:lstStyle/>
                    <a:p>
                      <a:endParaRPr kumimoji="1" lang="ja-JP" altLang="en-US" sz="1400" dirty="0"/>
                    </a:p>
                  </a:txBody>
                  <a:tcPr>
                    <a:solidFill>
                      <a:schemeClr val="accent6">
                        <a:lumMod val="20000"/>
                        <a:lumOff val="80000"/>
                      </a:schemeClr>
                    </a:solidFill>
                  </a:tcPr>
                </a:tc>
                <a:extLst>
                  <a:ext uri="{0D108BD9-81ED-4DB2-BD59-A6C34878D82A}">
                    <a16:rowId xmlns:a16="http://schemas.microsoft.com/office/drawing/2014/main" val="4177068663"/>
                  </a:ext>
                </a:extLst>
              </a:tr>
              <a:tr h="370840">
                <a:tc>
                  <a:txBody>
                    <a:bodyPr/>
                    <a:lstStyle/>
                    <a:p>
                      <a:endParaRPr kumimoji="1" lang="ja-JP" altLang="en-US" dirty="0"/>
                    </a:p>
                  </a:txBody>
                  <a:tcPr>
                    <a:solidFill>
                      <a:schemeClr val="accent3">
                        <a:lumMod val="20000"/>
                        <a:lumOff val="80000"/>
                      </a:schemeClr>
                    </a:solidFill>
                  </a:tcPr>
                </a:tc>
                <a:tc>
                  <a:txBody>
                    <a:bodyPr/>
                    <a:lstStyle/>
                    <a:p>
                      <a:r>
                        <a:rPr kumimoji="1" lang="ja-JP" altLang="en-US" sz="1400" dirty="0"/>
                        <a:t>説明変数、</a:t>
                      </a:r>
                      <a:endParaRPr kumimoji="1" lang="en-US" altLang="ja-JP" sz="1400" dirty="0"/>
                    </a:p>
                    <a:p>
                      <a:r>
                        <a:rPr kumimoji="1" lang="ja-JP" altLang="en-US" sz="1400" dirty="0"/>
                        <a:t>短期要因</a:t>
                      </a:r>
                    </a:p>
                  </a:txBody>
                  <a:tcPr>
                    <a:solidFill>
                      <a:schemeClr val="accent3">
                        <a:lumMod val="20000"/>
                        <a:lumOff val="80000"/>
                      </a:schemeClr>
                    </a:solidFill>
                  </a:tcPr>
                </a:tc>
                <a:tc>
                  <a:txBody>
                    <a:bodyPr/>
                    <a:lstStyle/>
                    <a:p>
                      <a:r>
                        <a:rPr kumimoji="1" lang="ja-JP" altLang="en-US" sz="1400" dirty="0"/>
                        <a:t>入庫予定かんばん数</a:t>
                      </a:r>
                      <a:r>
                        <a:rPr kumimoji="1" lang="en-US" altLang="ja-JP" sz="1400" dirty="0"/>
                        <a:t>_</a:t>
                      </a:r>
                      <a:r>
                        <a:rPr kumimoji="1" lang="ja-JP" altLang="en-US" sz="1400" dirty="0"/>
                        <a:t>補正済</a:t>
                      </a:r>
                    </a:p>
                  </a:txBody>
                  <a:tcPr>
                    <a:solidFill>
                      <a:schemeClr val="accent3">
                        <a:lumMod val="20000"/>
                        <a:lumOff val="80000"/>
                      </a:schemeClr>
                    </a:solidFill>
                  </a:tcPr>
                </a:tc>
                <a:tc>
                  <a:txBody>
                    <a:bodyPr/>
                    <a:lstStyle/>
                    <a:p>
                      <a:r>
                        <a:rPr kumimoji="1" lang="ja-JP" altLang="en-US" sz="1400" dirty="0"/>
                        <a:t>ある便のかんばん数が多かった、少なかった</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4215734696"/>
                  </a:ext>
                </a:extLst>
              </a:tr>
              <a:tr h="472391">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納入フレ数</a:t>
                      </a:r>
                    </a:p>
                  </a:txBody>
                  <a:tcPr>
                    <a:solidFill>
                      <a:schemeClr val="accent3">
                        <a:lumMod val="20000"/>
                        <a:lumOff val="80000"/>
                      </a:schemeClr>
                    </a:solidFill>
                  </a:tcPr>
                </a:tc>
                <a:tc>
                  <a:txBody>
                    <a:bodyPr/>
                    <a:lstStyle/>
                    <a:p>
                      <a:r>
                        <a:rPr kumimoji="1" lang="ja-JP" altLang="en-US" sz="1400" dirty="0"/>
                        <a:t>入庫予定のかんばん数の納入フレ数</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2465349840"/>
                  </a:ext>
                </a:extLst>
              </a:tr>
              <a:tr h="527202">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間口の充足率</a:t>
                      </a:r>
                    </a:p>
                  </a:txBody>
                  <a:tcPr>
                    <a:solidFill>
                      <a:schemeClr val="accent3">
                        <a:lumMod val="20000"/>
                        <a:lumOff val="80000"/>
                      </a:schemeClr>
                    </a:solidFill>
                  </a:tcPr>
                </a:tc>
                <a:tc>
                  <a:txBody>
                    <a:bodyPr/>
                    <a:lstStyle/>
                    <a:p>
                      <a:r>
                        <a:rPr kumimoji="1" lang="ja-JP" altLang="en-US" sz="1400" dirty="0"/>
                        <a:t>間口が満杯で入庫できない</a:t>
                      </a:r>
                      <a:endParaRPr kumimoji="1" lang="en-US" altLang="ja-JP" sz="1400" dirty="0"/>
                    </a:p>
                  </a:txBody>
                  <a:tcPr>
                    <a:solidFill>
                      <a:schemeClr val="accent3">
                        <a:lumMod val="20000"/>
                        <a:lumOff val="80000"/>
                      </a:schemeClr>
                    </a:solidFill>
                  </a:tcPr>
                </a:tc>
                <a:tc>
                  <a:txBody>
                    <a:bodyPr/>
                    <a:lstStyle/>
                    <a:p>
                      <a:endParaRPr kumimoji="1" lang="en-US" altLang="ja-JP" sz="1400" dirty="0"/>
                    </a:p>
                  </a:txBody>
                  <a:tcPr>
                    <a:solidFill>
                      <a:schemeClr val="accent3">
                        <a:lumMod val="20000"/>
                        <a:lumOff val="80000"/>
                      </a:schemeClr>
                    </a:solidFill>
                  </a:tcPr>
                </a:tc>
                <a:extLst>
                  <a:ext uri="{0D108BD9-81ED-4DB2-BD59-A6C34878D82A}">
                    <a16:rowId xmlns:a16="http://schemas.microsoft.com/office/drawing/2014/main" val="1279584803"/>
                  </a:ext>
                </a:extLst>
              </a:tr>
              <a:tr h="370840">
                <a:tc>
                  <a:txBody>
                    <a:bodyPr/>
                    <a:lstStyle/>
                    <a:p>
                      <a:endParaRPr kumimoji="1" lang="ja-JP" altLang="en-US" sz="1800" b="0" kern="1200" dirty="0">
                        <a:solidFill>
                          <a:schemeClr val="dk1"/>
                        </a:solidFill>
                        <a:effectLst/>
                        <a:latin typeface="+mn-lt"/>
                        <a:ea typeface="+mn-ea"/>
                        <a:cs typeface="+mn-cs"/>
                      </a:endParaRPr>
                    </a:p>
                  </a:txBody>
                  <a:tcPr>
                    <a:solidFill>
                      <a:schemeClr val="accent3">
                        <a:lumMod val="20000"/>
                        <a:lumOff val="80000"/>
                      </a:schemeClr>
                    </a:solidFill>
                  </a:tcPr>
                </a:tc>
                <a:tc>
                  <a:txBody>
                    <a:bodyPr/>
                    <a:lstStyle/>
                    <a:p>
                      <a:endParaRPr kumimoji="1" lang="ja-JP" altLang="en-US" sz="1400" b="0" kern="1200" dirty="0">
                        <a:solidFill>
                          <a:schemeClr val="dk1"/>
                        </a:solidFill>
                        <a:effectLst/>
                        <a:latin typeface="+mn-lt"/>
                        <a:ea typeface="+mn-ea"/>
                        <a:cs typeface="+mn-cs"/>
                      </a:endParaRPr>
                    </a:p>
                  </a:txBody>
                  <a:tcPr>
                    <a:solidFill>
                      <a:schemeClr val="accent3">
                        <a:lumMod val="20000"/>
                        <a:lumOff val="80000"/>
                      </a:schemeClr>
                    </a:solidFill>
                  </a:tcPr>
                </a:tc>
                <a:tc>
                  <a:txBody>
                    <a:bodyPr/>
                    <a:lstStyle/>
                    <a:p>
                      <a:r>
                        <a:rPr kumimoji="1" lang="ja-JP" altLang="en-US" sz="1400" b="0" kern="1200" dirty="0">
                          <a:solidFill>
                            <a:schemeClr val="dk1"/>
                          </a:solidFill>
                          <a:effectLst/>
                          <a:latin typeface="+mn-lt"/>
                          <a:ea typeface="+mn-ea"/>
                          <a:cs typeface="+mn-cs"/>
                        </a:rPr>
                        <a:t>仕入先便</a:t>
                      </a: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3424009998"/>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西尾東物流センター</a:t>
                      </a:r>
                      <a:r>
                        <a:rPr kumimoji="1" lang="en-US" altLang="ja-JP" sz="1400" dirty="0"/>
                        <a:t>or</a:t>
                      </a:r>
                      <a:r>
                        <a:rPr kumimoji="1" lang="ja-JP" altLang="en-US" sz="1400" dirty="0"/>
                        <a:t>部品置き場での滞留かんばん数（</a:t>
                      </a:r>
                      <a:r>
                        <a:rPr kumimoji="1" lang="en-US" altLang="ja-JP" sz="1400" dirty="0"/>
                        <a:t>t</a:t>
                      </a:r>
                      <a:r>
                        <a:rPr kumimoji="1" lang="ja-JP" altLang="en-US" sz="1400" dirty="0"/>
                        <a:t>）</a:t>
                      </a:r>
                      <a:r>
                        <a:rPr kumimoji="1" lang="en-US" altLang="ja-JP" sz="1400" dirty="0"/>
                        <a:t>_</a:t>
                      </a:r>
                      <a:r>
                        <a:rPr kumimoji="1" lang="ja-JP" altLang="en-US" sz="1400" dirty="0"/>
                        <a:t>時間変化考慮</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3014479371"/>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工場到着後の入庫作業などではない予定外の入庫かんばん数（</a:t>
                      </a:r>
                      <a:r>
                        <a:rPr kumimoji="1" lang="en-US" altLang="ja-JP" sz="1400" dirty="0"/>
                        <a:t>t</a:t>
                      </a:r>
                      <a:r>
                        <a:rPr kumimoji="1" lang="ja-JP" altLang="en-US" sz="1400" dirty="0"/>
                        <a:t>）</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490020283"/>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915827439"/>
                  </a:ext>
                </a:extLst>
              </a:tr>
              <a:tr h="370840">
                <a:tc>
                  <a:txBody>
                    <a:bodyPr/>
                    <a:lstStyle/>
                    <a:p>
                      <a:endParaRPr kumimoji="1" lang="ja-JP" altLang="en-US" dirty="0"/>
                    </a:p>
                  </a:txBody>
                  <a:tcPr>
                    <a:solidFill>
                      <a:schemeClr val="accent3">
                        <a:lumMod val="20000"/>
                        <a:lumOff val="80000"/>
                      </a:schemeClr>
                    </a:solidFill>
                  </a:tcPr>
                </a:tc>
                <a:tc>
                  <a:txBody>
                    <a:bodyPr/>
                    <a:lstStyle/>
                    <a:p>
                      <a:r>
                        <a:rPr kumimoji="1" lang="ja-JP" altLang="en-US" sz="1400" dirty="0"/>
                        <a:t>長期要因</a:t>
                      </a:r>
                    </a:p>
                  </a:txBody>
                  <a:tcPr>
                    <a:solidFill>
                      <a:schemeClr val="accent3">
                        <a:lumMod val="20000"/>
                        <a:lumOff val="80000"/>
                      </a:schemeClr>
                    </a:solidFill>
                  </a:tcPr>
                </a:tc>
                <a:tc>
                  <a:txBody>
                    <a:bodyPr/>
                    <a:lstStyle/>
                    <a:p>
                      <a:r>
                        <a:rPr kumimoji="1" lang="ja-JP" altLang="en-US" sz="1400" dirty="0"/>
                        <a:t>計画生産台数</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415749395"/>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計画</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894736920"/>
                  </a:ext>
                </a:extLst>
              </a:tr>
            </a:tbl>
          </a:graphicData>
        </a:graphic>
      </p:graphicFrame>
      <p:sp>
        <p:nvSpPr>
          <p:cNvPr id="6" name="吹き出し: 角を丸めた四角形 5">
            <a:extLst>
              <a:ext uri="{FF2B5EF4-FFF2-40B4-BE49-F238E27FC236}">
                <a16:creationId xmlns:a16="http://schemas.microsoft.com/office/drawing/2014/main" id="{5D2F5862-A300-2B92-8F4A-C8331B229678}"/>
              </a:ext>
            </a:extLst>
          </p:cNvPr>
          <p:cNvSpPr/>
          <p:nvPr/>
        </p:nvSpPr>
        <p:spPr>
          <a:xfrm>
            <a:off x="5779172" y="143602"/>
            <a:ext cx="4146881" cy="526351"/>
          </a:xfrm>
          <a:prstGeom prst="wedgeRoundRectCallout">
            <a:avLst>
              <a:gd name="adj1" fmla="val -57369"/>
              <a:gd name="adj2" fmla="val 41414"/>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何が上限越え、下限割れに寄与している？</a:t>
            </a:r>
          </a:p>
        </p:txBody>
      </p:sp>
    </p:spTree>
    <p:extLst>
      <p:ext uri="{BB962C8B-B14F-4D97-AF65-F5344CB8AC3E}">
        <p14:creationId xmlns:p14="http://schemas.microsoft.com/office/powerpoint/2010/main" val="76620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E13034-F80C-E189-4AD2-BEE702F49A28}"/>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7460D9F9-BFFD-4E7B-B25B-18C30242A90A}"/>
              </a:ext>
            </a:extLst>
          </p:cNvPr>
          <p:cNvSpPr>
            <a:spLocks noGrp="1"/>
          </p:cNvSpPr>
          <p:nvPr>
            <p:ph type="body" sz="quarter" idx="20"/>
          </p:nvPr>
        </p:nvSpPr>
        <p:spPr/>
        <p:txBody>
          <a:bodyPr/>
          <a:lstStyle/>
          <a:p>
            <a:r>
              <a:rPr kumimoji="1" lang="ja-JP" altLang="en-US" dirty="0"/>
              <a:t>環境切り替え時の注意</a:t>
            </a:r>
          </a:p>
        </p:txBody>
      </p:sp>
      <p:sp>
        <p:nvSpPr>
          <p:cNvPr id="4" name="日付プレースホルダー 3">
            <a:extLst>
              <a:ext uri="{FF2B5EF4-FFF2-40B4-BE49-F238E27FC236}">
                <a16:creationId xmlns:a16="http://schemas.microsoft.com/office/drawing/2014/main" id="{56F15922-7BED-42FC-617E-F6F5BCF5D2A7}"/>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graphicFrame>
        <p:nvGraphicFramePr>
          <p:cNvPr id="5" name="表 4">
            <a:extLst>
              <a:ext uri="{FF2B5EF4-FFF2-40B4-BE49-F238E27FC236}">
                <a16:creationId xmlns:a16="http://schemas.microsoft.com/office/drawing/2014/main" id="{ACD9BD76-40DE-A0E8-896C-5D95203636A8}"/>
              </a:ext>
            </a:extLst>
          </p:cNvPr>
          <p:cNvGraphicFramePr>
            <a:graphicFrameLocks noGrp="1"/>
          </p:cNvGraphicFramePr>
          <p:nvPr>
            <p:extLst>
              <p:ext uri="{D42A27DB-BD31-4B8C-83A1-F6EECF244321}">
                <p14:modId xmlns:p14="http://schemas.microsoft.com/office/powerpoint/2010/main" val="930747840"/>
              </p:ext>
            </p:extLst>
          </p:nvPr>
        </p:nvGraphicFramePr>
        <p:xfrm>
          <a:off x="443076" y="767396"/>
          <a:ext cx="11341555" cy="3408680"/>
        </p:xfrm>
        <a:graphic>
          <a:graphicData uri="http://schemas.openxmlformats.org/drawingml/2006/table">
            <a:tbl>
              <a:tblPr firstRow="1" bandRow="1">
                <a:tableStyleId>{5C22544A-7EE6-4342-B048-85BDC9FD1C3A}</a:tableStyleId>
              </a:tblPr>
              <a:tblGrid>
                <a:gridCol w="3754985">
                  <a:extLst>
                    <a:ext uri="{9D8B030D-6E8A-4147-A177-3AD203B41FA5}">
                      <a16:colId xmlns:a16="http://schemas.microsoft.com/office/drawing/2014/main" val="3791164568"/>
                    </a:ext>
                  </a:extLst>
                </a:gridCol>
                <a:gridCol w="7586570">
                  <a:extLst>
                    <a:ext uri="{9D8B030D-6E8A-4147-A177-3AD203B41FA5}">
                      <a16:colId xmlns:a16="http://schemas.microsoft.com/office/drawing/2014/main" val="260190001"/>
                    </a:ext>
                  </a:extLst>
                </a:gridCol>
              </a:tblGrid>
              <a:tr h="370840">
                <a:tc>
                  <a:txBody>
                    <a:bodyPr/>
                    <a:lstStyle/>
                    <a:p>
                      <a:endParaRPr kumimoji="1" lang="ja-JP" altLang="en-US" dirty="0"/>
                    </a:p>
                  </a:txBody>
                  <a:tcPr/>
                </a:tc>
                <a:tc>
                  <a:txBody>
                    <a:bodyPr/>
                    <a:lstStyle/>
                    <a:p>
                      <a:r>
                        <a:rPr kumimoji="1" lang="en-US" altLang="ja-JP" dirty="0"/>
                        <a:t>Private</a:t>
                      </a:r>
                      <a:r>
                        <a:rPr kumimoji="1" lang="ja-JP" altLang="en-US" dirty="0"/>
                        <a:t>⇒</a:t>
                      </a:r>
                      <a:r>
                        <a:rPr kumimoji="1" lang="en-US" altLang="ja-JP" dirty="0"/>
                        <a:t>public</a:t>
                      </a:r>
                      <a:r>
                        <a:rPr kumimoji="1" lang="ja-JP" altLang="en-US" dirty="0"/>
                        <a:t>（</a:t>
                      </a:r>
                      <a:r>
                        <a:rPr kumimoji="1" lang="en-US" altLang="ja-JP" dirty="0"/>
                        <a:t>Aisin</a:t>
                      </a:r>
                      <a:r>
                        <a:rPr kumimoji="1" lang="ja-JP" altLang="en-US" dirty="0"/>
                        <a:t>）</a:t>
                      </a:r>
                    </a:p>
                  </a:txBody>
                  <a:tcPr/>
                </a:tc>
                <a:extLst>
                  <a:ext uri="{0D108BD9-81ED-4DB2-BD59-A6C34878D82A}">
                    <a16:rowId xmlns:a16="http://schemas.microsoft.com/office/drawing/2014/main" val="2024765277"/>
                  </a:ext>
                </a:extLst>
              </a:tr>
              <a:tr h="370840">
                <a:tc>
                  <a:txBody>
                    <a:bodyPr/>
                    <a:lstStyle/>
                    <a:p>
                      <a:r>
                        <a:rPr lang="en-US" altLang="ja-JP" dirty="0"/>
                        <a:t>run_main.py</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824853385"/>
                  </a:ext>
                </a:extLst>
              </a:tr>
              <a:tr h="370840">
                <a:tc>
                  <a:txBody>
                    <a:bodyPr/>
                    <a:lstStyle/>
                    <a:p>
                      <a:r>
                        <a:rPr kumimoji="1" lang="en-US" altLang="ja-JP" dirty="0"/>
                        <a:t>main_v3.py</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3586154"/>
                  </a:ext>
                </a:extLst>
              </a:tr>
              <a:tr h="370840">
                <a:tc>
                  <a:txBody>
                    <a:bodyPr/>
                    <a:lstStyle/>
                    <a:p>
                      <a:r>
                        <a:rPr lang="en-US" altLang="ja-JP" dirty="0"/>
                        <a:t>analysis_v3.py</a:t>
                      </a:r>
                      <a:endParaRPr kumimoji="1" lang="ja-JP" altLang="en-US" dirty="0"/>
                    </a:p>
                  </a:txBody>
                  <a:tcPr/>
                </a:tc>
                <a:tc>
                  <a:txBody>
                    <a:bodyPr/>
                    <a:lstStyle/>
                    <a:p>
                      <a:r>
                        <a:rPr kumimoji="1" lang="ja-JP" altLang="en-US" dirty="0"/>
                        <a:t>変更中</a:t>
                      </a:r>
                      <a:endParaRPr kumimoji="1" lang="en-US" altLang="ja-JP" dirty="0"/>
                    </a:p>
                    <a:p>
                      <a:r>
                        <a:rPr kumimoji="1" lang="ja-JP" altLang="en-US" dirty="0"/>
                        <a:t>・</a:t>
                      </a:r>
                      <a:r>
                        <a:rPr kumimoji="1" lang="en-US" altLang="ja-JP" dirty="0"/>
                        <a:t>public</a:t>
                      </a:r>
                      <a:r>
                        <a:rPr kumimoji="1" lang="ja-JP" altLang="en-US" dirty="0"/>
                        <a:t>移行時は日付変更忘れずに</a:t>
                      </a:r>
                      <a:endParaRPr kumimoji="1" lang="en-US" altLang="ja-JP" dirty="0"/>
                    </a:p>
                    <a:p>
                      <a:r>
                        <a:rPr kumimoji="1" lang="ja-JP" altLang="en-US" dirty="0"/>
                        <a:t>・年月は</a:t>
                      </a:r>
                      <a:r>
                        <a:rPr kumimoji="1" lang="en-US" altLang="ja-JP" dirty="0"/>
                        <a:t>MM</a:t>
                      </a:r>
                      <a:r>
                        <a:rPr kumimoji="1" lang="ja-JP" altLang="en-US" dirty="0"/>
                        <a:t>表記で例</a:t>
                      </a:r>
                      <a:r>
                        <a:rPr kumimoji="1" lang="en-US" altLang="ja-JP" dirty="0"/>
                        <a:t>05</a:t>
                      </a:r>
                      <a:endParaRPr kumimoji="1" lang="ja-JP" altLang="en-US" dirty="0"/>
                    </a:p>
                  </a:txBody>
                  <a:tcPr/>
                </a:tc>
                <a:extLst>
                  <a:ext uri="{0D108BD9-81ED-4DB2-BD59-A6C34878D82A}">
                    <a16:rowId xmlns:a16="http://schemas.microsoft.com/office/drawing/2014/main" val="3765560751"/>
                  </a:ext>
                </a:extLst>
              </a:tr>
              <a:tr h="370840">
                <a:tc>
                  <a:txBody>
                    <a:bodyPr/>
                    <a:lstStyle/>
                    <a:p>
                      <a:r>
                        <a:rPr kumimoji="1" lang="en-US" altLang="ja-JP" dirty="0"/>
                        <a:t>forecast_v3.py</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35718395"/>
                  </a:ext>
                </a:extLst>
              </a:tr>
              <a:tr h="370840">
                <a:tc>
                  <a:txBody>
                    <a:bodyPr/>
                    <a:lstStyle/>
                    <a:p>
                      <a:r>
                        <a:rPr lang="en-US" altLang="ja-JP" dirty="0"/>
                        <a:t>functions_v3.py</a:t>
                      </a:r>
                      <a:endParaRPr kumimoji="1" lang="ja-JP" altLang="en-US" dirty="0"/>
                    </a:p>
                  </a:txBody>
                  <a:tcPr/>
                </a:tc>
                <a:tc>
                  <a:txBody>
                    <a:bodyPr/>
                    <a:lstStyle/>
                    <a:p>
                      <a:r>
                        <a:rPr kumimoji="1" lang="ja-JP" altLang="en-US" dirty="0"/>
                        <a:t>変更中</a:t>
                      </a:r>
                      <a:endParaRPr kumimoji="1" lang="en-US" altLang="ja-JP" dirty="0"/>
                    </a:p>
                    <a:p>
                      <a:r>
                        <a:rPr kumimoji="1" lang="ja-JP" altLang="en-US" dirty="0"/>
                        <a:t>・要因の可視化のところ</a:t>
                      </a:r>
                    </a:p>
                  </a:txBody>
                  <a:tcPr/>
                </a:tc>
                <a:extLst>
                  <a:ext uri="{0D108BD9-81ED-4DB2-BD59-A6C34878D82A}">
                    <a16:rowId xmlns:a16="http://schemas.microsoft.com/office/drawing/2014/main" val="3215573236"/>
                  </a:ext>
                </a:extLst>
              </a:tr>
              <a:tr h="370840">
                <a:tc>
                  <a:txBody>
                    <a:bodyPr/>
                    <a:lstStyle/>
                    <a:p>
                      <a:r>
                        <a:rPr kumimoji="1" lang="en-US" altLang="ja-JP" dirty="0"/>
                        <a:t>read_v3.py</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57725912"/>
                  </a:ext>
                </a:extLst>
              </a:tr>
            </a:tbl>
          </a:graphicData>
        </a:graphic>
      </p:graphicFrame>
    </p:spTree>
    <p:extLst>
      <p:ext uri="{BB962C8B-B14F-4D97-AF65-F5344CB8AC3E}">
        <p14:creationId xmlns:p14="http://schemas.microsoft.com/office/powerpoint/2010/main" val="1271171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364A07F9-13AA-5CA2-1551-6577E980FF89}"/>
              </a:ext>
            </a:extLst>
          </p:cNvPr>
          <p:cNvGraphicFramePr>
            <a:graphicFrameLocks noGrp="1"/>
          </p:cNvGraphicFramePr>
          <p:nvPr>
            <p:extLst>
              <p:ext uri="{D42A27DB-BD31-4B8C-83A1-F6EECF244321}">
                <p14:modId xmlns:p14="http://schemas.microsoft.com/office/powerpoint/2010/main" val="4057359645"/>
              </p:ext>
            </p:extLst>
          </p:nvPr>
        </p:nvGraphicFramePr>
        <p:xfrm>
          <a:off x="443078" y="752739"/>
          <a:ext cx="11341554" cy="5562600"/>
        </p:xfrm>
        <a:graphic>
          <a:graphicData uri="http://schemas.openxmlformats.org/drawingml/2006/table">
            <a:tbl>
              <a:tblPr firstRow="1" bandRow="1">
                <a:tableStyleId>{5C22544A-7EE6-4342-B048-85BDC9FD1C3A}</a:tableStyleId>
              </a:tblPr>
              <a:tblGrid>
                <a:gridCol w="1040318">
                  <a:extLst>
                    <a:ext uri="{9D8B030D-6E8A-4147-A177-3AD203B41FA5}">
                      <a16:colId xmlns:a16="http://schemas.microsoft.com/office/drawing/2014/main" val="1158616892"/>
                    </a:ext>
                  </a:extLst>
                </a:gridCol>
                <a:gridCol w="1353276">
                  <a:extLst>
                    <a:ext uri="{9D8B030D-6E8A-4147-A177-3AD203B41FA5}">
                      <a16:colId xmlns:a16="http://schemas.microsoft.com/office/drawing/2014/main" val="11842833"/>
                    </a:ext>
                  </a:extLst>
                </a:gridCol>
                <a:gridCol w="2053248">
                  <a:extLst>
                    <a:ext uri="{9D8B030D-6E8A-4147-A177-3AD203B41FA5}">
                      <a16:colId xmlns:a16="http://schemas.microsoft.com/office/drawing/2014/main" val="953016739"/>
                    </a:ext>
                  </a:extLst>
                </a:gridCol>
                <a:gridCol w="2438232">
                  <a:extLst>
                    <a:ext uri="{9D8B030D-6E8A-4147-A177-3AD203B41FA5}">
                      <a16:colId xmlns:a16="http://schemas.microsoft.com/office/drawing/2014/main" val="433743204"/>
                    </a:ext>
                  </a:extLst>
                </a:gridCol>
                <a:gridCol w="1527092">
                  <a:extLst>
                    <a:ext uri="{9D8B030D-6E8A-4147-A177-3AD203B41FA5}">
                      <a16:colId xmlns:a16="http://schemas.microsoft.com/office/drawing/2014/main" val="1524846415"/>
                    </a:ext>
                  </a:extLst>
                </a:gridCol>
                <a:gridCol w="2929388">
                  <a:extLst>
                    <a:ext uri="{9D8B030D-6E8A-4147-A177-3AD203B41FA5}">
                      <a16:colId xmlns:a16="http://schemas.microsoft.com/office/drawing/2014/main" val="3254895461"/>
                    </a:ext>
                  </a:extLst>
                </a:gridCol>
              </a:tblGrid>
              <a:tr h="370840">
                <a:tc>
                  <a:txBody>
                    <a:bodyPr/>
                    <a:lstStyle/>
                    <a:p>
                      <a:endParaRPr kumimoji="1" lang="ja-JP" altLang="en-US" dirty="0"/>
                    </a:p>
                  </a:txBody>
                  <a:tcPr/>
                </a:tc>
                <a:tc>
                  <a:txBody>
                    <a:bodyPr/>
                    <a:lstStyle/>
                    <a:p>
                      <a:r>
                        <a:rPr kumimoji="1" lang="ja-JP" altLang="en-US" dirty="0"/>
                        <a:t>在庫増減数</a:t>
                      </a:r>
                    </a:p>
                  </a:txBody>
                  <a:tcPr/>
                </a:tc>
                <a:tc>
                  <a:txBody>
                    <a:bodyPr/>
                    <a:lstStyle/>
                    <a:p>
                      <a:r>
                        <a:rPr kumimoji="1" lang="ja-JP" altLang="en-US" dirty="0"/>
                        <a:t>入庫かんばん数</a:t>
                      </a:r>
                    </a:p>
                  </a:txBody>
                  <a:tcPr/>
                </a:tc>
                <a:tc>
                  <a:txBody>
                    <a:bodyPr/>
                    <a:lstStyle/>
                    <a:p>
                      <a:r>
                        <a:rPr kumimoji="1" lang="ja-JP" altLang="en-US" dirty="0"/>
                        <a:t>入庫予定かんばん数</a:t>
                      </a:r>
                    </a:p>
                  </a:txBody>
                  <a:tcPr/>
                </a:tc>
                <a:tc>
                  <a:txBody>
                    <a:bodyPr/>
                    <a:lstStyle/>
                    <a:p>
                      <a:r>
                        <a:rPr kumimoji="1" lang="ja-JP" altLang="en-US" dirty="0"/>
                        <a:t>稼働フラグ</a:t>
                      </a:r>
                    </a:p>
                  </a:txBody>
                  <a:tcPr/>
                </a:tc>
                <a:tc>
                  <a:txBody>
                    <a:bodyPr/>
                    <a:lstStyle/>
                    <a:p>
                      <a:r>
                        <a:rPr kumimoji="1" lang="ja-JP" altLang="en-US" dirty="0"/>
                        <a:t>入庫予定かんばん数</a:t>
                      </a:r>
                      <a:r>
                        <a:rPr kumimoji="1" lang="en-US" altLang="ja-JP" dirty="0"/>
                        <a:t>_</a:t>
                      </a:r>
                      <a:r>
                        <a:rPr kumimoji="1" lang="ja-JP" altLang="en-US" dirty="0"/>
                        <a:t>補正</a:t>
                      </a:r>
                    </a:p>
                  </a:txBody>
                  <a:tcPr>
                    <a:solidFill>
                      <a:schemeClr val="accent6"/>
                    </a:solidFill>
                  </a:tcPr>
                </a:tc>
                <a:extLst>
                  <a:ext uri="{0D108BD9-81ED-4DB2-BD59-A6C34878D82A}">
                    <a16:rowId xmlns:a16="http://schemas.microsoft.com/office/drawing/2014/main" val="3948720570"/>
                  </a:ext>
                </a:extLst>
              </a:tr>
              <a:tr h="370840">
                <a:tc>
                  <a:txBody>
                    <a:bodyPr/>
                    <a:lstStyle/>
                    <a:p>
                      <a:r>
                        <a:rPr kumimoji="1" lang="en-US" altLang="ja-JP" dirty="0"/>
                        <a:t>15</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8137973"/>
                  </a:ext>
                </a:extLst>
              </a:tr>
              <a:tr h="370840">
                <a:tc>
                  <a:txBody>
                    <a:bodyPr/>
                    <a:lstStyle/>
                    <a:p>
                      <a:r>
                        <a:rPr kumimoji="1" lang="en-US" altLang="ja-JP" dirty="0"/>
                        <a:t>16</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934369028"/>
                  </a:ext>
                </a:extLst>
              </a:tr>
              <a:tr h="370840">
                <a:tc>
                  <a:txBody>
                    <a:bodyPr/>
                    <a:lstStyle/>
                    <a:p>
                      <a:r>
                        <a:rPr kumimoji="1" lang="en-US" altLang="ja-JP" dirty="0"/>
                        <a:t>17</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15</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solidFill>
                            <a:schemeClr val="bg1">
                              <a:lumMod val="65000"/>
                            </a:schemeClr>
                          </a:solidFill>
                        </a:rPr>
                        <a:t>15</a:t>
                      </a:r>
                      <a:endParaRPr kumimoji="1" lang="ja-JP" altLang="en-US" dirty="0">
                        <a:solidFill>
                          <a:schemeClr val="bg1">
                            <a:lumMod val="65000"/>
                          </a:schemeClr>
                        </a:solidFill>
                      </a:endParaRPr>
                    </a:p>
                  </a:txBody>
                  <a:tcPr/>
                </a:tc>
                <a:extLst>
                  <a:ext uri="{0D108BD9-81ED-4DB2-BD59-A6C34878D82A}">
                    <a16:rowId xmlns:a16="http://schemas.microsoft.com/office/drawing/2014/main" val="3895634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67050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19</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0</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125617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769142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21</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645116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22</a:t>
                      </a:r>
                      <a:r>
                        <a:rPr kumimoji="1" lang="ja-JP" altLang="en-US" dirty="0"/>
                        <a:t>時</a:t>
                      </a:r>
                    </a:p>
                  </a:txBody>
                  <a:tcPr/>
                </a:tc>
                <a:tc>
                  <a:txBody>
                    <a:bodyPr/>
                    <a:lstStyle/>
                    <a:p>
                      <a:r>
                        <a:rPr kumimoji="1" lang="en-US" altLang="ja-JP" dirty="0"/>
                        <a:t>+12</a:t>
                      </a:r>
                      <a:endParaRPr kumimoji="1" lang="ja-JP" altLang="en-US" dirty="0"/>
                    </a:p>
                  </a:txBody>
                  <a:tcPr/>
                </a:tc>
                <a:tc>
                  <a:txBody>
                    <a:bodyPr/>
                    <a:lstStyle/>
                    <a:p>
                      <a:r>
                        <a:rPr kumimoji="1" lang="en-US" altLang="ja-JP" dirty="0"/>
                        <a:t>12</a:t>
                      </a:r>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15</a:t>
                      </a:r>
                      <a:endParaRPr kumimoji="1" lang="ja-JP" altLang="en-US" dirty="0"/>
                    </a:p>
                  </a:txBody>
                  <a:tcPr/>
                </a:tc>
                <a:extLst>
                  <a:ext uri="{0D108BD9-81ED-4DB2-BD59-A6C34878D82A}">
                    <a16:rowId xmlns:a16="http://schemas.microsoft.com/office/drawing/2014/main" val="4796792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23</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40380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30</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73586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882753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時</a:t>
                      </a:r>
                    </a:p>
                  </a:txBody>
                  <a:tcPr/>
                </a:tc>
                <a:tc>
                  <a:txBody>
                    <a:bodyPr/>
                    <a:lstStyle/>
                    <a:p>
                      <a:r>
                        <a:rPr kumimoji="1" lang="en-US" altLang="ja-JP" dirty="0"/>
                        <a:t>20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30 </a:t>
                      </a:r>
                      <a:r>
                        <a:rPr kumimoji="1" lang="ja-JP" altLang="en-US" dirty="0"/>
                        <a:t>⇒ </a:t>
                      </a:r>
                      <a:r>
                        <a:rPr kumimoji="1" lang="en-US" altLang="ja-JP" b="1" dirty="0"/>
                        <a:t>30</a:t>
                      </a:r>
                      <a:endParaRPr kumimoji="1" lang="ja-JP" altLang="en-US" b="1" dirty="0"/>
                    </a:p>
                  </a:txBody>
                  <a:tcPr/>
                </a:tc>
                <a:extLst>
                  <a:ext uri="{0D108BD9-81ED-4DB2-BD59-A6C34878D82A}">
                    <a16:rowId xmlns:a16="http://schemas.microsoft.com/office/drawing/2014/main" val="4044199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時</a:t>
                      </a:r>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30 </a:t>
                      </a:r>
                      <a:r>
                        <a:rPr kumimoji="1" lang="ja-JP" altLang="en-US" dirty="0"/>
                        <a:t>⇒ </a:t>
                      </a:r>
                      <a:r>
                        <a:rPr kumimoji="1" lang="en-US" altLang="ja-JP" b="1" dirty="0"/>
                        <a:t>0</a:t>
                      </a:r>
                      <a:endParaRPr kumimoji="1" lang="ja-JP" altLang="en-US" b="1" dirty="0"/>
                    </a:p>
                  </a:txBody>
                  <a:tcPr/>
                </a:tc>
                <a:extLst>
                  <a:ext uri="{0D108BD9-81ED-4DB2-BD59-A6C34878D82A}">
                    <a16:rowId xmlns:a16="http://schemas.microsoft.com/office/drawing/2014/main" val="1287810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48368332"/>
                  </a:ext>
                </a:extLst>
              </a:tr>
            </a:tbl>
          </a:graphicData>
        </a:graphic>
      </p:graphicFrame>
      <p:sp>
        <p:nvSpPr>
          <p:cNvPr id="3" name="テキスト プレースホルダー 2">
            <a:extLst>
              <a:ext uri="{FF2B5EF4-FFF2-40B4-BE49-F238E27FC236}">
                <a16:creationId xmlns:a16="http://schemas.microsoft.com/office/drawing/2014/main" id="{0FD91A3F-14B4-CE6E-E572-444133A4B84A}"/>
              </a:ext>
            </a:extLst>
          </p:cNvPr>
          <p:cNvSpPr>
            <a:spLocks noGrp="1"/>
          </p:cNvSpPr>
          <p:nvPr>
            <p:ph type="body" sz="quarter" idx="20"/>
          </p:nvPr>
        </p:nvSpPr>
        <p:spPr/>
        <p:txBody>
          <a:bodyPr/>
          <a:lstStyle/>
          <a:p>
            <a:r>
              <a:rPr lang="en-US" altLang="ja-JP" dirty="0"/>
              <a:t>【</a:t>
            </a:r>
            <a:r>
              <a:rPr kumimoji="1" lang="ja-JP" altLang="en-US" dirty="0"/>
              <a:t>参考</a:t>
            </a:r>
            <a:r>
              <a:rPr kumimoji="1" lang="en-US" altLang="ja-JP" dirty="0"/>
              <a:t>】</a:t>
            </a:r>
            <a:r>
              <a:rPr kumimoji="1" lang="ja-JP" altLang="en-US" dirty="0"/>
              <a:t>入庫予定かんばん数</a:t>
            </a:r>
            <a:r>
              <a:rPr kumimoji="1" lang="en-US" altLang="ja-JP" dirty="0"/>
              <a:t>_</a:t>
            </a:r>
            <a:r>
              <a:rPr kumimoji="1" lang="ja-JP" altLang="en-US" dirty="0"/>
              <a:t>補正済の考え方、計算方法</a:t>
            </a:r>
          </a:p>
        </p:txBody>
      </p:sp>
      <p:sp>
        <p:nvSpPr>
          <p:cNvPr id="4" name="日付プレースホルダー 3">
            <a:extLst>
              <a:ext uri="{FF2B5EF4-FFF2-40B4-BE49-F238E27FC236}">
                <a16:creationId xmlns:a16="http://schemas.microsoft.com/office/drawing/2014/main" id="{08A2F26A-996C-0E1A-00EE-B930C75E2CFC}"/>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
        <p:nvSpPr>
          <p:cNvPr id="10" name="テキスト ボックス 9">
            <a:extLst>
              <a:ext uri="{FF2B5EF4-FFF2-40B4-BE49-F238E27FC236}">
                <a16:creationId xmlns:a16="http://schemas.microsoft.com/office/drawing/2014/main" id="{883B90EE-CAE7-3FD1-879B-EEB329F2381C}"/>
              </a:ext>
            </a:extLst>
          </p:cNvPr>
          <p:cNvSpPr txBox="1"/>
          <p:nvPr/>
        </p:nvSpPr>
        <p:spPr>
          <a:xfrm>
            <a:off x="4682689" y="1296835"/>
            <a:ext cx="2826616" cy="584775"/>
          </a:xfrm>
          <a:prstGeom prst="rect">
            <a:avLst/>
          </a:prstGeom>
          <a:noFill/>
        </p:spPr>
        <p:txBody>
          <a:bodyPr wrap="square">
            <a:spAutoFit/>
          </a:bodyPr>
          <a:lstStyle/>
          <a:p>
            <a:r>
              <a:rPr lang="ja-JP" altLang="en-US" sz="1600" dirty="0">
                <a:solidFill>
                  <a:schemeClr val="accent6"/>
                </a:solidFill>
              </a:rPr>
              <a:t>❶入庫予定かんばん数が</a:t>
            </a:r>
            <a:endParaRPr lang="en-US" altLang="ja-JP" sz="1600" dirty="0">
              <a:solidFill>
                <a:schemeClr val="accent6"/>
              </a:solidFill>
            </a:endParaRPr>
          </a:p>
          <a:p>
            <a:r>
              <a:rPr lang="en-US" altLang="ja-JP" sz="1600" dirty="0">
                <a:solidFill>
                  <a:schemeClr val="accent6"/>
                </a:solidFill>
              </a:rPr>
              <a:t>0</a:t>
            </a:r>
            <a:r>
              <a:rPr lang="ja-JP" altLang="en-US" sz="1600" dirty="0">
                <a:solidFill>
                  <a:schemeClr val="accent6"/>
                </a:solidFill>
              </a:rPr>
              <a:t>でない行を見つける</a:t>
            </a:r>
          </a:p>
        </p:txBody>
      </p:sp>
      <p:sp>
        <p:nvSpPr>
          <p:cNvPr id="11" name="テキスト ボックス 10">
            <a:extLst>
              <a:ext uri="{FF2B5EF4-FFF2-40B4-BE49-F238E27FC236}">
                <a16:creationId xmlns:a16="http://schemas.microsoft.com/office/drawing/2014/main" id="{3089D534-67EE-878A-673F-A8886BB68145}"/>
              </a:ext>
            </a:extLst>
          </p:cNvPr>
          <p:cNvSpPr txBox="1"/>
          <p:nvPr/>
        </p:nvSpPr>
        <p:spPr>
          <a:xfrm>
            <a:off x="8503172" y="2907784"/>
            <a:ext cx="3700596" cy="830997"/>
          </a:xfrm>
          <a:prstGeom prst="rect">
            <a:avLst/>
          </a:prstGeom>
          <a:noFill/>
        </p:spPr>
        <p:txBody>
          <a:bodyPr wrap="square">
            <a:spAutoFit/>
          </a:bodyPr>
          <a:lstStyle/>
          <a:p>
            <a:r>
              <a:rPr lang="ja-JP" altLang="en-US" sz="1600" dirty="0">
                <a:solidFill>
                  <a:schemeClr val="accent6"/>
                </a:solidFill>
              </a:rPr>
              <a:t>❸入庫かんばん数が</a:t>
            </a:r>
            <a:r>
              <a:rPr lang="en-US" altLang="ja-JP" sz="1600" dirty="0">
                <a:solidFill>
                  <a:schemeClr val="accent6"/>
                </a:solidFill>
              </a:rPr>
              <a:t>0</a:t>
            </a:r>
            <a:r>
              <a:rPr lang="ja-JP" altLang="en-US" sz="1600" dirty="0">
                <a:solidFill>
                  <a:schemeClr val="accent6"/>
                </a:solidFill>
              </a:rPr>
              <a:t>でない行が見つかればそこの行に入庫予定かんばん数の値を入れる</a:t>
            </a:r>
          </a:p>
        </p:txBody>
      </p:sp>
      <p:sp>
        <p:nvSpPr>
          <p:cNvPr id="13" name="吹き出し: 角を丸めた四角形 12">
            <a:extLst>
              <a:ext uri="{FF2B5EF4-FFF2-40B4-BE49-F238E27FC236}">
                <a16:creationId xmlns:a16="http://schemas.microsoft.com/office/drawing/2014/main" id="{8E7AC2E8-F890-EDFF-FE97-E277065B1DCC}"/>
              </a:ext>
            </a:extLst>
          </p:cNvPr>
          <p:cNvSpPr/>
          <p:nvPr/>
        </p:nvSpPr>
        <p:spPr>
          <a:xfrm>
            <a:off x="9629277" y="3770862"/>
            <a:ext cx="2835439" cy="526351"/>
          </a:xfrm>
          <a:prstGeom prst="wedgeRoundRectCallout">
            <a:avLst>
              <a:gd name="adj1" fmla="val -59980"/>
              <a:gd name="adj2" fmla="val -18018"/>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在庫増減と相関生まれる</a:t>
            </a:r>
          </a:p>
        </p:txBody>
      </p:sp>
      <p:cxnSp>
        <p:nvCxnSpPr>
          <p:cNvPr id="17" name="直線矢印コネクタ 16">
            <a:extLst>
              <a:ext uri="{FF2B5EF4-FFF2-40B4-BE49-F238E27FC236}">
                <a16:creationId xmlns:a16="http://schemas.microsoft.com/office/drawing/2014/main" id="{046210C5-7525-B4CD-9361-A92C655A8CF4}"/>
              </a:ext>
            </a:extLst>
          </p:cNvPr>
          <p:cNvCxnSpPr>
            <a:cxnSpLocks/>
            <a:endCxn id="10" idx="1"/>
          </p:cNvCxnSpPr>
          <p:nvPr/>
        </p:nvCxnSpPr>
        <p:spPr>
          <a:xfrm flipV="1">
            <a:off x="4682689" y="1589223"/>
            <a:ext cx="0" cy="477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1EC5F39-18DE-543E-784C-6CB0ADD65FBA}"/>
              </a:ext>
            </a:extLst>
          </p:cNvPr>
          <p:cNvCxnSpPr>
            <a:cxnSpLocks/>
          </p:cNvCxnSpPr>
          <p:nvPr/>
        </p:nvCxnSpPr>
        <p:spPr>
          <a:xfrm>
            <a:off x="4682689" y="2153653"/>
            <a:ext cx="0" cy="1664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55E036E-8F5D-FFDA-0B85-058141DB62AB}"/>
              </a:ext>
            </a:extLst>
          </p:cNvPr>
          <p:cNvCxnSpPr/>
          <p:nvPr/>
        </p:nvCxnSpPr>
        <p:spPr>
          <a:xfrm>
            <a:off x="5366084" y="2153653"/>
            <a:ext cx="3556228" cy="179270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8C39013-29C5-F6B4-B8FB-2550D9CFCC5F}"/>
              </a:ext>
            </a:extLst>
          </p:cNvPr>
          <p:cNvCxnSpPr>
            <a:cxnSpLocks/>
          </p:cNvCxnSpPr>
          <p:nvPr/>
        </p:nvCxnSpPr>
        <p:spPr>
          <a:xfrm>
            <a:off x="5399615" y="2083782"/>
            <a:ext cx="3347343" cy="1873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04ADCED5-1C55-D00C-F6E6-D1118F5669A0}"/>
              </a:ext>
            </a:extLst>
          </p:cNvPr>
          <p:cNvSpPr txBox="1"/>
          <p:nvPr/>
        </p:nvSpPr>
        <p:spPr>
          <a:xfrm>
            <a:off x="8922302" y="1125080"/>
            <a:ext cx="3700596" cy="830997"/>
          </a:xfrm>
          <a:prstGeom prst="rect">
            <a:avLst/>
          </a:prstGeom>
          <a:noFill/>
        </p:spPr>
        <p:txBody>
          <a:bodyPr wrap="square">
            <a:spAutoFit/>
          </a:bodyPr>
          <a:lstStyle/>
          <a:p>
            <a:r>
              <a:rPr lang="ja-JP" altLang="en-US" sz="1600" dirty="0">
                <a:solidFill>
                  <a:schemeClr val="accent6"/>
                </a:solidFill>
              </a:rPr>
              <a:t>❸入庫かんばん数が</a:t>
            </a:r>
            <a:r>
              <a:rPr lang="en-US" altLang="ja-JP" sz="1600" dirty="0">
                <a:solidFill>
                  <a:schemeClr val="accent6"/>
                </a:solidFill>
              </a:rPr>
              <a:t>0</a:t>
            </a:r>
            <a:r>
              <a:rPr lang="ja-JP" altLang="en-US" sz="1600" dirty="0">
                <a:solidFill>
                  <a:schemeClr val="accent6"/>
                </a:solidFill>
              </a:rPr>
              <a:t>でない行が見つなければ、同じ行に入庫予定かんばん数の値を入れる</a:t>
            </a:r>
          </a:p>
        </p:txBody>
      </p:sp>
      <p:sp>
        <p:nvSpPr>
          <p:cNvPr id="34" name="吹き出し: 角を丸めた四角形 33">
            <a:extLst>
              <a:ext uri="{FF2B5EF4-FFF2-40B4-BE49-F238E27FC236}">
                <a16:creationId xmlns:a16="http://schemas.microsoft.com/office/drawing/2014/main" id="{FAD1EA2E-0E77-A5D1-5D7E-3800CE1EE69C}"/>
              </a:ext>
            </a:extLst>
          </p:cNvPr>
          <p:cNvSpPr/>
          <p:nvPr/>
        </p:nvSpPr>
        <p:spPr>
          <a:xfrm>
            <a:off x="-42317" y="2153653"/>
            <a:ext cx="3886735" cy="1347860"/>
          </a:xfrm>
          <a:prstGeom prst="wedgeRoundRectCallout">
            <a:avLst>
              <a:gd name="adj1" fmla="val 68585"/>
              <a:gd name="adj2" fmla="val -56662"/>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単に時間遅れを考慮した入庫予定かんばん数（検収かんばん数時間遅れ）は在庫増減と相関ない。</a:t>
            </a:r>
            <a:r>
              <a:rPr lang="en-US" altLang="ja-JP" sz="1600" dirty="0">
                <a:solidFill>
                  <a:schemeClr val="tx1"/>
                </a:solidFill>
              </a:rPr>
              <a:t>1,2</a:t>
            </a:r>
            <a:r>
              <a:rPr lang="ja-JP" altLang="en-US" sz="1600" dirty="0">
                <a:solidFill>
                  <a:schemeClr val="tx1"/>
                </a:solidFill>
              </a:rPr>
              <a:t>時間はズレが出るため</a:t>
            </a:r>
            <a:endParaRPr kumimoji="1" lang="ja-JP" altLang="en-US" sz="1600" dirty="0">
              <a:solidFill>
                <a:schemeClr val="tx1"/>
              </a:solidFill>
            </a:endParaRPr>
          </a:p>
        </p:txBody>
      </p:sp>
      <p:sp>
        <p:nvSpPr>
          <p:cNvPr id="35" name="テキスト ボックス 34">
            <a:extLst>
              <a:ext uri="{FF2B5EF4-FFF2-40B4-BE49-F238E27FC236}">
                <a16:creationId xmlns:a16="http://schemas.microsoft.com/office/drawing/2014/main" id="{2997C33A-0E5F-EA0E-8C7E-243807F22AA9}"/>
              </a:ext>
            </a:extLst>
          </p:cNvPr>
          <p:cNvSpPr txBox="1"/>
          <p:nvPr/>
        </p:nvSpPr>
        <p:spPr>
          <a:xfrm>
            <a:off x="4703958" y="2895212"/>
            <a:ext cx="2345857" cy="830997"/>
          </a:xfrm>
          <a:prstGeom prst="rect">
            <a:avLst/>
          </a:prstGeom>
          <a:noFill/>
        </p:spPr>
        <p:txBody>
          <a:bodyPr wrap="square">
            <a:spAutoFit/>
          </a:bodyPr>
          <a:lstStyle/>
          <a:p>
            <a:r>
              <a:rPr lang="ja-JP" altLang="en-US" sz="1600" dirty="0">
                <a:solidFill>
                  <a:schemeClr val="accent6"/>
                </a:solidFill>
              </a:rPr>
              <a:t>❷稼働時間前後</a:t>
            </a:r>
            <a:r>
              <a:rPr lang="en-US" altLang="ja-JP" sz="1600" dirty="0">
                <a:solidFill>
                  <a:schemeClr val="accent6"/>
                </a:solidFill>
              </a:rPr>
              <a:t>1</a:t>
            </a:r>
            <a:r>
              <a:rPr lang="ja-JP" altLang="en-US" sz="1600" dirty="0">
                <a:solidFill>
                  <a:schemeClr val="accent6"/>
                </a:solidFill>
              </a:rPr>
              <a:t>時間で入庫かんばん数を確認する</a:t>
            </a:r>
            <a:endParaRPr lang="en-US" altLang="ja-JP" sz="1600" dirty="0">
              <a:solidFill>
                <a:schemeClr val="accent6"/>
              </a:solidFill>
            </a:endParaRPr>
          </a:p>
        </p:txBody>
      </p:sp>
      <p:cxnSp>
        <p:nvCxnSpPr>
          <p:cNvPr id="36" name="直線矢印コネクタ 35">
            <a:extLst>
              <a:ext uri="{FF2B5EF4-FFF2-40B4-BE49-F238E27FC236}">
                <a16:creationId xmlns:a16="http://schemas.microsoft.com/office/drawing/2014/main" id="{79139237-84D1-77FD-7C22-95C9486F6D9F}"/>
              </a:ext>
            </a:extLst>
          </p:cNvPr>
          <p:cNvCxnSpPr>
            <a:cxnSpLocks/>
          </p:cNvCxnSpPr>
          <p:nvPr/>
        </p:nvCxnSpPr>
        <p:spPr>
          <a:xfrm>
            <a:off x="3345275" y="3946358"/>
            <a:ext cx="5401683" cy="14627"/>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338C3A-690C-1919-80F1-9CCB980D4988}"/>
              </a:ext>
            </a:extLst>
          </p:cNvPr>
          <p:cNvCxnSpPr>
            <a:cxnSpLocks/>
          </p:cNvCxnSpPr>
          <p:nvPr/>
        </p:nvCxnSpPr>
        <p:spPr>
          <a:xfrm>
            <a:off x="5344816" y="4668253"/>
            <a:ext cx="3577486" cy="7579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174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101C161-7F3F-522B-CDFA-F118E5F4C5A8}"/>
              </a:ext>
            </a:extLst>
          </p:cNvPr>
          <p:cNvSpPr>
            <a:spLocks noGrp="1"/>
          </p:cNvSpPr>
          <p:nvPr>
            <p:ph type="body" sz="quarter" idx="20"/>
          </p:nvPr>
        </p:nvSpPr>
        <p:spPr/>
        <p:txBody>
          <a:bodyPr/>
          <a:lstStyle/>
          <a:p>
            <a:r>
              <a:rPr kumimoji="1" lang="ja-JP" altLang="en-US" dirty="0"/>
              <a:t>西尾東</a:t>
            </a:r>
            <a:r>
              <a:rPr lang="en-US" altLang="ja-JP" dirty="0"/>
              <a:t>or</a:t>
            </a:r>
            <a:r>
              <a:rPr lang="ja-JP" altLang="en-US" dirty="0"/>
              <a:t>部品置き場での</a:t>
            </a:r>
            <a:r>
              <a:rPr kumimoji="1" lang="ja-JP" altLang="en-US" dirty="0"/>
              <a:t>滞留かんばん数（</a:t>
            </a:r>
            <a:r>
              <a:rPr kumimoji="1" lang="en-US" altLang="ja-JP" dirty="0"/>
              <a:t>t</a:t>
            </a:r>
            <a:r>
              <a:rPr kumimoji="1" lang="ja-JP" altLang="en-US" dirty="0"/>
              <a:t>）</a:t>
            </a:r>
          </a:p>
        </p:txBody>
      </p:sp>
      <p:sp>
        <p:nvSpPr>
          <p:cNvPr id="4" name="日付プレースホルダー 3">
            <a:extLst>
              <a:ext uri="{FF2B5EF4-FFF2-40B4-BE49-F238E27FC236}">
                <a16:creationId xmlns:a16="http://schemas.microsoft.com/office/drawing/2014/main" id="{E38F6103-5BB7-73FC-2ED7-7031011DE6FA}"/>
              </a:ext>
            </a:extLst>
          </p:cNvPr>
          <p:cNvSpPr>
            <a:spLocks noGrp="1"/>
          </p:cNvSpPr>
          <p:nvPr>
            <p:ph type="dt" sz="half" idx="19"/>
          </p:nvPr>
        </p:nvSpPr>
        <p:spPr/>
        <p:txBody>
          <a:bodyPr/>
          <a:lstStyle/>
          <a:p>
            <a:fld id="{FCAFAC13-DB77-42F2-BE26-45BA5532FD50}" type="datetime4">
              <a:rPr lang="en-US" altLang="ja-JP" smtClean="0"/>
              <a:pPr/>
              <a:t>January 9, 2025</a:t>
            </a:fld>
            <a:endParaRPr lang="en-US" dirty="0"/>
          </a:p>
        </p:txBody>
      </p:sp>
      <p:sp>
        <p:nvSpPr>
          <p:cNvPr id="5" name="正方形/長方形 4">
            <a:extLst>
              <a:ext uri="{FF2B5EF4-FFF2-40B4-BE49-F238E27FC236}">
                <a16:creationId xmlns:a16="http://schemas.microsoft.com/office/drawing/2014/main" id="{892217B0-1761-631B-6FF0-5F7EA8BF1809}"/>
              </a:ext>
            </a:extLst>
          </p:cNvPr>
          <p:cNvSpPr/>
          <p:nvPr/>
        </p:nvSpPr>
        <p:spPr>
          <a:xfrm>
            <a:off x="443077" y="858643"/>
            <a:ext cx="928523" cy="408989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変更前</a:t>
            </a:r>
          </a:p>
        </p:txBody>
      </p:sp>
      <p:sp>
        <p:nvSpPr>
          <p:cNvPr id="7" name="正方形/長方形 6">
            <a:extLst>
              <a:ext uri="{FF2B5EF4-FFF2-40B4-BE49-F238E27FC236}">
                <a16:creationId xmlns:a16="http://schemas.microsoft.com/office/drawing/2014/main" id="{401FB930-5C60-B870-79B8-458AB580AAD9}"/>
              </a:ext>
            </a:extLst>
          </p:cNvPr>
          <p:cNvSpPr/>
          <p:nvPr/>
        </p:nvSpPr>
        <p:spPr>
          <a:xfrm>
            <a:off x="443076" y="5128570"/>
            <a:ext cx="928523" cy="125736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変更後</a:t>
            </a:r>
          </a:p>
        </p:txBody>
      </p:sp>
      <p:cxnSp>
        <p:nvCxnSpPr>
          <p:cNvPr id="9" name="直線矢印コネクタ 8">
            <a:extLst>
              <a:ext uri="{FF2B5EF4-FFF2-40B4-BE49-F238E27FC236}">
                <a16:creationId xmlns:a16="http://schemas.microsoft.com/office/drawing/2014/main" id="{D278688F-8EC0-FA8F-BAE8-6CED0055DFBA}"/>
              </a:ext>
            </a:extLst>
          </p:cNvPr>
          <p:cNvCxnSpPr>
            <a:cxnSpLocks/>
          </p:cNvCxnSpPr>
          <p:nvPr/>
        </p:nvCxnSpPr>
        <p:spPr>
          <a:xfrm>
            <a:off x="2185639" y="2754351"/>
            <a:ext cx="8764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5D80915-9E61-F958-6027-68BE44E03630}"/>
              </a:ext>
            </a:extLst>
          </p:cNvPr>
          <p:cNvSpPr txBox="1"/>
          <p:nvPr/>
        </p:nvSpPr>
        <p:spPr>
          <a:xfrm>
            <a:off x="11005457" y="2569685"/>
            <a:ext cx="1186543" cy="369332"/>
          </a:xfrm>
          <a:prstGeom prst="rect">
            <a:avLst/>
          </a:prstGeom>
          <a:noFill/>
        </p:spPr>
        <p:txBody>
          <a:bodyPr wrap="none" rtlCol="0">
            <a:spAutoFit/>
          </a:bodyPr>
          <a:lstStyle/>
          <a:p>
            <a:r>
              <a:rPr kumimoji="1" lang="en-US" altLang="ja-JP" dirty="0"/>
              <a:t>t</a:t>
            </a:r>
            <a:r>
              <a:rPr lang="ja-JP" altLang="en-US" dirty="0"/>
              <a:t>（時間）</a:t>
            </a:r>
            <a:endParaRPr kumimoji="1" lang="ja-JP" altLang="en-US" dirty="0"/>
          </a:p>
        </p:txBody>
      </p:sp>
      <p:sp>
        <p:nvSpPr>
          <p:cNvPr id="12" name="正方形/長方形 11">
            <a:extLst>
              <a:ext uri="{FF2B5EF4-FFF2-40B4-BE49-F238E27FC236}">
                <a16:creationId xmlns:a16="http://schemas.microsoft.com/office/drawing/2014/main" id="{8987DE3A-25E3-8E5A-0498-17E3752B7970}"/>
              </a:ext>
            </a:extLst>
          </p:cNvPr>
          <p:cNvSpPr/>
          <p:nvPr/>
        </p:nvSpPr>
        <p:spPr>
          <a:xfrm>
            <a:off x="3211551" y="1817649"/>
            <a:ext cx="423747" cy="936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10</a:t>
            </a:r>
            <a:r>
              <a:rPr kumimoji="1" lang="ja-JP" altLang="en-US" sz="1200" dirty="0"/>
              <a:t>箱</a:t>
            </a:r>
          </a:p>
        </p:txBody>
      </p:sp>
      <p:cxnSp>
        <p:nvCxnSpPr>
          <p:cNvPr id="13" name="直線矢印コネクタ 12">
            <a:extLst>
              <a:ext uri="{FF2B5EF4-FFF2-40B4-BE49-F238E27FC236}">
                <a16:creationId xmlns:a16="http://schemas.microsoft.com/office/drawing/2014/main" id="{D23A4F2E-E7C7-8206-B930-FA6191FDBC3F}"/>
              </a:ext>
            </a:extLst>
          </p:cNvPr>
          <p:cNvCxnSpPr>
            <a:cxnSpLocks/>
          </p:cNvCxnSpPr>
          <p:nvPr/>
        </p:nvCxnSpPr>
        <p:spPr>
          <a:xfrm flipH="1" flipV="1">
            <a:off x="2185639" y="1550020"/>
            <a:ext cx="7434" cy="120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0CD6342-6EF0-D3FE-58AB-8C0980E04C79}"/>
              </a:ext>
            </a:extLst>
          </p:cNvPr>
          <p:cNvSpPr txBox="1"/>
          <p:nvPr/>
        </p:nvSpPr>
        <p:spPr>
          <a:xfrm>
            <a:off x="2439981" y="1414760"/>
            <a:ext cx="2632452" cy="369332"/>
          </a:xfrm>
          <a:prstGeom prst="rect">
            <a:avLst/>
          </a:prstGeom>
          <a:noFill/>
        </p:spPr>
        <p:txBody>
          <a:bodyPr wrap="none" rtlCol="0">
            <a:spAutoFit/>
          </a:bodyPr>
          <a:lstStyle/>
          <a:p>
            <a:r>
              <a:rPr lang="en-US" altLang="ja-JP" dirty="0"/>
              <a:t>LINKS</a:t>
            </a:r>
            <a:r>
              <a:rPr lang="ja-JP" altLang="en-US" dirty="0"/>
              <a:t>の検収かんばん数</a:t>
            </a:r>
            <a:endParaRPr kumimoji="1" lang="ja-JP" altLang="en-US" dirty="0"/>
          </a:p>
        </p:txBody>
      </p:sp>
      <p:sp>
        <p:nvSpPr>
          <p:cNvPr id="18" name="テキスト ボックス 17">
            <a:extLst>
              <a:ext uri="{FF2B5EF4-FFF2-40B4-BE49-F238E27FC236}">
                <a16:creationId xmlns:a16="http://schemas.microsoft.com/office/drawing/2014/main" id="{04735CA4-9524-4DA6-D0B3-942D62CBB1B4}"/>
              </a:ext>
            </a:extLst>
          </p:cNvPr>
          <p:cNvSpPr txBox="1"/>
          <p:nvPr/>
        </p:nvSpPr>
        <p:spPr>
          <a:xfrm>
            <a:off x="3090640" y="2837313"/>
            <a:ext cx="665567" cy="369332"/>
          </a:xfrm>
          <a:prstGeom prst="rect">
            <a:avLst/>
          </a:prstGeom>
          <a:noFill/>
        </p:spPr>
        <p:txBody>
          <a:bodyPr wrap="none" rtlCol="0">
            <a:spAutoFit/>
          </a:bodyPr>
          <a:lstStyle/>
          <a:p>
            <a:r>
              <a:rPr kumimoji="1" lang="en-US" altLang="ja-JP" dirty="0"/>
              <a:t>17</a:t>
            </a:r>
            <a:r>
              <a:rPr kumimoji="1" lang="ja-JP" altLang="en-US" dirty="0"/>
              <a:t>時</a:t>
            </a:r>
          </a:p>
        </p:txBody>
      </p:sp>
      <p:sp>
        <p:nvSpPr>
          <p:cNvPr id="19" name="正方形/長方形 18">
            <a:extLst>
              <a:ext uri="{FF2B5EF4-FFF2-40B4-BE49-F238E27FC236}">
                <a16:creationId xmlns:a16="http://schemas.microsoft.com/office/drawing/2014/main" id="{6CDE0514-4382-7F1F-B1C5-0B749A843AC8}"/>
              </a:ext>
            </a:extLst>
          </p:cNvPr>
          <p:cNvSpPr/>
          <p:nvPr/>
        </p:nvSpPr>
        <p:spPr>
          <a:xfrm>
            <a:off x="6657277" y="1817648"/>
            <a:ext cx="423747" cy="936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10</a:t>
            </a:r>
            <a:r>
              <a:rPr kumimoji="1" lang="ja-JP" altLang="en-US" sz="1400" dirty="0"/>
              <a:t>箱</a:t>
            </a:r>
          </a:p>
        </p:txBody>
      </p:sp>
      <p:sp>
        <p:nvSpPr>
          <p:cNvPr id="20" name="テキスト ボックス 19">
            <a:extLst>
              <a:ext uri="{FF2B5EF4-FFF2-40B4-BE49-F238E27FC236}">
                <a16:creationId xmlns:a16="http://schemas.microsoft.com/office/drawing/2014/main" id="{09F8DE42-F9CA-C3EA-F1F4-79CAD8AE8DCA}"/>
              </a:ext>
            </a:extLst>
          </p:cNvPr>
          <p:cNvSpPr txBox="1"/>
          <p:nvPr/>
        </p:nvSpPr>
        <p:spPr>
          <a:xfrm>
            <a:off x="6536366" y="2799437"/>
            <a:ext cx="665567" cy="369332"/>
          </a:xfrm>
          <a:prstGeom prst="rect">
            <a:avLst/>
          </a:prstGeom>
          <a:noFill/>
        </p:spPr>
        <p:txBody>
          <a:bodyPr wrap="none" rtlCol="0">
            <a:spAutoFit/>
          </a:bodyPr>
          <a:lstStyle/>
          <a:p>
            <a:r>
              <a:rPr kumimoji="1" lang="en-US" altLang="ja-JP" dirty="0"/>
              <a:t>22</a:t>
            </a:r>
            <a:r>
              <a:rPr kumimoji="1" lang="ja-JP" altLang="en-US" dirty="0"/>
              <a:t>時</a:t>
            </a:r>
          </a:p>
        </p:txBody>
      </p:sp>
      <p:sp>
        <p:nvSpPr>
          <p:cNvPr id="21" name="テキスト ボックス 20">
            <a:extLst>
              <a:ext uri="{FF2B5EF4-FFF2-40B4-BE49-F238E27FC236}">
                <a16:creationId xmlns:a16="http://schemas.microsoft.com/office/drawing/2014/main" id="{C5C8CEC7-557D-5108-D8EA-29B372CDB280}"/>
              </a:ext>
            </a:extLst>
          </p:cNvPr>
          <p:cNvSpPr txBox="1"/>
          <p:nvPr/>
        </p:nvSpPr>
        <p:spPr>
          <a:xfrm>
            <a:off x="5746807" y="1412653"/>
            <a:ext cx="2262158" cy="369332"/>
          </a:xfrm>
          <a:prstGeom prst="rect">
            <a:avLst/>
          </a:prstGeom>
          <a:noFill/>
        </p:spPr>
        <p:txBody>
          <a:bodyPr wrap="none" rtlCol="0">
            <a:spAutoFit/>
          </a:bodyPr>
          <a:lstStyle/>
          <a:p>
            <a:r>
              <a:rPr lang="ja-JP" altLang="en-US" dirty="0"/>
              <a:t>入庫予定かんばん数</a:t>
            </a:r>
            <a:endParaRPr kumimoji="1" lang="ja-JP" altLang="en-US" dirty="0"/>
          </a:p>
        </p:txBody>
      </p:sp>
      <p:sp>
        <p:nvSpPr>
          <p:cNvPr id="23" name="矢印: 右 22">
            <a:extLst>
              <a:ext uri="{FF2B5EF4-FFF2-40B4-BE49-F238E27FC236}">
                <a16:creationId xmlns:a16="http://schemas.microsoft.com/office/drawing/2014/main" id="{79B3696C-7738-9099-13E5-D665C419B45C}"/>
              </a:ext>
            </a:extLst>
          </p:cNvPr>
          <p:cNvSpPr/>
          <p:nvPr/>
        </p:nvSpPr>
        <p:spPr>
          <a:xfrm>
            <a:off x="4347436" y="2028882"/>
            <a:ext cx="2075666"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吹き出し: 角を丸めた四角形 23">
            <a:extLst>
              <a:ext uri="{FF2B5EF4-FFF2-40B4-BE49-F238E27FC236}">
                <a16:creationId xmlns:a16="http://schemas.microsoft.com/office/drawing/2014/main" id="{F7C5CC21-F669-471C-4AD4-C83F635A60EE}"/>
              </a:ext>
            </a:extLst>
          </p:cNvPr>
          <p:cNvSpPr/>
          <p:nvPr/>
        </p:nvSpPr>
        <p:spPr>
          <a:xfrm>
            <a:off x="3712844" y="2826164"/>
            <a:ext cx="2554447" cy="1159245"/>
          </a:xfrm>
          <a:prstGeom prst="wedgeRoundRectCallout">
            <a:avLst>
              <a:gd name="adj1" fmla="val -997"/>
              <a:gd name="adj2" fmla="val -91012"/>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特に遅れが無ければ</a:t>
            </a:r>
            <a:r>
              <a:rPr kumimoji="1" lang="en-US" altLang="ja-JP" sz="1400" dirty="0">
                <a:solidFill>
                  <a:schemeClr val="tx1"/>
                </a:solidFill>
              </a:rPr>
              <a:t>5</a:t>
            </a:r>
            <a:r>
              <a:rPr kumimoji="1" lang="ja-JP" altLang="en-US" sz="1400" dirty="0">
                <a:solidFill>
                  <a:schemeClr val="tx1"/>
                </a:solidFill>
              </a:rPr>
              <a:t>時間で入庫可能</a:t>
            </a:r>
            <a:endParaRPr kumimoji="1" lang="en-US" altLang="ja-JP" sz="1400" dirty="0">
              <a:solidFill>
                <a:schemeClr val="tx1"/>
              </a:solidFill>
            </a:endParaRPr>
          </a:p>
          <a:p>
            <a:r>
              <a:rPr lang="en-US" altLang="ja-JP" sz="1400" dirty="0">
                <a:solidFill>
                  <a:schemeClr val="tx1"/>
                </a:solidFill>
              </a:rPr>
              <a:t>※</a:t>
            </a:r>
            <a:r>
              <a:rPr lang="ja-JP" altLang="en-US" sz="1400" dirty="0">
                <a:solidFill>
                  <a:schemeClr val="tx1"/>
                </a:solidFill>
              </a:rPr>
              <a:t>非稼働時間は無視して</a:t>
            </a:r>
            <a:r>
              <a:rPr lang="en-US" altLang="ja-JP" sz="1400" dirty="0">
                <a:solidFill>
                  <a:schemeClr val="tx1"/>
                </a:solidFill>
              </a:rPr>
              <a:t>5</a:t>
            </a:r>
            <a:r>
              <a:rPr lang="ja-JP" altLang="en-US" sz="1400" dirty="0">
                <a:solidFill>
                  <a:schemeClr val="tx1"/>
                </a:solidFill>
              </a:rPr>
              <a:t>時間後に入庫があるはず</a:t>
            </a:r>
            <a:endParaRPr kumimoji="1" lang="ja-JP" altLang="en-US" sz="1400" dirty="0">
              <a:solidFill>
                <a:schemeClr val="tx1"/>
              </a:solidFill>
            </a:endParaRPr>
          </a:p>
        </p:txBody>
      </p:sp>
      <p:sp>
        <p:nvSpPr>
          <p:cNvPr id="25" name="吹き出し: 角を丸めた四角形 24">
            <a:extLst>
              <a:ext uri="{FF2B5EF4-FFF2-40B4-BE49-F238E27FC236}">
                <a16:creationId xmlns:a16="http://schemas.microsoft.com/office/drawing/2014/main" id="{7260C679-C322-3EB8-0095-6CA9F3BE2D4E}"/>
              </a:ext>
            </a:extLst>
          </p:cNvPr>
          <p:cNvSpPr/>
          <p:nvPr/>
        </p:nvSpPr>
        <p:spPr>
          <a:xfrm>
            <a:off x="6923322" y="273600"/>
            <a:ext cx="4372863" cy="812460"/>
          </a:xfrm>
          <a:prstGeom prst="wedgeRoundRectCallout">
            <a:avLst>
              <a:gd name="adj1" fmla="val -41822"/>
              <a:gd name="adj2" fmla="val 8277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この便の場合は、</a:t>
            </a:r>
            <a:r>
              <a:rPr lang="en-US" altLang="ja-JP" sz="1400" dirty="0">
                <a:solidFill>
                  <a:schemeClr val="tx1"/>
                </a:solidFill>
              </a:rPr>
              <a:t>22</a:t>
            </a:r>
            <a:r>
              <a:rPr lang="ja-JP" altLang="en-US" sz="1400" dirty="0">
                <a:solidFill>
                  <a:schemeClr val="tx1"/>
                </a:solidFill>
              </a:rPr>
              <a:t>時ぐらいに入庫があるはず・・</a:t>
            </a:r>
            <a:endParaRPr lang="en-US" altLang="ja-JP" sz="1400" dirty="0">
              <a:solidFill>
                <a:schemeClr val="tx1"/>
              </a:solidFill>
            </a:endParaRPr>
          </a:p>
          <a:p>
            <a:r>
              <a:rPr kumimoji="1" lang="ja-JP" altLang="en-US" sz="1400" dirty="0">
                <a:solidFill>
                  <a:schemeClr val="tx1"/>
                </a:solidFill>
              </a:rPr>
              <a:t>入庫ない。。</a:t>
            </a:r>
          </a:p>
        </p:txBody>
      </p:sp>
      <p:sp>
        <p:nvSpPr>
          <p:cNvPr id="26" name="正方形/長方形 25">
            <a:extLst>
              <a:ext uri="{FF2B5EF4-FFF2-40B4-BE49-F238E27FC236}">
                <a16:creationId xmlns:a16="http://schemas.microsoft.com/office/drawing/2014/main" id="{F020E882-765F-DB7F-BE26-D309F1510C6A}"/>
              </a:ext>
            </a:extLst>
          </p:cNvPr>
          <p:cNvSpPr/>
          <p:nvPr/>
        </p:nvSpPr>
        <p:spPr>
          <a:xfrm>
            <a:off x="9043636" y="2040438"/>
            <a:ext cx="423747" cy="69911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5</a:t>
            </a:r>
            <a:r>
              <a:rPr lang="ja-JP" altLang="en-US" sz="1400" dirty="0"/>
              <a:t>箱</a:t>
            </a:r>
            <a:endParaRPr kumimoji="1" lang="ja-JP" altLang="en-US" sz="1400" dirty="0"/>
          </a:p>
        </p:txBody>
      </p:sp>
      <p:sp>
        <p:nvSpPr>
          <p:cNvPr id="27" name="テキスト ボックス 26">
            <a:extLst>
              <a:ext uri="{FF2B5EF4-FFF2-40B4-BE49-F238E27FC236}">
                <a16:creationId xmlns:a16="http://schemas.microsoft.com/office/drawing/2014/main" id="{B5837680-3D64-52DA-C20C-6F5D7FE25FED}"/>
              </a:ext>
            </a:extLst>
          </p:cNvPr>
          <p:cNvSpPr txBox="1"/>
          <p:nvPr/>
        </p:nvSpPr>
        <p:spPr>
          <a:xfrm>
            <a:off x="8985242" y="2810523"/>
            <a:ext cx="540533" cy="369332"/>
          </a:xfrm>
          <a:prstGeom prst="rect">
            <a:avLst/>
          </a:prstGeom>
          <a:noFill/>
        </p:spPr>
        <p:txBody>
          <a:bodyPr wrap="none" rtlCol="0">
            <a:spAutoFit/>
          </a:bodyPr>
          <a:lstStyle/>
          <a:p>
            <a:r>
              <a:rPr lang="en-US" altLang="ja-JP" dirty="0"/>
              <a:t>3</a:t>
            </a:r>
            <a:r>
              <a:rPr kumimoji="1" lang="ja-JP" altLang="en-US" dirty="0"/>
              <a:t>時</a:t>
            </a:r>
          </a:p>
        </p:txBody>
      </p:sp>
      <p:sp>
        <p:nvSpPr>
          <p:cNvPr id="28" name="テキスト ボックス 27">
            <a:extLst>
              <a:ext uri="{FF2B5EF4-FFF2-40B4-BE49-F238E27FC236}">
                <a16:creationId xmlns:a16="http://schemas.microsoft.com/office/drawing/2014/main" id="{4D149F7D-686E-C5A0-8480-A39993D115DB}"/>
              </a:ext>
            </a:extLst>
          </p:cNvPr>
          <p:cNvSpPr txBox="1"/>
          <p:nvPr/>
        </p:nvSpPr>
        <p:spPr>
          <a:xfrm>
            <a:off x="8445205" y="1438884"/>
            <a:ext cx="1800493" cy="369332"/>
          </a:xfrm>
          <a:prstGeom prst="rect">
            <a:avLst/>
          </a:prstGeom>
          <a:noFill/>
        </p:spPr>
        <p:txBody>
          <a:bodyPr wrap="none" rtlCol="0">
            <a:spAutoFit/>
          </a:bodyPr>
          <a:lstStyle/>
          <a:p>
            <a:r>
              <a:rPr lang="ja-JP" altLang="en-US" dirty="0"/>
              <a:t>入庫かんばん数</a:t>
            </a:r>
            <a:endParaRPr kumimoji="1" lang="ja-JP" altLang="en-US" dirty="0"/>
          </a:p>
        </p:txBody>
      </p:sp>
      <p:sp>
        <p:nvSpPr>
          <p:cNvPr id="29" name="矢印: 右 28">
            <a:extLst>
              <a:ext uri="{FF2B5EF4-FFF2-40B4-BE49-F238E27FC236}">
                <a16:creationId xmlns:a16="http://schemas.microsoft.com/office/drawing/2014/main" id="{DAA6D751-0E21-DACB-CB12-FC4C0C2DFB3B}"/>
              </a:ext>
            </a:extLst>
          </p:cNvPr>
          <p:cNvSpPr/>
          <p:nvPr/>
        </p:nvSpPr>
        <p:spPr>
          <a:xfrm>
            <a:off x="7179842" y="2035543"/>
            <a:ext cx="1792082"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吹き出し: 角を丸めた四角形 29">
            <a:extLst>
              <a:ext uri="{FF2B5EF4-FFF2-40B4-BE49-F238E27FC236}">
                <a16:creationId xmlns:a16="http://schemas.microsoft.com/office/drawing/2014/main" id="{CDA341BC-576F-4A20-4EF6-18DFA0889A47}"/>
              </a:ext>
            </a:extLst>
          </p:cNvPr>
          <p:cNvSpPr/>
          <p:nvPr/>
        </p:nvSpPr>
        <p:spPr>
          <a:xfrm>
            <a:off x="7201933" y="3236026"/>
            <a:ext cx="2554447" cy="654009"/>
          </a:xfrm>
          <a:prstGeom prst="wedgeRoundRectCallout">
            <a:avLst>
              <a:gd name="adj1" fmla="val -15840"/>
              <a:gd name="adj2" fmla="val -19161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10</a:t>
            </a:r>
            <a:r>
              <a:rPr lang="ja-JP" altLang="en-US" sz="1400" dirty="0">
                <a:solidFill>
                  <a:schemeClr val="tx1"/>
                </a:solidFill>
              </a:rPr>
              <a:t>箱、部品置き場で滞留している！！</a:t>
            </a:r>
            <a:endParaRPr kumimoji="1" lang="ja-JP" altLang="en-US" sz="1400" dirty="0">
              <a:solidFill>
                <a:schemeClr val="tx1"/>
              </a:solidFill>
            </a:endParaRPr>
          </a:p>
        </p:txBody>
      </p:sp>
      <p:sp>
        <p:nvSpPr>
          <p:cNvPr id="31" name="矢印: 右 30">
            <a:extLst>
              <a:ext uri="{FF2B5EF4-FFF2-40B4-BE49-F238E27FC236}">
                <a16:creationId xmlns:a16="http://schemas.microsoft.com/office/drawing/2014/main" id="{3B5538DA-E39B-7DAA-9872-215803E84AEC}"/>
              </a:ext>
            </a:extLst>
          </p:cNvPr>
          <p:cNvSpPr/>
          <p:nvPr/>
        </p:nvSpPr>
        <p:spPr>
          <a:xfrm>
            <a:off x="9637913" y="2043682"/>
            <a:ext cx="1792082"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吹き出し: 角を丸めた四角形 31">
            <a:extLst>
              <a:ext uri="{FF2B5EF4-FFF2-40B4-BE49-F238E27FC236}">
                <a16:creationId xmlns:a16="http://schemas.microsoft.com/office/drawing/2014/main" id="{A0C308AD-922C-A928-084B-28B8E3410120}"/>
              </a:ext>
            </a:extLst>
          </p:cNvPr>
          <p:cNvSpPr/>
          <p:nvPr/>
        </p:nvSpPr>
        <p:spPr>
          <a:xfrm>
            <a:off x="9883404" y="3321913"/>
            <a:ext cx="2244105" cy="727540"/>
          </a:xfrm>
          <a:prstGeom prst="wedgeRoundRectCallout">
            <a:avLst>
              <a:gd name="adj1" fmla="val -27190"/>
              <a:gd name="adj2" fmla="val -19331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5</a:t>
            </a:r>
            <a:r>
              <a:rPr lang="ja-JP" altLang="en-US" sz="1400" dirty="0">
                <a:solidFill>
                  <a:schemeClr val="tx1"/>
                </a:solidFill>
              </a:rPr>
              <a:t>個入庫したが、まだ</a:t>
            </a:r>
            <a:r>
              <a:rPr lang="en-US" altLang="ja-JP" sz="1400" dirty="0">
                <a:solidFill>
                  <a:schemeClr val="tx1"/>
                </a:solidFill>
              </a:rPr>
              <a:t>5</a:t>
            </a:r>
            <a:r>
              <a:rPr lang="ja-JP" altLang="en-US" sz="1400" dirty="0">
                <a:solidFill>
                  <a:schemeClr val="tx1"/>
                </a:solidFill>
              </a:rPr>
              <a:t>箱、部品置き場で滞留している！</a:t>
            </a:r>
            <a:endParaRPr kumimoji="1" lang="ja-JP" altLang="en-US" sz="1400" dirty="0">
              <a:solidFill>
                <a:schemeClr val="tx1"/>
              </a:solidFill>
            </a:endParaRPr>
          </a:p>
        </p:txBody>
      </p:sp>
      <p:sp>
        <p:nvSpPr>
          <p:cNvPr id="34" name="楕円 33">
            <a:extLst>
              <a:ext uri="{FF2B5EF4-FFF2-40B4-BE49-F238E27FC236}">
                <a16:creationId xmlns:a16="http://schemas.microsoft.com/office/drawing/2014/main" id="{9725942F-6562-82B7-07C8-7012E2A33096}"/>
              </a:ext>
            </a:extLst>
          </p:cNvPr>
          <p:cNvSpPr/>
          <p:nvPr/>
        </p:nvSpPr>
        <p:spPr>
          <a:xfrm>
            <a:off x="5995434" y="3726718"/>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1</a:t>
            </a:r>
            <a:endParaRPr kumimoji="1" lang="ja-JP" altLang="en-US" sz="1400" dirty="0"/>
          </a:p>
        </p:txBody>
      </p:sp>
      <p:sp>
        <p:nvSpPr>
          <p:cNvPr id="35" name="楕円 34">
            <a:extLst>
              <a:ext uri="{FF2B5EF4-FFF2-40B4-BE49-F238E27FC236}">
                <a16:creationId xmlns:a16="http://schemas.microsoft.com/office/drawing/2014/main" id="{21D407C2-E8A1-D119-3B9B-1540448087D9}"/>
              </a:ext>
            </a:extLst>
          </p:cNvPr>
          <p:cNvSpPr/>
          <p:nvPr/>
        </p:nvSpPr>
        <p:spPr>
          <a:xfrm>
            <a:off x="11101192" y="122909"/>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2</a:t>
            </a:r>
            <a:endParaRPr kumimoji="1" lang="ja-JP" altLang="en-US" sz="1400" dirty="0"/>
          </a:p>
        </p:txBody>
      </p:sp>
      <p:sp>
        <p:nvSpPr>
          <p:cNvPr id="36" name="楕円 35">
            <a:extLst>
              <a:ext uri="{FF2B5EF4-FFF2-40B4-BE49-F238E27FC236}">
                <a16:creationId xmlns:a16="http://schemas.microsoft.com/office/drawing/2014/main" id="{B0D210D6-52A8-D9CF-73B2-5493B832503B}"/>
              </a:ext>
            </a:extLst>
          </p:cNvPr>
          <p:cNvSpPr/>
          <p:nvPr/>
        </p:nvSpPr>
        <p:spPr>
          <a:xfrm>
            <a:off x="9330782" y="3685683"/>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t>3</a:t>
            </a:r>
            <a:endParaRPr kumimoji="1" lang="ja-JP" altLang="en-US" sz="1400" dirty="0"/>
          </a:p>
        </p:txBody>
      </p:sp>
      <p:sp>
        <p:nvSpPr>
          <p:cNvPr id="37" name="楕円 36">
            <a:extLst>
              <a:ext uri="{FF2B5EF4-FFF2-40B4-BE49-F238E27FC236}">
                <a16:creationId xmlns:a16="http://schemas.microsoft.com/office/drawing/2014/main" id="{EB90AD49-8BB7-7322-27EB-DB0CD364ABB0}"/>
              </a:ext>
            </a:extLst>
          </p:cNvPr>
          <p:cNvSpPr/>
          <p:nvPr/>
        </p:nvSpPr>
        <p:spPr>
          <a:xfrm>
            <a:off x="11802014" y="3864787"/>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t>4</a:t>
            </a:r>
            <a:endParaRPr kumimoji="1" lang="ja-JP" altLang="en-US" sz="1400" dirty="0"/>
          </a:p>
        </p:txBody>
      </p:sp>
      <p:sp>
        <p:nvSpPr>
          <p:cNvPr id="38" name="テキスト ボックス 37">
            <a:extLst>
              <a:ext uri="{FF2B5EF4-FFF2-40B4-BE49-F238E27FC236}">
                <a16:creationId xmlns:a16="http://schemas.microsoft.com/office/drawing/2014/main" id="{A9607EFF-E904-FB63-220C-6655ACB1AEAB}"/>
              </a:ext>
            </a:extLst>
          </p:cNvPr>
          <p:cNvSpPr txBox="1"/>
          <p:nvPr/>
        </p:nvSpPr>
        <p:spPr>
          <a:xfrm>
            <a:off x="2193073" y="4323371"/>
            <a:ext cx="7340471" cy="646331"/>
          </a:xfrm>
          <a:prstGeom prst="rect">
            <a:avLst/>
          </a:prstGeom>
          <a:noFill/>
        </p:spPr>
        <p:txBody>
          <a:bodyPr wrap="none" rtlCol="0">
            <a:spAutoFit/>
          </a:bodyPr>
          <a:lstStyle/>
          <a:p>
            <a:r>
              <a:rPr lang="ja-JP" altLang="en-US" b="1" dirty="0">
                <a:solidFill>
                  <a:schemeClr val="accent1"/>
                </a:solidFill>
              </a:rPr>
              <a:t>検収実績は、半直遅れで行われるなど実績との乖離がある</a:t>
            </a:r>
            <a:endParaRPr lang="en-US" altLang="ja-JP" b="1" dirty="0">
              <a:solidFill>
                <a:schemeClr val="accent1"/>
              </a:solidFill>
            </a:endParaRPr>
          </a:p>
          <a:p>
            <a:r>
              <a:rPr lang="ja-JP" altLang="en-US" b="1" dirty="0">
                <a:solidFill>
                  <a:schemeClr val="accent1"/>
                </a:solidFill>
              </a:rPr>
              <a:t>上記計算を適用すると、誤った入庫予定かんばん数を計算してしまう</a:t>
            </a:r>
            <a:endParaRPr lang="en-US" altLang="ja-JP" b="1" dirty="0">
              <a:solidFill>
                <a:schemeClr val="accent1"/>
              </a:solidFill>
            </a:endParaRPr>
          </a:p>
        </p:txBody>
      </p:sp>
      <p:sp>
        <p:nvSpPr>
          <p:cNvPr id="40" name="テキスト ボックス 39">
            <a:extLst>
              <a:ext uri="{FF2B5EF4-FFF2-40B4-BE49-F238E27FC236}">
                <a16:creationId xmlns:a16="http://schemas.microsoft.com/office/drawing/2014/main" id="{3DC47ECC-B36D-68CB-6464-816C39096B20}"/>
              </a:ext>
            </a:extLst>
          </p:cNvPr>
          <p:cNvSpPr txBox="1"/>
          <p:nvPr/>
        </p:nvSpPr>
        <p:spPr>
          <a:xfrm>
            <a:off x="2193073" y="5377271"/>
            <a:ext cx="9145452" cy="646331"/>
          </a:xfrm>
          <a:prstGeom prst="rect">
            <a:avLst/>
          </a:prstGeom>
          <a:noFill/>
        </p:spPr>
        <p:txBody>
          <a:bodyPr wrap="none" rtlCol="0">
            <a:spAutoFit/>
          </a:bodyPr>
          <a:lstStyle/>
          <a:p>
            <a:r>
              <a:rPr lang="en-US" altLang="ja-JP" b="1" dirty="0">
                <a:solidFill>
                  <a:schemeClr val="accent6"/>
                </a:solidFill>
              </a:rPr>
              <a:t>LINKS</a:t>
            </a:r>
            <a:r>
              <a:rPr lang="ja-JP" altLang="en-US" b="1" dirty="0">
                <a:solidFill>
                  <a:schemeClr val="accent6"/>
                </a:solidFill>
              </a:rPr>
              <a:t>の</a:t>
            </a:r>
            <a:r>
              <a:rPr lang="en-US" altLang="ja-JP" b="1" dirty="0">
                <a:solidFill>
                  <a:schemeClr val="accent6"/>
                </a:solidFill>
              </a:rPr>
              <a:t>”</a:t>
            </a:r>
            <a:r>
              <a:rPr lang="ja-JP" altLang="en-US" b="1" dirty="0">
                <a:solidFill>
                  <a:schemeClr val="accent6"/>
                </a:solidFill>
              </a:rPr>
              <a:t>納入便</a:t>
            </a:r>
            <a:r>
              <a:rPr lang="en-US" altLang="ja-JP" b="1" dirty="0">
                <a:solidFill>
                  <a:schemeClr val="accent6"/>
                </a:solidFill>
              </a:rPr>
              <a:t>”</a:t>
            </a:r>
            <a:r>
              <a:rPr lang="ja-JP" altLang="en-US" b="1" dirty="0">
                <a:solidFill>
                  <a:schemeClr val="accent6"/>
                </a:solidFill>
              </a:rPr>
              <a:t>情報と仕入先ダイヤの納入時間を組み合わせて、納入予定時間を計算</a:t>
            </a:r>
            <a:endParaRPr lang="en-US" altLang="ja-JP" b="1" dirty="0">
              <a:solidFill>
                <a:schemeClr val="accent6"/>
              </a:solidFill>
            </a:endParaRPr>
          </a:p>
          <a:p>
            <a:r>
              <a:rPr lang="ja-JP" altLang="en-US" b="1" dirty="0">
                <a:solidFill>
                  <a:schemeClr val="accent6"/>
                </a:solidFill>
              </a:rPr>
              <a:t>納入予定時間から入庫予定時間を計算するように変更</a:t>
            </a:r>
            <a:endParaRPr lang="en-US" altLang="ja-JP" b="1" dirty="0">
              <a:solidFill>
                <a:schemeClr val="accent6"/>
              </a:solidFill>
            </a:endParaRPr>
          </a:p>
        </p:txBody>
      </p:sp>
    </p:spTree>
    <p:extLst>
      <p:ext uri="{BB962C8B-B14F-4D97-AF65-F5344CB8AC3E}">
        <p14:creationId xmlns:p14="http://schemas.microsoft.com/office/powerpoint/2010/main" val="4185092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E38D73D-7500-9F7B-F323-F15516841A76}"/>
              </a:ext>
            </a:extLst>
          </p:cNvPr>
          <p:cNvSpPr>
            <a:spLocks noGrp="1"/>
          </p:cNvSpPr>
          <p:nvPr>
            <p:ph type="body" sz="quarter" idx="18"/>
          </p:nvPr>
        </p:nvSpPr>
        <p:spPr/>
        <p:txBody>
          <a:bodyPr/>
          <a:lstStyle/>
          <a:p>
            <a:r>
              <a:rPr kumimoji="1" lang="ja-JP" altLang="en-US" sz="1800" b="0" dirty="0"/>
              <a:t>在庫数は</a:t>
            </a:r>
            <a:r>
              <a:rPr lang="ja-JP" altLang="en-US" sz="1800" b="0" dirty="0"/>
              <a:t>〇時時点の在庫数</a:t>
            </a:r>
            <a:endParaRPr lang="en-US" altLang="ja-JP" sz="1800" b="0" dirty="0"/>
          </a:p>
          <a:p>
            <a:r>
              <a:rPr kumimoji="1" lang="ja-JP" altLang="en-US" sz="1800" b="0" dirty="0"/>
              <a:t>入庫数、出庫数、〇時台の値を示す</a:t>
            </a:r>
            <a:endParaRPr kumimoji="1" lang="en-US" altLang="ja-JP" sz="1800" b="0" dirty="0"/>
          </a:p>
          <a:p>
            <a:r>
              <a:rPr lang="ja-JP" altLang="en-US" sz="1800" b="0" dirty="0"/>
              <a:t>➡　そのため、下のようなデータになる</a:t>
            </a:r>
            <a:endParaRPr kumimoji="1" lang="ja-JP" altLang="en-US" sz="1800" b="0" dirty="0"/>
          </a:p>
        </p:txBody>
      </p:sp>
      <p:sp>
        <p:nvSpPr>
          <p:cNvPr id="3" name="テキスト プレースホルダー 2">
            <a:extLst>
              <a:ext uri="{FF2B5EF4-FFF2-40B4-BE49-F238E27FC236}">
                <a16:creationId xmlns:a16="http://schemas.microsoft.com/office/drawing/2014/main" id="{F9A0C46B-4890-1C73-AC93-0AA313FE9531}"/>
              </a:ext>
            </a:extLst>
          </p:cNvPr>
          <p:cNvSpPr>
            <a:spLocks noGrp="1"/>
          </p:cNvSpPr>
          <p:nvPr>
            <p:ph type="body" sz="quarter" idx="20"/>
          </p:nvPr>
        </p:nvSpPr>
        <p:spPr/>
        <p:txBody>
          <a:bodyPr/>
          <a:lstStyle/>
          <a:p>
            <a:r>
              <a:rPr kumimoji="1" lang="en-US" altLang="ja-JP" dirty="0"/>
              <a:t>【</a:t>
            </a:r>
            <a:r>
              <a:rPr kumimoji="1" lang="ja-JP" altLang="en-US" dirty="0"/>
              <a:t>参考</a:t>
            </a:r>
            <a:r>
              <a:rPr kumimoji="1" lang="en-US" altLang="ja-JP" dirty="0"/>
              <a:t>】</a:t>
            </a:r>
            <a:r>
              <a:rPr kumimoji="1" lang="ja-JP" altLang="en-US" dirty="0"/>
              <a:t>データの記録方法について</a:t>
            </a:r>
          </a:p>
        </p:txBody>
      </p:sp>
      <p:sp>
        <p:nvSpPr>
          <p:cNvPr id="4" name="日付プレースホルダー 3">
            <a:extLst>
              <a:ext uri="{FF2B5EF4-FFF2-40B4-BE49-F238E27FC236}">
                <a16:creationId xmlns:a16="http://schemas.microsoft.com/office/drawing/2014/main" id="{231786CA-A3EC-A86C-4013-6BB71CC775F7}"/>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graphicFrame>
        <p:nvGraphicFramePr>
          <p:cNvPr id="5" name="表 4">
            <a:extLst>
              <a:ext uri="{FF2B5EF4-FFF2-40B4-BE49-F238E27FC236}">
                <a16:creationId xmlns:a16="http://schemas.microsoft.com/office/drawing/2014/main" id="{E2E154F0-621F-0A4B-15E4-ACB057FF1168}"/>
              </a:ext>
            </a:extLst>
          </p:cNvPr>
          <p:cNvGraphicFramePr>
            <a:graphicFrameLocks noGrp="1"/>
          </p:cNvGraphicFramePr>
          <p:nvPr>
            <p:extLst>
              <p:ext uri="{D42A27DB-BD31-4B8C-83A1-F6EECF244321}">
                <p14:modId xmlns:p14="http://schemas.microsoft.com/office/powerpoint/2010/main" val="2343037032"/>
              </p:ext>
            </p:extLst>
          </p:nvPr>
        </p:nvGraphicFramePr>
        <p:xfrm>
          <a:off x="443077" y="173199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13626609"/>
                    </a:ext>
                  </a:extLst>
                </a:gridCol>
                <a:gridCol w="1625600">
                  <a:extLst>
                    <a:ext uri="{9D8B030D-6E8A-4147-A177-3AD203B41FA5}">
                      <a16:colId xmlns:a16="http://schemas.microsoft.com/office/drawing/2014/main" val="3084395994"/>
                    </a:ext>
                  </a:extLst>
                </a:gridCol>
                <a:gridCol w="1625600">
                  <a:extLst>
                    <a:ext uri="{9D8B030D-6E8A-4147-A177-3AD203B41FA5}">
                      <a16:colId xmlns:a16="http://schemas.microsoft.com/office/drawing/2014/main" val="2826549987"/>
                    </a:ext>
                  </a:extLst>
                </a:gridCol>
                <a:gridCol w="1625600">
                  <a:extLst>
                    <a:ext uri="{9D8B030D-6E8A-4147-A177-3AD203B41FA5}">
                      <a16:colId xmlns:a16="http://schemas.microsoft.com/office/drawing/2014/main" val="617359947"/>
                    </a:ext>
                  </a:extLst>
                </a:gridCol>
                <a:gridCol w="1625600">
                  <a:extLst>
                    <a:ext uri="{9D8B030D-6E8A-4147-A177-3AD203B41FA5}">
                      <a16:colId xmlns:a16="http://schemas.microsoft.com/office/drawing/2014/main" val="1949300573"/>
                    </a:ext>
                  </a:extLst>
                </a:gridCol>
              </a:tblGrid>
              <a:tr h="370840">
                <a:tc>
                  <a:txBody>
                    <a:bodyPr/>
                    <a:lstStyle/>
                    <a:p>
                      <a:r>
                        <a:rPr kumimoji="1" lang="ja-JP" altLang="en-US" dirty="0"/>
                        <a:t>日時</a:t>
                      </a:r>
                    </a:p>
                  </a:txBody>
                  <a:tcPr/>
                </a:tc>
                <a:tc>
                  <a:txBody>
                    <a:bodyPr/>
                    <a:lstStyle/>
                    <a:p>
                      <a:r>
                        <a:rPr kumimoji="1" lang="ja-JP" altLang="en-US" dirty="0"/>
                        <a:t>入庫数</a:t>
                      </a:r>
                    </a:p>
                  </a:txBody>
                  <a:tcPr/>
                </a:tc>
                <a:tc>
                  <a:txBody>
                    <a:bodyPr/>
                    <a:lstStyle/>
                    <a:p>
                      <a:r>
                        <a:rPr kumimoji="1" lang="ja-JP" altLang="en-US" dirty="0"/>
                        <a:t>出庫数</a:t>
                      </a:r>
                    </a:p>
                  </a:txBody>
                  <a:tcPr/>
                </a:tc>
                <a:tc>
                  <a:txBody>
                    <a:bodyPr/>
                    <a:lstStyle/>
                    <a:p>
                      <a:r>
                        <a:rPr kumimoji="1" lang="ja-JP" altLang="en-US" dirty="0"/>
                        <a:t>在庫数</a:t>
                      </a:r>
                    </a:p>
                  </a:txBody>
                  <a:tcPr/>
                </a:tc>
                <a:tc>
                  <a:txBody>
                    <a:bodyPr/>
                    <a:lstStyle/>
                    <a:p>
                      <a:r>
                        <a:rPr kumimoji="1" lang="ja-JP" altLang="en-US" dirty="0"/>
                        <a:t>滞留数</a:t>
                      </a:r>
                    </a:p>
                  </a:txBody>
                  <a:tcPr/>
                </a:tc>
                <a:extLst>
                  <a:ext uri="{0D108BD9-81ED-4DB2-BD59-A6C34878D82A}">
                    <a16:rowId xmlns:a16="http://schemas.microsoft.com/office/drawing/2014/main" val="3580118677"/>
                  </a:ext>
                </a:extLst>
              </a:tr>
              <a:tr h="370840">
                <a:tc>
                  <a:txBody>
                    <a:bodyPr/>
                    <a:lstStyle/>
                    <a:p>
                      <a:r>
                        <a:rPr kumimoji="1" lang="en-US" altLang="ja-JP" dirty="0"/>
                        <a:t>16</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19640575"/>
                  </a:ext>
                </a:extLst>
              </a:tr>
              <a:tr h="370840">
                <a:tc>
                  <a:txBody>
                    <a:bodyPr/>
                    <a:lstStyle/>
                    <a:p>
                      <a:r>
                        <a:rPr kumimoji="1" lang="en-US" altLang="ja-JP" dirty="0"/>
                        <a:t>17</a:t>
                      </a:r>
                      <a:r>
                        <a:rPr kumimoji="1" lang="ja-JP" altLang="en-US" dirty="0"/>
                        <a:t>時</a:t>
                      </a:r>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83301496"/>
                  </a:ext>
                </a:extLst>
              </a:tr>
              <a:tr h="370840">
                <a:tc>
                  <a:txBody>
                    <a:bodyPr/>
                    <a:lstStyle/>
                    <a:p>
                      <a:r>
                        <a:rPr kumimoji="1" lang="en-US" altLang="ja-JP" dirty="0"/>
                        <a:t>18</a:t>
                      </a:r>
                      <a:r>
                        <a:rPr kumimoji="1" lang="ja-JP" altLang="en-US" dirty="0"/>
                        <a:t>時</a:t>
                      </a:r>
                    </a:p>
                  </a:txBody>
                  <a:tcPr/>
                </a:tc>
                <a:tc>
                  <a:txBody>
                    <a:bodyPr/>
                    <a:lstStyle/>
                    <a:p>
                      <a:r>
                        <a:rPr kumimoji="1" lang="en-US" altLang="ja-JP" dirty="0"/>
                        <a:t>10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1324653119"/>
                  </a:ext>
                </a:extLst>
              </a:tr>
              <a:tr h="370840">
                <a:tc>
                  <a:txBody>
                    <a:bodyPr/>
                    <a:lstStyle/>
                    <a:p>
                      <a:r>
                        <a:rPr kumimoji="1" lang="en-US" altLang="ja-JP" dirty="0"/>
                        <a:t>19</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17</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48266103"/>
                  </a:ext>
                </a:extLst>
              </a:tr>
            </a:tbl>
          </a:graphicData>
        </a:graphic>
      </p:graphicFrame>
    </p:spTree>
    <p:extLst>
      <p:ext uri="{BB962C8B-B14F-4D97-AF65-F5344CB8AC3E}">
        <p14:creationId xmlns:p14="http://schemas.microsoft.com/office/powerpoint/2010/main" val="3155980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93D8A-642D-2425-FFAD-D8258A1D226C}"/>
              </a:ext>
            </a:extLst>
          </p:cNvPr>
          <p:cNvSpPr>
            <a:spLocks noGrp="1"/>
          </p:cNvSpPr>
          <p:nvPr>
            <p:ph type="body" sz="quarter" idx="18"/>
          </p:nvPr>
        </p:nvSpPr>
        <p:spPr/>
        <p:txBody>
          <a:bodyPr/>
          <a:lstStyle/>
          <a:p>
            <a:r>
              <a:rPr lang="ja-JP" altLang="en-US" dirty="0"/>
              <a:t>発注がある</a:t>
            </a:r>
            <a:r>
              <a:rPr lang="en-US" altLang="ja-JP" dirty="0"/>
              <a:t>/</a:t>
            </a:r>
            <a:r>
              <a:rPr lang="ja-JP" altLang="en-US" dirty="0"/>
              <a:t>発注がない</a:t>
            </a:r>
            <a:endParaRPr lang="en-US" altLang="ja-JP" dirty="0"/>
          </a:p>
          <a:p>
            <a:r>
              <a:rPr lang="ja-JP" altLang="en-US" dirty="0"/>
              <a:t>生産に対して発注が多い</a:t>
            </a:r>
            <a:r>
              <a:rPr lang="en-US" altLang="ja-JP" dirty="0"/>
              <a:t>/</a:t>
            </a:r>
            <a:r>
              <a:rPr lang="ja-JP" altLang="en-US" dirty="0"/>
              <a:t>生産に対して発注が少ない</a:t>
            </a:r>
            <a:endParaRPr lang="en-US" altLang="ja-JP" dirty="0"/>
          </a:p>
          <a:p>
            <a:endParaRPr lang="en-US" altLang="ja-JP" dirty="0"/>
          </a:p>
          <a:p>
            <a:r>
              <a:rPr lang="ja-JP" altLang="en-US" dirty="0"/>
              <a:t>発注がない</a:t>
            </a:r>
            <a:endParaRPr lang="en-US" altLang="ja-JP" dirty="0"/>
          </a:p>
          <a:p>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CB8B044F-81D4-CEFF-5F76-023A92431A2D}"/>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3FAED978-D6DD-C8A8-E7DE-8D3D4E3BBFB8}"/>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3646499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4DEA4AB4-6A63-F13F-EA23-1FFBAA53C429}"/>
              </a:ext>
            </a:extLst>
          </p:cNvPr>
          <p:cNvSpPr/>
          <p:nvPr/>
        </p:nvSpPr>
        <p:spPr>
          <a:xfrm>
            <a:off x="8654" y="6400800"/>
            <a:ext cx="12183346" cy="4232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232A5D7B-D913-D7B1-CD65-D55F9FA4AE97}"/>
              </a:ext>
            </a:extLst>
          </p:cNvPr>
          <p:cNvSpPr/>
          <p:nvPr/>
        </p:nvSpPr>
        <p:spPr>
          <a:xfrm>
            <a:off x="9745754" y="7101074"/>
            <a:ext cx="1126653" cy="1504341"/>
          </a:xfrm>
          <a:prstGeom prst="rect">
            <a:avLst/>
          </a:prstGeom>
          <a:solidFill>
            <a:schemeClr val="accent6">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401E9C17-4D1C-718C-5408-BF18AB7FFBEC}"/>
              </a:ext>
            </a:extLst>
          </p:cNvPr>
          <p:cNvSpPr>
            <a:spLocks noGrp="1"/>
          </p:cNvSpPr>
          <p:nvPr>
            <p:ph type="dt" sz="half" idx="19"/>
          </p:nvPr>
        </p:nvSpPr>
        <p:spPr>
          <a:xfrm>
            <a:off x="6962400" y="6582803"/>
            <a:ext cx="2228850" cy="129789"/>
          </a:xfrm>
        </p:spPr>
        <p:txBody>
          <a:bodyPr/>
          <a:lstStyle/>
          <a:p>
            <a:fld id="{FCAFAC13-DB77-42F2-BE26-45BA5532FD50}" type="datetime4">
              <a:rPr lang="en-US" altLang="ja-JP" smtClean="0"/>
              <a:pPr/>
              <a:t>January 4, 2025</a:t>
            </a:fld>
            <a:endParaRPr lang="en-US" dirty="0"/>
          </a:p>
        </p:txBody>
      </p:sp>
      <p:sp>
        <p:nvSpPr>
          <p:cNvPr id="5" name="テキスト ボックス 4">
            <a:extLst>
              <a:ext uri="{FF2B5EF4-FFF2-40B4-BE49-F238E27FC236}">
                <a16:creationId xmlns:a16="http://schemas.microsoft.com/office/drawing/2014/main" id="{67923950-900D-36CC-36BE-A3B6EB82CEF7}"/>
              </a:ext>
            </a:extLst>
          </p:cNvPr>
          <p:cNvSpPr txBox="1"/>
          <p:nvPr/>
        </p:nvSpPr>
        <p:spPr>
          <a:xfrm>
            <a:off x="1531089" y="467833"/>
            <a:ext cx="1800493" cy="369332"/>
          </a:xfrm>
          <a:prstGeom prst="rect">
            <a:avLst/>
          </a:prstGeom>
          <a:noFill/>
        </p:spPr>
        <p:txBody>
          <a:bodyPr wrap="none" rtlCol="0">
            <a:spAutoFit/>
          </a:bodyPr>
          <a:lstStyle/>
          <a:p>
            <a:r>
              <a:rPr kumimoji="1" lang="ja-JP" altLang="en-US" dirty="0"/>
              <a:t>発注かんばん数</a:t>
            </a:r>
          </a:p>
        </p:txBody>
      </p:sp>
      <p:sp>
        <p:nvSpPr>
          <p:cNvPr id="7" name="テキスト ボックス 6">
            <a:extLst>
              <a:ext uri="{FF2B5EF4-FFF2-40B4-BE49-F238E27FC236}">
                <a16:creationId xmlns:a16="http://schemas.microsoft.com/office/drawing/2014/main" id="{96F49795-C438-F9DE-5044-1A2524742DCF}"/>
              </a:ext>
            </a:extLst>
          </p:cNvPr>
          <p:cNvSpPr txBox="1"/>
          <p:nvPr/>
        </p:nvSpPr>
        <p:spPr>
          <a:xfrm>
            <a:off x="1761921" y="1555897"/>
            <a:ext cx="1338828" cy="369332"/>
          </a:xfrm>
          <a:prstGeom prst="rect">
            <a:avLst/>
          </a:prstGeom>
          <a:noFill/>
        </p:spPr>
        <p:txBody>
          <a:bodyPr wrap="none" rtlCol="0">
            <a:spAutoFit/>
          </a:bodyPr>
          <a:lstStyle/>
          <a:p>
            <a:r>
              <a:rPr lang="ja-JP" altLang="en-US" dirty="0"/>
              <a:t>納入フレ</a:t>
            </a:r>
            <a:r>
              <a:rPr kumimoji="1" lang="ja-JP" altLang="en-US" dirty="0"/>
              <a:t>数</a:t>
            </a:r>
          </a:p>
        </p:txBody>
      </p:sp>
      <p:cxnSp>
        <p:nvCxnSpPr>
          <p:cNvPr id="9" name="直線矢印コネクタ 8">
            <a:extLst>
              <a:ext uri="{FF2B5EF4-FFF2-40B4-BE49-F238E27FC236}">
                <a16:creationId xmlns:a16="http://schemas.microsoft.com/office/drawing/2014/main" id="{67CBA5AB-1DE4-0B48-E61A-47D72641EFC0}"/>
              </a:ext>
            </a:extLst>
          </p:cNvPr>
          <p:cNvCxnSpPr>
            <a:cxnSpLocks/>
          </p:cNvCxnSpPr>
          <p:nvPr/>
        </p:nvCxnSpPr>
        <p:spPr>
          <a:xfrm>
            <a:off x="3515857" y="62842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FD6FC29-62D7-70DC-18C1-D61E7EC3193B}"/>
              </a:ext>
            </a:extLst>
          </p:cNvPr>
          <p:cNvSpPr txBox="1"/>
          <p:nvPr/>
        </p:nvSpPr>
        <p:spPr>
          <a:xfrm>
            <a:off x="1415672" y="2517404"/>
            <a:ext cx="2031325" cy="369332"/>
          </a:xfrm>
          <a:prstGeom prst="rect">
            <a:avLst/>
          </a:prstGeom>
          <a:noFill/>
        </p:spPr>
        <p:txBody>
          <a:bodyPr wrap="none" rtlCol="0">
            <a:spAutoFit/>
          </a:bodyPr>
          <a:lstStyle/>
          <a:p>
            <a:r>
              <a:rPr kumimoji="1" lang="ja-JP" altLang="en-US" dirty="0"/>
              <a:t>仕入先便到着時間</a:t>
            </a:r>
          </a:p>
        </p:txBody>
      </p:sp>
      <p:cxnSp>
        <p:nvCxnSpPr>
          <p:cNvPr id="14" name="直線矢印コネクタ 13">
            <a:extLst>
              <a:ext uri="{FF2B5EF4-FFF2-40B4-BE49-F238E27FC236}">
                <a16:creationId xmlns:a16="http://schemas.microsoft.com/office/drawing/2014/main" id="{483C08B4-CEAB-30A1-330B-F042E4274ECB}"/>
              </a:ext>
            </a:extLst>
          </p:cNvPr>
          <p:cNvCxnSpPr>
            <a:cxnSpLocks/>
          </p:cNvCxnSpPr>
          <p:nvPr/>
        </p:nvCxnSpPr>
        <p:spPr>
          <a:xfrm>
            <a:off x="3515857" y="1585581"/>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3B92004D-91A9-0C7B-00D1-D242F10F19EB}"/>
              </a:ext>
            </a:extLst>
          </p:cNvPr>
          <p:cNvSpPr/>
          <p:nvPr/>
        </p:nvSpPr>
        <p:spPr>
          <a:xfrm>
            <a:off x="3961057" y="450094"/>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16" name="正方形/長方形 15">
            <a:extLst>
              <a:ext uri="{FF2B5EF4-FFF2-40B4-BE49-F238E27FC236}">
                <a16:creationId xmlns:a16="http://schemas.microsoft.com/office/drawing/2014/main" id="{52A5A391-6A66-6A3B-A08F-0CD007C82DA0}"/>
              </a:ext>
            </a:extLst>
          </p:cNvPr>
          <p:cNvSpPr/>
          <p:nvPr/>
        </p:nvSpPr>
        <p:spPr>
          <a:xfrm>
            <a:off x="5394251" y="1446118"/>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8FD1FF26-BF8D-2321-7D75-A0E672530FDF}"/>
              </a:ext>
            </a:extLst>
          </p:cNvPr>
          <p:cNvCxnSpPr>
            <a:cxnSpLocks/>
          </p:cNvCxnSpPr>
          <p:nvPr/>
        </p:nvCxnSpPr>
        <p:spPr>
          <a:xfrm>
            <a:off x="3515857" y="2542735"/>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41FC2EB-8607-17C3-5924-22C76EF6314C}"/>
              </a:ext>
            </a:extLst>
          </p:cNvPr>
          <p:cNvCxnSpPr>
            <a:cxnSpLocks/>
          </p:cNvCxnSpPr>
          <p:nvPr/>
        </p:nvCxnSpPr>
        <p:spPr>
          <a:xfrm>
            <a:off x="3515856" y="3499889"/>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68072F2-E5CA-F2E5-FEB4-CDD235FA7705}"/>
              </a:ext>
            </a:extLst>
          </p:cNvPr>
          <p:cNvSpPr txBox="1"/>
          <p:nvPr/>
        </p:nvSpPr>
        <p:spPr>
          <a:xfrm>
            <a:off x="923051" y="3350160"/>
            <a:ext cx="2592803" cy="369332"/>
          </a:xfrm>
          <a:prstGeom prst="rect">
            <a:avLst/>
          </a:prstGeom>
          <a:noFill/>
        </p:spPr>
        <p:txBody>
          <a:bodyPr wrap="square" rtlCol="0">
            <a:spAutoFit/>
          </a:bodyPr>
          <a:lstStyle/>
          <a:p>
            <a:r>
              <a:rPr kumimoji="1" lang="ja-JP" altLang="en-US" dirty="0"/>
              <a:t>定期便積載かんばん数</a:t>
            </a:r>
          </a:p>
        </p:txBody>
      </p:sp>
      <p:sp>
        <p:nvSpPr>
          <p:cNvPr id="20" name="正方形/長方形 19">
            <a:extLst>
              <a:ext uri="{FF2B5EF4-FFF2-40B4-BE49-F238E27FC236}">
                <a16:creationId xmlns:a16="http://schemas.microsoft.com/office/drawing/2014/main" id="{9A84C010-A19F-8945-5AD0-9E12DA91BAF8}"/>
              </a:ext>
            </a:extLst>
          </p:cNvPr>
          <p:cNvSpPr/>
          <p:nvPr/>
        </p:nvSpPr>
        <p:spPr>
          <a:xfrm>
            <a:off x="5394251" y="2408649"/>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E4ABE34-6A9D-1860-5FE0-D80A03E2ACC6}"/>
              </a:ext>
            </a:extLst>
          </p:cNvPr>
          <p:cNvSpPr/>
          <p:nvPr/>
        </p:nvSpPr>
        <p:spPr>
          <a:xfrm>
            <a:off x="6855184" y="3388865"/>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DCC4A55-C889-01CD-FD21-7901A0428590}"/>
              </a:ext>
            </a:extLst>
          </p:cNvPr>
          <p:cNvCxnSpPr>
            <a:cxnSpLocks/>
          </p:cNvCxnSpPr>
          <p:nvPr/>
        </p:nvCxnSpPr>
        <p:spPr>
          <a:xfrm>
            <a:off x="3515856" y="4457043"/>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743C1224-7B2F-F082-577E-1ED6AFBD3552}"/>
              </a:ext>
            </a:extLst>
          </p:cNvPr>
          <p:cNvSpPr/>
          <p:nvPr/>
        </p:nvSpPr>
        <p:spPr>
          <a:xfrm>
            <a:off x="6861553" y="4299137"/>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6CCB616-006E-E726-B789-3D512D6BE484}"/>
              </a:ext>
            </a:extLst>
          </p:cNvPr>
          <p:cNvSpPr txBox="1"/>
          <p:nvPr/>
        </p:nvSpPr>
        <p:spPr>
          <a:xfrm>
            <a:off x="1529850" y="4299137"/>
            <a:ext cx="1979635" cy="369332"/>
          </a:xfrm>
          <a:prstGeom prst="rect">
            <a:avLst/>
          </a:prstGeom>
          <a:noFill/>
        </p:spPr>
        <p:txBody>
          <a:bodyPr wrap="square" rtlCol="0">
            <a:spAutoFit/>
          </a:bodyPr>
          <a:lstStyle/>
          <a:p>
            <a:r>
              <a:rPr kumimoji="1" lang="ja-JP" altLang="en-US" dirty="0"/>
              <a:t>定期便到着時間</a:t>
            </a:r>
          </a:p>
        </p:txBody>
      </p:sp>
      <p:cxnSp>
        <p:nvCxnSpPr>
          <p:cNvPr id="25" name="直線矢印コネクタ 24">
            <a:extLst>
              <a:ext uri="{FF2B5EF4-FFF2-40B4-BE49-F238E27FC236}">
                <a16:creationId xmlns:a16="http://schemas.microsoft.com/office/drawing/2014/main" id="{E96672DC-C710-FAC4-94F7-65BEA99DBB49}"/>
              </a:ext>
            </a:extLst>
          </p:cNvPr>
          <p:cNvCxnSpPr>
            <a:cxnSpLocks/>
          </p:cNvCxnSpPr>
          <p:nvPr/>
        </p:nvCxnSpPr>
        <p:spPr>
          <a:xfrm>
            <a:off x="3515855" y="541419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368E887D-7426-E155-2DD3-9FF2D678BE1A}"/>
              </a:ext>
            </a:extLst>
          </p:cNvPr>
          <p:cNvSpPr/>
          <p:nvPr/>
        </p:nvSpPr>
        <p:spPr>
          <a:xfrm>
            <a:off x="8949082" y="5272880"/>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F19A818C-F39D-8CC0-0448-72B743ED90AE}"/>
              </a:ext>
            </a:extLst>
          </p:cNvPr>
          <p:cNvSpPr txBox="1"/>
          <p:nvPr/>
        </p:nvSpPr>
        <p:spPr>
          <a:xfrm>
            <a:off x="2101736" y="7162422"/>
            <a:ext cx="1031389" cy="369332"/>
          </a:xfrm>
          <a:prstGeom prst="rect">
            <a:avLst/>
          </a:prstGeom>
          <a:noFill/>
        </p:spPr>
        <p:txBody>
          <a:bodyPr wrap="square" rtlCol="0">
            <a:spAutoFit/>
          </a:bodyPr>
          <a:lstStyle/>
          <a:p>
            <a:r>
              <a:rPr kumimoji="1" lang="ja-JP" altLang="en-US" dirty="0"/>
              <a:t>入庫数</a:t>
            </a:r>
          </a:p>
        </p:txBody>
      </p:sp>
      <p:sp>
        <p:nvSpPr>
          <p:cNvPr id="28" name="正方形/長方形 27">
            <a:extLst>
              <a:ext uri="{FF2B5EF4-FFF2-40B4-BE49-F238E27FC236}">
                <a16:creationId xmlns:a16="http://schemas.microsoft.com/office/drawing/2014/main" id="{7192990C-6090-EA0D-CD55-2AD6E48E8777}"/>
              </a:ext>
            </a:extLst>
          </p:cNvPr>
          <p:cNvSpPr/>
          <p:nvPr/>
        </p:nvSpPr>
        <p:spPr>
          <a:xfrm>
            <a:off x="9863482" y="623541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1EA56443-F9F4-919D-E628-8705CDDA5030}"/>
              </a:ext>
            </a:extLst>
          </p:cNvPr>
          <p:cNvCxnSpPr>
            <a:cxnSpLocks/>
          </p:cNvCxnSpPr>
          <p:nvPr/>
        </p:nvCxnSpPr>
        <p:spPr>
          <a:xfrm>
            <a:off x="3515854" y="6371351"/>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AB9D6A3B-88E0-5E32-B644-7184E7F47AD8}"/>
              </a:ext>
            </a:extLst>
          </p:cNvPr>
          <p:cNvSpPr txBox="1"/>
          <p:nvPr/>
        </p:nvSpPr>
        <p:spPr>
          <a:xfrm>
            <a:off x="1116431" y="5256291"/>
            <a:ext cx="2445509" cy="369332"/>
          </a:xfrm>
          <a:prstGeom prst="rect">
            <a:avLst/>
          </a:prstGeom>
          <a:noFill/>
        </p:spPr>
        <p:txBody>
          <a:bodyPr wrap="square" rtlCol="0">
            <a:spAutoFit/>
          </a:bodyPr>
          <a:lstStyle/>
          <a:p>
            <a:r>
              <a:rPr kumimoji="1" lang="ja-JP" altLang="en-US" dirty="0"/>
              <a:t>部品置き場の滞留数</a:t>
            </a:r>
          </a:p>
        </p:txBody>
      </p:sp>
      <p:cxnSp>
        <p:nvCxnSpPr>
          <p:cNvPr id="31" name="直線矢印コネクタ 30">
            <a:extLst>
              <a:ext uri="{FF2B5EF4-FFF2-40B4-BE49-F238E27FC236}">
                <a16:creationId xmlns:a16="http://schemas.microsoft.com/office/drawing/2014/main" id="{01C5AE98-B20C-0A36-8E67-894AACB9EAE9}"/>
              </a:ext>
            </a:extLst>
          </p:cNvPr>
          <p:cNvCxnSpPr>
            <a:cxnSpLocks/>
          </p:cNvCxnSpPr>
          <p:nvPr/>
        </p:nvCxnSpPr>
        <p:spPr>
          <a:xfrm>
            <a:off x="3515854" y="7328505"/>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C2B06C57-3F81-A6B8-23F8-F14D08C7D125}"/>
              </a:ext>
            </a:extLst>
          </p:cNvPr>
          <p:cNvSpPr/>
          <p:nvPr/>
        </p:nvSpPr>
        <p:spPr>
          <a:xfrm>
            <a:off x="9863482" y="7173288"/>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CADB8C6-4816-5F58-F7CC-A6E54C0BF2C0}"/>
              </a:ext>
            </a:extLst>
          </p:cNvPr>
          <p:cNvSpPr txBox="1"/>
          <p:nvPr/>
        </p:nvSpPr>
        <p:spPr>
          <a:xfrm>
            <a:off x="2101736" y="8032175"/>
            <a:ext cx="1031389" cy="369332"/>
          </a:xfrm>
          <a:prstGeom prst="rect">
            <a:avLst/>
          </a:prstGeom>
          <a:noFill/>
        </p:spPr>
        <p:txBody>
          <a:bodyPr wrap="square" rtlCol="0">
            <a:spAutoFit/>
          </a:bodyPr>
          <a:lstStyle/>
          <a:p>
            <a:r>
              <a:rPr lang="ja-JP" altLang="en-US" dirty="0"/>
              <a:t>出庫</a:t>
            </a:r>
            <a:r>
              <a:rPr kumimoji="1" lang="ja-JP" altLang="en-US" dirty="0"/>
              <a:t>数</a:t>
            </a:r>
          </a:p>
        </p:txBody>
      </p:sp>
      <p:cxnSp>
        <p:nvCxnSpPr>
          <p:cNvPr id="34" name="直線矢印コネクタ 33">
            <a:extLst>
              <a:ext uri="{FF2B5EF4-FFF2-40B4-BE49-F238E27FC236}">
                <a16:creationId xmlns:a16="http://schemas.microsoft.com/office/drawing/2014/main" id="{A9D55F6E-220A-664B-C812-F89C42AB63CB}"/>
              </a:ext>
            </a:extLst>
          </p:cNvPr>
          <p:cNvCxnSpPr>
            <a:cxnSpLocks/>
          </p:cNvCxnSpPr>
          <p:nvPr/>
        </p:nvCxnSpPr>
        <p:spPr>
          <a:xfrm>
            <a:off x="3561940" y="8285659"/>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46BD010B-5DBC-49AB-89B3-2B8F6D6F21B4}"/>
              </a:ext>
            </a:extLst>
          </p:cNvPr>
          <p:cNvSpPr txBox="1"/>
          <p:nvPr/>
        </p:nvSpPr>
        <p:spPr>
          <a:xfrm>
            <a:off x="965997" y="9032452"/>
            <a:ext cx="2254144" cy="369332"/>
          </a:xfrm>
          <a:prstGeom prst="rect">
            <a:avLst/>
          </a:prstGeom>
          <a:noFill/>
        </p:spPr>
        <p:txBody>
          <a:bodyPr wrap="square" rtlCol="0">
            <a:spAutoFit/>
          </a:bodyPr>
          <a:lstStyle/>
          <a:p>
            <a:r>
              <a:rPr kumimoji="1" lang="ja-JP" altLang="en-US" dirty="0"/>
              <a:t>計画組立生産台数</a:t>
            </a:r>
          </a:p>
        </p:txBody>
      </p:sp>
      <p:cxnSp>
        <p:nvCxnSpPr>
          <p:cNvPr id="36" name="直線矢印コネクタ 35">
            <a:extLst>
              <a:ext uri="{FF2B5EF4-FFF2-40B4-BE49-F238E27FC236}">
                <a16:creationId xmlns:a16="http://schemas.microsoft.com/office/drawing/2014/main" id="{6B84A7FC-ADC8-EB50-9403-F0EEA05FF42C}"/>
              </a:ext>
            </a:extLst>
          </p:cNvPr>
          <p:cNvCxnSpPr>
            <a:cxnSpLocks/>
          </p:cNvCxnSpPr>
          <p:nvPr/>
        </p:nvCxnSpPr>
        <p:spPr>
          <a:xfrm>
            <a:off x="3509487" y="9242813"/>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EBAEA2B-F467-2B71-744B-754343C46A13}"/>
              </a:ext>
            </a:extLst>
          </p:cNvPr>
          <p:cNvCxnSpPr>
            <a:cxnSpLocks/>
          </p:cNvCxnSpPr>
          <p:nvPr/>
        </p:nvCxnSpPr>
        <p:spPr>
          <a:xfrm>
            <a:off x="3509486" y="1019996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0FB9AE6-D06D-0DBB-DA02-B049EBB9316E}"/>
              </a:ext>
            </a:extLst>
          </p:cNvPr>
          <p:cNvSpPr txBox="1"/>
          <p:nvPr/>
        </p:nvSpPr>
        <p:spPr>
          <a:xfrm>
            <a:off x="2174395" y="9989608"/>
            <a:ext cx="1010933" cy="369332"/>
          </a:xfrm>
          <a:prstGeom prst="rect">
            <a:avLst/>
          </a:prstGeom>
          <a:noFill/>
        </p:spPr>
        <p:txBody>
          <a:bodyPr wrap="square" rtlCol="0">
            <a:spAutoFit/>
          </a:bodyPr>
          <a:lstStyle/>
          <a:p>
            <a:r>
              <a:rPr kumimoji="1" lang="ja-JP" altLang="en-US" dirty="0"/>
              <a:t>稼働率</a:t>
            </a:r>
          </a:p>
        </p:txBody>
      </p:sp>
      <p:sp>
        <p:nvSpPr>
          <p:cNvPr id="40" name="テキスト ボックス 39">
            <a:extLst>
              <a:ext uri="{FF2B5EF4-FFF2-40B4-BE49-F238E27FC236}">
                <a16:creationId xmlns:a16="http://schemas.microsoft.com/office/drawing/2014/main" id="{585ACDBD-30FA-FA77-9B6A-A46634C7D8B6}"/>
              </a:ext>
            </a:extLst>
          </p:cNvPr>
          <p:cNvSpPr txBox="1"/>
          <p:nvPr/>
        </p:nvSpPr>
        <p:spPr>
          <a:xfrm>
            <a:off x="1643545" y="6216786"/>
            <a:ext cx="1752244" cy="381625"/>
          </a:xfrm>
          <a:prstGeom prst="rect">
            <a:avLst/>
          </a:prstGeom>
          <a:noFill/>
        </p:spPr>
        <p:txBody>
          <a:bodyPr wrap="square" rtlCol="0">
            <a:spAutoFit/>
          </a:bodyPr>
          <a:lstStyle/>
          <a:p>
            <a:r>
              <a:rPr lang="ja-JP" altLang="en-US" dirty="0"/>
              <a:t>間口の充足率</a:t>
            </a:r>
            <a:endParaRPr kumimoji="1" lang="ja-JP" altLang="en-US" dirty="0"/>
          </a:p>
        </p:txBody>
      </p:sp>
      <p:sp>
        <p:nvSpPr>
          <p:cNvPr id="41" name="正方形/長方形 40">
            <a:extLst>
              <a:ext uri="{FF2B5EF4-FFF2-40B4-BE49-F238E27FC236}">
                <a16:creationId xmlns:a16="http://schemas.microsoft.com/office/drawing/2014/main" id="{3FDA8069-55A2-89F0-D168-807EB5D605F6}"/>
              </a:ext>
            </a:extLst>
          </p:cNvPr>
          <p:cNvSpPr/>
          <p:nvPr/>
        </p:nvSpPr>
        <p:spPr>
          <a:xfrm>
            <a:off x="9863482" y="813313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A901AD-4E80-9A44-D1D4-7F6DB4D39A4D}"/>
              </a:ext>
            </a:extLst>
          </p:cNvPr>
          <p:cNvSpPr/>
          <p:nvPr/>
        </p:nvSpPr>
        <p:spPr>
          <a:xfrm>
            <a:off x="9863482" y="9078249"/>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2FF2841-E189-14EF-5168-E91C805C37F8}"/>
              </a:ext>
            </a:extLst>
          </p:cNvPr>
          <p:cNvSpPr/>
          <p:nvPr/>
        </p:nvSpPr>
        <p:spPr>
          <a:xfrm>
            <a:off x="9863482" y="10023367"/>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21875BE8-BD18-F34D-FD4E-8C8B055F38F8}"/>
              </a:ext>
            </a:extLst>
          </p:cNvPr>
          <p:cNvSpPr txBox="1"/>
          <p:nvPr/>
        </p:nvSpPr>
        <p:spPr>
          <a:xfrm>
            <a:off x="11214491" y="45579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7" name="テキスト ボックス 46">
            <a:extLst>
              <a:ext uri="{FF2B5EF4-FFF2-40B4-BE49-F238E27FC236}">
                <a16:creationId xmlns:a16="http://schemas.microsoft.com/office/drawing/2014/main" id="{3F9628DD-D4D5-2ADA-BE16-25ABD032E679}"/>
              </a:ext>
            </a:extLst>
          </p:cNvPr>
          <p:cNvSpPr txBox="1"/>
          <p:nvPr/>
        </p:nvSpPr>
        <p:spPr>
          <a:xfrm>
            <a:off x="11214491" y="1446118"/>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8" name="テキスト ボックス 47">
            <a:extLst>
              <a:ext uri="{FF2B5EF4-FFF2-40B4-BE49-F238E27FC236}">
                <a16:creationId xmlns:a16="http://schemas.microsoft.com/office/drawing/2014/main" id="{25D7F7BB-6C33-EBB0-70AC-1EDD6D8BC6F0}"/>
              </a:ext>
            </a:extLst>
          </p:cNvPr>
          <p:cNvSpPr txBox="1"/>
          <p:nvPr/>
        </p:nvSpPr>
        <p:spPr>
          <a:xfrm>
            <a:off x="11214491" y="2375482"/>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9" name="テキスト ボックス 48">
            <a:extLst>
              <a:ext uri="{FF2B5EF4-FFF2-40B4-BE49-F238E27FC236}">
                <a16:creationId xmlns:a16="http://schemas.microsoft.com/office/drawing/2014/main" id="{0824F978-95BE-25F8-01C8-26D397C7DCA2}"/>
              </a:ext>
            </a:extLst>
          </p:cNvPr>
          <p:cNvSpPr txBox="1"/>
          <p:nvPr/>
        </p:nvSpPr>
        <p:spPr>
          <a:xfrm>
            <a:off x="11214491" y="3365803"/>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0" name="テキスト ボックス 49">
            <a:extLst>
              <a:ext uri="{FF2B5EF4-FFF2-40B4-BE49-F238E27FC236}">
                <a16:creationId xmlns:a16="http://schemas.microsoft.com/office/drawing/2014/main" id="{8B51D338-11D6-23BB-291F-573C6E24804D}"/>
              </a:ext>
            </a:extLst>
          </p:cNvPr>
          <p:cNvSpPr txBox="1"/>
          <p:nvPr/>
        </p:nvSpPr>
        <p:spPr>
          <a:xfrm>
            <a:off x="11194274" y="428018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1" name="テキスト ボックス 50">
            <a:extLst>
              <a:ext uri="{FF2B5EF4-FFF2-40B4-BE49-F238E27FC236}">
                <a16:creationId xmlns:a16="http://schemas.microsoft.com/office/drawing/2014/main" id="{7F2D0A74-5CA4-B83F-65EF-510871C9B39F}"/>
              </a:ext>
            </a:extLst>
          </p:cNvPr>
          <p:cNvSpPr txBox="1"/>
          <p:nvPr/>
        </p:nvSpPr>
        <p:spPr>
          <a:xfrm>
            <a:off x="11167739" y="5240030"/>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2" name="テキスト ボックス 51">
            <a:extLst>
              <a:ext uri="{FF2B5EF4-FFF2-40B4-BE49-F238E27FC236}">
                <a16:creationId xmlns:a16="http://schemas.microsoft.com/office/drawing/2014/main" id="{3E770BAA-9CDF-3345-5556-4DFA08C34976}"/>
              </a:ext>
            </a:extLst>
          </p:cNvPr>
          <p:cNvSpPr txBox="1"/>
          <p:nvPr/>
        </p:nvSpPr>
        <p:spPr>
          <a:xfrm>
            <a:off x="11161873" y="6186428"/>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3" name="テキスト ボックス 52">
            <a:extLst>
              <a:ext uri="{FF2B5EF4-FFF2-40B4-BE49-F238E27FC236}">
                <a16:creationId xmlns:a16="http://schemas.microsoft.com/office/drawing/2014/main" id="{7F155845-CB00-4839-ED66-A51DA4705CCC}"/>
              </a:ext>
            </a:extLst>
          </p:cNvPr>
          <p:cNvSpPr txBox="1"/>
          <p:nvPr/>
        </p:nvSpPr>
        <p:spPr>
          <a:xfrm>
            <a:off x="11189185" y="717545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4" name="テキスト ボックス 53">
            <a:extLst>
              <a:ext uri="{FF2B5EF4-FFF2-40B4-BE49-F238E27FC236}">
                <a16:creationId xmlns:a16="http://schemas.microsoft.com/office/drawing/2014/main" id="{E79B1EAC-CF22-8A77-DAC1-9C9FEBFAB2A2}"/>
              </a:ext>
            </a:extLst>
          </p:cNvPr>
          <p:cNvSpPr txBox="1"/>
          <p:nvPr/>
        </p:nvSpPr>
        <p:spPr>
          <a:xfrm>
            <a:off x="11214491" y="8120839"/>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5" name="テキスト ボックス 54">
            <a:extLst>
              <a:ext uri="{FF2B5EF4-FFF2-40B4-BE49-F238E27FC236}">
                <a16:creationId xmlns:a16="http://schemas.microsoft.com/office/drawing/2014/main" id="{3203D581-C2B9-C773-C793-714CA1E4B8D2}"/>
              </a:ext>
            </a:extLst>
          </p:cNvPr>
          <p:cNvSpPr txBox="1"/>
          <p:nvPr/>
        </p:nvSpPr>
        <p:spPr>
          <a:xfrm>
            <a:off x="11189185" y="9050203"/>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6" name="テキスト ボックス 55">
            <a:extLst>
              <a:ext uri="{FF2B5EF4-FFF2-40B4-BE49-F238E27FC236}">
                <a16:creationId xmlns:a16="http://schemas.microsoft.com/office/drawing/2014/main" id="{A60C767C-38C8-BF53-DDD9-31E81AC5581E}"/>
              </a:ext>
            </a:extLst>
          </p:cNvPr>
          <p:cNvSpPr txBox="1"/>
          <p:nvPr/>
        </p:nvSpPr>
        <p:spPr>
          <a:xfrm>
            <a:off x="11189185" y="9981736"/>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7" name="正方形/長方形 56">
            <a:extLst>
              <a:ext uri="{FF2B5EF4-FFF2-40B4-BE49-F238E27FC236}">
                <a16:creationId xmlns:a16="http://schemas.microsoft.com/office/drawing/2014/main" id="{5686092B-DA26-C38F-889A-A55A7E8C1E8B}"/>
              </a:ext>
            </a:extLst>
          </p:cNvPr>
          <p:cNvSpPr/>
          <p:nvPr/>
        </p:nvSpPr>
        <p:spPr>
          <a:xfrm>
            <a:off x="12192000" y="0"/>
            <a:ext cx="4329752" cy="106330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781E88AC-6AFE-9722-59BF-7B92559B6CE1}"/>
              </a:ext>
            </a:extLst>
          </p:cNvPr>
          <p:cNvSpPr/>
          <p:nvPr/>
        </p:nvSpPr>
        <p:spPr>
          <a:xfrm>
            <a:off x="12852990" y="44376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59" name="テキスト ボックス 58">
            <a:extLst>
              <a:ext uri="{FF2B5EF4-FFF2-40B4-BE49-F238E27FC236}">
                <a16:creationId xmlns:a16="http://schemas.microsoft.com/office/drawing/2014/main" id="{86AA6BA6-92FA-EE33-0824-CCD3BF0B46CA}"/>
              </a:ext>
            </a:extLst>
          </p:cNvPr>
          <p:cNvSpPr txBox="1"/>
          <p:nvPr/>
        </p:nvSpPr>
        <p:spPr>
          <a:xfrm>
            <a:off x="13965990" y="463226"/>
            <a:ext cx="1031389" cy="369332"/>
          </a:xfrm>
          <a:prstGeom prst="rect">
            <a:avLst/>
          </a:prstGeom>
          <a:noFill/>
        </p:spPr>
        <p:txBody>
          <a:bodyPr wrap="square" rtlCol="0">
            <a:spAutoFit/>
          </a:bodyPr>
          <a:lstStyle/>
          <a:p>
            <a:r>
              <a:rPr lang="ja-JP" altLang="en-US" dirty="0"/>
              <a:t>解析窓</a:t>
            </a:r>
            <a:endParaRPr kumimoji="1" lang="ja-JP" altLang="en-US" dirty="0"/>
          </a:p>
        </p:txBody>
      </p:sp>
      <p:cxnSp>
        <p:nvCxnSpPr>
          <p:cNvPr id="61" name="コネクタ: 曲線 60">
            <a:extLst>
              <a:ext uri="{FF2B5EF4-FFF2-40B4-BE49-F238E27FC236}">
                <a16:creationId xmlns:a16="http://schemas.microsoft.com/office/drawing/2014/main" id="{671BB22B-5E5C-AAFA-4DEC-42807D7AE79A}"/>
              </a:ext>
            </a:extLst>
          </p:cNvPr>
          <p:cNvCxnSpPr>
            <a:cxnSpLocks/>
            <a:stCxn id="28" idx="2"/>
            <a:endCxn id="32" idx="1"/>
          </p:cNvCxnSpPr>
          <p:nvPr/>
        </p:nvCxnSpPr>
        <p:spPr>
          <a:xfrm rot="5400000">
            <a:off x="9715477" y="6752748"/>
            <a:ext cx="753211" cy="457200"/>
          </a:xfrm>
          <a:prstGeom prst="curvedConnector4">
            <a:avLst>
              <a:gd name="adj1" fmla="val 37741"/>
              <a:gd name="adj2" fmla="val 1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36A325D4-F43A-F437-8FD5-013CFE8F3A72}"/>
              </a:ext>
            </a:extLst>
          </p:cNvPr>
          <p:cNvSpPr txBox="1"/>
          <p:nvPr/>
        </p:nvSpPr>
        <p:spPr>
          <a:xfrm>
            <a:off x="10290103" y="6689282"/>
            <a:ext cx="5032147" cy="369332"/>
          </a:xfrm>
          <a:prstGeom prst="rect">
            <a:avLst/>
          </a:prstGeom>
          <a:noFill/>
        </p:spPr>
        <p:txBody>
          <a:bodyPr wrap="none" rtlCol="0">
            <a:spAutoFit/>
          </a:bodyPr>
          <a:lstStyle/>
          <a:p>
            <a:r>
              <a:rPr lang="ja-JP" altLang="en-US" dirty="0">
                <a:solidFill>
                  <a:schemeClr val="accent1"/>
                </a:solidFill>
              </a:rPr>
              <a:t>間口の充足率が高いと、入庫が後回しにされる</a:t>
            </a:r>
            <a:endParaRPr kumimoji="1" lang="ja-JP" altLang="en-US" dirty="0">
              <a:solidFill>
                <a:schemeClr val="accent1"/>
              </a:solidFill>
            </a:endParaRPr>
          </a:p>
        </p:txBody>
      </p:sp>
      <p:cxnSp>
        <p:nvCxnSpPr>
          <p:cNvPr id="65" name="コネクタ: 曲線 64">
            <a:extLst>
              <a:ext uri="{FF2B5EF4-FFF2-40B4-BE49-F238E27FC236}">
                <a16:creationId xmlns:a16="http://schemas.microsoft.com/office/drawing/2014/main" id="{80A6A0D3-AB87-82B0-44AC-BE1857F1546F}"/>
              </a:ext>
            </a:extLst>
          </p:cNvPr>
          <p:cNvCxnSpPr>
            <a:cxnSpLocks/>
            <a:stCxn id="15" idx="2"/>
            <a:endCxn id="32" idx="1"/>
          </p:cNvCxnSpPr>
          <p:nvPr/>
        </p:nvCxnSpPr>
        <p:spPr>
          <a:xfrm rot="16200000" flipH="1">
            <a:off x="3871605" y="1366077"/>
            <a:ext cx="6538528" cy="54452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6A0AF064-4FF8-B6E5-BE7A-C78EC1F0780C}"/>
              </a:ext>
            </a:extLst>
          </p:cNvPr>
          <p:cNvSpPr/>
          <p:nvPr/>
        </p:nvSpPr>
        <p:spPr>
          <a:xfrm>
            <a:off x="12852990" y="1221622"/>
            <a:ext cx="914400" cy="369332"/>
          </a:xfrm>
          <a:prstGeom prst="rect">
            <a:avLst/>
          </a:prstGeom>
          <a:solidFill>
            <a:schemeClr val="accent6">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0" name="テキスト ボックス 69">
            <a:extLst>
              <a:ext uri="{FF2B5EF4-FFF2-40B4-BE49-F238E27FC236}">
                <a16:creationId xmlns:a16="http://schemas.microsoft.com/office/drawing/2014/main" id="{1E9034E6-BF73-38A6-2E53-D232654B869B}"/>
              </a:ext>
            </a:extLst>
          </p:cNvPr>
          <p:cNvSpPr txBox="1"/>
          <p:nvPr/>
        </p:nvSpPr>
        <p:spPr>
          <a:xfrm>
            <a:off x="13965990" y="1261414"/>
            <a:ext cx="1485325" cy="369332"/>
          </a:xfrm>
          <a:prstGeom prst="rect">
            <a:avLst/>
          </a:prstGeom>
          <a:noFill/>
        </p:spPr>
        <p:txBody>
          <a:bodyPr wrap="square" rtlCol="0">
            <a:spAutoFit/>
          </a:bodyPr>
          <a:lstStyle/>
          <a:p>
            <a:r>
              <a:rPr kumimoji="1" lang="ja-JP" altLang="en-US" dirty="0"/>
              <a:t>在庫増減数</a:t>
            </a:r>
          </a:p>
        </p:txBody>
      </p:sp>
      <p:sp>
        <p:nvSpPr>
          <p:cNvPr id="71" name="正方形/長方形 70">
            <a:extLst>
              <a:ext uri="{FF2B5EF4-FFF2-40B4-BE49-F238E27FC236}">
                <a16:creationId xmlns:a16="http://schemas.microsoft.com/office/drawing/2014/main" id="{F985C278-B67E-6E88-23D8-D0FECBA4D17A}"/>
              </a:ext>
            </a:extLst>
          </p:cNvPr>
          <p:cNvSpPr/>
          <p:nvPr/>
        </p:nvSpPr>
        <p:spPr>
          <a:xfrm>
            <a:off x="-4311628" y="-7040"/>
            <a:ext cx="4329752" cy="106401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84A9CBDB-8655-E9A6-110D-A9017DCEDA33}"/>
              </a:ext>
            </a:extLst>
          </p:cNvPr>
          <p:cNvSpPr txBox="1"/>
          <p:nvPr/>
        </p:nvSpPr>
        <p:spPr>
          <a:xfrm>
            <a:off x="-4061142" y="271131"/>
            <a:ext cx="4510923" cy="3970318"/>
          </a:xfrm>
          <a:prstGeom prst="rect">
            <a:avLst/>
          </a:prstGeom>
          <a:noFill/>
        </p:spPr>
        <p:txBody>
          <a:bodyPr wrap="square" rtlCol="0">
            <a:spAutoFit/>
          </a:bodyPr>
          <a:lstStyle/>
          <a:p>
            <a:r>
              <a:rPr lang="ja-JP" altLang="en-US" dirty="0"/>
              <a:t>〇分析テーマ</a:t>
            </a:r>
            <a:endParaRPr lang="en-US" altLang="ja-JP" dirty="0"/>
          </a:p>
          <a:p>
            <a:r>
              <a:rPr lang="ja-JP" altLang="en-US" dirty="0"/>
              <a:t>ある時間の在庫増減数を原因を調べたい</a:t>
            </a:r>
            <a:endParaRPr lang="en-US" altLang="ja-JP" dirty="0"/>
          </a:p>
          <a:p>
            <a:r>
              <a:rPr lang="ja-JP" altLang="en-US" dirty="0"/>
              <a:t>★「在庫」ではなく、「在庫増減数」に注目しているのがポイント</a:t>
            </a:r>
            <a:endParaRPr lang="en-US" altLang="ja-JP" dirty="0"/>
          </a:p>
          <a:p>
            <a:r>
              <a:rPr lang="ja-JP" altLang="en-US" dirty="0"/>
              <a:t>在庫は過去の値の累積で決まる。</a:t>
            </a:r>
            <a:endParaRPr lang="en-US" altLang="ja-JP" dirty="0"/>
          </a:p>
          <a:p>
            <a:r>
              <a:rPr lang="ja-JP" altLang="en-US" dirty="0"/>
              <a:t>増減数を見ることで過去を切り離して分析することができる</a:t>
            </a:r>
            <a:endParaRPr lang="en-US" altLang="ja-JP" dirty="0"/>
          </a:p>
          <a:p>
            <a:endParaRPr kumimoji="1" lang="en-US" altLang="ja-JP" dirty="0"/>
          </a:p>
          <a:p>
            <a:r>
              <a:rPr kumimoji="1" lang="en-US" altLang="ja-JP" dirty="0"/>
              <a:t>8/11</a:t>
            </a:r>
            <a:r>
              <a:rPr kumimoji="1" lang="ja-JP" altLang="en-US" dirty="0"/>
              <a:t>の</a:t>
            </a:r>
            <a:r>
              <a:rPr kumimoji="1" lang="en-US" altLang="ja-JP" dirty="0"/>
              <a:t>10</a:t>
            </a:r>
            <a:r>
              <a:rPr kumimoji="1" lang="ja-JP" altLang="en-US" dirty="0"/>
              <a:t>時</a:t>
            </a:r>
            <a:r>
              <a:rPr kumimoji="1" lang="en-US" altLang="ja-JP" dirty="0"/>
              <a:t>-15</a:t>
            </a:r>
            <a:r>
              <a:rPr kumimoji="1" lang="ja-JP" altLang="en-US" dirty="0"/>
              <a:t>時の間に在庫</a:t>
            </a:r>
            <a:r>
              <a:rPr kumimoji="1" lang="en-US" altLang="ja-JP" dirty="0"/>
              <a:t>10</a:t>
            </a:r>
            <a:r>
              <a:rPr kumimoji="1" lang="ja-JP" altLang="en-US" dirty="0"/>
              <a:t>個減少したのはなぜ？</a:t>
            </a:r>
            <a:endParaRPr kumimoji="1" lang="en-US" altLang="ja-JP" dirty="0"/>
          </a:p>
          <a:p>
            <a:r>
              <a:rPr lang="ja-JP" altLang="en-US" dirty="0">
                <a:solidFill>
                  <a:schemeClr val="accent6"/>
                </a:solidFill>
              </a:rPr>
              <a:t>★どのくらいの時間幅を対象にすべきか</a:t>
            </a:r>
            <a:endParaRPr lang="en-US" altLang="ja-JP" dirty="0">
              <a:solidFill>
                <a:schemeClr val="accent6"/>
              </a:solidFill>
            </a:endParaRPr>
          </a:p>
          <a:p>
            <a:r>
              <a:rPr kumimoji="1" lang="ja-JP" altLang="en-US" dirty="0">
                <a:solidFill>
                  <a:schemeClr val="accent6"/>
                </a:solidFill>
              </a:rPr>
              <a:t>品番毎に違う</a:t>
            </a:r>
            <a:endParaRPr kumimoji="1" lang="en-US" altLang="ja-JP" dirty="0">
              <a:solidFill>
                <a:schemeClr val="accent6"/>
              </a:solidFill>
            </a:endParaRPr>
          </a:p>
          <a:p>
            <a:endParaRPr lang="en-US" altLang="ja-JP" dirty="0"/>
          </a:p>
          <a:p>
            <a:endParaRPr kumimoji="1" lang="ja-JP" altLang="en-US" dirty="0"/>
          </a:p>
        </p:txBody>
      </p:sp>
      <p:cxnSp>
        <p:nvCxnSpPr>
          <p:cNvPr id="74" name="直線コネクタ 73">
            <a:extLst>
              <a:ext uri="{FF2B5EF4-FFF2-40B4-BE49-F238E27FC236}">
                <a16:creationId xmlns:a16="http://schemas.microsoft.com/office/drawing/2014/main" id="{3B0B611C-C8DB-F14B-4D51-8C9D60E58696}"/>
              </a:ext>
            </a:extLst>
          </p:cNvPr>
          <p:cNvCxnSpPr>
            <a:cxnSpLocks/>
          </p:cNvCxnSpPr>
          <p:nvPr/>
        </p:nvCxnSpPr>
        <p:spPr>
          <a:xfrm>
            <a:off x="10777882" y="-240384"/>
            <a:ext cx="0" cy="10633083"/>
          </a:xfrm>
          <a:prstGeom prst="line">
            <a:avLst/>
          </a:prstGeom>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0CAC132-B8D7-2ADE-EA60-B0F33FD5BB1F}"/>
              </a:ext>
            </a:extLst>
          </p:cNvPr>
          <p:cNvSpPr txBox="1"/>
          <p:nvPr/>
        </p:nvSpPr>
        <p:spPr>
          <a:xfrm>
            <a:off x="10469945" y="-609716"/>
            <a:ext cx="615874" cy="369332"/>
          </a:xfrm>
          <a:prstGeom prst="rect">
            <a:avLst/>
          </a:prstGeom>
          <a:noFill/>
        </p:spPr>
        <p:txBody>
          <a:bodyPr wrap="none" rtlCol="0">
            <a:spAutoFit/>
          </a:bodyPr>
          <a:lstStyle/>
          <a:p>
            <a:r>
              <a:rPr kumimoji="1" lang="en-US" altLang="ja-JP" dirty="0"/>
              <a:t>now</a:t>
            </a:r>
            <a:endParaRPr kumimoji="1" lang="ja-JP" altLang="en-US" dirty="0"/>
          </a:p>
        </p:txBody>
      </p:sp>
      <p:cxnSp>
        <p:nvCxnSpPr>
          <p:cNvPr id="80" name="直線矢印コネクタ 79">
            <a:extLst>
              <a:ext uri="{FF2B5EF4-FFF2-40B4-BE49-F238E27FC236}">
                <a16:creationId xmlns:a16="http://schemas.microsoft.com/office/drawing/2014/main" id="{939F445D-AF86-D345-9394-1D0F7DC76573}"/>
              </a:ext>
            </a:extLst>
          </p:cNvPr>
          <p:cNvCxnSpPr>
            <a:cxnSpLocks/>
          </p:cNvCxnSpPr>
          <p:nvPr/>
        </p:nvCxnSpPr>
        <p:spPr>
          <a:xfrm>
            <a:off x="4863137" y="725261"/>
            <a:ext cx="5902425"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398D1086-06B6-02C7-51A9-E5C6C0F07DBD}"/>
              </a:ext>
            </a:extLst>
          </p:cNvPr>
          <p:cNvSpPr txBox="1"/>
          <p:nvPr/>
        </p:nvSpPr>
        <p:spPr>
          <a:xfrm>
            <a:off x="7036647" y="702964"/>
            <a:ext cx="1941750" cy="369332"/>
          </a:xfrm>
          <a:prstGeom prst="rect">
            <a:avLst/>
          </a:prstGeom>
          <a:noFill/>
        </p:spPr>
        <p:txBody>
          <a:bodyPr wrap="none" rtlCol="0">
            <a:spAutoFit/>
          </a:bodyPr>
          <a:lstStyle/>
          <a:p>
            <a:r>
              <a:rPr lang="en-US" altLang="ja-JP" dirty="0"/>
              <a:t>best_range_order</a:t>
            </a:r>
            <a:endParaRPr kumimoji="1" lang="ja-JP" altLang="en-US" dirty="0"/>
          </a:p>
        </p:txBody>
      </p:sp>
      <p:cxnSp>
        <p:nvCxnSpPr>
          <p:cNvPr id="89" name="直線矢印コネクタ 88">
            <a:extLst>
              <a:ext uri="{FF2B5EF4-FFF2-40B4-BE49-F238E27FC236}">
                <a16:creationId xmlns:a16="http://schemas.microsoft.com/office/drawing/2014/main" id="{2E7A2C6C-9330-94AB-F08E-4B2551D90882}"/>
              </a:ext>
            </a:extLst>
          </p:cNvPr>
          <p:cNvCxnSpPr>
            <a:cxnSpLocks/>
          </p:cNvCxnSpPr>
          <p:nvPr/>
        </p:nvCxnSpPr>
        <p:spPr>
          <a:xfrm>
            <a:off x="12852990" y="271131"/>
            <a:ext cx="91440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5A3F4541-D654-50E9-15E3-0FB6F03F13BB}"/>
              </a:ext>
            </a:extLst>
          </p:cNvPr>
          <p:cNvSpPr txBox="1"/>
          <p:nvPr/>
        </p:nvSpPr>
        <p:spPr>
          <a:xfrm>
            <a:off x="12852990" y="-119337"/>
            <a:ext cx="974947" cy="369332"/>
          </a:xfrm>
          <a:prstGeom prst="rect">
            <a:avLst/>
          </a:prstGeom>
          <a:noFill/>
        </p:spPr>
        <p:txBody>
          <a:bodyPr wrap="none" rtlCol="0">
            <a:spAutoFit/>
          </a:bodyPr>
          <a:lstStyle/>
          <a:p>
            <a:r>
              <a:rPr kumimoji="1" lang="en-US" altLang="ja-JP" dirty="0"/>
              <a:t>window</a:t>
            </a:r>
            <a:endParaRPr kumimoji="1" lang="ja-JP" altLang="en-US" dirty="0"/>
          </a:p>
        </p:txBody>
      </p:sp>
    </p:spTree>
    <p:extLst>
      <p:ext uri="{BB962C8B-B14F-4D97-AF65-F5344CB8AC3E}">
        <p14:creationId xmlns:p14="http://schemas.microsoft.com/office/powerpoint/2010/main" val="416688356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D1AEAE-E0AA-17BB-D1CC-8FD6FE02EAA1}"/>
              </a:ext>
            </a:extLst>
          </p:cNvPr>
          <p:cNvSpPr>
            <a:spLocks noGrp="1"/>
          </p:cNvSpPr>
          <p:nvPr>
            <p:ph type="body" sz="quarter" idx="18"/>
          </p:nvPr>
        </p:nvSpPr>
        <p:spPr/>
        <p:txBody>
          <a:bodyPr/>
          <a:lstStyle/>
          <a:p>
            <a:r>
              <a:rPr kumimoji="1" lang="ja-JP" altLang="en-US" dirty="0"/>
              <a:t>・</a:t>
            </a:r>
            <a:r>
              <a:rPr kumimoji="1" lang="en-US" altLang="ja-JP" dirty="0"/>
              <a:t>LINKS</a:t>
            </a:r>
            <a:r>
              <a:rPr kumimoji="1" lang="ja-JP" altLang="en-US" dirty="0"/>
              <a:t>は発注取り消しがある</a:t>
            </a:r>
            <a:endParaRPr kumimoji="1" lang="en-US" altLang="ja-JP" dirty="0"/>
          </a:p>
          <a:p>
            <a:r>
              <a:rPr lang="ja-JP" altLang="en-US" dirty="0"/>
              <a:t>・納入便が整数ではなく、小数。</a:t>
            </a:r>
            <a:endParaRPr kumimoji="1" lang="ja-JP" altLang="en-US" dirty="0"/>
          </a:p>
        </p:txBody>
      </p:sp>
      <p:sp>
        <p:nvSpPr>
          <p:cNvPr id="3" name="テキスト プレースホルダー 2">
            <a:extLst>
              <a:ext uri="{FF2B5EF4-FFF2-40B4-BE49-F238E27FC236}">
                <a16:creationId xmlns:a16="http://schemas.microsoft.com/office/drawing/2014/main" id="{71333457-F697-54B0-DB35-0D56D553629C}"/>
              </a:ext>
            </a:extLst>
          </p:cNvPr>
          <p:cNvSpPr>
            <a:spLocks noGrp="1"/>
          </p:cNvSpPr>
          <p:nvPr>
            <p:ph type="body" sz="quarter" idx="20"/>
          </p:nvPr>
        </p:nvSpPr>
        <p:spPr/>
        <p:txBody>
          <a:bodyPr/>
          <a:lstStyle/>
          <a:p>
            <a:r>
              <a:rPr kumimoji="1" lang="en-US" altLang="ja-JP" dirty="0"/>
              <a:t>LINKS</a:t>
            </a:r>
            <a:endParaRPr kumimoji="1" lang="ja-JP" altLang="en-US" dirty="0"/>
          </a:p>
        </p:txBody>
      </p:sp>
      <p:sp>
        <p:nvSpPr>
          <p:cNvPr id="4" name="日付プレースホルダー 3">
            <a:extLst>
              <a:ext uri="{FF2B5EF4-FFF2-40B4-BE49-F238E27FC236}">
                <a16:creationId xmlns:a16="http://schemas.microsoft.com/office/drawing/2014/main" id="{B84C79DE-946D-1A1D-AD7C-77640BD59CDF}"/>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1028141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9A963C-A963-0240-58AE-337B46F256B1}"/>
              </a:ext>
            </a:extLst>
          </p:cNvPr>
          <p:cNvSpPr>
            <a:spLocks noGrp="1"/>
          </p:cNvSpPr>
          <p:nvPr>
            <p:ph type="body" sz="quarter" idx="18"/>
          </p:nvPr>
        </p:nvSpPr>
        <p:spPr/>
        <p:txBody>
          <a:bodyPr/>
          <a:lstStyle/>
          <a:p>
            <a:r>
              <a:rPr kumimoji="1" lang="ja-JP" altLang="en-US" dirty="0"/>
              <a:t>・</a:t>
            </a:r>
            <a:r>
              <a:rPr kumimoji="1" lang="en-US" altLang="ja-JP" dirty="0"/>
              <a:t>GW</a:t>
            </a:r>
            <a:r>
              <a:rPr kumimoji="1" lang="ja-JP" altLang="en-US" dirty="0"/>
              <a:t>、夏季休暇の計画台数が入力されている？</a:t>
            </a:r>
            <a:endParaRPr kumimoji="1" lang="en-US" altLang="ja-JP" dirty="0"/>
          </a:p>
          <a:p>
            <a:r>
              <a:rPr lang="ja-JP" altLang="en-US" dirty="0"/>
              <a:t>・月単位で大きく変わる</a:t>
            </a:r>
            <a:endParaRPr kumimoji="1" lang="en-US" altLang="ja-JP" dirty="0"/>
          </a:p>
        </p:txBody>
      </p:sp>
      <p:sp>
        <p:nvSpPr>
          <p:cNvPr id="3" name="テキスト プレースホルダー 2">
            <a:extLst>
              <a:ext uri="{FF2B5EF4-FFF2-40B4-BE49-F238E27FC236}">
                <a16:creationId xmlns:a16="http://schemas.microsoft.com/office/drawing/2014/main" id="{39DB3D80-D336-FDBC-8BE4-206A1D83BDF8}"/>
              </a:ext>
            </a:extLst>
          </p:cNvPr>
          <p:cNvSpPr>
            <a:spLocks noGrp="1"/>
          </p:cNvSpPr>
          <p:nvPr>
            <p:ph type="body" sz="quarter" idx="20"/>
          </p:nvPr>
        </p:nvSpPr>
        <p:spPr/>
        <p:txBody>
          <a:bodyPr/>
          <a:lstStyle/>
          <a:p>
            <a:r>
              <a:rPr kumimoji="1" lang="en-US" altLang="ja-JP" dirty="0"/>
              <a:t>IT</a:t>
            </a:r>
            <a:r>
              <a:rPr kumimoji="1" lang="ja-JP" altLang="en-US" dirty="0"/>
              <a:t>生産管理版</a:t>
            </a:r>
          </a:p>
        </p:txBody>
      </p:sp>
      <p:sp>
        <p:nvSpPr>
          <p:cNvPr id="4" name="日付プレースホルダー 3">
            <a:extLst>
              <a:ext uri="{FF2B5EF4-FFF2-40B4-BE49-F238E27FC236}">
                <a16:creationId xmlns:a16="http://schemas.microsoft.com/office/drawing/2014/main" id="{1B41226F-72B5-4CC2-CB46-80CBD384C074}"/>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2088667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175CC3-BD20-88D4-0B88-42D99ABDF124}"/>
              </a:ext>
            </a:extLst>
          </p:cNvPr>
          <p:cNvSpPr>
            <a:spLocks noGrp="1"/>
          </p:cNvSpPr>
          <p:nvPr>
            <p:ph type="body" sz="quarter" idx="18"/>
          </p:nvPr>
        </p:nvSpPr>
        <p:spPr/>
        <p:txBody>
          <a:bodyPr/>
          <a:lstStyle/>
          <a:p>
            <a:r>
              <a:rPr lang="ja-JP" altLang="en-US" dirty="0"/>
              <a:t>・絵で描くと書き直しが起こる、毎回絵を描いている、何度も流用できない</a:t>
            </a:r>
            <a:endParaRPr lang="en-US" altLang="ja-JP" dirty="0"/>
          </a:p>
          <a:p>
            <a:r>
              <a:rPr kumimoji="1" lang="ja-JP" altLang="en-US" dirty="0"/>
              <a:t>・全体像整理できていない</a:t>
            </a:r>
            <a:r>
              <a:rPr lang="ja-JP" altLang="en-US" dirty="0"/>
              <a:t>、進め方を改善したい</a:t>
            </a:r>
            <a:endParaRPr kumimoji="1" lang="ja-JP" altLang="en-US" dirty="0"/>
          </a:p>
        </p:txBody>
      </p:sp>
      <p:sp>
        <p:nvSpPr>
          <p:cNvPr id="3" name="テキスト プレースホルダー 2">
            <a:extLst>
              <a:ext uri="{FF2B5EF4-FFF2-40B4-BE49-F238E27FC236}">
                <a16:creationId xmlns:a16="http://schemas.microsoft.com/office/drawing/2014/main" id="{1DE9AC11-99BC-40FF-47FB-A0AB861DEA71}"/>
              </a:ext>
            </a:extLst>
          </p:cNvPr>
          <p:cNvSpPr>
            <a:spLocks noGrp="1"/>
          </p:cNvSpPr>
          <p:nvPr>
            <p:ph type="body" sz="quarter" idx="20"/>
          </p:nvPr>
        </p:nvSpPr>
        <p:spPr/>
        <p:txBody>
          <a:bodyPr/>
          <a:lstStyle/>
          <a:p>
            <a:r>
              <a:rPr kumimoji="1" lang="ja-JP" altLang="en-US" dirty="0"/>
              <a:t>進め方</a:t>
            </a:r>
          </a:p>
        </p:txBody>
      </p:sp>
      <p:sp>
        <p:nvSpPr>
          <p:cNvPr id="4" name="日付プレースホルダー 3">
            <a:extLst>
              <a:ext uri="{FF2B5EF4-FFF2-40B4-BE49-F238E27FC236}">
                <a16:creationId xmlns:a16="http://schemas.microsoft.com/office/drawing/2014/main" id="{60246957-A9FF-BACA-793C-D287248EB0B8}"/>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169962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7B0467-62F2-DAF9-E0AC-58B2DF6150CB}"/>
              </a:ext>
            </a:extLst>
          </p:cNvPr>
          <p:cNvSpPr>
            <a:spLocks noGrp="1"/>
          </p:cNvSpPr>
          <p:nvPr>
            <p:ph type="body" sz="quarter" idx="18"/>
          </p:nvPr>
        </p:nvSpPr>
        <p:spPr/>
        <p:txBody>
          <a:bodyPr/>
          <a:lstStyle/>
          <a:p>
            <a:r>
              <a:rPr kumimoji="1" lang="ja-JP" altLang="en-US" dirty="0"/>
              <a:t>・品番</a:t>
            </a:r>
            <a:r>
              <a:rPr kumimoji="1" lang="en-US" altLang="ja-JP" dirty="0"/>
              <a:t>G117362010_Y</a:t>
            </a:r>
          </a:p>
          <a:p>
            <a:r>
              <a:rPr kumimoji="1" lang="ja-JP" altLang="en-US" dirty="0"/>
              <a:t>　・</a:t>
            </a:r>
            <a:r>
              <a:rPr kumimoji="1" lang="en-US" altLang="ja-JP" dirty="0"/>
              <a:t>2024/7/16</a:t>
            </a:r>
            <a:endParaRPr lang="en-US" altLang="ja-JP" dirty="0"/>
          </a:p>
          <a:p>
            <a:r>
              <a:rPr lang="ja-JP" altLang="en-US" dirty="0"/>
              <a:t>　・普段</a:t>
            </a:r>
            <a:r>
              <a:rPr lang="en-US" altLang="ja-JP" dirty="0"/>
              <a:t>0</a:t>
            </a:r>
            <a:r>
              <a:rPr lang="ja-JP" altLang="en-US" dirty="0"/>
              <a:t>時に入庫があるのに、</a:t>
            </a:r>
            <a:r>
              <a:rPr lang="en-US" altLang="ja-JP" dirty="0"/>
              <a:t>8</a:t>
            </a:r>
            <a:r>
              <a:rPr lang="ja-JP" altLang="en-US" dirty="0"/>
              <a:t>時に入庫されて設計値</a:t>
            </a:r>
            <a:r>
              <a:rPr lang="en-US" altLang="ja-JP" dirty="0"/>
              <a:t>MIN</a:t>
            </a:r>
            <a:r>
              <a:rPr lang="ja-JP" altLang="en-US" dirty="0"/>
              <a:t>を下回る。</a:t>
            </a:r>
            <a:r>
              <a:rPr lang="en-US" altLang="ja-JP" dirty="0"/>
              <a:t>8</a:t>
            </a:r>
            <a:r>
              <a:rPr lang="ja-JP" altLang="en-US" dirty="0"/>
              <a:t>時間滞留</a:t>
            </a:r>
            <a:endParaRPr lang="en-US" altLang="ja-JP" dirty="0"/>
          </a:p>
          <a:p>
            <a:r>
              <a:rPr kumimoji="1" lang="ja-JP" altLang="en-US" dirty="0"/>
              <a:t>　・これを表現したい</a:t>
            </a:r>
          </a:p>
        </p:txBody>
      </p:sp>
      <p:sp>
        <p:nvSpPr>
          <p:cNvPr id="3" name="テキスト プレースホルダー 2">
            <a:extLst>
              <a:ext uri="{FF2B5EF4-FFF2-40B4-BE49-F238E27FC236}">
                <a16:creationId xmlns:a16="http://schemas.microsoft.com/office/drawing/2014/main" id="{89B7BE6F-69E4-F051-668A-B446BBA928AF}"/>
              </a:ext>
            </a:extLst>
          </p:cNvPr>
          <p:cNvSpPr>
            <a:spLocks noGrp="1"/>
          </p:cNvSpPr>
          <p:nvPr>
            <p:ph type="body" sz="quarter" idx="20"/>
          </p:nvPr>
        </p:nvSpPr>
        <p:spPr/>
        <p:txBody>
          <a:bodyPr/>
          <a:lstStyle/>
          <a:p>
            <a:r>
              <a:rPr kumimoji="1" lang="en-US" altLang="ja-JP" dirty="0"/>
              <a:t>temp</a:t>
            </a:r>
            <a:endParaRPr kumimoji="1" lang="ja-JP" altLang="en-US" dirty="0"/>
          </a:p>
        </p:txBody>
      </p:sp>
      <p:sp>
        <p:nvSpPr>
          <p:cNvPr id="4" name="日付プレースホルダー 3">
            <a:extLst>
              <a:ext uri="{FF2B5EF4-FFF2-40B4-BE49-F238E27FC236}">
                <a16:creationId xmlns:a16="http://schemas.microsoft.com/office/drawing/2014/main" id="{B436962F-FC61-8F34-DEF1-C57A4EC99C18}"/>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102050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E135630-3B49-FED7-86F9-8B21149CC0B3}"/>
              </a:ext>
            </a:extLst>
          </p:cNvPr>
          <p:cNvSpPr>
            <a:spLocks noGrp="1"/>
          </p:cNvSpPr>
          <p:nvPr>
            <p:ph type="body" sz="quarter" idx="18"/>
          </p:nvPr>
        </p:nvSpPr>
        <p:spPr/>
        <p:txBody>
          <a:bodyPr/>
          <a:lstStyle/>
          <a:p>
            <a:r>
              <a:rPr kumimoji="1" lang="ja-JP" altLang="en-US" dirty="0"/>
              <a:t>・滞留は</a:t>
            </a:r>
            <a:r>
              <a:rPr lang="ja-JP" altLang="en-US" dirty="0"/>
              <a:t>変動が</a:t>
            </a:r>
            <a:r>
              <a:rPr lang="en-US" altLang="ja-JP" dirty="0"/>
              <a:t>0</a:t>
            </a:r>
            <a:r>
              <a:rPr lang="ja-JP" altLang="en-US" dirty="0"/>
              <a:t>のため、</a:t>
            </a:r>
            <a:r>
              <a:rPr lang="en-US" altLang="ja-JP" dirty="0"/>
              <a:t>SHAP</a:t>
            </a:r>
            <a:r>
              <a:rPr lang="ja-JP" altLang="en-US" dirty="0"/>
              <a:t>で表現できない</a:t>
            </a:r>
            <a:endParaRPr lang="en-US" altLang="ja-JP" dirty="0"/>
          </a:p>
          <a:p>
            <a:r>
              <a:rPr kumimoji="1" lang="ja-JP" altLang="en-US" dirty="0"/>
              <a:t>・どの時間帯の在庫変動を分析するか、変わるはず</a:t>
            </a:r>
          </a:p>
        </p:txBody>
      </p:sp>
      <p:sp>
        <p:nvSpPr>
          <p:cNvPr id="3" name="テキスト プレースホルダー 2">
            <a:extLst>
              <a:ext uri="{FF2B5EF4-FFF2-40B4-BE49-F238E27FC236}">
                <a16:creationId xmlns:a16="http://schemas.microsoft.com/office/drawing/2014/main" id="{CCB3EAFB-78FE-43E2-9B93-7810B177669F}"/>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0CBFB30-CBC0-0F5D-98F0-EF2A56E99B7C}"/>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60825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D29E42-8FD5-373D-81F2-CDBB6B4FE156}"/>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35A885D9-B891-BC38-75B5-C5BBC06273B1}"/>
              </a:ext>
            </a:extLst>
          </p:cNvPr>
          <p:cNvSpPr>
            <a:spLocks noGrp="1"/>
          </p:cNvSpPr>
          <p:nvPr>
            <p:ph type="body" sz="quarter" idx="20"/>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7DFDD95D-D669-0F4E-7FAE-0D4E2598A221}"/>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graphicFrame>
        <p:nvGraphicFramePr>
          <p:cNvPr id="5" name="表 4">
            <a:extLst>
              <a:ext uri="{FF2B5EF4-FFF2-40B4-BE49-F238E27FC236}">
                <a16:creationId xmlns:a16="http://schemas.microsoft.com/office/drawing/2014/main" id="{DB67D21B-0C40-D08E-0F5C-4BF841B911CA}"/>
              </a:ext>
            </a:extLst>
          </p:cNvPr>
          <p:cNvGraphicFramePr>
            <a:graphicFrameLocks noGrp="1"/>
          </p:cNvGraphicFramePr>
          <p:nvPr>
            <p:extLst>
              <p:ext uri="{D42A27DB-BD31-4B8C-83A1-F6EECF244321}">
                <p14:modId xmlns:p14="http://schemas.microsoft.com/office/powerpoint/2010/main" val="1962455073"/>
              </p:ext>
            </p:extLst>
          </p:nvPr>
        </p:nvGraphicFramePr>
        <p:xfrm>
          <a:off x="443077" y="767396"/>
          <a:ext cx="13891471" cy="5694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73133584"/>
                    </a:ext>
                  </a:extLst>
                </a:gridCol>
                <a:gridCol w="2709333">
                  <a:extLst>
                    <a:ext uri="{9D8B030D-6E8A-4147-A177-3AD203B41FA5}">
                      <a16:colId xmlns:a16="http://schemas.microsoft.com/office/drawing/2014/main" val="111399967"/>
                    </a:ext>
                  </a:extLst>
                </a:gridCol>
                <a:gridCol w="8472805">
                  <a:extLst>
                    <a:ext uri="{9D8B030D-6E8A-4147-A177-3AD203B41FA5}">
                      <a16:colId xmlns:a16="http://schemas.microsoft.com/office/drawing/2014/main" val="3734184084"/>
                    </a:ext>
                  </a:extLst>
                </a:gridCol>
              </a:tblGrid>
              <a:tr h="239901">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12199863"/>
                  </a:ext>
                </a:extLst>
              </a:tr>
              <a:tr h="370840">
                <a:tc>
                  <a:txBody>
                    <a:bodyPr/>
                    <a:lstStyle/>
                    <a:p>
                      <a:r>
                        <a:rPr kumimoji="1" lang="en-US" altLang="ja-JP" dirty="0"/>
                        <a:t>12/9</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ja-JP" altLang="en-US" dirty="0"/>
                        <a:t>発注がないときは、</a:t>
                      </a:r>
                      <a:endParaRPr kumimoji="1" lang="en-US" altLang="ja-JP" dirty="0"/>
                    </a:p>
                    <a:p>
                      <a:r>
                        <a:rPr kumimoji="1" lang="ja-JP" altLang="en-US" dirty="0"/>
                        <a:t>発注かんばんと日量の差も</a:t>
                      </a:r>
                      <a:r>
                        <a:rPr kumimoji="1" lang="en-US" altLang="ja-JP" dirty="0"/>
                        <a:t>0</a:t>
                      </a:r>
                      <a:r>
                        <a:rPr kumimoji="1" lang="ja-JP" altLang="en-US" dirty="0"/>
                        <a:t>にしよう：済</a:t>
                      </a:r>
                    </a:p>
                  </a:txBody>
                  <a:tcPr/>
                </a:tc>
                <a:extLst>
                  <a:ext uri="{0D108BD9-81ED-4DB2-BD59-A6C34878D82A}">
                    <a16:rowId xmlns:a16="http://schemas.microsoft.com/office/drawing/2014/main" val="1032074473"/>
                  </a:ext>
                </a:extLst>
              </a:tr>
              <a:tr h="370840">
                <a:tc>
                  <a:txBody>
                    <a:bodyPr/>
                    <a:lstStyle/>
                    <a:p>
                      <a:r>
                        <a:rPr kumimoji="1" lang="en-US" altLang="ja-JP" dirty="0"/>
                        <a:t>12/9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ja-JP" altLang="en-US" dirty="0"/>
                        <a:t>変動に対して</a:t>
                      </a:r>
                      <a:r>
                        <a:rPr kumimoji="1" lang="en-US" altLang="ja-JP" dirty="0"/>
                        <a:t>SHAP</a:t>
                      </a:r>
                      <a:r>
                        <a:rPr kumimoji="1" lang="ja-JP" altLang="en-US" dirty="0"/>
                        <a:t>見てる方変動</a:t>
                      </a:r>
                      <a:r>
                        <a:rPr kumimoji="1" lang="en-US" altLang="ja-JP" dirty="0"/>
                        <a:t>0</a:t>
                      </a:r>
                      <a:r>
                        <a:rPr kumimoji="1" lang="ja-JP" altLang="en-US" dirty="0"/>
                        <a:t>のときうまく分析できない・過去の変動が必要</a:t>
                      </a:r>
                      <a:endParaRPr kumimoji="1" lang="en-US" altLang="ja-JP" dirty="0"/>
                    </a:p>
                    <a:p>
                      <a:r>
                        <a:rPr kumimoji="1" lang="en-US" altLang="ja-JP" dirty="0"/>
                        <a:t>Or</a:t>
                      </a:r>
                    </a:p>
                    <a:p>
                      <a:r>
                        <a:rPr kumimoji="1" lang="ja-JP" altLang="en-US" dirty="0"/>
                        <a:t>変動がある時間まで遡る</a:t>
                      </a:r>
                    </a:p>
                  </a:txBody>
                  <a:tcPr/>
                </a:tc>
                <a:extLst>
                  <a:ext uri="{0D108BD9-81ED-4DB2-BD59-A6C34878D82A}">
                    <a16:rowId xmlns:a16="http://schemas.microsoft.com/office/drawing/2014/main" val="3085659511"/>
                  </a:ext>
                </a:extLst>
              </a:tr>
              <a:tr h="370840">
                <a:tc>
                  <a:txBody>
                    <a:bodyPr/>
                    <a:lstStyle/>
                    <a:p>
                      <a:r>
                        <a:rPr kumimoji="1" lang="en-US" altLang="ja-JP" dirty="0"/>
                        <a:t>12/9</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ja-JP" altLang="en-US" dirty="0"/>
                        <a:t>正解は滞留。だけど在庫増に出現</a:t>
                      </a:r>
                      <a:endParaRPr kumimoji="1" lang="en-US" altLang="ja-JP" dirty="0"/>
                    </a:p>
                    <a:p>
                      <a:r>
                        <a:rPr kumimoji="1" lang="ja-JP" altLang="en-US" dirty="0"/>
                        <a:t>生産台数が多いと言ってるけど、多くない</a:t>
                      </a:r>
                    </a:p>
                  </a:txBody>
                  <a:tcPr/>
                </a:tc>
                <a:extLst>
                  <a:ext uri="{0D108BD9-81ED-4DB2-BD59-A6C34878D82A}">
                    <a16:rowId xmlns:a16="http://schemas.microsoft.com/office/drawing/2014/main" val="417348298"/>
                  </a:ext>
                </a:extLst>
              </a:tr>
              <a:tr h="370840">
                <a:tc>
                  <a:txBody>
                    <a:bodyPr/>
                    <a:lstStyle/>
                    <a:p>
                      <a:r>
                        <a:rPr kumimoji="1" lang="en-US" altLang="ja-JP" dirty="0"/>
                        <a:t>12/10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ja-JP" altLang="en-US" dirty="0"/>
                        <a:t>滞留かんばんが多いのに、基準と同じ数</a:t>
                      </a:r>
                    </a:p>
                  </a:txBody>
                  <a:tcPr/>
                </a:tc>
                <a:extLst>
                  <a:ext uri="{0D108BD9-81ED-4DB2-BD59-A6C34878D82A}">
                    <a16:rowId xmlns:a16="http://schemas.microsoft.com/office/drawing/2014/main" val="1198015453"/>
                  </a:ext>
                </a:extLst>
              </a:tr>
              <a:tr h="561794">
                <a:tc>
                  <a:txBody>
                    <a:bodyPr/>
                    <a:lstStyle/>
                    <a:p>
                      <a:r>
                        <a:rPr kumimoji="1" lang="en-US" altLang="ja-JP" dirty="0"/>
                        <a:t>12/10</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ja-JP" altLang="en-US" dirty="0"/>
                        <a:t>基準が</a:t>
                      </a:r>
                      <a:r>
                        <a:rPr kumimoji="1" lang="en-US" altLang="ja-JP" dirty="0"/>
                        <a:t>0</a:t>
                      </a:r>
                    </a:p>
                    <a:p>
                      <a:r>
                        <a:rPr kumimoji="1" lang="ja-JP" altLang="en-US" dirty="0"/>
                        <a:t>滞留かんばん</a:t>
                      </a:r>
                      <a:r>
                        <a:rPr kumimoji="1" lang="en-US" altLang="ja-JP" dirty="0"/>
                        <a:t>0</a:t>
                      </a:r>
                      <a:endParaRPr kumimoji="1" lang="ja-JP" altLang="en-US" dirty="0"/>
                    </a:p>
                  </a:txBody>
                  <a:tcPr/>
                </a:tc>
                <a:extLst>
                  <a:ext uri="{0D108BD9-81ED-4DB2-BD59-A6C34878D82A}">
                    <a16:rowId xmlns:a16="http://schemas.microsoft.com/office/drawing/2014/main" val="2972436268"/>
                  </a:ext>
                </a:extLst>
              </a:tr>
              <a:tr h="370840">
                <a:tc>
                  <a:txBody>
                    <a:bodyPr/>
                    <a:lstStyle/>
                    <a:p>
                      <a:r>
                        <a:rPr kumimoji="1" lang="en-US" altLang="ja-JP" dirty="0"/>
                        <a:t>12/10</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ja-JP" altLang="en-US" dirty="0"/>
                        <a:t>発注がない＞発注が少ない＞滞留</a:t>
                      </a:r>
                    </a:p>
                  </a:txBody>
                  <a:tcPr/>
                </a:tc>
                <a:extLst>
                  <a:ext uri="{0D108BD9-81ED-4DB2-BD59-A6C34878D82A}">
                    <a16:rowId xmlns:a16="http://schemas.microsoft.com/office/drawing/2014/main" val="3975656974"/>
                  </a:ext>
                </a:extLst>
              </a:tr>
              <a:tr h="370840">
                <a:tc>
                  <a:txBody>
                    <a:bodyPr/>
                    <a:lstStyle/>
                    <a:p>
                      <a:r>
                        <a:rPr kumimoji="1" lang="en-US" altLang="ja-JP" dirty="0"/>
                        <a:t>12/11</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14419293"/>
                  </a:ext>
                </a:extLst>
              </a:tr>
              <a:tr h="370840">
                <a:tc>
                  <a:txBody>
                    <a:bodyPr/>
                    <a:lstStyle/>
                    <a:p>
                      <a:r>
                        <a:rPr kumimoji="1" lang="en-US" altLang="ja-JP" dirty="0"/>
                        <a:t>12/11</a:t>
                      </a:r>
                      <a:endParaRPr kumimoji="1" lang="ja-JP" altLang="en-US" dirty="0"/>
                    </a:p>
                  </a:txBody>
                  <a:tcPr/>
                </a:tc>
                <a:tc>
                  <a:txBody>
                    <a:bodyPr/>
                    <a:lstStyle/>
                    <a:p>
                      <a:r>
                        <a:rPr kumimoji="1" lang="en-US" altLang="ja-JP" dirty="0"/>
                        <a:t>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364439055"/>
                  </a:ext>
                </a:extLst>
              </a:tr>
              <a:tr h="370840">
                <a:tc>
                  <a:txBody>
                    <a:bodyPr/>
                    <a:lstStyle/>
                    <a:p>
                      <a:r>
                        <a:rPr kumimoji="1" lang="en-US" altLang="ja-JP" dirty="0"/>
                        <a:t>12/11</a:t>
                      </a:r>
                      <a:endParaRPr kumimoji="1" lang="ja-JP" altLang="en-US" dirty="0"/>
                    </a:p>
                  </a:txBody>
                  <a:tcPr/>
                </a:tc>
                <a:tc>
                  <a:txBody>
                    <a:bodyPr/>
                    <a:lstStyle/>
                    <a:p>
                      <a:r>
                        <a:rPr kumimoji="1" lang="en-US" altLang="ja-JP" dirty="0"/>
                        <a:t>3</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1247991"/>
                  </a:ext>
                </a:extLst>
              </a:tr>
              <a:tr h="370840">
                <a:tc>
                  <a:txBody>
                    <a:bodyPr/>
                    <a:lstStyle/>
                    <a:p>
                      <a:endParaRPr kumimoji="1" lang="ja-JP" altLang="en-US" dirty="0"/>
                    </a:p>
                  </a:txBody>
                  <a:tcPr/>
                </a:tc>
                <a:tc>
                  <a:txBody>
                    <a:bodyPr/>
                    <a:lstStyle/>
                    <a:p>
                      <a:endParaRPr kumimoji="1" lang="ja-JP" altLang="en-US" dirty="0"/>
                    </a:p>
                  </a:txBody>
                  <a:tcPr/>
                </a:tc>
                <a:tc>
                  <a:txBody>
                    <a:bodyPr/>
                    <a:lstStyle/>
                    <a:p>
                      <a:r>
                        <a:rPr kumimoji="1" lang="ja-JP" altLang="en-US" dirty="0"/>
                        <a:t>常に過多は分析できない</a:t>
                      </a:r>
                      <a:endParaRPr kumimoji="1" lang="en-US" altLang="ja-JP" dirty="0"/>
                    </a:p>
                    <a:p>
                      <a:r>
                        <a:rPr kumimoji="1" lang="ja-JP" altLang="en-US" dirty="0"/>
                        <a:t>間口は</a:t>
                      </a:r>
                      <a:r>
                        <a:rPr kumimoji="1" lang="en-US" altLang="ja-JP" dirty="0"/>
                        <a:t>0or1</a:t>
                      </a:r>
                      <a:r>
                        <a:rPr kumimoji="1" lang="ja-JP" altLang="en-US" dirty="0"/>
                        <a:t>にする：済</a:t>
                      </a:r>
                      <a:endParaRPr kumimoji="1" lang="en-US" altLang="ja-JP" dirty="0"/>
                    </a:p>
                  </a:txBody>
                  <a:tcPr/>
                </a:tc>
                <a:extLst>
                  <a:ext uri="{0D108BD9-81ED-4DB2-BD59-A6C34878D82A}">
                    <a16:rowId xmlns:a16="http://schemas.microsoft.com/office/drawing/2014/main" val="1766356751"/>
                  </a:ext>
                </a:extLst>
              </a:tr>
            </a:tbl>
          </a:graphicData>
        </a:graphic>
      </p:graphicFrame>
    </p:spTree>
    <p:extLst>
      <p:ext uri="{BB962C8B-B14F-4D97-AF65-F5344CB8AC3E}">
        <p14:creationId xmlns:p14="http://schemas.microsoft.com/office/powerpoint/2010/main" val="61194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B8EEC0-C4B8-2647-0CB7-86511BA54588}"/>
              </a:ext>
            </a:extLst>
          </p:cNvPr>
          <p:cNvSpPr>
            <a:spLocks noGrp="1"/>
          </p:cNvSpPr>
          <p:nvPr>
            <p:ph type="body" sz="quarter" idx="18"/>
          </p:nvPr>
        </p:nvSpPr>
        <p:spPr/>
        <p:txBody>
          <a:bodyPr/>
          <a:lstStyle/>
          <a:p>
            <a:r>
              <a:rPr lang="ja-JP" altLang="en-US" sz="1800" b="0" dirty="0"/>
              <a:t>＜背景＞</a:t>
            </a:r>
            <a:endParaRPr lang="en-US" altLang="ja-JP" sz="1800" b="0" dirty="0"/>
          </a:p>
          <a:p>
            <a:r>
              <a:rPr lang="ja-JP" altLang="en-US" sz="1800" b="0" dirty="0"/>
              <a:t>・集欠ではなく、設計値</a:t>
            </a:r>
            <a:r>
              <a:rPr lang="en-US" altLang="ja-JP" sz="1800" b="0" dirty="0"/>
              <a:t>MIN</a:t>
            </a:r>
            <a:r>
              <a:rPr lang="ja-JP" altLang="en-US" sz="1800" b="0" dirty="0"/>
              <a:t>割れ</a:t>
            </a:r>
            <a:r>
              <a:rPr lang="en-US" altLang="ja-JP" sz="1800" b="0" dirty="0"/>
              <a:t>/MAX</a:t>
            </a:r>
            <a:r>
              <a:rPr lang="ja-JP" altLang="en-US" sz="1800" b="0" dirty="0"/>
              <a:t>越えをターゲットに要因分析できるか？</a:t>
            </a:r>
            <a:endParaRPr lang="en-US" altLang="ja-JP" sz="1800" b="0" dirty="0"/>
          </a:p>
          <a:p>
            <a:r>
              <a:rPr lang="ja-JP" altLang="en-US" sz="1800" b="0" dirty="0"/>
              <a:t>・今の要因で十分なのか？</a:t>
            </a:r>
            <a:endParaRPr lang="en-US" altLang="ja-JP" sz="1800" b="0" dirty="0"/>
          </a:p>
          <a:p>
            <a:r>
              <a:rPr lang="ja-JP" altLang="en-US" sz="1800" b="0" dirty="0"/>
              <a:t>・どのくらい量できるか？</a:t>
            </a:r>
            <a:r>
              <a:rPr lang="en-US" altLang="ja-JP" sz="1800" b="0" dirty="0">
                <a:solidFill>
                  <a:schemeClr val="bg1">
                    <a:lumMod val="85000"/>
                  </a:schemeClr>
                </a:solidFill>
              </a:rPr>
              <a:t>※MIN</a:t>
            </a:r>
            <a:r>
              <a:rPr lang="ja-JP" altLang="en-US" sz="1800" b="0" dirty="0">
                <a:solidFill>
                  <a:schemeClr val="bg1">
                    <a:lumMod val="85000"/>
                  </a:schemeClr>
                </a:solidFill>
              </a:rPr>
              <a:t>割れ、</a:t>
            </a:r>
            <a:r>
              <a:rPr lang="en-US" altLang="ja-JP" sz="1800" b="0" dirty="0">
                <a:solidFill>
                  <a:schemeClr val="bg1">
                    <a:lumMod val="85000"/>
                  </a:schemeClr>
                </a:solidFill>
              </a:rPr>
              <a:t>MAX</a:t>
            </a:r>
            <a:r>
              <a:rPr lang="ja-JP" altLang="en-US" sz="1800" b="0" dirty="0">
                <a:solidFill>
                  <a:schemeClr val="bg1">
                    <a:lumMod val="85000"/>
                  </a:schemeClr>
                </a:solidFill>
              </a:rPr>
              <a:t>越えは常に複数品番で発生している</a:t>
            </a:r>
            <a:endParaRPr lang="en-US" altLang="ja-JP" sz="1800" b="0" dirty="0">
              <a:solidFill>
                <a:schemeClr val="bg1">
                  <a:lumMod val="85000"/>
                </a:schemeClr>
              </a:solidFill>
            </a:endParaRPr>
          </a:p>
          <a:p>
            <a:endParaRPr kumimoji="1" lang="en-US" altLang="ja-JP" sz="1800" b="0" dirty="0">
              <a:solidFill>
                <a:schemeClr val="bg1">
                  <a:lumMod val="85000"/>
                </a:schemeClr>
              </a:solidFill>
            </a:endParaRPr>
          </a:p>
          <a:p>
            <a:r>
              <a:rPr lang="ja-JP" altLang="en-US" sz="1800" b="0" dirty="0"/>
              <a:t>＜お試し</a:t>
            </a:r>
            <a:r>
              <a:rPr lang="en-US" altLang="ja-JP" sz="1800" b="0" dirty="0"/>
              <a:t>#1</a:t>
            </a:r>
            <a:r>
              <a:rPr lang="ja-JP" altLang="en-US" sz="1800" b="0" dirty="0"/>
              <a:t>＞</a:t>
            </a:r>
            <a:endParaRPr lang="en-US" altLang="ja-JP" sz="1800" b="0" dirty="0"/>
          </a:p>
          <a:p>
            <a:r>
              <a:rPr lang="ja-JP" altLang="en-US" sz="1800" b="0" dirty="0"/>
              <a:t>鈴木職長が試しにやってみる</a:t>
            </a:r>
            <a:endParaRPr lang="en-US" altLang="ja-JP" sz="1800" b="0" dirty="0"/>
          </a:p>
          <a:p>
            <a:r>
              <a:rPr lang="ja-JP" altLang="en-US" sz="1800" b="0" dirty="0"/>
              <a:t>・期間：</a:t>
            </a:r>
            <a:r>
              <a:rPr kumimoji="1" lang="en-US" altLang="ja-JP" sz="1800" b="0" dirty="0"/>
              <a:t>12/9</a:t>
            </a:r>
            <a:r>
              <a:rPr kumimoji="1" lang="ja-JP" altLang="en-US" sz="1800" b="0" dirty="0"/>
              <a:t>～</a:t>
            </a:r>
            <a:r>
              <a:rPr kumimoji="1" lang="en-US" altLang="ja-JP" sz="1800" b="0" dirty="0"/>
              <a:t>12/13</a:t>
            </a:r>
          </a:p>
          <a:p>
            <a:r>
              <a:rPr lang="ja-JP" altLang="en-US" sz="1800" b="0" dirty="0"/>
              <a:t>・タイミング：昼勤〇時、夜勤〇時</a:t>
            </a:r>
            <a:endParaRPr lang="en-US" altLang="ja-JP" sz="1800" b="0" dirty="0"/>
          </a:p>
          <a:p>
            <a:r>
              <a:rPr lang="ja-JP" altLang="en-US" sz="1800" b="0" dirty="0"/>
              <a:t>・項目</a:t>
            </a:r>
            <a:endParaRPr lang="en-US" altLang="ja-JP" sz="1800" b="0" dirty="0"/>
          </a:p>
          <a:p>
            <a:r>
              <a:rPr lang="ja-JP" altLang="en-US" sz="1800" b="0" dirty="0"/>
              <a:t>　・設計値</a:t>
            </a:r>
            <a:r>
              <a:rPr lang="en-US" altLang="ja-JP" sz="1800" b="0" dirty="0"/>
              <a:t>MIN</a:t>
            </a:r>
            <a:r>
              <a:rPr lang="ja-JP" altLang="en-US" sz="1800" b="0" dirty="0"/>
              <a:t>割れ３品番</a:t>
            </a:r>
            <a:endParaRPr lang="en-US" altLang="ja-JP" sz="1800" b="0" dirty="0"/>
          </a:p>
          <a:p>
            <a:r>
              <a:rPr lang="ja-JP" altLang="en-US" sz="1800" b="0" dirty="0"/>
              <a:t>　・設計値</a:t>
            </a:r>
            <a:r>
              <a:rPr lang="en-US" altLang="ja-JP" sz="1800" b="0" dirty="0"/>
              <a:t>MAX</a:t>
            </a:r>
            <a:r>
              <a:rPr lang="ja-JP" altLang="en-US" sz="1800" b="0" dirty="0"/>
              <a:t>越え３品番</a:t>
            </a:r>
            <a:endParaRPr lang="en-US" altLang="ja-JP" sz="1800" b="0" dirty="0"/>
          </a:p>
          <a:p>
            <a:endParaRPr lang="en-US" altLang="ja-JP" sz="1800" b="0" dirty="0"/>
          </a:p>
          <a:p>
            <a:r>
              <a:rPr lang="ja-JP" altLang="en-US" sz="1800" b="0" dirty="0"/>
              <a:t>＜</a:t>
            </a:r>
            <a:endParaRPr lang="en-US" altLang="ja-JP" sz="1800" b="0" dirty="0"/>
          </a:p>
        </p:txBody>
      </p:sp>
      <p:sp>
        <p:nvSpPr>
          <p:cNvPr id="3" name="テキスト プレースホルダー 2">
            <a:extLst>
              <a:ext uri="{FF2B5EF4-FFF2-40B4-BE49-F238E27FC236}">
                <a16:creationId xmlns:a16="http://schemas.microsoft.com/office/drawing/2014/main" id="{C932D3F5-E04A-360F-8D5F-E887F774D920}"/>
              </a:ext>
            </a:extLst>
          </p:cNvPr>
          <p:cNvSpPr>
            <a:spLocks noGrp="1"/>
          </p:cNvSpPr>
          <p:nvPr>
            <p:ph type="body" sz="quarter" idx="20"/>
          </p:nvPr>
        </p:nvSpPr>
        <p:spPr/>
        <p:txBody>
          <a:bodyPr/>
          <a:lstStyle/>
          <a:p>
            <a:r>
              <a:rPr kumimoji="1" lang="ja-JP" altLang="en-US" sz="2000" dirty="0"/>
              <a:t>要因調査</a:t>
            </a:r>
          </a:p>
        </p:txBody>
      </p:sp>
      <p:sp>
        <p:nvSpPr>
          <p:cNvPr id="4" name="日付プレースホルダー 3">
            <a:extLst>
              <a:ext uri="{FF2B5EF4-FFF2-40B4-BE49-F238E27FC236}">
                <a16:creationId xmlns:a16="http://schemas.microsoft.com/office/drawing/2014/main" id="{D907285B-7CB5-1E73-D869-03B5B3DE5B43}"/>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Tree>
    <p:extLst>
      <p:ext uri="{BB962C8B-B14F-4D97-AF65-F5344CB8AC3E}">
        <p14:creationId xmlns:p14="http://schemas.microsoft.com/office/powerpoint/2010/main" val="322926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27B242-10E9-231E-5505-708EA2E98C22}"/>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A19E7617-34C8-C821-9E9D-8CF59D896AB1}"/>
              </a:ext>
            </a:extLst>
          </p:cNvPr>
          <p:cNvSpPr>
            <a:spLocks noGrp="1"/>
          </p:cNvSpPr>
          <p:nvPr>
            <p:ph type="body" sz="quarter" idx="20"/>
          </p:nvPr>
        </p:nvSpPr>
        <p:spPr/>
        <p:txBody>
          <a:bodyPr/>
          <a:lstStyle/>
          <a:p>
            <a:r>
              <a:rPr kumimoji="1" lang="ja-JP" altLang="en-US" dirty="0"/>
              <a:t>正解データが集まらず精度検証できない件について</a:t>
            </a:r>
          </a:p>
        </p:txBody>
      </p:sp>
      <p:sp>
        <p:nvSpPr>
          <p:cNvPr id="4" name="日付プレースホルダー 3">
            <a:extLst>
              <a:ext uri="{FF2B5EF4-FFF2-40B4-BE49-F238E27FC236}">
                <a16:creationId xmlns:a16="http://schemas.microsoft.com/office/drawing/2014/main" id="{1099F112-F5E6-F4E1-3DDA-BEBD882DCB71}"/>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
        <p:nvSpPr>
          <p:cNvPr id="6" name="テキスト ボックス 5">
            <a:extLst>
              <a:ext uri="{FF2B5EF4-FFF2-40B4-BE49-F238E27FC236}">
                <a16:creationId xmlns:a16="http://schemas.microsoft.com/office/drawing/2014/main" id="{BC5BDD37-0627-EB1E-4AE2-0EA18AD8C415}"/>
              </a:ext>
            </a:extLst>
          </p:cNvPr>
          <p:cNvSpPr txBox="1"/>
          <p:nvPr/>
        </p:nvSpPr>
        <p:spPr>
          <a:xfrm>
            <a:off x="443076" y="829733"/>
            <a:ext cx="11341555" cy="369332"/>
          </a:xfrm>
          <a:prstGeom prst="rect">
            <a:avLst/>
          </a:prstGeom>
          <a:noFill/>
        </p:spPr>
        <p:txBody>
          <a:bodyPr wrap="square" rtlCol="0">
            <a:spAutoFit/>
          </a:bodyPr>
          <a:lstStyle/>
          <a:p>
            <a:r>
              <a:rPr lang="ja-JP" altLang="en-US" dirty="0"/>
              <a:t>設計値</a:t>
            </a:r>
            <a:r>
              <a:rPr lang="en-US" altLang="ja-JP" dirty="0"/>
              <a:t>MIN</a:t>
            </a:r>
            <a:r>
              <a:rPr lang="ja-JP" altLang="en-US" dirty="0"/>
              <a:t>割れ</a:t>
            </a:r>
            <a:r>
              <a:rPr lang="en-US" altLang="ja-JP" dirty="0" err="1"/>
              <a:t>orMAX</a:t>
            </a:r>
            <a:r>
              <a:rPr lang="ja-JP" altLang="en-US" dirty="0"/>
              <a:t>越え</a:t>
            </a:r>
            <a:endParaRPr kumimoji="1" lang="ja-JP" altLang="en-US" dirty="0"/>
          </a:p>
        </p:txBody>
      </p:sp>
      <p:graphicFrame>
        <p:nvGraphicFramePr>
          <p:cNvPr id="9" name="グラフ 8">
            <a:extLst>
              <a:ext uri="{FF2B5EF4-FFF2-40B4-BE49-F238E27FC236}">
                <a16:creationId xmlns:a16="http://schemas.microsoft.com/office/drawing/2014/main" id="{F19D45B9-1BC0-3608-DBFE-40515CDEFA62}"/>
              </a:ext>
            </a:extLst>
          </p:cNvPr>
          <p:cNvGraphicFramePr/>
          <p:nvPr>
            <p:extLst>
              <p:ext uri="{D42A27DB-BD31-4B8C-83A1-F6EECF244321}">
                <p14:modId xmlns:p14="http://schemas.microsoft.com/office/powerpoint/2010/main" val="3648103492"/>
              </p:ext>
            </p:extLst>
          </p:nvPr>
        </p:nvGraphicFramePr>
        <p:xfrm>
          <a:off x="443078" y="1341508"/>
          <a:ext cx="4467590" cy="37291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グラフ 10">
            <a:extLst>
              <a:ext uri="{FF2B5EF4-FFF2-40B4-BE49-F238E27FC236}">
                <a16:creationId xmlns:a16="http://schemas.microsoft.com/office/drawing/2014/main" id="{09F6DF52-1B16-5A5A-6F04-AF30D5E2F6FA}"/>
              </a:ext>
            </a:extLst>
          </p:cNvPr>
          <p:cNvGraphicFramePr/>
          <p:nvPr>
            <p:extLst>
              <p:ext uri="{D42A27DB-BD31-4B8C-83A1-F6EECF244321}">
                <p14:modId xmlns:p14="http://schemas.microsoft.com/office/powerpoint/2010/main" val="1522176818"/>
              </p:ext>
            </p:extLst>
          </p:nvPr>
        </p:nvGraphicFramePr>
        <p:xfrm>
          <a:off x="7281332" y="1471313"/>
          <a:ext cx="4467590" cy="3729108"/>
        </p:xfrm>
        <a:graphic>
          <a:graphicData uri="http://schemas.openxmlformats.org/drawingml/2006/chart">
            <c:chart xmlns:c="http://schemas.openxmlformats.org/drawingml/2006/chart" xmlns:r="http://schemas.openxmlformats.org/officeDocument/2006/relationships" r:id="rId3"/>
          </a:graphicData>
        </a:graphic>
      </p:graphicFrame>
      <p:sp>
        <p:nvSpPr>
          <p:cNvPr id="12" name="矢印: 右 11">
            <a:extLst>
              <a:ext uri="{FF2B5EF4-FFF2-40B4-BE49-F238E27FC236}">
                <a16:creationId xmlns:a16="http://schemas.microsoft.com/office/drawing/2014/main" id="{F57C627F-38A4-FBC8-9FA1-83374A5D3920}"/>
              </a:ext>
            </a:extLst>
          </p:cNvPr>
          <p:cNvSpPr/>
          <p:nvPr/>
        </p:nvSpPr>
        <p:spPr>
          <a:xfrm>
            <a:off x="5582317" y="3206062"/>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6E76F26-BB8C-7781-2599-31A4297084C2}"/>
              </a:ext>
            </a:extLst>
          </p:cNvPr>
          <p:cNvSpPr/>
          <p:nvPr/>
        </p:nvSpPr>
        <p:spPr>
          <a:xfrm>
            <a:off x="4137408" y="4428067"/>
            <a:ext cx="288000" cy="288000"/>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627C6BF8-805C-4B7D-1AC7-0C4DA53D39D6}"/>
              </a:ext>
            </a:extLst>
          </p:cNvPr>
          <p:cNvCxnSpPr>
            <a:cxnSpLocks/>
          </p:cNvCxnSpPr>
          <p:nvPr/>
        </p:nvCxnSpPr>
        <p:spPr>
          <a:xfrm>
            <a:off x="7569199" y="4157134"/>
            <a:ext cx="4021667"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B415F78-78BC-CAFF-3910-8ACD26E11A9B}"/>
              </a:ext>
            </a:extLst>
          </p:cNvPr>
          <p:cNvCxnSpPr>
            <a:cxnSpLocks/>
          </p:cNvCxnSpPr>
          <p:nvPr/>
        </p:nvCxnSpPr>
        <p:spPr>
          <a:xfrm>
            <a:off x="7569199" y="2497668"/>
            <a:ext cx="4021667"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0" name="吹き出し: 角を丸めた四角形 19">
            <a:extLst>
              <a:ext uri="{FF2B5EF4-FFF2-40B4-BE49-F238E27FC236}">
                <a16:creationId xmlns:a16="http://schemas.microsoft.com/office/drawing/2014/main" id="{76492FDC-A193-8CF7-E055-98453D8DF8C1}"/>
              </a:ext>
            </a:extLst>
          </p:cNvPr>
          <p:cNvSpPr/>
          <p:nvPr/>
        </p:nvSpPr>
        <p:spPr>
          <a:xfrm>
            <a:off x="7682094" y="7695420"/>
            <a:ext cx="3666065" cy="752200"/>
          </a:xfrm>
          <a:prstGeom prst="wedgeRoundRectCallout">
            <a:avLst>
              <a:gd name="adj1" fmla="val 36868"/>
              <a:gd name="adj2" fmla="val -91412"/>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設計値</a:t>
            </a:r>
            <a:r>
              <a:rPr kumimoji="1" lang="en-US" altLang="ja-JP" dirty="0">
                <a:solidFill>
                  <a:schemeClr val="tx1"/>
                </a:solidFill>
              </a:rPr>
              <a:t>MIN</a:t>
            </a:r>
            <a:r>
              <a:rPr kumimoji="1" lang="ja-JP" altLang="en-US" dirty="0">
                <a:solidFill>
                  <a:schemeClr val="tx1"/>
                </a:solidFill>
              </a:rPr>
              <a:t>割れ、</a:t>
            </a:r>
            <a:r>
              <a:rPr lang="en-US" altLang="ja-JP" dirty="0">
                <a:solidFill>
                  <a:schemeClr val="tx1"/>
                </a:solidFill>
              </a:rPr>
              <a:t>MAX</a:t>
            </a:r>
            <a:r>
              <a:rPr lang="ja-JP" altLang="en-US" dirty="0">
                <a:solidFill>
                  <a:schemeClr val="tx1"/>
                </a:solidFill>
              </a:rPr>
              <a:t>超え時</a:t>
            </a:r>
            <a:endParaRPr kumimoji="1" lang="ja-JP" altLang="en-US" dirty="0">
              <a:solidFill>
                <a:schemeClr val="tx1"/>
              </a:solidFill>
            </a:endParaRPr>
          </a:p>
        </p:txBody>
      </p:sp>
      <p:sp>
        <p:nvSpPr>
          <p:cNvPr id="21" name="楕円 20">
            <a:extLst>
              <a:ext uri="{FF2B5EF4-FFF2-40B4-BE49-F238E27FC236}">
                <a16:creationId xmlns:a16="http://schemas.microsoft.com/office/drawing/2014/main" id="{6110968C-BF00-F90E-2BA5-495CB7D89282}"/>
              </a:ext>
            </a:extLst>
          </p:cNvPr>
          <p:cNvSpPr/>
          <p:nvPr/>
        </p:nvSpPr>
        <p:spPr>
          <a:xfrm>
            <a:off x="10394274" y="4268538"/>
            <a:ext cx="288000" cy="288000"/>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350EAE3-FCA9-E17D-908D-C0B59B460E90}"/>
              </a:ext>
            </a:extLst>
          </p:cNvPr>
          <p:cNvSpPr/>
          <p:nvPr/>
        </p:nvSpPr>
        <p:spPr>
          <a:xfrm>
            <a:off x="10682273" y="4522538"/>
            <a:ext cx="288000" cy="288000"/>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A167F20-CB51-9332-6459-F8FAA60EFBE9}"/>
              </a:ext>
            </a:extLst>
          </p:cNvPr>
          <p:cNvSpPr/>
          <p:nvPr/>
        </p:nvSpPr>
        <p:spPr>
          <a:xfrm>
            <a:off x="10970274" y="4522538"/>
            <a:ext cx="288000" cy="288000"/>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9DA1803D-398E-E703-4AE8-E080D9FCEC33}"/>
              </a:ext>
            </a:extLst>
          </p:cNvPr>
          <p:cNvSpPr/>
          <p:nvPr/>
        </p:nvSpPr>
        <p:spPr>
          <a:xfrm>
            <a:off x="524935" y="5284313"/>
            <a:ext cx="5486399" cy="906986"/>
          </a:xfrm>
          <a:prstGeom prst="roundRect">
            <a:avLst>
              <a:gd name="adj" fmla="val 9199"/>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集荷欠品時</a:t>
            </a:r>
            <a:endParaRPr kumimoji="1" lang="en-US" altLang="ja-JP" dirty="0">
              <a:solidFill>
                <a:schemeClr val="tx1"/>
              </a:solidFill>
            </a:endParaRPr>
          </a:p>
          <a:p>
            <a:pPr algn="ctr"/>
            <a:r>
              <a:rPr kumimoji="1" lang="ja-JP" altLang="en-US" dirty="0">
                <a:solidFill>
                  <a:schemeClr val="tx1"/>
                </a:solidFill>
              </a:rPr>
              <a:t>（</a:t>
            </a:r>
            <a:r>
              <a:rPr lang="ja-JP" altLang="en-US" dirty="0">
                <a:solidFill>
                  <a:schemeClr val="tx1"/>
                </a:solidFill>
              </a:rPr>
              <a:t>出庫指示があるの在庫</a:t>
            </a:r>
            <a:r>
              <a:rPr lang="en-US" altLang="ja-JP" dirty="0">
                <a:solidFill>
                  <a:schemeClr val="tx1"/>
                </a:solidFill>
              </a:rPr>
              <a:t>0</a:t>
            </a:r>
            <a:r>
              <a:rPr lang="ja-JP" altLang="en-US" dirty="0">
                <a:solidFill>
                  <a:schemeClr val="tx1"/>
                </a:solidFill>
              </a:rPr>
              <a:t>で出庫できないとき）</a:t>
            </a:r>
            <a:endParaRPr kumimoji="1" lang="ja-JP" altLang="en-US" dirty="0">
              <a:solidFill>
                <a:schemeClr val="tx1"/>
              </a:solidFill>
            </a:endParaRPr>
          </a:p>
        </p:txBody>
      </p:sp>
      <p:sp>
        <p:nvSpPr>
          <p:cNvPr id="26" name="四角形: 角を丸くする 25">
            <a:extLst>
              <a:ext uri="{FF2B5EF4-FFF2-40B4-BE49-F238E27FC236}">
                <a16:creationId xmlns:a16="http://schemas.microsoft.com/office/drawing/2014/main" id="{86A2228E-3FDE-668F-1D55-9305ED42F4E9}"/>
              </a:ext>
            </a:extLst>
          </p:cNvPr>
          <p:cNvSpPr/>
          <p:nvPr/>
        </p:nvSpPr>
        <p:spPr>
          <a:xfrm>
            <a:off x="7281332" y="5284313"/>
            <a:ext cx="4765792" cy="906986"/>
          </a:xfrm>
          <a:prstGeom prst="roundRect">
            <a:avLst>
              <a:gd name="adj" fmla="val 9199"/>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設計値</a:t>
            </a:r>
            <a:r>
              <a:rPr kumimoji="1" lang="en-US" altLang="ja-JP" dirty="0">
                <a:solidFill>
                  <a:schemeClr val="tx1"/>
                </a:solidFill>
              </a:rPr>
              <a:t>MIN</a:t>
            </a:r>
            <a:r>
              <a:rPr kumimoji="1" lang="ja-JP" altLang="en-US" dirty="0">
                <a:solidFill>
                  <a:schemeClr val="tx1"/>
                </a:solidFill>
              </a:rPr>
              <a:t>割れ、</a:t>
            </a:r>
            <a:r>
              <a:rPr lang="en-US" altLang="ja-JP" dirty="0">
                <a:solidFill>
                  <a:schemeClr val="tx1"/>
                </a:solidFill>
              </a:rPr>
              <a:t>MAX</a:t>
            </a:r>
            <a:r>
              <a:rPr lang="ja-JP" altLang="en-US" dirty="0">
                <a:solidFill>
                  <a:schemeClr val="tx1"/>
                </a:solidFill>
              </a:rPr>
              <a:t>超え時</a:t>
            </a:r>
            <a:endParaRPr kumimoji="1" lang="ja-JP" altLang="en-US" dirty="0">
              <a:solidFill>
                <a:schemeClr val="tx1"/>
              </a:solidFill>
            </a:endParaRPr>
          </a:p>
        </p:txBody>
      </p:sp>
      <p:cxnSp>
        <p:nvCxnSpPr>
          <p:cNvPr id="28" name="直線コネクタ 27">
            <a:extLst>
              <a:ext uri="{FF2B5EF4-FFF2-40B4-BE49-F238E27FC236}">
                <a16:creationId xmlns:a16="http://schemas.microsoft.com/office/drawing/2014/main" id="{73F99011-0AFC-3C22-6CE0-EC44412DF39D}"/>
              </a:ext>
            </a:extLst>
          </p:cNvPr>
          <p:cNvCxnSpPr>
            <a:cxnSpLocks/>
            <a:stCxn id="14" idx="3"/>
            <a:endCxn id="25" idx="0"/>
          </p:cNvCxnSpPr>
          <p:nvPr/>
        </p:nvCxnSpPr>
        <p:spPr>
          <a:xfrm flipH="1">
            <a:off x="3268135" y="4673890"/>
            <a:ext cx="911450" cy="61042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BF31EC8-7ABD-206A-80B1-902DD7838BD8}"/>
              </a:ext>
            </a:extLst>
          </p:cNvPr>
          <p:cNvCxnSpPr>
            <a:cxnSpLocks/>
            <a:stCxn id="21" idx="3"/>
            <a:endCxn id="26" idx="0"/>
          </p:cNvCxnSpPr>
          <p:nvPr/>
        </p:nvCxnSpPr>
        <p:spPr>
          <a:xfrm flipH="1">
            <a:off x="9664228" y="4514361"/>
            <a:ext cx="772223" cy="76995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182612B-C8DF-F089-DF20-D6D7E17C03B2}"/>
              </a:ext>
            </a:extLst>
          </p:cNvPr>
          <p:cNvCxnSpPr>
            <a:cxnSpLocks/>
            <a:stCxn id="22" idx="3"/>
            <a:endCxn id="26" idx="0"/>
          </p:cNvCxnSpPr>
          <p:nvPr/>
        </p:nvCxnSpPr>
        <p:spPr>
          <a:xfrm flipH="1">
            <a:off x="9664228" y="4768361"/>
            <a:ext cx="1060222" cy="51595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65F7DFC-DB07-8287-CBFC-0D5A047AEDC3}"/>
              </a:ext>
            </a:extLst>
          </p:cNvPr>
          <p:cNvCxnSpPr>
            <a:cxnSpLocks/>
            <a:stCxn id="23" idx="4"/>
            <a:endCxn id="26" idx="0"/>
          </p:cNvCxnSpPr>
          <p:nvPr/>
        </p:nvCxnSpPr>
        <p:spPr>
          <a:xfrm flipH="1">
            <a:off x="9664228" y="4810538"/>
            <a:ext cx="1450046" cy="47377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69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41766-9270-415B-7ABE-CDCFB0C0F7A6}"/>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6CCE8E-CC1D-5D3A-800F-8B5C749EAFA3}"/>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232785C0-0863-D029-E981-96A51A5D5D49}"/>
              </a:ext>
            </a:extLst>
          </p:cNvPr>
          <p:cNvSpPr>
            <a:spLocks noGrp="1"/>
          </p:cNvSpPr>
          <p:nvPr>
            <p:ph type="body" sz="quarter" idx="20"/>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FEEF84F9-6D42-AE07-B345-C5376D6EDD59}"/>
              </a:ext>
            </a:extLst>
          </p:cNvPr>
          <p:cNvSpPr>
            <a:spLocks noGrp="1"/>
          </p:cNvSpPr>
          <p:nvPr>
            <p:ph type="dt" sz="half" idx="19"/>
          </p:nvPr>
        </p:nvSpPr>
        <p:spPr/>
        <p:txBody>
          <a:bodyPr/>
          <a:lstStyle/>
          <a:p>
            <a:fld id="{FCAFAC13-DB77-42F2-BE26-45BA5532FD50}" type="datetime4">
              <a:rPr lang="en-US" altLang="ja-JP" smtClean="0"/>
              <a:pPr/>
              <a:t>January 4, 2025</a:t>
            </a:fld>
            <a:endParaRPr lang="en-US" dirty="0"/>
          </a:p>
        </p:txBody>
      </p:sp>
      <p:sp>
        <p:nvSpPr>
          <p:cNvPr id="6" name="テキスト ボックス 5">
            <a:extLst>
              <a:ext uri="{FF2B5EF4-FFF2-40B4-BE49-F238E27FC236}">
                <a16:creationId xmlns:a16="http://schemas.microsoft.com/office/drawing/2014/main" id="{522D67AE-D0AA-55CB-66D4-3952097845C2}"/>
              </a:ext>
            </a:extLst>
          </p:cNvPr>
          <p:cNvSpPr txBox="1"/>
          <p:nvPr/>
        </p:nvSpPr>
        <p:spPr>
          <a:xfrm>
            <a:off x="407368" y="811500"/>
            <a:ext cx="4728364" cy="369332"/>
          </a:xfrm>
          <a:prstGeom prst="rect">
            <a:avLst/>
          </a:prstGeom>
          <a:noFill/>
        </p:spPr>
        <p:txBody>
          <a:bodyPr wrap="square" rtlCol="0">
            <a:spAutoFit/>
          </a:bodyPr>
          <a:lstStyle/>
          <a:p>
            <a:r>
              <a:rPr kumimoji="1" lang="en-US" altLang="ja-JP" dirty="0"/>
              <a:t>1</a:t>
            </a:r>
            <a:r>
              <a:rPr kumimoji="1" lang="ja-JP" altLang="en-US" dirty="0"/>
              <a:t>時間ごとの在庫変動要因を分析</a:t>
            </a:r>
          </a:p>
        </p:txBody>
      </p:sp>
      <p:graphicFrame>
        <p:nvGraphicFramePr>
          <p:cNvPr id="9" name="グラフ 8">
            <a:extLst>
              <a:ext uri="{FF2B5EF4-FFF2-40B4-BE49-F238E27FC236}">
                <a16:creationId xmlns:a16="http://schemas.microsoft.com/office/drawing/2014/main" id="{6DB263A7-F954-24B0-21FB-18F897BF19DE}"/>
              </a:ext>
            </a:extLst>
          </p:cNvPr>
          <p:cNvGraphicFramePr/>
          <p:nvPr>
            <p:extLst>
              <p:ext uri="{D42A27DB-BD31-4B8C-83A1-F6EECF244321}">
                <p14:modId xmlns:p14="http://schemas.microsoft.com/office/powerpoint/2010/main" val="2645128532"/>
              </p:ext>
            </p:extLst>
          </p:nvPr>
        </p:nvGraphicFramePr>
        <p:xfrm>
          <a:off x="443077" y="1948060"/>
          <a:ext cx="4467590" cy="3729108"/>
        </p:xfrm>
        <a:graphic>
          <a:graphicData uri="http://schemas.openxmlformats.org/drawingml/2006/chart">
            <c:chart xmlns:c="http://schemas.openxmlformats.org/drawingml/2006/chart" xmlns:r="http://schemas.openxmlformats.org/officeDocument/2006/relationships" r:id="rId2"/>
          </a:graphicData>
        </a:graphic>
      </p:graphicFrame>
      <p:sp>
        <p:nvSpPr>
          <p:cNvPr id="20" name="吹き出し: 角を丸めた四角形 19">
            <a:extLst>
              <a:ext uri="{FF2B5EF4-FFF2-40B4-BE49-F238E27FC236}">
                <a16:creationId xmlns:a16="http://schemas.microsoft.com/office/drawing/2014/main" id="{E79229AA-38B2-6E3F-859E-AE0157A92005}"/>
              </a:ext>
            </a:extLst>
          </p:cNvPr>
          <p:cNvSpPr/>
          <p:nvPr/>
        </p:nvSpPr>
        <p:spPr>
          <a:xfrm>
            <a:off x="7682094" y="7695420"/>
            <a:ext cx="3666065" cy="752200"/>
          </a:xfrm>
          <a:prstGeom prst="wedgeRoundRectCallout">
            <a:avLst>
              <a:gd name="adj1" fmla="val 36868"/>
              <a:gd name="adj2" fmla="val -91412"/>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設計値</a:t>
            </a:r>
            <a:r>
              <a:rPr kumimoji="1" lang="en-US" altLang="ja-JP" dirty="0">
                <a:solidFill>
                  <a:schemeClr val="tx1"/>
                </a:solidFill>
              </a:rPr>
              <a:t>MIN</a:t>
            </a:r>
            <a:r>
              <a:rPr kumimoji="1" lang="ja-JP" altLang="en-US" dirty="0">
                <a:solidFill>
                  <a:schemeClr val="tx1"/>
                </a:solidFill>
              </a:rPr>
              <a:t>割れ、</a:t>
            </a:r>
            <a:r>
              <a:rPr lang="en-US" altLang="ja-JP" dirty="0">
                <a:solidFill>
                  <a:schemeClr val="tx1"/>
                </a:solidFill>
              </a:rPr>
              <a:t>MAX</a:t>
            </a:r>
            <a:r>
              <a:rPr lang="ja-JP" altLang="en-US" dirty="0">
                <a:solidFill>
                  <a:schemeClr val="tx1"/>
                </a:solidFill>
              </a:rPr>
              <a:t>超え時</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8292CAA4-DA4D-9E0A-4142-B5444A7E82AD}"/>
              </a:ext>
            </a:extLst>
          </p:cNvPr>
          <p:cNvSpPr/>
          <p:nvPr/>
        </p:nvSpPr>
        <p:spPr>
          <a:xfrm>
            <a:off x="3668234" y="2690037"/>
            <a:ext cx="308343" cy="2498652"/>
          </a:xfrm>
          <a:prstGeom prst="rect">
            <a:avLst/>
          </a:prstGeom>
          <a:solidFill>
            <a:schemeClr val="accent6">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2CD6A2C-BF1C-BF73-B4FD-366174101E13}"/>
              </a:ext>
            </a:extLst>
          </p:cNvPr>
          <p:cNvSpPr txBox="1"/>
          <p:nvPr/>
        </p:nvSpPr>
        <p:spPr>
          <a:xfrm>
            <a:off x="443077" y="1346145"/>
            <a:ext cx="4728364" cy="646331"/>
          </a:xfrm>
          <a:prstGeom prst="rect">
            <a:avLst/>
          </a:prstGeom>
          <a:noFill/>
        </p:spPr>
        <p:txBody>
          <a:bodyPr wrap="square" rtlCol="0">
            <a:spAutoFit/>
          </a:bodyPr>
          <a:lstStyle/>
          <a:p>
            <a:r>
              <a:rPr kumimoji="1" lang="ja-JP" altLang="en-US" dirty="0"/>
              <a:t>＜理想＞</a:t>
            </a:r>
            <a:endParaRPr kumimoji="1" lang="en-US" altLang="ja-JP" dirty="0"/>
          </a:p>
          <a:p>
            <a:r>
              <a:rPr lang="en-US" altLang="ja-JP" dirty="0"/>
              <a:t>1</a:t>
            </a:r>
            <a:r>
              <a:rPr lang="ja-JP" altLang="en-US" dirty="0"/>
              <a:t>時間ごとに要因を記録</a:t>
            </a:r>
            <a:endParaRPr kumimoji="1" lang="ja-JP" altLang="en-US" dirty="0"/>
          </a:p>
        </p:txBody>
      </p:sp>
      <p:sp>
        <p:nvSpPr>
          <p:cNvPr id="8" name="正方形/長方形 7">
            <a:extLst>
              <a:ext uri="{FF2B5EF4-FFF2-40B4-BE49-F238E27FC236}">
                <a16:creationId xmlns:a16="http://schemas.microsoft.com/office/drawing/2014/main" id="{1A5B112D-F732-242D-6DED-A40A3D7196CE}"/>
              </a:ext>
            </a:extLst>
          </p:cNvPr>
          <p:cNvSpPr/>
          <p:nvPr/>
        </p:nvSpPr>
        <p:spPr>
          <a:xfrm>
            <a:off x="2771550" y="2690037"/>
            <a:ext cx="308343" cy="2498652"/>
          </a:xfrm>
          <a:prstGeom prst="rect">
            <a:avLst/>
          </a:prstGeom>
          <a:solidFill>
            <a:schemeClr val="accent5">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9043383"/>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themeOverride>
</file>

<file path=docProps/app.xml><?xml version="1.0" encoding="utf-8"?>
<Properties xmlns="http://schemas.openxmlformats.org/officeDocument/2006/extended-properties" xmlns:vt="http://schemas.openxmlformats.org/officeDocument/2006/docPropsVTypes">
  <TotalTime>117221</TotalTime>
  <Words>2764</Words>
  <Application>Microsoft Office PowerPoint</Application>
  <PresentationFormat>ワイド画面</PresentationFormat>
  <Paragraphs>503</Paragraphs>
  <Slides>26</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26</vt:i4>
      </vt:variant>
    </vt:vector>
  </HeadingPairs>
  <TitlesOfParts>
    <vt:vector size="34"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優樹 笹岡</cp:lastModifiedBy>
  <cp:revision>198</cp:revision>
  <dcterms:created xsi:type="dcterms:W3CDTF">2022-01-19T01:36:44Z</dcterms:created>
  <dcterms:modified xsi:type="dcterms:W3CDTF">2025-01-09T01:06:59Z</dcterms:modified>
</cp:coreProperties>
</file>