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="" xmlns:p15="http://schemas.microsoft.com/office/powerpoint/2012/main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99" d="100"/>
          <a:sy n="99" d="100"/>
        </p:scale>
        <p:origin x="-1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=""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=""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=""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23/11/11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2023年 11月 11日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=""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=""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443078" y="767396"/>
            <a:ext cx="5650518" cy="56376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ja-JP" altLang="en-US" sz="1800" b="0" dirty="0"/>
              <a:t>品番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/>
              <a:t>年（</a:t>
            </a:r>
            <a:r>
              <a:rPr lang="en-US" altLang="ja-JP" sz="1800" b="0" dirty="0"/>
              <a:t>Year</a:t>
            </a:r>
            <a:r>
              <a:rPr lang="ja-JP" altLang="en-US" sz="1800" b="0" dirty="0"/>
              <a:t>）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/>
              <a:t>週番号（</a:t>
            </a:r>
            <a:r>
              <a:rPr lang="en-US" altLang="ja-JP" sz="1800" b="0" dirty="0" err="1"/>
              <a:t>Week_Number</a:t>
            </a:r>
            <a:r>
              <a:rPr lang="ja-JP" altLang="en-US" sz="1800" b="0" dirty="0" smtClean="0"/>
              <a:t>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順立装置の在庫量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設計値</a:t>
            </a:r>
            <a:r>
              <a:rPr lang="en-US" altLang="ja-JP" sz="1800" b="0" dirty="0" smtClean="0"/>
              <a:t>MIN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順立装置の在庫量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設計値</a:t>
            </a:r>
            <a:r>
              <a:rPr lang="en-US" altLang="ja-JP" sz="1800" b="0" dirty="0" smtClean="0"/>
              <a:t>MAX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先週からの順立装置の増加率</a:t>
            </a:r>
            <a:endParaRPr lang="en-US" altLang="ja-JP" sz="1800" b="0" dirty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社内</a:t>
            </a:r>
            <a:r>
              <a:rPr lang="en-US" altLang="ja-JP" sz="1800" b="0" dirty="0" smtClean="0"/>
              <a:t>LT/</a:t>
            </a:r>
            <a:r>
              <a:rPr lang="ja-JP" altLang="en-US" sz="1800" b="0" dirty="0" smtClean="0"/>
              <a:t>実績</a:t>
            </a:r>
            <a:r>
              <a:rPr lang="en-US" altLang="ja-JP" sz="1800" b="0" dirty="0" smtClean="0"/>
              <a:t>LT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先週からの社内</a:t>
            </a:r>
            <a:r>
              <a:rPr lang="en-US" altLang="ja-JP" sz="1800" b="0" dirty="0" smtClean="0"/>
              <a:t>LT</a:t>
            </a:r>
            <a:r>
              <a:rPr lang="ja-JP" altLang="en-US" sz="1800" b="0" dirty="0" smtClean="0"/>
              <a:t>の増加率</a:t>
            </a:r>
            <a:endParaRPr lang="ja-JP" altLang="en-US" sz="1800" b="0" dirty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/>
              <a:t>在庫数（箱</a:t>
            </a:r>
            <a:r>
              <a:rPr lang="ja-JP" altLang="en-US" sz="1800" b="0" dirty="0" smtClean="0"/>
              <a:t>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入庫数</a:t>
            </a:r>
            <a:r>
              <a:rPr lang="ja-JP" altLang="en-US" sz="1800" b="0" dirty="0"/>
              <a:t>（箱</a:t>
            </a:r>
            <a:r>
              <a:rPr lang="ja-JP" altLang="en-US" sz="1800" b="0" dirty="0" smtClean="0"/>
              <a:t>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出庫数</a:t>
            </a:r>
            <a:r>
              <a:rPr lang="ja-JP" altLang="en-US" sz="1800" b="0" dirty="0"/>
              <a:t>（箱</a:t>
            </a:r>
            <a:r>
              <a:rPr lang="ja-JP" altLang="en-US" sz="1800" b="0" dirty="0" smtClean="0"/>
              <a:t>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基準</a:t>
            </a:r>
            <a:r>
              <a:rPr lang="ja-JP" altLang="en-US" sz="1800" b="0" dirty="0"/>
              <a:t>在庫日数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/>
              <a:t>基準在庫</a:t>
            </a:r>
            <a:r>
              <a:rPr lang="ja-JP" altLang="en-US" sz="1800" b="0" dirty="0" smtClean="0"/>
              <a:t>枚数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1800" b="0" dirty="0" smtClean="0"/>
              <a:t>B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800" b="0" dirty="0" smtClean="0"/>
              <a:t>C</a:t>
            </a:r>
            <a:endParaRPr lang="ja-JP" altLang="en-US" sz="1800" b="0" dirty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収容数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納入便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社内</a:t>
            </a:r>
            <a:r>
              <a:rPr lang="en-US" altLang="ja-JP" sz="1800" b="0" dirty="0" smtClean="0"/>
              <a:t>LT</a:t>
            </a:r>
            <a:r>
              <a:rPr lang="ja-JP" altLang="en-US" sz="1800" b="0" dirty="0" smtClean="0"/>
              <a:t>（検収</a:t>
            </a:r>
            <a:r>
              <a:rPr lang="en-US" altLang="ja-JP" sz="1800" b="0" dirty="0" smtClean="0"/>
              <a:t>〜</a:t>
            </a:r>
            <a:r>
              <a:rPr lang="ja-JP" altLang="en-US" sz="1800" b="0" dirty="0" smtClean="0"/>
              <a:t>回収</a:t>
            </a:r>
            <a:r>
              <a:rPr lang="en-US" altLang="ja-JP" sz="1800" b="0" dirty="0" smtClean="0"/>
              <a:t>LT</a:t>
            </a:r>
            <a:r>
              <a:rPr lang="ja-JP" altLang="en-US" sz="1800" b="0" dirty="0" smtClean="0"/>
              <a:t>）</a:t>
            </a:r>
            <a:endParaRPr lang="en-US" altLang="ja-JP" sz="1800" b="0" dirty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日量数（箱数）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かんばん数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箱</a:t>
            </a:r>
            <a:r>
              <a:rPr lang="ja-JP" altLang="en-US" sz="1800" b="0" dirty="0"/>
              <a:t>種類</a:t>
            </a:r>
          </a:p>
          <a:p>
            <a:pPr marL="285750" indent="-285750">
              <a:buFont typeface="Arial"/>
              <a:buChar char="•"/>
            </a:pPr>
            <a:endParaRPr kumimoji="1" lang="ja-JP" altLang="en-US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13日 </a:t>
            </a:fld>
            <a:endParaRPr lang="en-US" dirty="0"/>
          </a:p>
        </p:txBody>
      </p:sp>
      <p:sp>
        <p:nvSpPr>
          <p:cNvPr id="6" name="テキスト プレースホルダー 1"/>
          <p:cNvSpPr txBox="1">
            <a:spLocks/>
          </p:cNvSpPr>
          <p:nvPr/>
        </p:nvSpPr>
        <p:spPr>
          <a:xfrm>
            <a:off x="6252899" y="894141"/>
            <a:ext cx="5650518" cy="5637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1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6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2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05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9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箱種類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不等ピッチ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1800" b="0" dirty="0" smtClean="0"/>
              <a:t>AVAILLAVLE_RATE</a:t>
            </a:r>
            <a:r>
              <a:rPr lang="ja-JP" altLang="en-US" sz="1800" b="0" dirty="0" smtClean="0"/>
              <a:t>（実績稼働率）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1800" b="0" dirty="0" smtClean="0"/>
              <a:t>KAKO_CNT</a:t>
            </a:r>
            <a:r>
              <a:rPr lang="ja-JP" altLang="en-US" sz="1800" b="0" dirty="0" smtClean="0"/>
              <a:t>（当直の実績生産台数）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1800" b="0" dirty="0" smtClean="0"/>
              <a:t>先週からのかんばん増加率</a:t>
            </a:r>
            <a:endParaRPr lang="en-US" altLang="ja-JP" sz="1800" b="0" dirty="0" smtClean="0"/>
          </a:p>
          <a:p>
            <a:pPr marL="285750" indent="-285750">
              <a:buFont typeface="Arial"/>
              <a:buChar char="•"/>
            </a:pPr>
            <a:endParaRPr lang="en-US" altLang="ja-JP" sz="1800" b="0" dirty="0"/>
          </a:p>
          <a:p>
            <a:r>
              <a:rPr lang="en-US" altLang="ja-JP" sz="1800" b="0" dirty="0" smtClean="0"/>
              <a:t>※</a:t>
            </a:r>
            <a:r>
              <a:rPr lang="ja-JP" altLang="en-US" sz="1800" b="0" dirty="0" smtClean="0"/>
              <a:t>各変数の値は週単位でまるめたもの（中央値）</a:t>
            </a:r>
            <a:endParaRPr lang="ja-JP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139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各変数１対１の関係：可視化</a:t>
            </a:r>
            <a:endParaRPr kumimoji="1" lang="ja-JP" altLang="en-US" dirty="0"/>
          </a:p>
        </p:txBody>
      </p:sp>
      <p:pic>
        <p:nvPicPr>
          <p:cNvPr id="6" name="図 5" descr="kari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0103"/>
            <a:ext cx="5477821" cy="5477821"/>
          </a:xfrm>
          <a:prstGeom prst="rect">
            <a:avLst/>
          </a:prstGeom>
        </p:spPr>
      </p:pic>
      <p:sp>
        <p:nvSpPr>
          <p:cNvPr id="7" name="二等辺三角形 6"/>
          <p:cNvSpPr/>
          <p:nvPr/>
        </p:nvSpPr>
        <p:spPr>
          <a:xfrm rot="5400000">
            <a:off x="4945429" y="3328780"/>
            <a:ext cx="692745" cy="218079"/>
          </a:xfrm>
          <a:prstGeom prst="triangle">
            <a:avLst>
              <a:gd name="adj" fmla="val 475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5001" y="98666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各変数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散布図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41162" y="9594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各変数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相関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13日 </a:t>
            </a:fld>
            <a:endParaRPr lang="en-US" dirty="0"/>
          </a:p>
        </p:txBody>
      </p:sp>
      <p:pic>
        <p:nvPicPr>
          <p:cNvPr id="10" name="図 9" descr="スクリーンショット 2023-11-13 6.29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36" y="1324542"/>
            <a:ext cx="5764860" cy="52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在庫量に関わる変数（</a:t>
            </a:r>
            <a:r>
              <a:rPr lang="ja-JP" altLang="en-US" dirty="0"/>
              <a:t>順立装置の在庫量</a:t>
            </a:r>
            <a:r>
              <a:rPr lang="en-US" altLang="ja-JP" dirty="0"/>
              <a:t>/</a:t>
            </a:r>
            <a:r>
              <a:rPr lang="ja-JP" altLang="en-US" dirty="0"/>
              <a:t>設計値</a:t>
            </a:r>
            <a:r>
              <a:rPr lang="en-US" altLang="ja-JP" dirty="0" smtClean="0"/>
              <a:t>MAX</a:t>
            </a:r>
            <a:r>
              <a:rPr lang="ja-JP" altLang="en-US" dirty="0" smtClean="0"/>
              <a:t>など）</a:t>
            </a:r>
            <a:endParaRPr kumimoji="1"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b="0" dirty="0" smtClean="0"/>
              <a:t>入庫数や出庫数、日量数など在庫に直接関わる変数と相関が高い。</a:t>
            </a:r>
            <a:endParaRPr lang="en-US" altLang="ja-JP" b="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b="0" dirty="0" smtClean="0"/>
              <a:t>例えば、順立装置の在庫量</a:t>
            </a:r>
            <a:r>
              <a:rPr lang="en-US" altLang="ja-JP" b="0" dirty="0" smtClean="0"/>
              <a:t>/</a:t>
            </a:r>
            <a:r>
              <a:rPr lang="ja-JP" altLang="en-US" b="0" dirty="0" smtClean="0"/>
              <a:t>設計値</a:t>
            </a:r>
            <a:r>
              <a:rPr lang="en-US" altLang="ja-JP" b="0" dirty="0" smtClean="0"/>
              <a:t>MAX</a:t>
            </a:r>
            <a:r>
              <a:rPr lang="ja-JP" altLang="en-US" b="0" dirty="0" smtClean="0"/>
              <a:t>の場合、入庫数との相関係数：</a:t>
            </a:r>
            <a:r>
              <a:rPr lang="en-US" altLang="ja-JP" b="0" dirty="0" smtClean="0"/>
              <a:t>0.54</a:t>
            </a:r>
            <a:r>
              <a:rPr lang="ja-JP" altLang="en-US" b="0" dirty="0" smtClean="0"/>
              <a:t>、出庫数との相関係数：</a:t>
            </a:r>
            <a:r>
              <a:rPr lang="en-US" altLang="ja-JP" b="0" dirty="0" smtClean="0"/>
              <a:t>0.54</a:t>
            </a:r>
            <a:r>
              <a:rPr lang="ja-JP" altLang="en-US" b="0" dirty="0" smtClean="0"/>
              <a:t>、日量数との相関係数：</a:t>
            </a:r>
            <a:r>
              <a:rPr lang="en-US" altLang="ja-JP" b="0" dirty="0" smtClean="0"/>
              <a:t>0.55</a:t>
            </a:r>
          </a:p>
          <a:p>
            <a:pPr marL="342900" indent="-342900">
              <a:buFont typeface="Arial"/>
              <a:buChar char="•"/>
            </a:pPr>
            <a:r>
              <a:rPr lang="ja-JP" altLang="en-US" b="0" dirty="0" smtClean="0"/>
              <a:t>また、収容数や</a:t>
            </a:r>
            <a:r>
              <a:rPr lang="en-US" altLang="ja-JP" b="0" dirty="0" smtClean="0"/>
              <a:t>LT</a:t>
            </a:r>
            <a:r>
              <a:rPr lang="ja-JP" altLang="en-US" b="0" dirty="0" smtClean="0"/>
              <a:t>と逆相関があった</a:t>
            </a:r>
            <a:endParaRPr lang="en-US" altLang="ja-JP" b="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b="0" dirty="0" smtClean="0"/>
              <a:t>例えば、</a:t>
            </a:r>
            <a:r>
              <a:rPr lang="ja-JP" altLang="en-US" b="0" dirty="0"/>
              <a:t>順立装置の在庫量</a:t>
            </a:r>
            <a:r>
              <a:rPr lang="en-US" altLang="ja-JP" b="0" dirty="0"/>
              <a:t>/</a:t>
            </a:r>
            <a:r>
              <a:rPr lang="ja-JP" altLang="en-US" b="0" dirty="0"/>
              <a:t>設計値</a:t>
            </a:r>
            <a:r>
              <a:rPr lang="en-US" altLang="ja-JP" b="0" dirty="0"/>
              <a:t>MAX</a:t>
            </a:r>
            <a:r>
              <a:rPr lang="ja-JP" altLang="en-US" b="0" dirty="0"/>
              <a:t>の</a:t>
            </a:r>
            <a:r>
              <a:rPr lang="ja-JP" altLang="en-US" b="0" dirty="0" smtClean="0"/>
              <a:t>場合</a:t>
            </a:r>
            <a:r>
              <a:rPr lang="ja-JP" altLang="en-US" b="0" dirty="0" smtClean="0"/>
              <a:t>、収容数との相関関係：</a:t>
            </a:r>
            <a:r>
              <a:rPr lang="en-US" altLang="ja-JP" b="0" dirty="0" smtClean="0"/>
              <a:t>-0.3</a:t>
            </a:r>
            <a:r>
              <a:rPr lang="ja-JP" altLang="en-US" b="0" dirty="0" smtClean="0"/>
              <a:t>、実績</a:t>
            </a:r>
            <a:r>
              <a:rPr lang="en-US" altLang="ja-JP" b="0" dirty="0" smtClean="0"/>
              <a:t>LT/</a:t>
            </a:r>
            <a:r>
              <a:rPr lang="ja-JP" altLang="en-US" b="0" dirty="0" smtClean="0"/>
              <a:t>設計値との相関係数：</a:t>
            </a:r>
            <a:r>
              <a:rPr lang="en-US" altLang="ja-JP" b="0" dirty="0" smtClean="0"/>
              <a:t>-0.33</a:t>
            </a:r>
          </a:p>
          <a:p>
            <a:endParaRPr lang="en-US" altLang="ja-JP" b="0" dirty="0"/>
          </a:p>
          <a:p>
            <a:r>
              <a:rPr lang="en-US" altLang="ja-JP" dirty="0" smtClean="0"/>
              <a:t>LT</a:t>
            </a:r>
            <a:r>
              <a:rPr lang="ja-JP" altLang="en-US" dirty="0" smtClean="0"/>
              <a:t>に関わる変数（</a:t>
            </a:r>
            <a:r>
              <a:rPr lang="ja-JP" altLang="en-US" dirty="0"/>
              <a:t>実績</a:t>
            </a:r>
            <a:r>
              <a:rPr lang="en-US" altLang="ja-JP" dirty="0"/>
              <a:t>LT/</a:t>
            </a:r>
            <a:r>
              <a:rPr lang="ja-JP" altLang="en-US" dirty="0" smtClean="0"/>
              <a:t>設計値</a:t>
            </a:r>
            <a:r>
              <a:rPr lang="ja-JP" altLang="en-US" dirty="0" smtClean="0"/>
              <a:t>など）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b="0" dirty="0" smtClean="0"/>
              <a:t>組立ラインの稼働率と負の相関（</a:t>
            </a:r>
            <a:r>
              <a:rPr lang="en-US" altLang="ja-JP" b="0" dirty="0" smtClean="0"/>
              <a:t>-0.3</a:t>
            </a:r>
            <a:r>
              <a:rPr lang="ja-JP" altLang="en-US" b="0" dirty="0" smtClean="0"/>
              <a:t>）があった</a:t>
            </a:r>
            <a:endParaRPr lang="en-US" altLang="ja-JP" b="0" dirty="0" smtClean="0"/>
          </a:p>
          <a:p>
            <a:pPr marL="342900" indent="-342900">
              <a:buFont typeface="Arial"/>
              <a:buChar char="•"/>
            </a:pPr>
            <a:endParaRPr lang="en-US" altLang="ja-JP" b="0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各変数１対１の関係：結果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11月 13日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441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278</Words>
  <Application>Microsoft Macintosh PowerPoint</Application>
  <PresentationFormat>ユーザー設定</PresentationFormat>
  <Paragraphs>44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194</cp:revision>
  <dcterms:created xsi:type="dcterms:W3CDTF">2022-01-19T01:36:44Z</dcterms:created>
  <dcterms:modified xsi:type="dcterms:W3CDTF">2023-11-12T21:59:30Z</dcterms:modified>
</cp:coreProperties>
</file>