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5"/>
  </p:notesMasterIdLst>
  <p:sldIdLst>
    <p:sldId id="291" r:id="rId5"/>
    <p:sldId id="293" r:id="rId6"/>
    <p:sldId id="287" r:id="rId7"/>
    <p:sldId id="283" r:id="rId8"/>
    <p:sldId id="290" r:id="rId9"/>
    <p:sldId id="281" r:id="rId10"/>
    <p:sldId id="292" r:id="rId11"/>
    <p:sldId id="285" r:id="rId12"/>
    <p:sldId id="286" r:id="rId13"/>
    <p:sldId id="284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1" autoAdjust="0"/>
    <p:restoredTop sz="94660"/>
  </p:normalViewPr>
  <p:slideViewPr>
    <p:cSldViewPr snapToGrid="0">
      <p:cViewPr>
        <p:scale>
          <a:sx n="108" d="100"/>
          <a:sy n="108" d="100"/>
        </p:scale>
        <p:origin x="-1648" y="-6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24/02/18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24/02/18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xmlns="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18日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xmlns="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xmlns="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xmlns="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xmlns="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xmlns="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xmlns="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24/02/18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24/02/18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24/02/18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xmlns="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18日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18日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18日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Relationship Id="rId3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4.xml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xmlns="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24/02/18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2024年 2月 18日 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xmlns="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xmlns="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FE00E507-DE09-4994-94C6-814C41EC59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 smtClean="0"/>
              <a:t>・背景</a:t>
            </a:r>
            <a:endParaRPr lang="en-US" altLang="ja-JP" dirty="0" smtClean="0"/>
          </a:p>
          <a:p>
            <a:r>
              <a:rPr lang="ja-JP" altLang="en-US" dirty="0" smtClean="0"/>
              <a:t>・現在の状況やこれまでの経緯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en-US" dirty="0"/>
              <a:t>在庫見える化ツール（イメージ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3BB957B3-8082-4E51-A1CA-C9F9D2220B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AF047F6-13A5-4396-8A50-AD8D9A68DE8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19日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98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5EC2B021-C810-4F7F-8337-0471FCACC7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2400" b="0" dirty="0">
                <a:solidFill>
                  <a:srgbClr val="323130"/>
                </a:solidFill>
                <a:latin typeface="Segoe UI" panose="020B0502040204020203" pitchFamily="34" charset="0"/>
              </a:rPr>
              <a:t>安城第一工場（</a:t>
            </a:r>
            <a:r>
              <a:rPr lang="en-US" altLang="ja-JP" sz="2400" b="0" dirty="0">
                <a:solidFill>
                  <a:srgbClr val="323130"/>
                </a:solidFill>
                <a:latin typeface="Segoe UI" panose="020B0502040204020203" pitchFamily="34" charset="0"/>
              </a:rPr>
              <a:t>T403</a:t>
            </a:r>
            <a:r>
              <a:rPr lang="ja-JP" altLang="en-US" sz="2400" b="0" dirty="0">
                <a:solidFill>
                  <a:srgbClr val="323130"/>
                </a:solidFill>
                <a:latin typeface="Segoe UI" panose="020B0502040204020203" pitchFamily="34" charset="0"/>
              </a:rPr>
              <a:t>）では、順立装置を導入したことにより、整備室の部品の通過情報（在庫データ）を取得できている。そこで</a:t>
            </a:r>
            <a:r>
              <a:rPr lang="en-US" altLang="ja-JP" sz="2400" b="0" dirty="0">
                <a:solidFill>
                  <a:srgbClr val="323130"/>
                </a:solidFill>
                <a:latin typeface="Segoe UI" panose="020B0502040204020203" pitchFamily="34" charset="0"/>
              </a:rPr>
              <a:t>T403</a:t>
            </a:r>
            <a:r>
              <a:rPr lang="ja-JP" altLang="en-US" sz="2400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を検証の場として活用し、在庫見える化の実現可能性を検証できるのではないか。</a:t>
            </a:r>
            <a:endParaRPr lang="en-US" altLang="ja-JP" sz="2400" b="0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B56FD010-AF49-4521-9729-B39E82C869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6B2DC2F-1640-498E-AAB3-C725191CAB7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18日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7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 背景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48653" y="773965"/>
            <a:ext cx="532542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ja-JP" b="1" u="sng" dirty="0" smtClean="0">
                <a:solidFill>
                  <a:srgbClr val="FFFFFF"/>
                </a:solidFill>
              </a:rPr>
              <a:t>B</a:t>
            </a:r>
            <a:r>
              <a:rPr lang="en-US" altLang="ja-JP" b="1" u="sng" dirty="0" err="1" smtClean="0">
                <a:solidFill>
                  <a:srgbClr val="FFFFFF"/>
                </a:solidFill>
              </a:rPr>
              <a:t>efore</a:t>
            </a:r>
            <a:r>
              <a:rPr lang="ja-JP" altLang="en-US" b="1" u="sng" dirty="0" smtClean="0">
                <a:solidFill>
                  <a:srgbClr val="FFFFFF"/>
                </a:solidFill>
              </a:rPr>
              <a:t>（現状）</a:t>
            </a:r>
            <a:endParaRPr lang="ja-JP" altLang="en-US" b="1" u="sng" dirty="0">
              <a:solidFill>
                <a:srgbClr val="FFFFFF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538462" y="773506"/>
            <a:ext cx="531544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ja-JP" b="1" u="sng" dirty="0" smtClean="0">
                <a:solidFill>
                  <a:srgbClr val="FFFFFF"/>
                </a:solidFill>
              </a:rPr>
              <a:t>A</a:t>
            </a:r>
            <a:r>
              <a:rPr lang="en-US" altLang="ja-JP" b="1" u="sng" dirty="0" err="1" smtClean="0">
                <a:solidFill>
                  <a:srgbClr val="FFFFFF"/>
                </a:solidFill>
              </a:rPr>
              <a:t>fter</a:t>
            </a:r>
            <a:r>
              <a:rPr lang="ja-JP" altLang="en-US" b="1" u="sng" dirty="0" smtClean="0">
                <a:solidFill>
                  <a:srgbClr val="FFFFFF"/>
                </a:solidFill>
              </a:rPr>
              <a:t>（将来）</a:t>
            </a:r>
            <a:endParaRPr lang="ja-JP" altLang="en-US" b="1" u="sng" dirty="0">
              <a:solidFill>
                <a:srgbClr val="FFFFFF"/>
              </a:solidFill>
            </a:endParaRPr>
          </a:p>
        </p:txBody>
      </p:sp>
      <p:sp>
        <p:nvSpPr>
          <p:cNvPr id="9" name="二等辺三角形 8"/>
          <p:cNvSpPr/>
          <p:nvPr/>
        </p:nvSpPr>
        <p:spPr>
          <a:xfrm rot="5400000">
            <a:off x="5844670" y="3598000"/>
            <a:ext cx="764331" cy="22342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29108" y="2221366"/>
            <a:ext cx="4798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在庫異常</a:t>
            </a:r>
            <a:r>
              <a:rPr lang="ja-JP" altLang="en-US" dirty="0" smtClean="0"/>
              <a:t>（過多欠品）</a:t>
            </a:r>
            <a:r>
              <a:rPr lang="ja-JP" altLang="en-US" dirty="0" smtClean="0"/>
              <a:t>の</a:t>
            </a:r>
            <a:r>
              <a:rPr lang="ja-JP" altLang="en-US" dirty="0"/>
              <a:t>原因特定は多大な時間と工数が</a:t>
            </a:r>
            <a:r>
              <a:rPr lang="ja-JP" altLang="en-US" dirty="0" smtClean="0"/>
              <a:t>かかる</a:t>
            </a:r>
            <a:endParaRPr lang="en-US" altLang="ja-JP" dirty="0"/>
          </a:p>
        </p:txBody>
      </p:sp>
      <p:sp>
        <p:nvSpPr>
          <p:cNvPr id="11" name="正方形/長方形 10"/>
          <p:cNvSpPr/>
          <p:nvPr/>
        </p:nvSpPr>
        <p:spPr>
          <a:xfrm>
            <a:off x="729109" y="4219812"/>
            <a:ext cx="4798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在庫異常の基準が存在しない</a:t>
            </a:r>
            <a:endParaRPr lang="en-US" altLang="ja-JP" dirty="0" smtClean="0"/>
          </a:p>
          <a:p>
            <a:r>
              <a:rPr lang="ja-JP" altLang="ja-JP" dirty="0"/>
              <a:t>　</a:t>
            </a:r>
            <a:r>
              <a:rPr lang="ja-JP" altLang="en-US" dirty="0" smtClean="0"/>
              <a:t>（適正な在庫量が分からない）</a:t>
            </a:r>
            <a:endParaRPr lang="en-US" altLang="ja-JP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69" y="2963078"/>
            <a:ext cx="1003674" cy="1025907"/>
          </a:xfrm>
          <a:prstGeom prst="rect">
            <a:avLst/>
          </a:prstGeom>
        </p:spPr>
      </p:pic>
      <p:sp>
        <p:nvSpPr>
          <p:cNvPr id="13" name="雲形吹き出し 12"/>
          <p:cNvSpPr/>
          <p:nvPr/>
        </p:nvSpPr>
        <p:spPr>
          <a:xfrm>
            <a:off x="2210847" y="3068904"/>
            <a:ext cx="2493084" cy="670220"/>
          </a:xfrm>
          <a:prstGeom prst="cloudCallout">
            <a:avLst>
              <a:gd name="adj1" fmla="val -58611"/>
              <a:gd name="adj2" fmla="val 30921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333333"/>
                </a:solidFill>
              </a:rPr>
              <a:t>要因候補</a:t>
            </a:r>
            <a:r>
              <a:rPr kumimoji="1" lang="ja-JP" altLang="en-US" sz="1400" dirty="0" smtClean="0">
                <a:solidFill>
                  <a:srgbClr val="333333"/>
                </a:solidFill>
              </a:rPr>
              <a:t>が多い</a:t>
            </a:r>
            <a:r>
              <a:rPr kumimoji="1" lang="mr-IN" altLang="ja-JP" sz="1400" dirty="0" smtClean="0">
                <a:solidFill>
                  <a:srgbClr val="333333"/>
                </a:solidFill>
              </a:rPr>
              <a:t>…</a:t>
            </a:r>
            <a:r>
              <a:rPr kumimoji="1" lang="en-US" altLang="ja-JP" sz="1400" dirty="0" smtClean="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19556" y="1344698"/>
            <a:ext cx="47958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通常業務</a:t>
            </a:r>
            <a:r>
              <a:rPr lang="ja-JP" altLang="en-US" b="1" dirty="0" smtClean="0"/>
              <a:t>の中に</a:t>
            </a:r>
            <a:r>
              <a:rPr lang="ja-JP" altLang="en-US" b="1" dirty="0" smtClean="0"/>
              <a:t>在庫</a:t>
            </a:r>
            <a:r>
              <a:rPr lang="ja-JP" altLang="en-US" b="1" dirty="0"/>
              <a:t>を</a:t>
            </a:r>
            <a:r>
              <a:rPr lang="ja-JP" altLang="en-US" b="1" dirty="0" smtClean="0"/>
              <a:t>適正化</a:t>
            </a:r>
            <a:r>
              <a:rPr lang="ja-JP" altLang="en-US" sz="1400" b="1" dirty="0" smtClean="0"/>
              <a:t>（在庫異常の原因を調べて調整など）</a:t>
            </a:r>
            <a:r>
              <a:rPr lang="ja-JP" altLang="en-US" b="1" dirty="0" smtClean="0"/>
              <a:t>する</a:t>
            </a:r>
            <a:r>
              <a:rPr lang="ja-JP" altLang="en-US" b="1" dirty="0" smtClean="0"/>
              <a:t>活動は含まれ</a:t>
            </a:r>
            <a:r>
              <a:rPr lang="ja-JP" altLang="en-US" b="1" dirty="0" smtClean="0"/>
              <a:t>ない</a:t>
            </a:r>
            <a:endParaRPr lang="en-US" altLang="ja-JP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6881228" y="1334749"/>
            <a:ext cx="4643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chemeClr val="accent1"/>
                </a:solidFill>
              </a:rPr>
              <a:t>通常業務の中で</a:t>
            </a:r>
            <a:r>
              <a:rPr lang="ja-JP" altLang="en-US" b="1" dirty="0" smtClean="0">
                <a:solidFill>
                  <a:schemeClr val="accent1"/>
                </a:solidFill>
              </a:rPr>
              <a:t>在庫</a:t>
            </a:r>
            <a:r>
              <a:rPr lang="ja-JP" altLang="en-US" b="1" dirty="0">
                <a:solidFill>
                  <a:schemeClr val="accent1"/>
                </a:solidFill>
              </a:rPr>
              <a:t>を</a:t>
            </a:r>
            <a:r>
              <a:rPr lang="ja-JP" altLang="en-US" b="1" dirty="0" smtClean="0">
                <a:solidFill>
                  <a:schemeClr val="accent1"/>
                </a:solidFill>
              </a:rPr>
              <a:t>適正化している</a:t>
            </a:r>
            <a:endParaRPr lang="en-US" altLang="ja-JP" b="1" dirty="0" smtClean="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903016" y="2220909"/>
            <a:ext cx="4480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基準を明確化し、</a:t>
            </a:r>
            <a:r>
              <a:rPr lang="en-US" altLang="ja-JP" dirty="0" smtClean="0"/>
              <a:t>AI</a:t>
            </a:r>
            <a:r>
              <a:rPr lang="ja-JP" altLang="en-US" dirty="0" smtClean="0"/>
              <a:t>が分析を行うことで、原因</a:t>
            </a:r>
            <a:r>
              <a:rPr lang="ja-JP" altLang="en-US" sz="1400" dirty="0" smtClean="0"/>
              <a:t>（の改善条件）</a:t>
            </a:r>
            <a:r>
              <a:rPr lang="ja-JP" altLang="en-US" dirty="0" smtClean="0"/>
              <a:t>を提示</a:t>
            </a:r>
            <a:endParaRPr lang="en-US" altLang="ja-JP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030" y="3010126"/>
            <a:ext cx="983814" cy="983814"/>
          </a:xfrm>
          <a:prstGeom prst="rect">
            <a:avLst/>
          </a:prstGeom>
        </p:spPr>
      </p:pic>
      <p:sp>
        <p:nvSpPr>
          <p:cNvPr id="23" name="角丸四角形吹き出し 22"/>
          <p:cNvSpPr/>
          <p:nvPr/>
        </p:nvSpPr>
        <p:spPr>
          <a:xfrm>
            <a:off x="8337716" y="3104177"/>
            <a:ext cx="3104595" cy="1140552"/>
          </a:xfrm>
          <a:prstGeom prst="wedgeRoundRectCallout">
            <a:avLst>
              <a:gd name="adj1" fmla="val -64185"/>
              <a:gd name="adj2" fmla="val -23791"/>
              <a:gd name="adj3" fmla="val 16667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rgbClr val="333333"/>
                </a:solidFill>
              </a:rPr>
              <a:t>現在庫</a:t>
            </a:r>
            <a:r>
              <a:rPr kumimoji="1" lang="en-US" altLang="ja-JP" sz="1400" dirty="0" smtClean="0">
                <a:solidFill>
                  <a:srgbClr val="333333"/>
                </a:solidFill>
              </a:rPr>
              <a:t>=10</a:t>
            </a:r>
            <a:r>
              <a:rPr kumimoji="1" lang="ja-JP" altLang="en-US" sz="1400" dirty="0" smtClean="0">
                <a:solidFill>
                  <a:srgbClr val="333333"/>
                </a:solidFill>
              </a:rPr>
              <a:t> かつ</a:t>
            </a:r>
            <a:r>
              <a:rPr kumimoji="1" lang="en-US" altLang="ja-JP" sz="1400" dirty="0" smtClean="0">
                <a:solidFill>
                  <a:srgbClr val="333333"/>
                </a:solidFill>
              </a:rPr>
              <a:t> </a:t>
            </a:r>
            <a:r>
              <a:rPr kumimoji="1" lang="ja-JP" altLang="en-US" sz="1400" dirty="0" smtClean="0">
                <a:solidFill>
                  <a:srgbClr val="333333"/>
                </a:solidFill>
              </a:rPr>
              <a:t>日量数</a:t>
            </a:r>
            <a:r>
              <a:rPr kumimoji="1" lang="en-US" altLang="ja-JP" sz="1400" dirty="0" smtClean="0">
                <a:solidFill>
                  <a:srgbClr val="333333"/>
                </a:solidFill>
              </a:rPr>
              <a:t> = 50</a:t>
            </a:r>
            <a:r>
              <a:rPr kumimoji="1" lang="ja-JP" altLang="en-US" sz="1400" dirty="0" smtClean="0">
                <a:solidFill>
                  <a:srgbClr val="333333"/>
                </a:solidFill>
              </a:rPr>
              <a:t>のとき</a:t>
            </a:r>
            <a:endParaRPr kumimoji="1" lang="en-US" altLang="ja-JP" sz="1400" dirty="0" smtClean="0">
              <a:solidFill>
                <a:srgbClr val="333333"/>
              </a:solidFill>
            </a:endParaRPr>
          </a:p>
          <a:p>
            <a:r>
              <a:rPr lang="en-US" altLang="ja-JP" sz="1400" dirty="0" smtClean="0">
                <a:solidFill>
                  <a:srgbClr val="333333"/>
                </a:solidFill>
              </a:rPr>
              <a:t>→</a:t>
            </a:r>
            <a:r>
              <a:rPr lang="ja-JP" altLang="en-US" sz="1400" dirty="0" smtClean="0">
                <a:solidFill>
                  <a:srgbClr val="333333"/>
                </a:solidFill>
              </a:rPr>
              <a:t> 異常発生</a:t>
            </a:r>
            <a:endParaRPr lang="en-US" altLang="ja-JP" sz="1400" dirty="0" smtClean="0">
              <a:solidFill>
                <a:srgbClr val="333333"/>
              </a:solidFill>
            </a:endParaRPr>
          </a:p>
          <a:p>
            <a:endParaRPr kumimoji="1" lang="en-US" altLang="ja-JP" sz="1000" dirty="0">
              <a:solidFill>
                <a:srgbClr val="333333"/>
              </a:solidFill>
            </a:endParaRPr>
          </a:p>
          <a:p>
            <a:r>
              <a:rPr kumimoji="1" lang="ja-JP" altLang="en-US" sz="1400" dirty="0" smtClean="0">
                <a:solidFill>
                  <a:srgbClr val="333333"/>
                </a:solidFill>
              </a:rPr>
              <a:t>現在庫</a:t>
            </a:r>
            <a:r>
              <a:rPr lang="en-US" altLang="ja-JP" sz="1400" dirty="0" smtClean="0">
                <a:solidFill>
                  <a:srgbClr val="333333"/>
                </a:solidFill>
              </a:rPr>
              <a:t>=10 </a:t>
            </a:r>
            <a:r>
              <a:rPr lang="ja-JP" altLang="en-US" sz="1400" dirty="0" smtClean="0">
                <a:solidFill>
                  <a:srgbClr val="333333"/>
                </a:solidFill>
              </a:rPr>
              <a:t>かつ</a:t>
            </a:r>
            <a:r>
              <a:rPr lang="en-US" altLang="ja-JP" sz="1400" dirty="0">
                <a:solidFill>
                  <a:srgbClr val="333333"/>
                </a:solidFill>
              </a:rPr>
              <a:t> </a:t>
            </a:r>
            <a:r>
              <a:rPr lang="ja-JP" altLang="en-US" sz="1400" dirty="0" smtClean="0">
                <a:solidFill>
                  <a:srgbClr val="333333"/>
                </a:solidFill>
              </a:rPr>
              <a:t>日量数</a:t>
            </a:r>
            <a:r>
              <a:rPr lang="en-US" altLang="ja-JP" sz="1400" dirty="0" smtClean="0">
                <a:solidFill>
                  <a:srgbClr val="333333"/>
                </a:solidFill>
              </a:rPr>
              <a:t> = 40</a:t>
            </a:r>
            <a:r>
              <a:rPr lang="ja-JP" altLang="en-US" sz="1400" dirty="0" smtClean="0">
                <a:solidFill>
                  <a:srgbClr val="333333"/>
                </a:solidFill>
              </a:rPr>
              <a:t>のとき</a:t>
            </a:r>
            <a:endParaRPr lang="en-US" altLang="ja-JP" sz="1400" dirty="0" smtClean="0">
              <a:solidFill>
                <a:srgbClr val="333333"/>
              </a:solidFill>
            </a:endParaRPr>
          </a:p>
          <a:p>
            <a:r>
              <a:rPr kumimoji="1" lang="en-US" altLang="ja-JP" sz="1400" dirty="0" smtClean="0">
                <a:solidFill>
                  <a:srgbClr val="333333"/>
                </a:solidFill>
              </a:rPr>
              <a:t>→</a:t>
            </a:r>
            <a:r>
              <a:rPr kumimoji="1" lang="ja-JP" altLang="en-US" sz="1400" dirty="0" smtClean="0">
                <a:solidFill>
                  <a:srgbClr val="333333"/>
                </a:solidFill>
              </a:rPr>
              <a:t> 正常</a:t>
            </a:r>
            <a:endParaRPr kumimoji="1" lang="ja-JP" altLang="en-US" sz="1400" dirty="0">
              <a:solidFill>
                <a:srgbClr val="333333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489" y="4950224"/>
            <a:ext cx="1202293" cy="1202293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57" y="5084359"/>
            <a:ext cx="1171032" cy="1171032"/>
          </a:xfrm>
          <a:prstGeom prst="rect">
            <a:avLst/>
          </a:prstGeom>
        </p:spPr>
      </p:pic>
      <p:sp>
        <p:nvSpPr>
          <p:cNvPr id="16" name="雲形吹き出し 15"/>
          <p:cNvSpPr/>
          <p:nvPr/>
        </p:nvSpPr>
        <p:spPr>
          <a:xfrm>
            <a:off x="2210370" y="4985042"/>
            <a:ext cx="2493084" cy="670220"/>
          </a:xfrm>
          <a:prstGeom prst="cloudCallout">
            <a:avLst>
              <a:gd name="adj1" fmla="val -58611"/>
              <a:gd name="adj2" fmla="val 30921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333333"/>
                </a:solidFill>
              </a:rPr>
              <a:t>在庫が十分か</a:t>
            </a:r>
            <a:endParaRPr kumimoji="1" lang="en-US" altLang="ja-JP" sz="1400" dirty="0" smtClean="0">
              <a:solidFill>
                <a:srgbClr val="333333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rgbClr val="333333"/>
                </a:solidFill>
              </a:rPr>
              <a:t>分からない</a:t>
            </a:r>
            <a:r>
              <a:rPr kumimoji="1" lang="mr-IN" altLang="ja-JP" sz="1400" dirty="0" smtClean="0">
                <a:solidFill>
                  <a:srgbClr val="333333"/>
                </a:solidFill>
              </a:rPr>
              <a:t>…</a:t>
            </a:r>
            <a:endParaRPr kumimoji="1" lang="ja-JP" altLang="en-US" sz="1400" dirty="0">
              <a:solidFill>
                <a:srgbClr val="333333"/>
              </a:solidFill>
            </a:endParaRPr>
          </a:p>
        </p:txBody>
      </p:sp>
      <p:sp>
        <p:nvSpPr>
          <p:cNvPr id="19" name="雲形吹き出し 18"/>
          <p:cNvSpPr/>
          <p:nvPr/>
        </p:nvSpPr>
        <p:spPr>
          <a:xfrm>
            <a:off x="2233412" y="5738027"/>
            <a:ext cx="2493084" cy="481174"/>
          </a:xfrm>
          <a:prstGeom prst="cloudCallout">
            <a:avLst>
              <a:gd name="adj1" fmla="val -57196"/>
              <a:gd name="adj2" fmla="val -32614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333333"/>
                </a:solidFill>
              </a:rPr>
              <a:t>減らしてもいいか</a:t>
            </a:r>
            <a:endParaRPr kumimoji="1" lang="ja-JP" altLang="en-US" sz="1400" dirty="0">
              <a:solidFill>
                <a:srgbClr val="333333"/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85920" y="6833131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19日 </a:t>
            </a:fld>
            <a:endParaRPr 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58634" y="776044"/>
            <a:ext cx="5315442" cy="5643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537987" y="764286"/>
            <a:ext cx="5315442" cy="56317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雲形吹き出し 31"/>
          <p:cNvSpPr/>
          <p:nvPr/>
        </p:nvSpPr>
        <p:spPr>
          <a:xfrm>
            <a:off x="8677797" y="5043376"/>
            <a:ext cx="2893872" cy="670220"/>
          </a:xfrm>
          <a:prstGeom prst="cloudCallout">
            <a:avLst>
              <a:gd name="adj1" fmla="val -58611"/>
              <a:gd name="adj2" fmla="val 30921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333333"/>
                </a:solidFill>
              </a:rPr>
              <a:t>発注数</a:t>
            </a:r>
            <a:r>
              <a:rPr kumimoji="1" lang="en-US" altLang="ja-JP" sz="1400" dirty="0" smtClean="0">
                <a:solidFill>
                  <a:srgbClr val="333333"/>
                </a:solidFill>
              </a:rPr>
              <a:t>45</a:t>
            </a:r>
            <a:r>
              <a:rPr kumimoji="1" lang="ja-JP" altLang="en-US" sz="1400" dirty="0" smtClean="0">
                <a:solidFill>
                  <a:srgbClr val="333333"/>
                </a:solidFill>
              </a:rPr>
              <a:t>ぐらい</a:t>
            </a:r>
            <a:endParaRPr kumimoji="1" lang="en-US" altLang="ja-JP" sz="1400" dirty="0" smtClean="0">
              <a:solidFill>
                <a:srgbClr val="333333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rgbClr val="333333"/>
                </a:solidFill>
              </a:rPr>
              <a:t>にしとくか</a:t>
            </a:r>
            <a:endParaRPr kumimoji="1" lang="ja-JP" altLang="en-US" sz="1400" dirty="0">
              <a:solidFill>
                <a:srgbClr val="333333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542573" y="5925216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※</a:t>
            </a:r>
            <a:r>
              <a:rPr lang="ja-JP" altLang="en-US" sz="1000" dirty="0" smtClean="0"/>
              <a:t>ユーザー</a:t>
            </a:r>
            <a:r>
              <a:rPr lang="ja-JP" altLang="en-US" sz="1000" dirty="0"/>
              <a:t>や利用シーンが明確に決まって</a:t>
            </a:r>
            <a:r>
              <a:rPr lang="ja-JP" altLang="en-US" sz="1000" dirty="0" smtClean="0"/>
              <a:t>いない</a:t>
            </a:r>
            <a:r>
              <a:rPr lang="ja-JP" altLang="en-US" sz="1000" dirty="0" smtClean="0"/>
              <a:t>ので</a:t>
            </a:r>
            <a:endParaRPr lang="en-US" altLang="ja-JP" sz="1000" dirty="0" smtClean="0"/>
          </a:p>
          <a:p>
            <a:r>
              <a:rPr lang="ja-JP" altLang="en-US" sz="1000" dirty="0" smtClean="0"/>
              <a:t>あくまでイメージです</a:t>
            </a:r>
            <a:endParaRPr lang="ja-JP" altLang="en-US" sz="1000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7432210" y="4221213"/>
            <a:ext cx="0" cy="5526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8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2C324245-0B48-418E-A7ED-E07B2C0C1F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1800" dirty="0" smtClean="0">
                <a:solidFill>
                  <a:schemeClr val="tx1"/>
                </a:solidFill>
                <a:latin typeface="+mn-lt"/>
              </a:rPr>
              <a:t>「</a:t>
            </a:r>
            <a:r>
              <a:rPr lang="ja-JP" altLang="en-US" sz="1800" dirty="0">
                <a:solidFill>
                  <a:schemeClr val="tx1"/>
                </a:solidFill>
                <a:latin typeface="+mn-lt"/>
              </a:rPr>
              <a:t>在庫異常（過多や欠品）が発生した際に、その異常の原因を見える化する</a:t>
            </a:r>
            <a:r>
              <a:rPr lang="ja-JP" altLang="en-US" sz="1800" dirty="0" smtClean="0">
                <a:solidFill>
                  <a:schemeClr val="tx1"/>
                </a:solidFill>
                <a:latin typeface="+mn-lt"/>
              </a:rPr>
              <a:t>ツール」</a:t>
            </a:r>
            <a:r>
              <a:rPr lang="ja-JP" altLang="en-US" sz="1800" dirty="0">
                <a:solidFill>
                  <a:schemeClr val="tx1"/>
                </a:solidFill>
                <a:latin typeface="+mn-lt"/>
              </a:rPr>
              <a:t>を</a:t>
            </a:r>
            <a:r>
              <a:rPr lang="ja-JP" altLang="en-US" sz="1800" dirty="0" smtClean="0">
                <a:solidFill>
                  <a:schemeClr val="tx1"/>
                </a:solidFill>
                <a:latin typeface="+mn-lt"/>
              </a:rPr>
              <a:t>開発</a:t>
            </a:r>
            <a:endParaRPr lang="en-US" altLang="ja-JP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ja-JP" altLang="en-US" sz="1800" dirty="0" smtClean="0">
                <a:solidFill>
                  <a:schemeClr val="tx1"/>
                </a:solidFill>
              </a:rPr>
              <a:t>▶</a:t>
            </a:r>
            <a:r>
              <a:rPr lang="ja-JP" altLang="en-US" sz="1800" dirty="0" smtClean="0">
                <a:solidFill>
                  <a:schemeClr val="tx1"/>
                </a:solidFill>
              </a:rPr>
              <a:t>要件を明確にするために、工務</a:t>
            </a:r>
            <a:r>
              <a:rPr lang="en-US" altLang="ja-JP" sz="1800" dirty="0" smtClean="0">
                <a:solidFill>
                  <a:schemeClr val="tx1"/>
                </a:solidFill>
              </a:rPr>
              <a:t>/</a:t>
            </a:r>
            <a:r>
              <a:rPr lang="ja-JP" altLang="en-US" sz="1800" dirty="0" smtClean="0">
                <a:solidFill>
                  <a:schemeClr val="tx1"/>
                </a:solidFill>
              </a:rPr>
              <a:t>整備室と会話（</a:t>
            </a:r>
            <a:r>
              <a:rPr lang="en-US" altLang="ja-JP" sz="1800" dirty="0" smtClean="0">
                <a:solidFill>
                  <a:schemeClr val="tx1"/>
                </a:solidFill>
              </a:rPr>
              <a:t>2</a:t>
            </a:r>
            <a:r>
              <a:rPr lang="ja-JP" altLang="en-US" sz="1800" dirty="0" smtClean="0">
                <a:solidFill>
                  <a:schemeClr val="tx1"/>
                </a:solidFill>
              </a:rPr>
              <a:t>月</a:t>
            </a:r>
            <a:r>
              <a:rPr lang="en-US" altLang="ja-JP" sz="1800" dirty="0" smtClean="0">
                <a:solidFill>
                  <a:schemeClr val="tx1"/>
                </a:solidFill>
              </a:rPr>
              <a:t>27</a:t>
            </a:r>
            <a:r>
              <a:rPr lang="ja-JP" altLang="en-US" sz="1800" dirty="0" smtClean="0">
                <a:solidFill>
                  <a:schemeClr val="tx1"/>
                </a:solidFill>
              </a:rPr>
              <a:t>日予定）</a:t>
            </a:r>
            <a:endParaRPr lang="en-US" altLang="ja-JP" sz="1800" dirty="0" smtClean="0">
              <a:solidFill>
                <a:schemeClr val="tx1"/>
              </a:solidFill>
              <a:latin typeface="+mn-lt"/>
            </a:endParaRPr>
          </a:p>
          <a:p>
            <a:endParaRPr lang="en-US" altLang="ja-JP" sz="1800" dirty="0">
              <a:solidFill>
                <a:srgbClr val="323130"/>
              </a:solidFill>
              <a:latin typeface="+mn-lt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C8330057-4CDE-4BC1-8C5E-9E9F26C45E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 </a:t>
            </a:r>
            <a:r>
              <a:rPr lang="ja-JP" altLang="en-US" dirty="0" smtClean="0"/>
              <a:t>現在</a:t>
            </a:r>
            <a:r>
              <a:rPr lang="ja-JP" altLang="en-US" dirty="0"/>
              <a:t>の状況やこれまでの経緯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FCBBB82-15E7-4945-B3BE-48D1753E1D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19日 </a:t>
            </a:fld>
            <a:endParaRPr lang="en-US" dirty="0"/>
          </a:p>
        </p:txBody>
      </p:sp>
      <p:graphicFrame>
        <p:nvGraphicFramePr>
          <p:cNvPr id="27" name="表 6">
            <a:extLst>
              <a:ext uri="{FF2B5EF4-FFF2-40B4-BE49-F238E27FC236}">
                <a16:creationId xmlns:a16="http://schemas.microsoft.com/office/drawing/2014/main" xmlns="" id="{6E0CC476-926E-4130-9CCF-E5D67DABE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85451"/>
              </p:ext>
            </p:extLst>
          </p:nvPr>
        </p:nvGraphicFramePr>
        <p:xfrm>
          <a:off x="572066" y="1805650"/>
          <a:ext cx="11341555" cy="4484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19">
                  <a:extLst>
                    <a:ext uri="{9D8B030D-6E8A-4147-A177-3AD203B41FA5}">
                      <a16:colId xmlns:a16="http://schemas.microsoft.com/office/drawing/2014/main" xmlns="" val="3563586837"/>
                    </a:ext>
                  </a:extLst>
                </a:gridCol>
                <a:gridCol w="9538136">
                  <a:extLst>
                    <a:ext uri="{9D8B030D-6E8A-4147-A177-3AD203B41FA5}">
                      <a16:colId xmlns:a16="http://schemas.microsoft.com/office/drawing/2014/main" xmlns="" val="2755163576"/>
                    </a:ext>
                  </a:extLst>
                </a:gridCol>
              </a:tblGrid>
              <a:tr h="146242"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latin typeface="+mn-lt"/>
                        </a:rPr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latin typeface="+mn-lt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1447576"/>
                  </a:ext>
                </a:extLst>
              </a:tr>
              <a:tr h="829347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+mn-lt"/>
                        </a:rPr>
                        <a:t>23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1" dirty="0">
                          <a:latin typeface="+mn-lt"/>
                        </a:rPr>
                        <a:t>7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latin typeface="+mn-lt"/>
                        </a:rPr>
                        <a:t>ものづくり革新部より</a:t>
                      </a:r>
                      <a:r>
                        <a:rPr kumimoji="1" lang="en-US" altLang="ja-JP" sz="1600" b="1" dirty="0">
                          <a:latin typeface="+mn-lt"/>
                        </a:rPr>
                        <a:t>DS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部</a:t>
                      </a:r>
                      <a:r>
                        <a:rPr kumimoji="1" lang="ja-JP" altLang="en-US" sz="1600" b="1" dirty="0" smtClean="0">
                          <a:latin typeface="+mn-lt"/>
                        </a:rPr>
                        <a:t>に在庫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に</a:t>
                      </a:r>
                      <a:r>
                        <a:rPr kumimoji="1" lang="ja-JP" altLang="en-US" sz="1600" b="1" dirty="0" smtClean="0">
                          <a:latin typeface="+mn-lt"/>
                        </a:rPr>
                        <a:t>関する相談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が</a:t>
                      </a:r>
                      <a:r>
                        <a:rPr kumimoji="1" lang="ja-JP" altLang="en-US" sz="1600" b="1" dirty="0" smtClean="0">
                          <a:latin typeface="+mn-lt"/>
                        </a:rPr>
                        <a:t>あった</a:t>
                      </a:r>
                      <a:r>
                        <a:rPr kumimoji="1" lang="en-US" altLang="ja-JP" sz="1600" b="1" dirty="0" smtClean="0">
                          <a:latin typeface="+mn-lt"/>
                        </a:rPr>
                        <a:t>※</a:t>
                      </a:r>
                      <a:endParaRPr kumimoji="1" lang="en-US" altLang="ja-JP" sz="1600" b="1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 smtClean="0">
                          <a:latin typeface="+mn-lt"/>
                        </a:rPr>
                        <a:t>※</a:t>
                      </a:r>
                      <a:r>
                        <a:rPr kumimoji="1" lang="ja-JP" altLang="en-US" sz="1400" b="1" dirty="0">
                          <a:latin typeface="+mn-lt"/>
                        </a:rPr>
                        <a:t>在庫過多欠品の原因が</a:t>
                      </a:r>
                      <a:r>
                        <a:rPr kumimoji="1" lang="ja-JP" altLang="en-US" sz="1400" b="1" dirty="0" smtClean="0">
                          <a:latin typeface="+mn-lt"/>
                        </a:rPr>
                        <a:t>分からない</a:t>
                      </a:r>
                      <a:r>
                        <a:rPr kumimoji="1" lang="ja-JP" altLang="en-US" sz="1400" b="1" dirty="0" smtClean="0">
                          <a:latin typeface="+mn-lt"/>
                        </a:rPr>
                        <a:t>、</a:t>
                      </a:r>
                      <a:r>
                        <a:rPr kumimoji="1" lang="ja-JP" altLang="en-US" sz="1400" b="1" dirty="0" smtClean="0">
                          <a:latin typeface="+mn-lt"/>
                        </a:rPr>
                        <a:t>順立装置の仮置き場でモノが溢れている</a:t>
                      </a:r>
                      <a:r>
                        <a:rPr kumimoji="1" lang="ja-JP" altLang="en-US" sz="1400" b="1" dirty="0" smtClean="0">
                          <a:latin typeface="+mn-lt"/>
                        </a:rPr>
                        <a:t>など</a:t>
                      </a:r>
                      <a:endParaRPr kumimoji="1" lang="en-US" altLang="ja-JP" sz="1400" b="1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0670840"/>
                  </a:ext>
                </a:extLst>
              </a:tr>
              <a:tr h="829347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+mn-lt"/>
                        </a:rPr>
                        <a:t>23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1" dirty="0">
                          <a:latin typeface="+mn-lt"/>
                        </a:rPr>
                        <a:t>8-9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latin typeface="+mn-lt"/>
                        </a:rPr>
                        <a:t>在庫に関するデータ</a:t>
                      </a:r>
                      <a:r>
                        <a:rPr kumimoji="1" lang="ja-JP" altLang="en-US" sz="1600" b="1" dirty="0" smtClean="0">
                          <a:latin typeface="+mn-lt"/>
                        </a:rPr>
                        <a:t>確認</a:t>
                      </a:r>
                      <a:endParaRPr kumimoji="1" lang="en-US" altLang="ja-JP" sz="16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7319618"/>
                  </a:ext>
                </a:extLst>
              </a:tr>
              <a:tr h="829347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+mn-lt"/>
                        </a:rPr>
                        <a:t>23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1" dirty="0">
                          <a:latin typeface="+mn-lt"/>
                        </a:rPr>
                        <a:t>10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latin typeface="+mn-lt"/>
                        </a:rPr>
                        <a:t>ものづくり革新部より、在庫見える化ツールのアイデア共有</a:t>
                      </a:r>
                      <a:endParaRPr kumimoji="1" lang="en-US" altLang="ja-JP" sz="16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9998022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+mn-lt"/>
                        </a:rPr>
                        <a:t>23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1" dirty="0">
                          <a:latin typeface="+mn-lt"/>
                        </a:rPr>
                        <a:t>11-12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b="1" dirty="0" smtClean="0">
                          <a:latin typeface="+mn-lt"/>
                        </a:rPr>
                        <a:t>機械</a:t>
                      </a:r>
                      <a:r>
                        <a:rPr lang="ja-JP" altLang="en-US" sz="1600" b="1" dirty="0">
                          <a:latin typeface="+mn-lt"/>
                        </a:rPr>
                        <a:t>学習（</a:t>
                      </a:r>
                      <a:r>
                        <a:rPr lang="en-US" altLang="ja-JP" sz="1600" b="1" dirty="0">
                          <a:latin typeface="+mn-lt"/>
                        </a:rPr>
                        <a:t>AI</a:t>
                      </a:r>
                      <a:r>
                        <a:rPr lang="ja-JP" altLang="en-US" sz="1600" b="1" dirty="0">
                          <a:latin typeface="+mn-lt"/>
                        </a:rPr>
                        <a:t>）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を</a:t>
                      </a:r>
                      <a:r>
                        <a:rPr kumimoji="1" lang="ja-JP" altLang="en-US" sz="1600" b="1" dirty="0" smtClean="0">
                          <a:latin typeface="+mn-lt"/>
                        </a:rPr>
                        <a:t>用いた在庫見える化ツール</a:t>
                      </a:r>
                      <a:r>
                        <a:rPr kumimoji="1" lang="ja-JP" altLang="en-US" sz="1600" b="1" dirty="0" smtClean="0">
                          <a:latin typeface="+mn-lt"/>
                        </a:rPr>
                        <a:t>（</a:t>
                      </a:r>
                      <a:r>
                        <a:rPr kumimoji="1" lang="ja-JP" altLang="en-US" sz="1600" b="1" dirty="0" smtClean="0">
                          <a:latin typeface="+mn-lt"/>
                        </a:rPr>
                        <a:t>要因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調査</a:t>
                      </a:r>
                      <a:r>
                        <a:rPr kumimoji="1" lang="ja-JP" altLang="en-US" sz="1600" b="1" dirty="0" smtClean="0">
                          <a:latin typeface="+mn-lt"/>
                        </a:rPr>
                        <a:t>モデル</a:t>
                      </a:r>
                      <a:r>
                        <a:rPr kumimoji="1" lang="ja-JP" altLang="en-US" sz="1600" b="1" dirty="0" smtClean="0">
                          <a:latin typeface="+mn-lt"/>
                        </a:rPr>
                        <a:t>）</a:t>
                      </a:r>
                      <a:r>
                        <a:rPr kumimoji="1" lang="ja-JP" altLang="en-US" sz="1600" b="1" dirty="0" smtClean="0">
                          <a:latin typeface="+mn-lt"/>
                        </a:rPr>
                        <a:t>の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開発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1270223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+mn-lt"/>
                        </a:rPr>
                        <a:t>24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1" dirty="0">
                          <a:latin typeface="+mn-lt"/>
                        </a:rPr>
                        <a:t>1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latin typeface="+mn-lt"/>
                        </a:rPr>
                        <a:t>今後の進め方検討</a:t>
                      </a:r>
                      <a:r>
                        <a:rPr kumimoji="1" lang="ja-JP" altLang="en-US" sz="1600" b="1" dirty="0" smtClean="0">
                          <a:latin typeface="+mn-lt"/>
                        </a:rPr>
                        <a:t>（</a:t>
                      </a:r>
                      <a:r>
                        <a:rPr kumimoji="1" lang="ja-JP" altLang="en-US" sz="1600" b="1" dirty="0" smtClean="0">
                          <a:latin typeface="+mn-lt"/>
                        </a:rPr>
                        <a:t>モデル</a:t>
                      </a:r>
                      <a:r>
                        <a:rPr kumimoji="1" lang="ja-JP" altLang="en-US" sz="1600" b="1" dirty="0" smtClean="0">
                          <a:latin typeface="+mn-lt"/>
                        </a:rPr>
                        <a:t>改修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、現場への持っていき方検討）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9046845"/>
                  </a:ext>
                </a:extLst>
              </a:tr>
              <a:tr h="423725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+mn-lt"/>
                        </a:rPr>
                        <a:t>24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1" dirty="0">
                          <a:latin typeface="+mn-lt"/>
                        </a:rPr>
                        <a:t>2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latin typeface="+mn-lt"/>
                        </a:rPr>
                        <a:t>現場</a:t>
                      </a:r>
                      <a:r>
                        <a:rPr kumimoji="1" lang="ja-JP" altLang="en-US" sz="1600" b="1" dirty="0" smtClean="0">
                          <a:latin typeface="+mn-lt"/>
                        </a:rPr>
                        <a:t>と顔合わせ＆</a:t>
                      </a:r>
                      <a:r>
                        <a:rPr kumimoji="1" lang="ja-JP" altLang="en-US" sz="1600" b="1" dirty="0" smtClean="0">
                          <a:latin typeface="+mn-lt"/>
                        </a:rPr>
                        <a:t>ツール</a:t>
                      </a:r>
                      <a:r>
                        <a:rPr kumimoji="1" lang="ja-JP" altLang="en-US" sz="1600" b="1" dirty="0" smtClean="0">
                          <a:latin typeface="+mn-lt"/>
                        </a:rPr>
                        <a:t>紹介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（</a:t>
                      </a:r>
                      <a:r>
                        <a:rPr kumimoji="1" lang="en-US" altLang="ja-JP" sz="1600" b="1" dirty="0">
                          <a:latin typeface="+mn-lt"/>
                        </a:rPr>
                        <a:t>2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月</a:t>
                      </a:r>
                      <a:r>
                        <a:rPr kumimoji="1" lang="en-US" altLang="ja-JP" sz="1600" b="1" dirty="0">
                          <a:latin typeface="+mn-lt"/>
                        </a:rPr>
                        <a:t>27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日予定）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50161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2818211" y="33746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1503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六角形 54"/>
          <p:cNvSpPr/>
          <p:nvPr/>
        </p:nvSpPr>
        <p:spPr>
          <a:xfrm>
            <a:off x="5269793" y="2329330"/>
            <a:ext cx="1715544" cy="1502665"/>
          </a:xfrm>
          <a:prstGeom prst="hexagon">
            <a:avLst>
              <a:gd name="adj" fmla="val 16667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rgbClr val="3333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1A72"/>
                </a:solidFill>
              </a:rPr>
              <a:t>AI</a:t>
            </a:r>
            <a:endParaRPr kumimoji="1" lang="ja-JP" altLang="en-US" dirty="0">
              <a:solidFill>
                <a:srgbClr val="001A72"/>
              </a:solidFill>
            </a:endParaRPr>
          </a:p>
        </p:txBody>
      </p:sp>
      <p:sp>
        <p:nvSpPr>
          <p:cNvPr id="57" name="角丸四角形吹き出し 56"/>
          <p:cNvSpPr/>
          <p:nvPr/>
        </p:nvSpPr>
        <p:spPr>
          <a:xfrm>
            <a:off x="4397696" y="4056138"/>
            <a:ext cx="3492669" cy="2092970"/>
          </a:xfrm>
          <a:prstGeom prst="wedgeRoundRectCallout">
            <a:avLst>
              <a:gd name="adj1" fmla="val -13762"/>
              <a:gd name="adj2" fmla="val -71208"/>
              <a:gd name="adj3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4762729" y="4480847"/>
            <a:ext cx="1851" cy="586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/>
          <p:cNvSpPr/>
          <p:nvPr/>
        </p:nvSpPr>
        <p:spPr>
          <a:xfrm>
            <a:off x="4903846" y="4573960"/>
            <a:ext cx="2540122" cy="411539"/>
          </a:xfrm>
          <a:custGeom>
            <a:avLst/>
            <a:gdLst>
              <a:gd name="connsiteX0" fmla="*/ 0 w 2540122"/>
              <a:gd name="connsiteY0" fmla="*/ 423297 h 623188"/>
              <a:gd name="connsiteX1" fmla="*/ 141118 w 2540122"/>
              <a:gd name="connsiteY1" fmla="*/ 258682 h 623188"/>
              <a:gd name="connsiteX2" fmla="*/ 293995 w 2540122"/>
              <a:gd name="connsiteY2" fmla="*/ 623188 h 623188"/>
              <a:gd name="connsiteX3" fmla="*/ 423353 w 2540122"/>
              <a:gd name="connsiteY3" fmla="*/ 270440 h 623188"/>
              <a:gd name="connsiteX4" fmla="*/ 529192 w 2540122"/>
              <a:gd name="connsiteY4" fmla="*/ 540880 h 623188"/>
              <a:gd name="connsiteX5" fmla="*/ 623270 w 2540122"/>
              <a:gd name="connsiteY5" fmla="*/ 411539 h 623188"/>
              <a:gd name="connsiteX6" fmla="*/ 729109 w 2540122"/>
              <a:gd name="connsiteY6" fmla="*/ 623188 h 623188"/>
              <a:gd name="connsiteX7" fmla="*/ 881987 w 2540122"/>
              <a:gd name="connsiteY7" fmla="*/ 376264 h 623188"/>
              <a:gd name="connsiteX8" fmla="*/ 964305 w 2540122"/>
              <a:gd name="connsiteY8" fmla="*/ 540880 h 623188"/>
              <a:gd name="connsiteX9" fmla="*/ 1152463 w 2540122"/>
              <a:gd name="connsiteY9" fmla="*/ 223407 h 623188"/>
              <a:gd name="connsiteX10" fmla="*/ 1152463 w 2540122"/>
              <a:gd name="connsiteY10" fmla="*/ 223407 h 623188"/>
              <a:gd name="connsiteX11" fmla="*/ 1364140 w 2540122"/>
              <a:gd name="connsiteY11" fmla="*/ 117583 h 623188"/>
              <a:gd name="connsiteX12" fmla="*/ 1446458 w 2540122"/>
              <a:gd name="connsiteY12" fmla="*/ 0 h 623188"/>
              <a:gd name="connsiteX13" fmla="*/ 1552297 w 2540122"/>
              <a:gd name="connsiteY13" fmla="*/ 223407 h 623188"/>
              <a:gd name="connsiteX14" fmla="*/ 1669895 w 2540122"/>
              <a:gd name="connsiteY14" fmla="*/ 258682 h 623188"/>
              <a:gd name="connsiteX15" fmla="*/ 1905092 w 2540122"/>
              <a:gd name="connsiteY15" fmla="*/ 235165 h 623188"/>
              <a:gd name="connsiteX16" fmla="*/ 1905092 w 2540122"/>
              <a:gd name="connsiteY16" fmla="*/ 235165 h 623188"/>
              <a:gd name="connsiteX17" fmla="*/ 2022690 w 2540122"/>
              <a:gd name="connsiteY17" fmla="*/ 235165 h 623188"/>
              <a:gd name="connsiteX18" fmla="*/ 2140288 w 2540122"/>
              <a:gd name="connsiteY18" fmla="*/ 458572 h 623188"/>
              <a:gd name="connsiteX19" fmla="*/ 2293166 w 2540122"/>
              <a:gd name="connsiteY19" fmla="*/ 505605 h 623188"/>
              <a:gd name="connsiteX20" fmla="*/ 2422524 w 2540122"/>
              <a:gd name="connsiteY20" fmla="*/ 293957 h 623188"/>
              <a:gd name="connsiteX21" fmla="*/ 2540122 w 2540122"/>
              <a:gd name="connsiteY21" fmla="*/ 470330 h 62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40122" h="623188">
                <a:moveTo>
                  <a:pt x="0" y="423297"/>
                </a:moveTo>
                <a:lnTo>
                  <a:pt x="141118" y="258682"/>
                </a:lnTo>
                <a:lnTo>
                  <a:pt x="293995" y="623188"/>
                </a:lnTo>
                <a:lnTo>
                  <a:pt x="423353" y="270440"/>
                </a:lnTo>
                <a:lnTo>
                  <a:pt x="529192" y="540880"/>
                </a:lnTo>
                <a:lnTo>
                  <a:pt x="623270" y="411539"/>
                </a:lnTo>
                <a:lnTo>
                  <a:pt x="729109" y="623188"/>
                </a:lnTo>
                <a:lnTo>
                  <a:pt x="881987" y="376264"/>
                </a:lnTo>
                <a:lnTo>
                  <a:pt x="964305" y="540880"/>
                </a:lnTo>
                <a:lnTo>
                  <a:pt x="1152463" y="223407"/>
                </a:lnTo>
                <a:lnTo>
                  <a:pt x="1152463" y="223407"/>
                </a:lnTo>
                <a:lnTo>
                  <a:pt x="1364140" y="117583"/>
                </a:lnTo>
                <a:lnTo>
                  <a:pt x="1446458" y="0"/>
                </a:lnTo>
                <a:lnTo>
                  <a:pt x="1552297" y="223407"/>
                </a:lnTo>
                <a:lnTo>
                  <a:pt x="1669895" y="258682"/>
                </a:lnTo>
                <a:lnTo>
                  <a:pt x="1905092" y="235165"/>
                </a:lnTo>
                <a:lnTo>
                  <a:pt x="1905092" y="235165"/>
                </a:lnTo>
                <a:lnTo>
                  <a:pt x="2022690" y="235165"/>
                </a:lnTo>
                <a:lnTo>
                  <a:pt x="2140288" y="458572"/>
                </a:lnTo>
                <a:lnTo>
                  <a:pt x="2293166" y="505605"/>
                </a:lnTo>
                <a:lnTo>
                  <a:pt x="2422524" y="293957"/>
                </a:lnTo>
                <a:lnTo>
                  <a:pt x="2540122" y="470330"/>
                </a:lnTo>
              </a:path>
            </a:pathLst>
          </a:custGeom>
          <a:ln>
            <a:solidFill>
              <a:srgbClr val="3333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33333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220948" y="4491652"/>
            <a:ext cx="223436" cy="293957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 w="28575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4750967" y="5079565"/>
            <a:ext cx="284588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4504954" y="4161477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在庫</a:t>
            </a:r>
            <a:endParaRPr lang="ja-JP" altLang="en-US" sz="1400" dirty="0"/>
          </a:p>
        </p:txBody>
      </p:sp>
      <p:sp>
        <p:nvSpPr>
          <p:cNvPr id="40" name="正方形/長方形 39"/>
          <p:cNvSpPr/>
          <p:nvPr/>
        </p:nvSpPr>
        <p:spPr>
          <a:xfrm>
            <a:off x="4504476" y="513695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寄与度</a:t>
            </a:r>
            <a:endParaRPr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xmlns="" id="{AF9BFCF7-FB03-43FD-8BDB-4B0CC9C11BA8}"/>
              </a:ext>
            </a:extLst>
          </p:cNvPr>
          <p:cNvSpPr/>
          <p:nvPr/>
        </p:nvSpPr>
        <p:spPr>
          <a:xfrm>
            <a:off x="5020478" y="5538136"/>
            <a:ext cx="247924" cy="4115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219706" y="414972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なぜ？</a:t>
            </a:r>
            <a:endParaRPr lang="ja-JP" alt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 flipV="1">
            <a:off x="4774011" y="5409291"/>
            <a:ext cx="1851" cy="586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4774009" y="5961433"/>
            <a:ext cx="2822839" cy="23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xmlns="" id="{AF9BFCF7-FB03-43FD-8BDB-4B0CC9C11BA8}"/>
              </a:ext>
            </a:extLst>
          </p:cNvPr>
          <p:cNvSpPr/>
          <p:nvPr/>
        </p:nvSpPr>
        <p:spPr>
          <a:xfrm>
            <a:off x="5372794" y="5702753"/>
            <a:ext cx="260161" cy="2464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xmlns="" id="{AF9BFCF7-FB03-43FD-8BDB-4B0CC9C11BA8}"/>
              </a:ext>
            </a:extLst>
          </p:cNvPr>
          <p:cNvSpPr/>
          <p:nvPr/>
        </p:nvSpPr>
        <p:spPr>
          <a:xfrm>
            <a:off x="5725111" y="5773302"/>
            <a:ext cx="237121" cy="175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円柱 1"/>
          <p:cNvSpPr/>
          <p:nvPr/>
        </p:nvSpPr>
        <p:spPr>
          <a:xfrm>
            <a:off x="922035" y="2292155"/>
            <a:ext cx="2076719" cy="152927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333333"/>
                </a:solidFill>
              </a:rPr>
              <a:t>①LINKS</a:t>
            </a:r>
            <a:r>
              <a:rPr kumimoji="1" lang="ja-JP" altLang="en-US" sz="1400" dirty="0" smtClean="0">
                <a:solidFill>
                  <a:srgbClr val="333333"/>
                </a:solidFill>
              </a:rPr>
              <a:t>のデータ</a:t>
            </a:r>
            <a:endParaRPr kumimoji="1" lang="en-US" altLang="ja-JP" sz="1400" dirty="0" smtClean="0">
              <a:solidFill>
                <a:srgbClr val="333333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rgbClr val="333333"/>
                </a:solidFill>
              </a:rPr>
              <a:t>②</a:t>
            </a:r>
            <a:r>
              <a:rPr lang="ja-JP" altLang="ja-JP" sz="1400" dirty="0" smtClean="0">
                <a:solidFill>
                  <a:srgbClr val="333333"/>
                </a:solidFill>
              </a:rPr>
              <a:t>A</a:t>
            </a:r>
            <a:r>
              <a:rPr lang="en-US" altLang="ja-JP" sz="1400" dirty="0" err="1" smtClean="0">
                <a:solidFill>
                  <a:srgbClr val="333333"/>
                </a:solidFill>
              </a:rPr>
              <a:t>ctive</a:t>
            </a:r>
            <a:r>
              <a:rPr lang="ja-JP" altLang="en-US" sz="1400" dirty="0" smtClean="0">
                <a:solidFill>
                  <a:srgbClr val="333333"/>
                </a:solidFill>
              </a:rPr>
              <a:t>のデータ</a:t>
            </a:r>
            <a:endParaRPr kumimoji="1" lang="ja-JP" altLang="en-US" sz="1400" dirty="0">
              <a:solidFill>
                <a:srgbClr val="333333"/>
              </a:solidFill>
            </a:endParaRPr>
          </a:p>
        </p:txBody>
      </p:sp>
      <p:sp>
        <p:nvSpPr>
          <p:cNvPr id="56" name="角丸四角形吹き出し 55"/>
          <p:cNvSpPr/>
          <p:nvPr/>
        </p:nvSpPr>
        <p:spPr>
          <a:xfrm>
            <a:off x="423353" y="4068354"/>
            <a:ext cx="3492669" cy="2092970"/>
          </a:xfrm>
          <a:prstGeom prst="wedgeRoundRectCallout">
            <a:avLst>
              <a:gd name="adj1" fmla="val -13762"/>
              <a:gd name="adj2" fmla="val -71208"/>
              <a:gd name="adj3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xmlns="" id="{E66997BE-4FBC-4C12-BCB3-08A2761F6E5E}"/>
              </a:ext>
            </a:extLst>
          </p:cNvPr>
          <p:cNvSpPr txBox="1"/>
          <p:nvPr/>
        </p:nvSpPr>
        <p:spPr>
          <a:xfrm>
            <a:off x="536679" y="4176775"/>
            <a:ext cx="30821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b="1" dirty="0" smtClean="0"/>
              <a:t>在庫変動要因（特徴量化）</a:t>
            </a:r>
            <a:endParaRPr kumimoji="1" lang="ja-JP" altLang="en-US" sz="1600" b="1" dirty="0"/>
          </a:p>
        </p:txBody>
      </p:sp>
      <p:sp>
        <p:nvSpPr>
          <p:cNvPr id="47" name="角丸四角形 46"/>
          <p:cNvSpPr/>
          <p:nvPr/>
        </p:nvSpPr>
        <p:spPr>
          <a:xfrm>
            <a:off x="635031" y="4550443"/>
            <a:ext cx="3069314" cy="4115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ja-JP" altLang="en-US" sz="1400" b="1" dirty="0" smtClean="0">
                <a:solidFill>
                  <a:srgbClr val="001A72"/>
                </a:solidFill>
              </a:rPr>
              <a:t>トラックの便数</a:t>
            </a:r>
            <a:endParaRPr lang="ja-JP" altLang="en-US" sz="1400" b="1" dirty="0">
              <a:solidFill>
                <a:srgbClr val="001A72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34552" y="5043832"/>
            <a:ext cx="3069793" cy="4115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400" b="1" dirty="0" smtClean="0">
                <a:solidFill>
                  <a:srgbClr val="001A72"/>
                </a:solidFill>
              </a:rPr>
              <a:t>2</a:t>
            </a:r>
            <a:r>
              <a:rPr lang="en-US" altLang="ja-JP" sz="1400" b="1" dirty="0" smtClean="0">
                <a:solidFill>
                  <a:srgbClr val="001A72"/>
                </a:solidFill>
              </a:rPr>
              <a:t>.</a:t>
            </a:r>
            <a:r>
              <a:rPr lang="ja-JP" altLang="en-US" sz="1400" b="1" dirty="0" smtClean="0">
                <a:solidFill>
                  <a:srgbClr val="001A72"/>
                </a:solidFill>
              </a:rPr>
              <a:t> </a:t>
            </a:r>
            <a:r>
              <a:rPr lang="ja-JP" altLang="en-US" sz="1400" b="1" dirty="0" smtClean="0">
                <a:solidFill>
                  <a:srgbClr val="001A72"/>
                </a:solidFill>
              </a:rPr>
              <a:t>納入数と日量数の差分</a:t>
            </a:r>
            <a:endParaRPr lang="ja-JP" altLang="en-US" sz="1400" b="1" dirty="0">
              <a:solidFill>
                <a:srgbClr val="001A72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34074" y="5548980"/>
            <a:ext cx="3070271" cy="4115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>
                <a:solidFill>
                  <a:srgbClr val="001A72"/>
                </a:solidFill>
                <a:latin typeface="+mn-ea"/>
              </a:rPr>
              <a:t>3</a:t>
            </a:r>
            <a:r>
              <a:rPr lang="en-US" altLang="ja-JP" sz="1400" b="1" dirty="0" smtClean="0">
                <a:solidFill>
                  <a:srgbClr val="001A72"/>
                </a:solidFill>
                <a:latin typeface="+mn-ea"/>
              </a:rPr>
              <a:t>.</a:t>
            </a:r>
            <a:r>
              <a:rPr lang="ja-JP" altLang="en-US" sz="1400" b="1" dirty="0" smtClean="0">
                <a:solidFill>
                  <a:srgbClr val="001A72"/>
                </a:solidFill>
                <a:latin typeface="+mn-ea"/>
              </a:rPr>
              <a:t> </a:t>
            </a:r>
            <a:r>
              <a:rPr lang="en-US" altLang="en-US" sz="1400" b="1" dirty="0" smtClean="0">
                <a:solidFill>
                  <a:srgbClr val="001A72"/>
                </a:solidFill>
                <a:latin typeface="+mn-ea"/>
              </a:rPr>
              <a:t>----</a:t>
            </a:r>
            <a:endParaRPr lang="ja-JP" altLang="en-US" sz="1400" b="1" dirty="0">
              <a:solidFill>
                <a:srgbClr val="001A72"/>
              </a:solidFill>
              <a:latin typeface="+mn-ea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8471C6DD-87FE-47EB-B983-9128B777CFA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在庫見える化</a:t>
            </a:r>
            <a:r>
              <a:rPr kumimoji="1" lang="ja-JP" altLang="en-US" dirty="0" smtClean="0"/>
              <a:t>ツー</a:t>
            </a:r>
            <a:r>
              <a:rPr lang="ja-JP" altLang="en-US" dirty="0" smtClean="0"/>
              <a:t>ル</a:t>
            </a:r>
            <a:r>
              <a:rPr lang="ja-JP" altLang="en-US" dirty="0" smtClean="0"/>
              <a:t>（イメージ）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E8B967D7-3F99-4CC7-8A4D-B1F4392AB48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20日 </a:t>
            </a:fld>
            <a:endParaRPr 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AF9BFCF7-FB03-43FD-8BDB-4B0CC9C11BA8}"/>
              </a:ext>
            </a:extLst>
          </p:cNvPr>
          <p:cNvSpPr/>
          <p:nvPr/>
        </p:nvSpPr>
        <p:spPr>
          <a:xfrm>
            <a:off x="8325468" y="960549"/>
            <a:ext cx="3459164" cy="556265"/>
          </a:xfrm>
          <a:prstGeom prst="rect">
            <a:avLst/>
          </a:prstGeom>
          <a:solidFill>
            <a:srgbClr val="001A7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OUTPUT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E66997BE-4FBC-4C12-BCB3-08A2761F6E5E}"/>
              </a:ext>
            </a:extLst>
          </p:cNvPr>
          <p:cNvSpPr txBox="1"/>
          <p:nvPr/>
        </p:nvSpPr>
        <p:spPr>
          <a:xfrm>
            <a:off x="443078" y="1590417"/>
            <a:ext cx="30821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b="1" dirty="0" smtClean="0"/>
              <a:t>在庫に関係する</a:t>
            </a:r>
            <a:r>
              <a:rPr kumimoji="1" lang="ja-JP" altLang="en-US" sz="1600" b="1" dirty="0" smtClean="0"/>
              <a:t>データ</a:t>
            </a:r>
            <a:r>
              <a:rPr kumimoji="1" lang="ja-JP" altLang="en-US" sz="1600" b="1" dirty="0" smtClean="0"/>
              <a:t>を使用</a:t>
            </a:r>
            <a:endParaRPr kumimoji="1" lang="ja-JP" altLang="en-US" sz="16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F98BD7A8-6DA5-4312-9617-70A73A3A4A1A}"/>
              </a:ext>
            </a:extLst>
          </p:cNvPr>
          <p:cNvSpPr txBox="1"/>
          <p:nvPr/>
        </p:nvSpPr>
        <p:spPr>
          <a:xfrm>
            <a:off x="4317247" y="1590417"/>
            <a:ext cx="30821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b="1" dirty="0"/>
              <a:t>要因調査モデルでデータ分析</a:t>
            </a:r>
          </a:p>
        </p:txBody>
      </p:sp>
      <p:sp>
        <p:nvSpPr>
          <p:cNvPr id="20" name="ホームベース 19"/>
          <p:cNvSpPr/>
          <p:nvPr/>
        </p:nvSpPr>
        <p:spPr>
          <a:xfrm>
            <a:off x="423354" y="987692"/>
            <a:ext cx="3492668" cy="505606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21" name="ホームベース 20"/>
          <p:cNvSpPr/>
          <p:nvPr/>
        </p:nvSpPr>
        <p:spPr>
          <a:xfrm>
            <a:off x="4397697" y="975476"/>
            <a:ext cx="3492668" cy="505606"/>
          </a:xfrm>
          <a:prstGeom prst="homePlate">
            <a:avLst/>
          </a:prstGeom>
          <a:solidFill>
            <a:srgbClr val="001A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要因調査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xmlns="" id="{E66997BE-4FBC-4C12-BCB3-08A2761F6E5E}"/>
              </a:ext>
            </a:extLst>
          </p:cNvPr>
          <p:cNvSpPr txBox="1"/>
          <p:nvPr/>
        </p:nvSpPr>
        <p:spPr>
          <a:xfrm>
            <a:off x="8344727" y="1624775"/>
            <a:ext cx="3426859" cy="58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 smtClean="0"/>
              <a:t>ユーザー</a:t>
            </a:r>
            <a:r>
              <a:rPr kumimoji="1" lang="ja-JP" altLang="en-US" sz="1600" b="1" dirty="0" smtClean="0"/>
              <a:t>の課題に合わせた見える化</a:t>
            </a:r>
            <a:endParaRPr kumimoji="1" lang="ja-JP" altLang="en-US" sz="1600" b="1" dirty="0"/>
          </a:p>
        </p:txBody>
      </p:sp>
      <p:sp>
        <p:nvSpPr>
          <p:cNvPr id="46" name="正方形/長方形 45"/>
          <p:cNvSpPr/>
          <p:nvPr/>
        </p:nvSpPr>
        <p:spPr>
          <a:xfrm>
            <a:off x="8902189" y="2339891"/>
            <a:ext cx="2246127" cy="1516816"/>
          </a:xfrm>
          <a:prstGeom prst="rect">
            <a:avLst/>
          </a:prstGeom>
          <a:solidFill>
            <a:srgbClr val="D9D9D9"/>
          </a:solidFill>
          <a:ln>
            <a:solidFill>
              <a:srgbClr val="3333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001A72"/>
                </a:solidFill>
              </a:rPr>
              <a:t>？</a:t>
            </a:r>
            <a:endParaRPr kumimoji="1" lang="ja-JP" altLang="en-US" dirty="0">
              <a:solidFill>
                <a:srgbClr val="001A72"/>
              </a:solidFill>
            </a:endParaRPr>
          </a:p>
        </p:txBody>
      </p:sp>
      <p:sp>
        <p:nvSpPr>
          <p:cNvPr id="58" name="角丸四角形吹き出し 57"/>
          <p:cNvSpPr/>
          <p:nvPr/>
        </p:nvSpPr>
        <p:spPr>
          <a:xfrm>
            <a:off x="8325000" y="4067439"/>
            <a:ext cx="3492669" cy="2092970"/>
          </a:xfrm>
          <a:prstGeom prst="wedgeRoundRectCallout">
            <a:avLst>
              <a:gd name="adj1" fmla="val -13762"/>
              <a:gd name="adj2" fmla="val -71208"/>
              <a:gd name="adj3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2524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7CB531B3-50E4-419B-9EFB-5D0088A5081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E21DE76F-6FA0-4060-8FC0-1E5811E9F8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en-US" altLang="ja-JP" dirty="0" smtClean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E4F7197C-7C98-48DA-A9C9-94C58ED6466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18日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2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11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19日 </a:t>
            </a:fld>
            <a:endParaRPr 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48653" y="773965"/>
            <a:ext cx="866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ja-JP" dirty="0"/>
              <a:t>B</a:t>
            </a:r>
            <a:r>
              <a:rPr lang="en-US" altLang="ja-JP" dirty="0" err="1" smtClean="0"/>
              <a:t>efore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63979" y="3465811"/>
            <a:ext cx="68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After</a:t>
            </a:r>
            <a:endParaRPr lang="ja-JP" altLang="en-US" dirty="0"/>
          </a:p>
        </p:txBody>
      </p:sp>
      <p:sp>
        <p:nvSpPr>
          <p:cNvPr id="7" name="フローチャート: 磁気ディスク 6"/>
          <p:cNvSpPr/>
          <p:nvPr/>
        </p:nvSpPr>
        <p:spPr>
          <a:xfrm>
            <a:off x="1058385" y="2187034"/>
            <a:ext cx="914400" cy="905386"/>
          </a:xfrm>
          <a:prstGeom prst="flowChartMagneticDisk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磁気ディスク 7"/>
          <p:cNvSpPr/>
          <p:nvPr/>
        </p:nvSpPr>
        <p:spPr>
          <a:xfrm>
            <a:off x="1057907" y="5043832"/>
            <a:ext cx="914400" cy="905386"/>
          </a:xfrm>
          <a:prstGeom prst="flowChartMagneticDisk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2575402" y="2457475"/>
            <a:ext cx="552712" cy="352747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2598443" y="5314272"/>
            <a:ext cx="552712" cy="352747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吹き出し 11"/>
          <p:cNvSpPr/>
          <p:nvPr/>
        </p:nvSpPr>
        <p:spPr>
          <a:xfrm>
            <a:off x="540950" y="1281649"/>
            <a:ext cx="2434285" cy="705495"/>
          </a:xfrm>
          <a:prstGeom prst="wedgeRoundRectCallout">
            <a:avLst>
              <a:gd name="adj1" fmla="val -12569"/>
              <a:gd name="adj2" fmla="val 68829"/>
              <a:gd name="adj3" fmla="val 16667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正常</a:t>
            </a:r>
            <a:r>
              <a:rPr lang="en-US" altLang="en-US" sz="1600" dirty="0" smtClean="0"/>
              <a:t>/</a:t>
            </a:r>
            <a:r>
              <a:rPr kumimoji="1" lang="ja-JP" altLang="en-US" sz="1600" dirty="0" smtClean="0"/>
              <a:t>異常の基準がないため</a:t>
            </a:r>
            <a:endParaRPr kumimoji="1" lang="en-US" altLang="ja-JP" sz="1600" dirty="0" smtClean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44" y="2010662"/>
            <a:ext cx="1382604" cy="1303104"/>
          </a:xfrm>
          <a:prstGeom prst="rect">
            <a:avLst/>
          </a:prstGeom>
        </p:spPr>
      </p:pic>
      <p:sp>
        <p:nvSpPr>
          <p:cNvPr id="15" name="角丸四角形吹き出し 14"/>
          <p:cNvSpPr/>
          <p:nvPr/>
        </p:nvSpPr>
        <p:spPr>
          <a:xfrm>
            <a:off x="3315791" y="1304708"/>
            <a:ext cx="2434285" cy="705495"/>
          </a:xfrm>
          <a:prstGeom prst="wedgeRoundRectCallout">
            <a:avLst>
              <a:gd name="adj1" fmla="val -12569"/>
              <a:gd name="adj2" fmla="val 68829"/>
              <a:gd name="adj3" fmla="val 16667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複数の事象が絡み、</a:t>
            </a:r>
            <a:endParaRPr kumimoji="1" lang="en-US" altLang="ja-JP" sz="1600" dirty="0" smtClean="0"/>
          </a:p>
          <a:p>
            <a:pPr algn="ctr"/>
            <a:r>
              <a:rPr kumimoji="1" lang="ja-JP" altLang="en-US" sz="1600" dirty="0" smtClean="0"/>
              <a:t>分析が難しい</a:t>
            </a:r>
            <a:endParaRPr kumimoji="1" lang="ja-JP" altLang="en-US" sz="1600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435" y="4856158"/>
            <a:ext cx="1269891" cy="1269891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1110292" y="311260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 smtClean="0"/>
              <a:t>データ</a:t>
            </a:r>
            <a:endParaRPr lang="ja-JP" altLang="en-US" sz="1600" dirty="0"/>
          </a:p>
        </p:txBody>
      </p:sp>
      <p:sp>
        <p:nvSpPr>
          <p:cNvPr id="19" name="正方形/長方形 18"/>
          <p:cNvSpPr/>
          <p:nvPr/>
        </p:nvSpPr>
        <p:spPr>
          <a:xfrm>
            <a:off x="1121574" y="5910612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 smtClean="0"/>
              <a:t>データ</a:t>
            </a:r>
            <a:endParaRPr lang="ja-JP" altLang="en-US" sz="1600" dirty="0"/>
          </a:p>
        </p:txBody>
      </p:sp>
      <p:sp>
        <p:nvSpPr>
          <p:cNvPr id="20" name="右矢印 19"/>
          <p:cNvSpPr/>
          <p:nvPr/>
        </p:nvSpPr>
        <p:spPr>
          <a:xfrm>
            <a:off x="5632000" y="5313815"/>
            <a:ext cx="552712" cy="352747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吹き出し 20"/>
          <p:cNvSpPr/>
          <p:nvPr/>
        </p:nvSpPr>
        <p:spPr>
          <a:xfrm>
            <a:off x="4832331" y="3668574"/>
            <a:ext cx="2434285" cy="1104361"/>
          </a:xfrm>
          <a:prstGeom prst="wedgeRoundRectCallout">
            <a:avLst>
              <a:gd name="adj1" fmla="val -12569"/>
              <a:gd name="adj2" fmla="val 68829"/>
              <a:gd name="adj3" fmla="val 16667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複数の事象が絡み、</a:t>
            </a:r>
            <a:endParaRPr kumimoji="1" lang="en-US" altLang="ja-JP" sz="1600" dirty="0" smtClean="0"/>
          </a:p>
          <a:p>
            <a:pPr algn="ctr"/>
            <a:r>
              <a:rPr kumimoji="1" lang="ja-JP" altLang="en-US" sz="1600" dirty="0" smtClean="0"/>
              <a:t>分析が難しい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861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2C324245-0B48-418E-A7ED-E07B2C0C1F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ja-JP" sz="1600" b="0" dirty="0">
              <a:solidFill>
                <a:srgbClr val="323130"/>
              </a:solidFill>
              <a:latin typeface="Segoe UI" panose="020B0502040204020203" pitchFamily="34" charset="0"/>
            </a:endParaRPr>
          </a:p>
          <a:p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C8330057-4CDE-4BC1-8C5E-9E9F26C45E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FCBBB82-15E7-4945-B3BE-48D1753E1D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18日 </a:t>
            </a:fld>
            <a:endParaRPr lang="en-US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xmlns="" id="{5F3E8BEB-1E09-4FF8-9116-B441F28FE00D}"/>
              </a:ext>
            </a:extLst>
          </p:cNvPr>
          <p:cNvGraphicFramePr>
            <a:graphicFrameLocks noGrp="1"/>
          </p:cNvGraphicFramePr>
          <p:nvPr/>
        </p:nvGraphicFramePr>
        <p:xfrm>
          <a:off x="443077" y="4531196"/>
          <a:ext cx="11341555" cy="187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227">
                  <a:extLst>
                    <a:ext uri="{9D8B030D-6E8A-4147-A177-3AD203B41FA5}">
                      <a16:colId xmlns:a16="http://schemas.microsoft.com/office/drawing/2014/main" xmlns="" val="3563586837"/>
                    </a:ext>
                  </a:extLst>
                </a:gridCol>
                <a:gridCol w="9087328">
                  <a:extLst>
                    <a:ext uri="{9D8B030D-6E8A-4147-A177-3AD203B41FA5}">
                      <a16:colId xmlns:a16="http://schemas.microsoft.com/office/drawing/2014/main" xmlns="" val="2755163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1447576"/>
                  </a:ext>
                </a:extLst>
              </a:tr>
              <a:tr h="3904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23</a:t>
                      </a:r>
                      <a:r>
                        <a:rPr kumimoji="1" lang="ja-JP" altLang="en-US" sz="1600" dirty="0"/>
                        <a:t>年</a:t>
                      </a:r>
                      <a:r>
                        <a:rPr kumimoji="1" lang="en-US" altLang="ja-JP" sz="1600" dirty="0"/>
                        <a:t>10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ものづくり革新部より、在庫見える化アイデアの提案があった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999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23</a:t>
                      </a:r>
                      <a:r>
                        <a:rPr kumimoji="1" lang="ja-JP" altLang="en-US" sz="1600" dirty="0"/>
                        <a:t>年</a:t>
                      </a:r>
                      <a:r>
                        <a:rPr kumimoji="1" lang="en-US" altLang="ja-JP" sz="1600" dirty="0"/>
                        <a:t>11-12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上の提案に基づき、</a:t>
                      </a:r>
                      <a:r>
                        <a:rPr lang="ja-JP" altLang="en-US" sz="1600" dirty="0"/>
                        <a:t>機械学習（</a:t>
                      </a:r>
                      <a:r>
                        <a:rPr lang="en-US" altLang="ja-JP" sz="1600" dirty="0"/>
                        <a:t>AI</a:t>
                      </a:r>
                      <a:r>
                        <a:rPr lang="ja-JP" altLang="en-US" sz="1600" dirty="0"/>
                        <a:t>）</a:t>
                      </a:r>
                      <a:r>
                        <a:rPr kumimoji="1" lang="ja-JP" altLang="en-US" sz="1600" dirty="0"/>
                        <a:t>を用いた要因調査モデルの開発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127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24</a:t>
                      </a:r>
                      <a:r>
                        <a:rPr kumimoji="1" lang="ja-JP" altLang="en-US" sz="1600" dirty="0"/>
                        <a:t>年</a:t>
                      </a:r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今後の進め方検討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904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24</a:t>
                      </a:r>
                      <a:r>
                        <a:rPr kumimoji="1" lang="ja-JP" altLang="en-US" sz="1600" dirty="0"/>
                        <a:t>年</a:t>
                      </a:r>
                      <a:r>
                        <a:rPr kumimoji="1" lang="en-US" altLang="ja-JP" sz="1600" dirty="0"/>
                        <a:t>2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現場と顔合わせ（予定）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501613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65B6DBBE-C8FF-4D03-9E3C-F7C345F6C4B2}"/>
              </a:ext>
            </a:extLst>
          </p:cNvPr>
          <p:cNvSpPr txBox="1"/>
          <p:nvPr/>
        </p:nvSpPr>
        <p:spPr>
          <a:xfrm>
            <a:off x="354845" y="41602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これまでの経緯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0408AC15-AA3B-4C21-9DB0-5D462AA89BFF}"/>
              </a:ext>
            </a:extLst>
          </p:cNvPr>
          <p:cNvSpPr txBox="1"/>
          <p:nvPr/>
        </p:nvSpPr>
        <p:spPr>
          <a:xfrm>
            <a:off x="443077" y="1098915"/>
            <a:ext cx="11323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Cyber Physical Information Factory</a:t>
            </a:r>
            <a:r>
              <a:rPr lang="ja-JP" altLang="en-US" sz="1600" b="0" dirty="0">
                <a:solidFill>
                  <a:srgbClr val="323130"/>
                </a:solidFill>
                <a:latin typeface="Segoe UI" panose="020B0502040204020203" pitchFamily="34" charset="0"/>
              </a:rPr>
              <a:t>化</a:t>
            </a:r>
            <a:r>
              <a:rPr lang="ja-JP" altLang="en-US" sz="1600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を見据えて、</a:t>
            </a:r>
            <a:endParaRPr lang="en-US" altLang="ja-JP" sz="1600" b="0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r>
              <a:rPr lang="ja-JP" altLang="en-US" sz="1600" b="1" i="0" dirty="0">
                <a:solidFill>
                  <a:schemeClr val="accent6"/>
                </a:solidFill>
                <a:effectLst/>
                <a:latin typeface="Segoe UI" panose="020B0502040204020203" pitchFamily="34" charset="0"/>
              </a:rPr>
              <a:t>「在庫異常が発生した際に、その異常の原因を見える化して、対策を打てる（以下、在庫見える</a:t>
            </a:r>
            <a:r>
              <a:rPr lang="ja-JP" altLang="en-US" sz="1600" b="1" dirty="0">
                <a:solidFill>
                  <a:schemeClr val="accent6"/>
                </a:solidFill>
                <a:latin typeface="Segoe UI" panose="020B0502040204020203" pitchFamily="34" charset="0"/>
              </a:rPr>
              <a:t>化と呼ぶ）</a:t>
            </a:r>
            <a:r>
              <a:rPr lang="ja-JP" altLang="en-US" sz="1600" b="1" i="0" dirty="0">
                <a:solidFill>
                  <a:schemeClr val="accent6"/>
                </a:solidFill>
                <a:effectLst/>
                <a:latin typeface="Segoe UI" panose="020B0502040204020203" pitchFamily="34" charset="0"/>
              </a:rPr>
              <a:t>」</a:t>
            </a:r>
            <a:endParaRPr lang="en-US" altLang="ja-JP" sz="1600" b="1" i="0" dirty="0">
              <a:solidFill>
                <a:schemeClr val="accent6"/>
              </a:solidFill>
              <a:effectLst/>
              <a:latin typeface="Segoe UI" panose="020B0502040204020203" pitchFamily="34" charset="0"/>
            </a:endParaRPr>
          </a:p>
          <a:p>
            <a:r>
              <a:rPr lang="ja-JP" altLang="en-US" sz="1600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ようにしたい。</a:t>
            </a:r>
            <a:endParaRPr lang="en-US" altLang="ja-JP" sz="1600" b="0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0E7BDB45-FFC2-42EC-B315-E85173578E71}"/>
              </a:ext>
            </a:extLst>
          </p:cNvPr>
          <p:cNvSpPr txBox="1"/>
          <p:nvPr/>
        </p:nvSpPr>
        <p:spPr>
          <a:xfrm>
            <a:off x="443077" y="7641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221620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2C324245-0B48-418E-A7ED-E07B2C0C1F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ja-JP" sz="1600" b="0" dirty="0">
              <a:solidFill>
                <a:srgbClr val="323130"/>
              </a:solidFill>
              <a:latin typeface="Segoe UI" panose="020B0502040204020203" pitchFamily="34" charset="0"/>
            </a:endParaRPr>
          </a:p>
          <a:p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C8330057-4CDE-4BC1-8C5E-9E9F26C45E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FCBBB82-15E7-4945-B3BE-48D1753E1D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18日 </a:t>
            </a:fld>
            <a:endParaRPr 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0408AC15-AA3B-4C21-9DB0-5D462AA89BFF}"/>
              </a:ext>
            </a:extLst>
          </p:cNvPr>
          <p:cNvSpPr txBox="1"/>
          <p:nvPr/>
        </p:nvSpPr>
        <p:spPr>
          <a:xfrm>
            <a:off x="443077" y="1098915"/>
            <a:ext cx="11323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/>
              <a:t>・</a:t>
            </a:r>
            <a:r>
              <a:rPr lang="en-US" altLang="ja-JP" sz="1600" b="1" dirty="0"/>
              <a:t>Cyber Physical Information Factory</a:t>
            </a:r>
            <a:r>
              <a:rPr lang="ja-JP" altLang="en-US" sz="1600" b="1" dirty="0"/>
              <a:t>化に伴い、データ蓄積や活用が進む</a:t>
            </a:r>
            <a:endParaRPr lang="en-US" altLang="ja-JP" sz="1600" b="1" dirty="0">
              <a:solidFill>
                <a:srgbClr val="323130"/>
              </a:solidFill>
              <a:latin typeface="Segoe UI" panose="020B0502040204020203" pitchFamily="34" charset="0"/>
            </a:endParaRPr>
          </a:p>
          <a:p>
            <a:r>
              <a:rPr lang="ja-JP" altLang="en-US" sz="1600" b="1" i="0" dirty="0">
                <a:effectLst/>
                <a:latin typeface="Segoe UI" panose="020B0502040204020203" pitchFamily="34" charset="0"/>
              </a:rPr>
              <a:t>・</a:t>
            </a:r>
            <a:r>
              <a:rPr lang="en-US" altLang="ja-JP" sz="1600" b="1" i="0" dirty="0">
                <a:effectLst/>
                <a:latin typeface="Segoe UI" panose="020B0502040204020203" pitchFamily="34" charset="0"/>
              </a:rPr>
              <a:t>AI</a:t>
            </a:r>
            <a:r>
              <a:rPr lang="ja-JP" altLang="en-US" sz="1600" b="1" dirty="0">
                <a:latin typeface="Segoe UI" panose="020B0502040204020203" pitchFamily="34" charset="0"/>
              </a:rPr>
              <a:t>を含めた</a:t>
            </a:r>
            <a:r>
              <a:rPr lang="en-US" altLang="ja-JP" sz="1600" b="1" i="0" dirty="0">
                <a:effectLst/>
                <a:latin typeface="Segoe UI" panose="020B0502040204020203" pitchFamily="34" charset="0"/>
              </a:rPr>
              <a:t>DS</a:t>
            </a:r>
            <a:r>
              <a:rPr lang="ja-JP" altLang="en-US" sz="1600" b="1" dirty="0">
                <a:latin typeface="Segoe UI" panose="020B0502040204020203" pitchFamily="34" charset="0"/>
              </a:rPr>
              <a:t>の活用を検討したい⇒</a:t>
            </a:r>
            <a:r>
              <a:rPr lang="en-US" altLang="ja-JP" sz="1600" b="1" dirty="0">
                <a:latin typeface="Segoe UI" panose="020B0502040204020203" pitchFamily="34" charset="0"/>
              </a:rPr>
              <a:t>DS</a:t>
            </a:r>
            <a:r>
              <a:rPr lang="ja-JP" altLang="en-US" sz="1600" b="1" dirty="0">
                <a:latin typeface="Segoe UI" panose="020B0502040204020203" pitchFamily="34" charset="0"/>
              </a:rPr>
              <a:t>部へ相談</a:t>
            </a:r>
            <a:endParaRPr lang="en-US" altLang="ja-JP" sz="1600" b="1" dirty="0">
              <a:latin typeface="Segoe UI" panose="020B0502040204020203" pitchFamily="34" charset="0"/>
            </a:endParaRPr>
          </a:p>
          <a:p>
            <a:r>
              <a:rPr lang="ja-JP" altLang="en-US" sz="1600" b="1" i="0" dirty="0">
                <a:effectLst/>
                <a:latin typeface="Segoe UI" panose="020B0502040204020203" pitchFamily="34" charset="0"/>
              </a:rPr>
              <a:t>　相談内容：</a:t>
            </a:r>
            <a:endParaRPr lang="en-US" altLang="ja-JP" sz="1600" b="1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0E7BDB45-FFC2-42EC-B315-E85173578E71}"/>
              </a:ext>
            </a:extLst>
          </p:cNvPr>
          <p:cNvSpPr txBox="1"/>
          <p:nvPr/>
        </p:nvSpPr>
        <p:spPr>
          <a:xfrm>
            <a:off x="443077" y="7641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背景</a:t>
            </a:r>
          </a:p>
        </p:txBody>
      </p:sp>
      <p:pic>
        <p:nvPicPr>
          <p:cNvPr id="103" name="図 102">
            <a:extLst>
              <a:ext uri="{FF2B5EF4-FFF2-40B4-BE49-F238E27FC236}">
                <a16:creationId xmlns:a16="http://schemas.microsoft.com/office/drawing/2014/main" xmlns="" id="{0EFBCE91-3691-45D3-A786-F6956E699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589" y="95715"/>
            <a:ext cx="1593245" cy="10625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5C697482-BB95-4F0B-81AD-EBD1050CE6BD}"/>
              </a:ext>
            </a:extLst>
          </p:cNvPr>
          <p:cNvSpPr/>
          <p:nvPr/>
        </p:nvSpPr>
        <p:spPr>
          <a:xfrm>
            <a:off x="733797" y="2479224"/>
            <a:ext cx="1653940" cy="10344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xmlns="" id="{7D4831E7-DC7E-4F49-857F-78EB15749AC1}"/>
              </a:ext>
            </a:extLst>
          </p:cNvPr>
          <p:cNvSpPr/>
          <p:nvPr/>
        </p:nvSpPr>
        <p:spPr>
          <a:xfrm>
            <a:off x="733797" y="3814950"/>
            <a:ext cx="1653940" cy="103444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xmlns="" id="{66D25820-D8FA-4DCE-85B3-52040ED83953}"/>
              </a:ext>
            </a:extLst>
          </p:cNvPr>
          <p:cNvSpPr/>
          <p:nvPr/>
        </p:nvSpPr>
        <p:spPr>
          <a:xfrm>
            <a:off x="733797" y="5150676"/>
            <a:ext cx="1653940" cy="1034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xmlns="" id="{C2885E97-52C2-4C6C-A24F-DE38D6F10B75}"/>
              </a:ext>
            </a:extLst>
          </p:cNvPr>
          <p:cNvSpPr/>
          <p:nvPr/>
        </p:nvSpPr>
        <p:spPr>
          <a:xfrm>
            <a:off x="733797" y="4443450"/>
            <a:ext cx="1653940" cy="2793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accent1"/>
                </a:solidFill>
              </a:rPr>
              <a:t>蓄積</a:t>
            </a:r>
            <a:r>
              <a:rPr kumimoji="1" lang="ja-JP" altLang="en-US" sz="1400" b="1" dirty="0">
                <a:solidFill>
                  <a:schemeClr val="accent1"/>
                </a:solidFill>
              </a:rPr>
              <a:t>層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xmlns="" id="{85930F8E-5477-4B70-A1FE-E016FA24D063}"/>
              </a:ext>
            </a:extLst>
          </p:cNvPr>
          <p:cNvSpPr/>
          <p:nvPr/>
        </p:nvSpPr>
        <p:spPr>
          <a:xfrm>
            <a:off x="733797" y="5786976"/>
            <a:ext cx="1653940" cy="2793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accent1"/>
                </a:solidFill>
              </a:rPr>
              <a:t>収集層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xmlns="" id="{D98CF3E1-3F8E-47AB-9777-CE63C70B0660}"/>
              </a:ext>
            </a:extLst>
          </p:cNvPr>
          <p:cNvSpPr/>
          <p:nvPr/>
        </p:nvSpPr>
        <p:spPr>
          <a:xfrm>
            <a:off x="733797" y="3106272"/>
            <a:ext cx="1653940" cy="2793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accent1"/>
                </a:solidFill>
              </a:rPr>
              <a:t>活用層</a:t>
            </a:r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xmlns="" id="{CE65F59E-C3F0-483F-ABAA-9063D2B520EE}"/>
              </a:ext>
            </a:extLst>
          </p:cNvPr>
          <p:cNvSpPr/>
          <p:nvPr/>
        </p:nvSpPr>
        <p:spPr>
          <a:xfrm>
            <a:off x="3088832" y="3899257"/>
            <a:ext cx="4402831" cy="82354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方体 10">
            <a:extLst>
              <a:ext uri="{FF2B5EF4-FFF2-40B4-BE49-F238E27FC236}">
                <a16:creationId xmlns:a16="http://schemas.microsoft.com/office/drawing/2014/main" xmlns="" id="{13CC8F11-C3FF-4270-960A-AE219645415B}"/>
              </a:ext>
            </a:extLst>
          </p:cNvPr>
          <p:cNvSpPr/>
          <p:nvPr/>
        </p:nvSpPr>
        <p:spPr>
          <a:xfrm>
            <a:off x="3056747" y="5402823"/>
            <a:ext cx="1216152" cy="606687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仕入先</a:t>
            </a:r>
          </a:p>
        </p:txBody>
      </p:sp>
      <p:sp>
        <p:nvSpPr>
          <p:cNvPr id="115" name="直方体 114">
            <a:extLst>
              <a:ext uri="{FF2B5EF4-FFF2-40B4-BE49-F238E27FC236}">
                <a16:creationId xmlns:a16="http://schemas.microsoft.com/office/drawing/2014/main" xmlns="" id="{72D71382-35A6-4E4F-9A5D-3E2D2771A06D}"/>
              </a:ext>
            </a:extLst>
          </p:cNvPr>
          <p:cNvSpPr/>
          <p:nvPr/>
        </p:nvSpPr>
        <p:spPr>
          <a:xfrm>
            <a:off x="4592729" y="5402823"/>
            <a:ext cx="1216152" cy="606687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工場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6" name="直方体 115">
            <a:extLst>
              <a:ext uri="{FF2B5EF4-FFF2-40B4-BE49-F238E27FC236}">
                <a16:creationId xmlns:a16="http://schemas.microsoft.com/office/drawing/2014/main" xmlns="" id="{B9C481D4-80EA-40CA-9B15-9FF053C4D5B9}"/>
              </a:ext>
            </a:extLst>
          </p:cNvPr>
          <p:cNvSpPr/>
          <p:nvPr/>
        </p:nvSpPr>
        <p:spPr>
          <a:xfrm>
            <a:off x="6128711" y="5392153"/>
            <a:ext cx="1216152" cy="606687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得意先</a:t>
            </a:r>
          </a:p>
        </p:txBody>
      </p:sp>
      <p:sp>
        <p:nvSpPr>
          <p:cNvPr id="117" name="二等辺三角形 116">
            <a:extLst>
              <a:ext uri="{FF2B5EF4-FFF2-40B4-BE49-F238E27FC236}">
                <a16:creationId xmlns:a16="http://schemas.microsoft.com/office/drawing/2014/main" xmlns="" id="{21D29BD5-B7F7-4C46-BF7C-5A90F97EF4E4}"/>
              </a:ext>
            </a:extLst>
          </p:cNvPr>
          <p:cNvSpPr/>
          <p:nvPr/>
        </p:nvSpPr>
        <p:spPr>
          <a:xfrm>
            <a:off x="4850189" y="4908406"/>
            <a:ext cx="880115" cy="16443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二等辺三角形 117">
            <a:extLst>
              <a:ext uri="{FF2B5EF4-FFF2-40B4-BE49-F238E27FC236}">
                <a16:creationId xmlns:a16="http://schemas.microsoft.com/office/drawing/2014/main" xmlns="" id="{5CEBD9DB-6273-48A8-B702-8C53F3EDA993}"/>
              </a:ext>
            </a:extLst>
          </p:cNvPr>
          <p:cNvSpPr/>
          <p:nvPr/>
        </p:nvSpPr>
        <p:spPr>
          <a:xfrm>
            <a:off x="4850189" y="3549220"/>
            <a:ext cx="880115" cy="16443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xmlns="" id="{2996672B-DA8E-4E4A-BAF7-7E71E34175C4}"/>
              </a:ext>
            </a:extLst>
          </p:cNvPr>
          <p:cNvSpPr txBox="1"/>
          <p:nvPr/>
        </p:nvSpPr>
        <p:spPr>
          <a:xfrm>
            <a:off x="6008876" y="4882247"/>
            <a:ext cx="14558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モノ、情報の流れ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xmlns="" id="{C525A25E-DEEF-4D87-A415-D2D7B7912675}"/>
              </a:ext>
            </a:extLst>
          </p:cNvPr>
          <p:cNvSpPr txBox="1"/>
          <p:nvPr/>
        </p:nvSpPr>
        <p:spPr>
          <a:xfrm>
            <a:off x="733797" y="2022854"/>
            <a:ext cx="10956887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600" b="1" i="0" dirty="0">
                <a:solidFill>
                  <a:schemeClr val="bg1"/>
                </a:solidFill>
                <a:effectLst/>
              </a:rPr>
              <a:t>　在庫異常が発生した際に、その異常の原因を見える化</a:t>
            </a:r>
            <a:r>
              <a:rPr lang="ja-JP" altLang="en-US" sz="1000" b="1" i="0" dirty="0">
                <a:solidFill>
                  <a:schemeClr val="bg1"/>
                </a:solidFill>
                <a:effectLst/>
              </a:rPr>
              <a:t>（以下、在庫見える</a:t>
            </a:r>
            <a:r>
              <a:rPr lang="ja-JP" altLang="en-US" sz="1000" b="1" dirty="0">
                <a:solidFill>
                  <a:schemeClr val="bg1"/>
                </a:solidFill>
              </a:rPr>
              <a:t>化と呼ぶ）</a:t>
            </a:r>
            <a:r>
              <a:rPr lang="ja-JP" altLang="en-US" sz="1600" b="1" i="0" dirty="0">
                <a:solidFill>
                  <a:schemeClr val="bg1"/>
                </a:solidFill>
                <a:effectLst/>
              </a:rPr>
              <a:t>」</a:t>
            </a:r>
            <a:endParaRPr lang="en-US" altLang="ja-JP" sz="1600" b="1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8426778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5776</TotalTime>
  <Words>671</Words>
  <Application>Microsoft Macintosh PowerPoint</Application>
  <PresentationFormat>ユーザー設定</PresentationFormat>
  <Paragraphs>118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4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</cp:lastModifiedBy>
  <cp:revision>157</cp:revision>
  <dcterms:created xsi:type="dcterms:W3CDTF">2022-01-19T01:36:44Z</dcterms:created>
  <dcterms:modified xsi:type="dcterms:W3CDTF">2024-02-20T01:10:40Z</dcterms:modified>
</cp:coreProperties>
</file>