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99FFCC"/>
    <a:srgbClr val="FA0A3C"/>
    <a:srgbClr val="FFFFCC"/>
    <a:srgbClr val="FFCC66"/>
    <a:srgbClr val="CCECFF"/>
    <a:srgbClr val="FFCCFF"/>
    <a:srgbClr val="CCFFCC"/>
    <a:srgbClr val="99FF99"/>
    <a:srgbClr val="0596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0969" autoAdjust="0"/>
  </p:normalViewPr>
  <p:slideViewPr>
    <p:cSldViewPr snapToGrid="0">
      <p:cViewPr varScale="1">
        <p:scale>
          <a:sx n="75" d="100"/>
          <a:sy n="75" d="100"/>
        </p:scale>
        <p:origin x="119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品番：●●●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Sheet1!$A$2:$A$17</c:f>
              <c:strCache>
                <c:ptCount val="16"/>
                <c:pt idx="0">
                  <c:v>10月25日 8時</c:v>
                </c:pt>
                <c:pt idx="1">
                  <c:v>10月25日 9時</c:v>
                </c:pt>
                <c:pt idx="2">
                  <c:v>10月25日 10時</c:v>
                </c:pt>
                <c:pt idx="3">
                  <c:v>10月25日 11時</c:v>
                </c:pt>
                <c:pt idx="4">
                  <c:v>10月25日 12時</c:v>
                </c:pt>
                <c:pt idx="5">
                  <c:v>10月25日 13時</c:v>
                </c:pt>
                <c:pt idx="6">
                  <c:v>10月25日 14時</c:v>
                </c:pt>
                <c:pt idx="7">
                  <c:v>10月25日 15時</c:v>
                </c:pt>
                <c:pt idx="8">
                  <c:v>10月25日 16時</c:v>
                </c:pt>
                <c:pt idx="9">
                  <c:v>10月25日 17時</c:v>
                </c:pt>
                <c:pt idx="10">
                  <c:v>10月25日 18時</c:v>
                </c:pt>
                <c:pt idx="11">
                  <c:v>10月25日 19時</c:v>
                </c:pt>
                <c:pt idx="12">
                  <c:v>10月25日 20時</c:v>
                </c:pt>
                <c:pt idx="13">
                  <c:v>10月25日 21時</c:v>
                </c:pt>
                <c:pt idx="14">
                  <c:v>10月25日 22時</c:v>
                </c:pt>
                <c:pt idx="15">
                  <c:v>10月25日 23時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8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4</c:v>
                </c:pt>
                <c:pt idx="15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A6-4E61-AEC5-3256F91DD0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8965488"/>
        <c:axId val="398965968"/>
      </c:lineChart>
      <c:catAx>
        <c:axId val="398965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8965968"/>
        <c:crosses val="autoZero"/>
        <c:auto val="1"/>
        <c:lblAlgn val="ctr"/>
        <c:lblOffset val="100"/>
        <c:noMultiLvlLbl val="0"/>
      </c:catAx>
      <c:valAx>
        <c:axId val="3989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9896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00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2024/10/26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3513245-61BC-0133-DDD7-D08D545115F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FC82BF-B3B2-57EC-793E-B18D77829F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整備室のコントロール室</a:t>
            </a:r>
            <a:r>
              <a:rPr lang="en-US" altLang="ja-JP" dirty="0"/>
              <a:t>/</a:t>
            </a:r>
            <a:r>
              <a:rPr kumimoji="1" lang="ja-JP" altLang="en-US" dirty="0"/>
              <a:t>管制室化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7C263C-9D0B-43DF-9E20-EB2B7E5CDC7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DE20EC-898E-1C39-3B59-2098DDDF33E8}"/>
              </a:ext>
            </a:extLst>
          </p:cNvPr>
          <p:cNvSpPr txBox="1"/>
          <p:nvPr/>
        </p:nvSpPr>
        <p:spPr>
          <a:xfrm>
            <a:off x="443077" y="767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＜整備室＞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9DDB87-CBC2-4EA4-ACC0-F8EC9381E546}"/>
              </a:ext>
            </a:extLst>
          </p:cNvPr>
          <p:cNvSpPr txBox="1"/>
          <p:nvPr/>
        </p:nvSpPr>
        <p:spPr>
          <a:xfrm>
            <a:off x="5858357" y="7673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＜管制室＞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8EAA276-FCFE-1245-4402-2A53DD13A876}"/>
              </a:ext>
            </a:extLst>
          </p:cNvPr>
          <p:cNvSpPr/>
          <p:nvPr/>
        </p:nvSpPr>
        <p:spPr>
          <a:xfrm>
            <a:off x="4818364" y="1191418"/>
            <a:ext cx="609600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637D67F-3D37-A6D2-B191-EF999BB5EA63}"/>
              </a:ext>
            </a:extLst>
          </p:cNvPr>
          <p:cNvSpPr/>
          <p:nvPr/>
        </p:nvSpPr>
        <p:spPr>
          <a:xfrm>
            <a:off x="553690" y="1136728"/>
            <a:ext cx="3713509" cy="47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4B2533-017F-CE5A-B8A3-274606A7BDD7}"/>
              </a:ext>
            </a:extLst>
          </p:cNvPr>
          <p:cNvSpPr/>
          <p:nvPr/>
        </p:nvSpPr>
        <p:spPr>
          <a:xfrm>
            <a:off x="5979130" y="1082038"/>
            <a:ext cx="3713509" cy="4787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117FF2C-5109-08D1-5654-A0A2641361E5}"/>
              </a:ext>
            </a:extLst>
          </p:cNvPr>
          <p:cNvSpPr txBox="1"/>
          <p:nvPr/>
        </p:nvSpPr>
        <p:spPr>
          <a:xfrm>
            <a:off x="5583835" y="735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工務の権限一部移譲？</a:t>
            </a:r>
            <a:endParaRPr kumimoji="1" lang="ja-JP" altLang="en-US" dirty="0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188ABBE-6E64-833E-63DA-5C4A6C43FF8D}"/>
              </a:ext>
            </a:extLst>
          </p:cNvPr>
          <p:cNvCxnSpPr>
            <a:cxnSpLocks/>
            <a:stCxn id="10" idx="3"/>
            <a:endCxn id="6" idx="3"/>
          </p:cNvCxnSpPr>
          <p:nvPr/>
        </p:nvCxnSpPr>
        <p:spPr>
          <a:xfrm flipH="1">
            <a:off x="7197185" y="258202"/>
            <a:ext cx="879640" cy="693860"/>
          </a:xfrm>
          <a:prstGeom prst="curvedConnector3">
            <a:avLst>
              <a:gd name="adj1" fmla="val -259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C1DACC-1F04-E8DB-9903-037310B5623C}"/>
              </a:ext>
            </a:extLst>
          </p:cNvPr>
          <p:cNvSpPr txBox="1"/>
          <p:nvPr/>
        </p:nvSpPr>
        <p:spPr>
          <a:xfrm>
            <a:off x="443077" y="20450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基盤技術として在庫予測が必要</a:t>
            </a:r>
            <a:endParaRPr kumimoji="1" lang="en-US" altLang="ja-JP" dirty="0"/>
          </a:p>
        </p:txBody>
      </p:sp>
      <p:graphicFrame>
        <p:nvGraphicFramePr>
          <p:cNvPr id="19" name="グラフ 18">
            <a:extLst>
              <a:ext uri="{FF2B5EF4-FFF2-40B4-BE49-F238E27FC236}">
                <a16:creationId xmlns:a16="http://schemas.microsoft.com/office/drawing/2014/main" id="{F27827D3-115D-565E-AE5A-CB073B075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311333"/>
              </p:ext>
            </p:extLst>
          </p:nvPr>
        </p:nvGraphicFramePr>
        <p:xfrm>
          <a:off x="407368" y="2372161"/>
          <a:ext cx="8128000" cy="3219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8DCF15-11CE-2668-D8FE-42F7EFF5F5B2}"/>
              </a:ext>
            </a:extLst>
          </p:cNvPr>
          <p:cNvSpPr/>
          <p:nvPr/>
        </p:nvSpPr>
        <p:spPr>
          <a:xfrm>
            <a:off x="2562447" y="2557928"/>
            <a:ext cx="5720316" cy="1610034"/>
          </a:xfrm>
          <a:prstGeom prst="rect">
            <a:avLst/>
          </a:prstGeom>
          <a:solidFill>
            <a:srgbClr val="FA0A3C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A6DC4AA-F010-0C3C-DF51-D22EAD8DADC4}"/>
              </a:ext>
            </a:extLst>
          </p:cNvPr>
          <p:cNvSpPr txBox="1"/>
          <p:nvPr/>
        </p:nvSpPr>
        <p:spPr>
          <a:xfrm>
            <a:off x="7512718" y="26115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未来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79544A4-6AA6-0335-6970-50F740D39BD5}"/>
              </a:ext>
            </a:extLst>
          </p:cNvPr>
          <p:cNvSpPr txBox="1"/>
          <p:nvPr/>
        </p:nvSpPr>
        <p:spPr>
          <a:xfrm>
            <a:off x="8460937" y="2722580"/>
            <a:ext cx="36471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活用１：投入作業者への入庫指示</a:t>
            </a:r>
            <a:endParaRPr kumimoji="1"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71916B-B35B-0187-80F7-2450B49F22DF}"/>
              </a:ext>
            </a:extLst>
          </p:cNvPr>
          <p:cNvSpPr txBox="1"/>
          <p:nvPr/>
        </p:nvSpPr>
        <p:spPr>
          <a:xfrm>
            <a:off x="8460940" y="3224875"/>
            <a:ext cx="3647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活用２：○○</a:t>
            </a:r>
            <a:endParaRPr kumimoji="1"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1312B4-FDF8-420C-2B07-17BBD7201A55}"/>
              </a:ext>
            </a:extLst>
          </p:cNvPr>
          <p:cNvSpPr txBox="1"/>
          <p:nvPr/>
        </p:nvSpPr>
        <p:spPr>
          <a:xfrm>
            <a:off x="8460937" y="3709628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活用３：△△</a:t>
            </a:r>
            <a:endParaRPr kumimoji="1" lang="en-US" altLang="ja-JP" dirty="0"/>
          </a:p>
        </p:txBody>
      </p:sp>
      <p:sp>
        <p:nvSpPr>
          <p:cNvPr id="27" name="矢印: 下カーブ 26">
            <a:extLst>
              <a:ext uri="{FF2B5EF4-FFF2-40B4-BE49-F238E27FC236}">
                <a16:creationId xmlns:a16="http://schemas.microsoft.com/office/drawing/2014/main" id="{A3D78DDB-F559-0B40-2CAF-4A8E6726A5D9}"/>
              </a:ext>
            </a:extLst>
          </p:cNvPr>
          <p:cNvSpPr/>
          <p:nvPr/>
        </p:nvSpPr>
        <p:spPr>
          <a:xfrm>
            <a:off x="8089887" y="2341365"/>
            <a:ext cx="709209" cy="311154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30A2FF-D89C-7965-8F23-E789EE03FA0E}"/>
              </a:ext>
            </a:extLst>
          </p:cNvPr>
          <p:cNvSpPr txBox="1"/>
          <p:nvPr/>
        </p:nvSpPr>
        <p:spPr>
          <a:xfrm>
            <a:off x="7648744" y="1916703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予測値の活用（今までやれなかったこと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C69E7828-31C4-F97B-DD5A-2C761EA22890}"/>
              </a:ext>
            </a:extLst>
          </p:cNvPr>
          <p:cNvSpPr/>
          <p:nvPr/>
        </p:nvSpPr>
        <p:spPr>
          <a:xfrm>
            <a:off x="1933360" y="3961131"/>
            <a:ext cx="360000" cy="360000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2B1C4D-33E0-6989-FC75-D5B1C1EC1C49}"/>
              </a:ext>
            </a:extLst>
          </p:cNvPr>
          <p:cNvSpPr txBox="1"/>
          <p:nvPr/>
        </p:nvSpPr>
        <p:spPr>
          <a:xfrm>
            <a:off x="1766353" y="35764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現在</a:t>
            </a:r>
          </a:p>
        </p:txBody>
      </p: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6EA7286B-96FB-D05D-F75E-2D6C5B28103A}"/>
              </a:ext>
            </a:extLst>
          </p:cNvPr>
          <p:cNvSpPr/>
          <p:nvPr/>
        </p:nvSpPr>
        <p:spPr>
          <a:xfrm>
            <a:off x="83909" y="4926722"/>
            <a:ext cx="5536054" cy="1610034"/>
          </a:xfrm>
          <a:prstGeom prst="wedgeRectCallout">
            <a:avLst>
              <a:gd name="adj1" fmla="val -13969"/>
              <a:gd name="adj2" fmla="val -926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8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整備室の部品在庫が</a:t>
            </a:r>
            <a:r>
              <a:rPr lang="en-US" altLang="ja-JP" sz="1600" b="1" dirty="0">
                <a:solidFill>
                  <a:schemeClr val="tx1"/>
                </a:solidFill>
              </a:rPr>
              <a:t>0</a:t>
            </a:r>
            <a:r>
              <a:rPr lang="ja-JP" altLang="en-US" sz="1600" b="1" dirty="0">
                <a:solidFill>
                  <a:schemeClr val="tx1"/>
                </a:solidFill>
              </a:rPr>
              <a:t>の時は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在庫リミット計算が必要</a:t>
            </a:r>
            <a:endParaRPr kumimoji="1" lang="en-US" altLang="ja-JP" sz="1600" b="1" dirty="0">
              <a:solidFill>
                <a:schemeClr val="tx1"/>
              </a:solidFill>
            </a:endParaRPr>
          </a:p>
          <a:p>
            <a:r>
              <a:rPr lang="en-US" altLang="ja-JP" sz="1600" dirty="0">
                <a:solidFill>
                  <a:schemeClr val="tx1"/>
                </a:solidFill>
              </a:rPr>
              <a:t>※</a:t>
            </a:r>
            <a:r>
              <a:rPr lang="ja-JP" altLang="en-US" sz="1600" dirty="0">
                <a:solidFill>
                  <a:schemeClr val="tx1"/>
                </a:solidFill>
              </a:rPr>
              <a:t>厳密には部品在庫が</a:t>
            </a:r>
            <a:r>
              <a:rPr lang="en-US" altLang="ja-JP" sz="1600" dirty="0">
                <a:solidFill>
                  <a:schemeClr val="tx1"/>
                </a:solidFill>
              </a:rPr>
              <a:t>0</a:t>
            </a:r>
            <a:r>
              <a:rPr lang="ja-JP" altLang="en-US" sz="1600" dirty="0">
                <a:solidFill>
                  <a:schemeClr val="tx1"/>
                </a:solidFill>
              </a:rPr>
              <a:t>＆集荷指示があるとき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残りの工場内在庫（軒先、</a:t>
            </a:r>
            <a:r>
              <a:rPr lang="en-US" altLang="ja-JP" sz="1600" dirty="0">
                <a:solidFill>
                  <a:schemeClr val="tx1"/>
                </a:solidFill>
              </a:rPr>
              <a:t>AGV</a:t>
            </a:r>
            <a:r>
              <a:rPr lang="ja-JP" altLang="en-US" sz="1600" dirty="0">
                <a:solidFill>
                  <a:schemeClr val="tx1"/>
                </a:solidFill>
              </a:rPr>
              <a:t>移動含む）と納入予定箱数、使用予定箱数をもとに組立ラインが止まらないか計算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2DC15D-EAFA-7FF7-62CB-76A790681D60}"/>
              </a:ext>
            </a:extLst>
          </p:cNvPr>
          <p:cNvSpPr txBox="1"/>
          <p:nvPr/>
        </p:nvSpPr>
        <p:spPr>
          <a:xfrm>
            <a:off x="8733688" y="4277627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活用の具体案はまだない</a:t>
            </a:r>
            <a:endParaRPr kumimoji="1" lang="en-US" altLang="ja-JP" b="1" dirty="0"/>
          </a:p>
          <a:p>
            <a:r>
              <a:rPr kumimoji="1" lang="ja-JP" altLang="en-US" b="1" dirty="0"/>
              <a:t>どの粒度で予測が必要か不明</a:t>
            </a:r>
          </a:p>
        </p:txBody>
      </p:sp>
      <p:sp>
        <p:nvSpPr>
          <p:cNvPr id="34" name="矢印: 上向き折線 33">
            <a:extLst>
              <a:ext uri="{FF2B5EF4-FFF2-40B4-BE49-F238E27FC236}">
                <a16:creationId xmlns:a16="http://schemas.microsoft.com/office/drawing/2014/main" id="{8D84AD20-F1A5-7905-8AD2-B3595BAC14B0}"/>
              </a:ext>
            </a:extLst>
          </p:cNvPr>
          <p:cNvSpPr/>
          <p:nvPr/>
        </p:nvSpPr>
        <p:spPr>
          <a:xfrm>
            <a:off x="5739913" y="5215836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27A550D-4FE3-1083-48BF-2FAC18CFA702}"/>
              </a:ext>
            </a:extLst>
          </p:cNvPr>
          <p:cNvSpPr txBox="1"/>
          <p:nvPr/>
        </p:nvSpPr>
        <p:spPr>
          <a:xfrm>
            <a:off x="6626014" y="5215836"/>
            <a:ext cx="55177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リミット計算の「</a:t>
            </a:r>
            <a:r>
              <a:rPr lang="ja-JP" alt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工場内在庫</a:t>
            </a:r>
            <a:r>
              <a:rPr lang="en-US" altLang="ja-JP" sz="1600" dirty="0"/>
              <a:t>+</a:t>
            </a:r>
            <a:r>
              <a:rPr lang="ja-JP" altLang="en-US" sz="1600" dirty="0"/>
              <a:t>納入予定箱数</a:t>
            </a:r>
            <a:r>
              <a:rPr lang="en-US" altLang="ja-JP" sz="1600" dirty="0"/>
              <a:t>-</a:t>
            </a:r>
            <a:r>
              <a:rPr lang="ja-JP" altLang="en-US" sz="1600" dirty="0"/>
              <a:t>使用予定箱数」の考え方を「</a:t>
            </a:r>
            <a:r>
              <a:rPr lang="ja-JP" altLang="en-US" sz="1600" dirty="0">
                <a:solidFill>
                  <a:schemeClr val="accent6"/>
                </a:solidFill>
              </a:rPr>
              <a:t>自動ラックの在庫</a:t>
            </a:r>
            <a:r>
              <a:rPr lang="ja-JP" altLang="en-US" sz="1600" dirty="0"/>
              <a:t>＋納入予定箱数</a:t>
            </a:r>
            <a:r>
              <a:rPr lang="en-US" altLang="ja-JP" sz="1600" dirty="0"/>
              <a:t>-</a:t>
            </a:r>
            <a:r>
              <a:rPr lang="ja-JP" altLang="en-US" sz="1600" dirty="0"/>
              <a:t>使用予定箱数」に変えれば、自動ラックの在庫予測が可能</a:t>
            </a:r>
            <a:endParaRPr lang="en-US" altLang="ja-JP" sz="1600" dirty="0"/>
          </a:p>
          <a:p>
            <a:r>
              <a:rPr lang="en-US" altLang="ja-JP" sz="1600" dirty="0"/>
              <a:t>※</a:t>
            </a:r>
            <a:r>
              <a:rPr lang="ja-JP" altLang="en-US" sz="1600" dirty="0"/>
              <a:t>計算式に入る細かいパラメータは変える必要あるが。</a:t>
            </a:r>
            <a:endParaRPr lang="en-US" altLang="ja-JP" sz="1600" dirty="0"/>
          </a:p>
          <a:p>
            <a:r>
              <a:rPr lang="ja-JP" altLang="en-US" sz="1600" dirty="0"/>
              <a:t>　現場の考え方が分かれば数式化できるはず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35F3C5E-A5DF-410E-0D88-A4276F51A94B}"/>
              </a:ext>
            </a:extLst>
          </p:cNvPr>
          <p:cNvSpPr/>
          <p:nvPr/>
        </p:nvSpPr>
        <p:spPr>
          <a:xfrm>
            <a:off x="4818364" y="4739292"/>
            <a:ext cx="1147544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r>
              <a:rPr kumimoji="1" lang="ja-JP" altLang="en-US" dirty="0"/>
              <a:t>１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09ED7A5-9C2A-A72B-C8A6-E16A8B52FC20}"/>
              </a:ext>
            </a:extLst>
          </p:cNvPr>
          <p:cNvSpPr/>
          <p:nvPr/>
        </p:nvSpPr>
        <p:spPr>
          <a:xfrm>
            <a:off x="4611652" y="2382125"/>
            <a:ext cx="2259432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</a:t>
            </a:r>
            <a:r>
              <a:rPr lang="ja-JP" altLang="en-US" dirty="0"/>
              <a:t>２：在庫予測</a:t>
            </a:r>
            <a:endParaRPr kumimoji="1" lang="ja-JP" altLang="en-US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9417A3C9-B704-2B13-ADF3-4510364758C9}"/>
              </a:ext>
            </a:extLst>
          </p:cNvPr>
          <p:cNvSpPr/>
          <p:nvPr/>
        </p:nvSpPr>
        <p:spPr>
          <a:xfrm>
            <a:off x="9245766" y="218169"/>
            <a:ext cx="2743033" cy="612648"/>
          </a:xfrm>
          <a:prstGeom prst="wedgeRoundRectCallout">
            <a:avLst>
              <a:gd name="adj1" fmla="val -34908"/>
              <a:gd name="adj2" fmla="val 7079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72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2A693-A866-5E64-72D2-1B5F33D8FCD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29, 2024</a:t>
            </a:fld>
            <a:endParaRPr 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AEE7C5B-1D00-EE7C-8E4F-FFEC11E09C11}"/>
              </a:ext>
            </a:extLst>
          </p:cNvPr>
          <p:cNvSpPr/>
          <p:nvPr/>
        </p:nvSpPr>
        <p:spPr>
          <a:xfrm>
            <a:off x="675176" y="829828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STEP1</a:t>
            </a:r>
            <a:endParaRPr kumimoji="1" lang="ja-JP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82D0A57-FE13-EFF1-D3E7-528A59C29D46}"/>
              </a:ext>
            </a:extLst>
          </p:cNvPr>
          <p:cNvSpPr/>
          <p:nvPr/>
        </p:nvSpPr>
        <p:spPr>
          <a:xfrm>
            <a:off x="661202" y="2686347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２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788D02C-1001-8C40-ECE2-2E5BD523CF49}"/>
              </a:ext>
            </a:extLst>
          </p:cNvPr>
          <p:cNvSpPr/>
          <p:nvPr/>
        </p:nvSpPr>
        <p:spPr>
          <a:xfrm>
            <a:off x="650506" y="4547868"/>
            <a:ext cx="1320800" cy="16558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ja-JP" altLang="en-US" sz="2400" b="1" dirty="0">
                <a:solidFill>
                  <a:schemeClr val="bg1"/>
                </a:solidFill>
                <a:latin typeface="+mn-ea"/>
              </a:rPr>
              <a:t>３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4B32DF1-12A1-3052-DF9B-C15BAE233A72}"/>
              </a:ext>
            </a:extLst>
          </p:cNvPr>
          <p:cNvSpPr txBox="1"/>
          <p:nvPr/>
        </p:nvSpPr>
        <p:spPr>
          <a:xfrm>
            <a:off x="6357415" y="1212847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軒先</a:t>
            </a:r>
            <a:endParaRPr kumimoji="1" lang="en-US" altLang="ja-JP" sz="1400" dirty="0"/>
          </a:p>
          <a:p>
            <a:r>
              <a:rPr kumimoji="1" lang="ja-JP" altLang="en-US" sz="1400" dirty="0"/>
              <a:t>部品置き場</a:t>
            </a:r>
            <a:endParaRPr kumimoji="1" lang="en-US" altLang="ja-JP" sz="1400" dirty="0"/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ラック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400" dirty="0"/>
              <a:t>AGV</a:t>
            </a:r>
          </a:p>
          <a:p>
            <a:r>
              <a:rPr kumimoji="1" lang="ja-JP" altLang="en-US" sz="1400" dirty="0"/>
              <a:t>部品シュート</a:t>
            </a:r>
            <a:endParaRPr kumimoji="1"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69CE191-D97F-EAE7-9848-5BC33B4A28DB}"/>
              </a:ext>
            </a:extLst>
          </p:cNvPr>
          <p:cNvSpPr txBox="1"/>
          <p:nvPr/>
        </p:nvSpPr>
        <p:spPr>
          <a:xfrm>
            <a:off x="7751556" y="1566787"/>
            <a:ext cx="32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納入予定箱数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kumimoji="1" lang="ja-JP" altLang="en-US" sz="1400" dirty="0"/>
              <a:t>使用</a:t>
            </a:r>
            <a:r>
              <a:rPr lang="ja-JP" altLang="en-US" sz="1400" dirty="0"/>
              <a:t>予定箱数</a:t>
            </a:r>
            <a:endParaRPr kumimoji="1" lang="en-US" altLang="ja-JP" sz="14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7CB4B14-49BA-2D12-2419-475CEB04AB52}"/>
              </a:ext>
            </a:extLst>
          </p:cNvPr>
          <p:cNvSpPr/>
          <p:nvPr/>
        </p:nvSpPr>
        <p:spPr>
          <a:xfrm>
            <a:off x="6311459" y="1161216"/>
            <a:ext cx="1307840" cy="1272809"/>
          </a:xfrm>
          <a:prstGeom prst="roundRect">
            <a:avLst>
              <a:gd name="adj" fmla="val 8889"/>
            </a:avLst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FF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A9369D-C54B-44CE-4D8B-34E8B5FE1C63}"/>
              </a:ext>
            </a:extLst>
          </p:cNvPr>
          <p:cNvSpPr txBox="1"/>
          <p:nvPr/>
        </p:nvSpPr>
        <p:spPr>
          <a:xfrm>
            <a:off x="6181468" y="811482"/>
            <a:ext cx="26310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FF"/>
                </a:solidFill>
              </a:rPr>
              <a:t>社内の在庫数（目視で確認）</a:t>
            </a:r>
            <a:endParaRPr kumimoji="1" lang="en-US" altLang="ja-JP" sz="1400" b="1" dirty="0">
              <a:solidFill>
                <a:srgbClr val="FF00FF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77E36B8-7EF8-5549-A16B-7BE8E46830C6}"/>
              </a:ext>
            </a:extLst>
          </p:cNvPr>
          <p:cNvSpPr txBox="1"/>
          <p:nvPr/>
        </p:nvSpPr>
        <p:spPr>
          <a:xfrm>
            <a:off x="2091459" y="1134554"/>
            <a:ext cx="39776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在庫リミット計算</a:t>
            </a:r>
            <a:endParaRPr kumimoji="1" lang="en-US" altLang="ja-JP" sz="1400" dirty="0"/>
          </a:p>
          <a:p>
            <a:r>
              <a:rPr lang="ja-JP" altLang="en-US" sz="1400" dirty="0"/>
              <a:t>組立ラインが欠品せずに稼働できるか？の計算</a:t>
            </a:r>
            <a:endParaRPr lang="en-US" altLang="ja-JP" sz="1400" dirty="0"/>
          </a:p>
          <a:p>
            <a:r>
              <a:rPr lang="ja-JP" altLang="en-US" sz="1400" dirty="0"/>
              <a:t>・今工場内にいくつ在庫があり、</a:t>
            </a:r>
            <a:endParaRPr lang="en-US" altLang="ja-JP" sz="1400" dirty="0"/>
          </a:p>
          <a:p>
            <a:r>
              <a:rPr lang="ja-JP" altLang="en-US" sz="1400" dirty="0"/>
              <a:t>・</a:t>
            </a:r>
            <a:r>
              <a:rPr lang="en-US" altLang="ja-JP" sz="1400" dirty="0"/>
              <a:t>1</a:t>
            </a:r>
            <a:r>
              <a:rPr lang="ja-JP" altLang="en-US" sz="1400" dirty="0"/>
              <a:t>時間当たり何箱使用して</a:t>
            </a:r>
            <a:endParaRPr lang="en-US" altLang="ja-JP" sz="1400" dirty="0"/>
          </a:p>
          <a:p>
            <a:r>
              <a:rPr lang="ja-JP" altLang="en-US" sz="1400" dirty="0"/>
              <a:t>・次回いつ届くのか？を計算</a:t>
            </a:r>
            <a:endParaRPr lang="en-US" altLang="ja-JP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B7ACF4-4EA6-0767-7B36-6C2E1B9E0A3B}"/>
              </a:ext>
            </a:extLst>
          </p:cNvPr>
          <p:cNvSpPr txBox="1"/>
          <p:nvPr/>
        </p:nvSpPr>
        <p:spPr>
          <a:xfrm>
            <a:off x="2091458" y="2832047"/>
            <a:ext cx="3977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在庫予測（シミュレーション）</a:t>
            </a:r>
            <a:endParaRPr kumimoji="1" lang="en-US" altLang="ja-JP" sz="1400" b="1" dirty="0"/>
          </a:p>
          <a:p>
            <a:r>
              <a:rPr lang="ja-JP" altLang="en-US" sz="1400" dirty="0"/>
              <a:t>ラック内の在庫予測</a:t>
            </a:r>
            <a:endParaRPr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027FDC0-EE89-9B8C-246A-EC639BAE1CAA}"/>
              </a:ext>
            </a:extLst>
          </p:cNvPr>
          <p:cNvSpPr txBox="1"/>
          <p:nvPr/>
        </p:nvSpPr>
        <p:spPr>
          <a:xfrm>
            <a:off x="2091457" y="4642834"/>
            <a:ext cx="39776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在庫予測（シミュレーション</a:t>
            </a:r>
            <a:r>
              <a:rPr kumimoji="1" lang="en-US" altLang="ja-JP" sz="1400" b="1" dirty="0"/>
              <a:t>×AI</a:t>
            </a:r>
            <a:r>
              <a:rPr kumimoji="1" lang="ja-JP" altLang="en-US" sz="1400" b="1" dirty="0"/>
              <a:t>）</a:t>
            </a:r>
            <a:endParaRPr kumimoji="1" lang="en-US" altLang="ja-JP" sz="1400" b="1" dirty="0"/>
          </a:p>
          <a:p>
            <a:r>
              <a:rPr lang="ja-JP" altLang="en-US" sz="1400" dirty="0"/>
              <a:t>ラック内の在庫予測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もの革さんの話に合わせて</a:t>
            </a:r>
            <a:r>
              <a:rPr lang="en-US" altLang="ja-JP" sz="1400" dirty="0"/>
              <a:t>AI</a:t>
            </a:r>
            <a:r>
              <a:rPr lang="ja-JP" altLang="en-US" sz="1400" dirty="0"/>
              <a:t>の話を載せたがが本当に</a:t>
            </a:r>
            <a:r>
              <a:rPr lang="en-US" altLang="ja-JP" sz="1400" dirty="0"/>
              <a:t>AI</a:t>
            </a:r>
            <a:r>
              <a:rPr lang="ja-JP" altLang="en-US" sz="1400" dirty="0"/>
              <a:t>が必要なのかよくわからない</a:t>
            </a:r>
            <a:endParaRPr lang="en-US" altLang="ja-JP" sz="1400" dirty="0"/>
          </a:p>
          <a:p>
            <a:endParaRPr kumimoji="1" lang="en-US" altLang="ja-JP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884D7C2-B33E-C835-F0AF-2E0736C4D900}"/>
              </a:ext>
            </a:extLst>
          </p:cNvPr>
          <p:cNvSpPr txBox="1"/>
          <p:nvPr/>
        </p:nvSpPr>
        <p:spPr>
          <a:xfrm>
            <a:off x="2313626" y="3552365"/>
            <a:ext cx="39776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solidFill>
                  <a:schemeClr val="accent6"/>
                </a:solidFill>
              </a:rPr>
              <a:t>何時間先の在庫予測をしたいのか、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どのような活用をしたいのか、</a:t>
            </a:r>
            <a:endParaRPr lang="en-US" altLang="ja-JP" sz="1400" b="1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6"/>
                </a:solidFill>
              </a:rPr>
              <a:t>もの革さんも現場も具体的なイメージはない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B6C588AC-2D93-1D26-82EC-F83C8B1BCBCE}"/>
              </a:ext>
            </a:extLst>
          </p:cNvPr>
          <p:cNvSpPr/>
          <p:nvPr/>
        </p:nvSpPr>
        <p:spPr>
          <a:xfrm rot="13516432">
            <a:off x="3877119" y="3279661"/>
            <a:ext cx="352136" cy="195571"/>
          </a:xfrm>
          <a:prstGeom prst="rightArrow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F809312-8B9D-E2F8-0D17-880F0B364962}"/>
              </a:ext>
            </a:extLst>
          </p:cNvPr>
          <p:cNvSpPr/>
          <p:nvPr/>
        </p:nvSpPr>
        <p:spPr>
          <a:xfrm rot="8122697">
            <a:off x="3759177" y="4413413"/>
            <a:ext cx="352136" cy="195571"/>
          </a:xfrm>
          <a:prstGeom prst="rightArrow">
            <a:avLst/>
          </a:prstGeom>
          <a:solidFill>
            <a:schemeClr val="accent6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82F056B-DFAC-D6D7-F285-DE1EFBCAD9D7}"/>
              </a:ext>
            </a:extLst>
          </p:cNvPr>
          <p:cNvSpPr txBox="1"/>
          <p:nvPr/>
        </p:nvSpPr>
        <p:spPr>
          <a:xfrm>
            <a:off x="6357415" y="3254425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軒先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部品置き場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/>
              <a:t>ラック</a:t>
            </a:r>
            <a:endParaRPr kumimoji="1" lang="en-US" altLang="ja-JP" sz="1400" dirty="0"/>
          </a:p>
          <a:p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</a:rPr>
              <a:t>AGV</a:t>
            </a: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部品シュート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52E11C4-4BA2-798F-E0E9-209800584E63}"/>
              </a:ext>
            </a:extLst>
          </p:cNvPr>
          <p:cNvSpPr txBox="1"/>
          <p:nvPr/>
        </p:nvSpPr>
        <p:spPr>
          <a:xfrm>
            <a:off x="7751555" y="3539983"/>
            <a:ext cx="3233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入庫予定箱数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lang="ja-JP" altLang="en-US" sz="1400" dirty="0"/>
              <a:t>出庫予定箱数</a:t>
            </a:r>
            <a:endParaRPr kumimoji="1" lang="en-US" altLang="ja-JP" sz="1400" dirty="0"/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42767D15-7A87-21FB-C3DE-0BDA9C3BFA27}"/>
              </a:ext>
            </a:extLst>
          </p:cNvPr>
          <p:cNvSpPr/>
          <p:nvPr/>
        </p:nvSpPr>
        <p:spPr>
          <a:xfrm>
            <a:off x="8012208" y="2572749"/>
            <a:ext cx="303929" cy="523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6D4DC0-1FFF-02C4-A54C-0E3D8266FFAF}"/>
              </a:ext>
            </a:extLst>
          </p:cNvPr>
          <p:cNvSpPr txBox="1"/>
          <p:nvPr/>
        </p:nvSpPr>
        <p:spPr>
          <a:xfrm>
            <a:off x="8414988" y="2577890"/>
            <a:ext cx="3659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活用応用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※</a:t>
            </a:r>
            <a:r>
              <a:rPr lang="ja-JP" altLang="en-US" sz="1400" b="1" dirty="0">
                <a:solidFill>
                  <a:schemeClr val="accent6"/>
                </a:solidFill>
              </a:rPr>
              <a:t>ベースの計算式や考え方は同じ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BA0968-31EC-509C-A63F-791C3E7F4B12}"/>
              </a:ext>
            </a:extLst>
          </p:cNvPr>
          <p:cNvSpPr/>
          <p:nvPr/>
        </p:nvSpPr>
        <p:spPr>
          <a:xfrm>
            <a:off x="12134839" y="0"/>
            <a:ext cx="19795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67C15242-F4B1-6FA6-7FC4-86DD143A0276}"/>
              </a:ext>
            </a:extLst>
          </p:cNvPr>
          <p:cNvSpPr/>
          <p:nvPr/>
        </p:nvSpPr>
        <p:spPr>
          <a:xfrm>
            <a:off x="12341673" y="97923"/>
            <a:ext cx="1320800" cy="351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活用先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CFCF5A-2E77-F26A-00C0-58836DA4EC14}"/>
              </a:ext>
            </a:extLst>
          </p:cNvPr>
          <p:cNvSpPr txBox="1"/>
          <p:nvPr/>
        </p:nvSpPr>
        <p:spPr>
          <a:xfrm>
            <a:off x="12233014" y="1536009"/>
            <a:ext cx="1538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全工場</a:t>
            </a:r>
            <a:endParaRPr lang="en-US" altLang="ja-JP" sz="1400" dirty="0"/>
          </a:p>
          <a:p>
            <a:r>
              <a:rPr lang="ja-JP" altLang="en-US" sz="1400" dirty="0"/>
              <a:t>・整備課、工務</a:t>
            </a:r>
            <a:endParaRPr lang="en-US" altLang="ja-JP" sz="1400" dirty="0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C6E50C3-4018-7336-E5B1-43DE7E423BCC}"/>
              </a:ext>
            </a:extLst>
          </p:cNvPr>
          <p:cNvCxnSpPr>
            <a:cxnSpLocks/>
          </p:cNvCxnSpPr>
          <p:nvPr/>
        </p:nvCxnSpPr>
        <p:spPr>
          <a:xfrm>
            <a:off x="11951647" y="538480"/>
            <a:ext cx="24266" cy="5892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E01CFB7-5E72-D778-421D-22D252C662D5}"/>
              </a:ext>
            </a:extLst>
          </p:cNvPr>
          <p:cNvSpPr txBox="1"/>
          <p:nvPr/>
        </p:nvSpPr>
        <p:spPr>
          <a:xfrm>
            <a:off x="12071902" y="3293761"/>
            <a:ext cx="20424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ラックの</a:t>
            </a:r>
            <a:r>
              <a:rPr lang="en-US" altLang="ja-JP" sz="1400" dirty="0"/>
              <a:t>INOUT</a:t>
            </a:r>
            <a:r>
              <a:rPr lang="ja-JP" altLang="en-US" sz="1400" dirty="0"/>
              <a:t>がデータ化されている職場</a:t>
            </a:r>
            <a:endParaRPr lang="en-US" altLang="ja-JP" sz="1400" dirty="0"/>
          </a:p>
          <a:p>
            <a:r>
              <a:rPr lang="ja-JP" altLang="en-US" sz="1400" dirty="0"/>
              <a:t>（整備課、工務）</a:t>
            </a:r>
            <a:endParaRPr lang="en-US" altLang="ja-JP" sz="1400" dirty="0"/>
          </a:p>
          <a:p>
            <a:r>
              <a:rPr lang="en-US" altLang="ja-JP" sz="1400" dirty="0"/>
              <a:t>※</a:t>
            </a:r>
            <a:r>
              <a:rPr lang="ja-JP" altLang="en-US" sz="1400" dirty="0"/>
              <a:t>自動ラックで無くてもいい</a:t>
            </a:r>
            <a:endParaRPr lang="en-US" altLang="ja-JP" sz="14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A187BE5-3710-5543-00E0-A567D196017C}"/>
              </a:ext>
            </a:extLst>
          </p:cNvPr>
          <p:cNvSpPr txBox="1"/>
          <p:nvPr/>
        </p:nvSpPr>
        <p:spPr>
          <a:xfrm>
            <a:off x="6357415" y="4791032"/>
            <a:ext cx="12618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軒先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部品置き場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kumimoji="1" lang="ja-JP" altLang="en-US" sz="1400" dirty="0"/>
              <a:t>ラック</a:t>
            </a:r>
            <a:endParaRPr kumimoji="1" lang="en-US" altLang="ja-JP" sz="1400" dirty="0"/>
          </a:p>
          <a:p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</a:rPr>
              <a:t>AGV</a:t>
            </a:r>
          </a:p>
          <a:p>
            <a:r>
              <a:rPr kumimoji="1" lang="ja-JP" altLang="en-US" sz="1400" dirty="0">
                <a:solidFill>
                  <a:schemeClr val="bg1">
                    <a:lumMod val="85000"/>
                  </a:schemeClr>
                </a:solidFill>
              </a:rPr>
              <a:t>部品シュート</a:t>
            </a:r>
            <a:endParaRPr kumimoji="1" lang="en-US" altLang="ja-JP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D51A6D0-761D-709E-A5D1-06779D1CFD60}"/>
              </a:ext>
            </a:extLst>
          </p:cNvPr>
          <p:cNvSpPr txBox="1"/>
          <p:nvPr/>
        </p:nvSpPr>
        <p:spPr>
          <a:xfrm>
            <a:off x="7751555" y="5125614"/>
            <a:ext cx="47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+</a:t>
            </a:r>
            <a:r>
              <a:rPr kumimoji="1" lang="ja-JP" altLang="en-US" sz="1400" dirty="0"/>
              <a:t>　入庫予定箱数　</a:t>
            </a:r>
            <a:r>
              <a:rPr kumimoji="1" lang="en-US" altLang="ja-JP" dirty="0"/>
              <a:t>–</a:t>
            </a:r>
            <a:r>
              <a:rPr kumimoji="1" lang="ja-JP" altLang="en-US" dirty="0"/>
              <a:t>　</a:t>
            </a:r>
            <a:r>
              <a:rPr lang="ja-JP" altLang="en-US" sz="1400" dirty="0"/>
              <a:t>出庫予定箱数　</a:t>
            </a:r>
            <a:r>
              <a:rPr lang="en-US" altLang="ja-JP" sz="1400" dirty="0"/>
              <a:t>±</a:t>
            </a:r>
            <a:r>
              <a:rPr lang="ja-JP" altLang="en-US" sz="1400" dirty="0"/>
              <a:t>　変動要因</a:t>
            </a:r>
            <a:endParaRPr kumimoji="1" lang="en-US" altLang="ja-JP" sz="1400" dirty="0"/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1E625CE5-0334-0564-987C-B8CC3EEFE7B5}"/>
              </a:ext>
            </a:extLst>
          </p:cNvPr>
          <p:cNvSpPr/>
          <p:nvPr/>
        </p:nvSpPr>
        <p:spPr>
          <a:xfrm>
            <a:off x="8019442" y="4348685"/>
            <a:ext cx="303929" cy="523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F4BB8E-E557-448F-71DF-5C9151DCFCE2}"/>
              </a:ext>
            </a:extLst>
          </p:cNvPr>
          <p:cNvSpPr txBox="1"/>
          <p:nvPr/>
        </p:nvSpPr>
        <p:spPr>
          <a:xfrm>
            <a:off x="8414988" y="4375398"/>
            <a:ext cx="3453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solidFill>
                  <a:schemeClr val="accent6"/>
                </a:solidFill>
              </a:rPr>
              <a:t>シミュレーションで表現できないなどで</a:t>
            </a:r>
            <a:endParaRPr kumimoji="1" lang="en-US" altLang="ja-JP" sz="1400" b="1" dirty="0">
              <a:solidFill>
                <a:schemeClr val="accent6"/>
              </a:solidFill>
            </a:endParaRPr>
          </a:p>
          <a:p>
            <a:r>
              <a:rPr lang="en-US" altLang="ja-JP" sz="1400" b="1" dirty="0">
                <a:solidFill>
                  <a:schemeClr val="accent6"/>
                </a:solidFill>
              </a:rPr>
              <a:t>AI</a:t>
            </a:r>
            <a:r>
              <a:rPr lang="ja-JP" altLang="en-US" sz="1400" b="1" dirty="0">
                <a:solidFill>
                  <a:schemeClr val="accent6"/>
                </a:solidFill>
              </a:rPr>
              <a:t>が必要</a:t>
            </a:r>
            <a:endParaRPr kumimoji="1" lang="en-US" altLang="ja-JP" sz="1400" b="1" dirty="0">
              <a:solidFill>
                <a:schemeClr val="accent6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425E91F2-4566-69B2-7FF6-20F6AE510B7B}"/>
              </a:ext>
            </a:extLst>
          </p:cNvPr>
          <p:cNvSpPr/>
          <p:nvPr/>
        </p:nvSpPr>
        <p:spPr>
          <a:xfrm>
            <a:off x="6291287" y="104207"/>
            <a:ext cx="5199673" cy="3513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計算式・</a:t>
            </a:r>
            <a:r>
              <a:rPr lang="ja-JP" altLang="en-US" sz="1400" b="1" dirty="0">
                <a:solidFill>
                  <a:schemeClr val="tx1"/>
                </a:solidFill>
                <a:latin typeface="+mn-ea"/>
              </a:rPr>
              <a:t>考え方</a:t>
            </a: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BBD4A6EE-C50F-1A69-41E0-076F9A277588}"/>
              </a:ext>
            </a:extLst>
          </p:cNvPr>
          <p:cNvCxnSpPr>
            <a:cxnSpLocks/>
          </p:cNvCxnSpPr>
          <p:nvPr/>
        </p:nvCxnSpPr>
        <p:spPr>
          <a:xfrm>
            <a:off x="6037947" y="624953"/>
            <a:ext cx="24266" cy="58928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07C6B8F9-2244-9C28-9740-D87034380D89}"/>
              </a:ext>
            </a:extLst>
          </p:cNvPr>
          <p:cNvSpPr/>
          <p:nvPr/>
        </p:nvSpPr>
        <p:spPr>
          <a:xfrm>
            <a:off x="-2188090" y="0"/>
            <a:ext cx="219930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4DCF086-C623-CC50-534E-901EAD1741C8}"/>
              </a:ext>
            </a:extLst>
          </p:cNvPr>
          <p:cNvSpPr txBox="1"/>
          <p:nvPr/>
        </p:nvSpPr>
        <p:spPr>
          <a:xfrm>
            <a:off x="-427905" y="1497708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今の業務の</a:t>
            </a:r>
            <a:endParaRPr lang="en-US" altLang="ja-JP" sz="1400" dirty="0"/>
          </a:p>
          <a:p>
            <a:r>
              <a:rPr lang="ja-JP" altLang="en-US" sz="1400" dirty="0"/>
              <a:t>自動化</a:t>
            </a:r>
            <a:endParaRPr lang="en-US" altLang="ja-JP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B057749-DC62-9EA5-47C8-99BD484F2B0F}"/>
              </a:ext>
            </a:extLst>
          </p:cNvPr>
          <p:cNvSpPr txBox="1"/>
          <p:nvPr/>
        </p:nvSpPr>
        <p:spPr>
          <a:xfrm>
            <a:off x="-455747" y="3191415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新しい仕事のやり方</a:t>
            </a:r>
            <a:endParaRPr lang="en-US" altLang="ja-JP" sz="14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2D15852-D674-3A83-831A-03C16F54E7C1}"/>
              </a:ext>
            </a:extLst>
          </p:cNvPr>
          <p:cNvSpPr txBox="1"/>
          <p:nvPr/>
        </p:nvSpPr>
        <p:spPr>
          <a:xfrm>
            <a:off x="-450665" y="5212343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新しい仕事のやり方</a:t>
            </a:r>
            <a:endParaRPr lang="en-US" altLang="ja-JP" sz="1400" dirty="0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E19E7EFD-AB05-B0F5-6AF1-5235DC0C3EEC}"/>
              </a:ext>
            </a:extLst>
          </p:cNvPr>
          <p:cNvSpPr/>
          <p:nvPr/>
        </p:nvSpPr>
        <p:spPr>
          <a:xfrm>
            <a:off x="-887933" y="3259510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7DE3F7F-2620-A5BC-FCBD-8E8B230203AC}"/>
              </a:ext>
            </a:extLst>
          </p:cNvPr>
          <p:cNvSpPr txBox="1"/>
          <p:nvPr/>
        </p:nvSpPr>
        <p:spPr>
          <a:xfrm>
            <a:off x="-2199268" y="2592077"/>
            <a:ext cx="12619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現場に疎い</a:t>
            </a:r>
            <a:r>
              <a:rPr lang="en-US" altLang="ja-JP" sz="1400" dirty="0"/>
              <a:t>DS</a:t>
            </a:r>
            <a:r>
              <a:rPr lang="ja-JP" altLang="en-US" sz="1400" dirty="0"/>
              <a:t>部がここから始めるのは厳しい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ja-JP" altLang="en-US" sz="1400" dirty="0"/>
              <a:t>現場と目線が合わないし、</a:t>
            </a:r>
            <a:endParaRPr lang="en-US" altLang="ja-JP" sz="1400" dirty="0"/>
          </a:p>
          <a:p>
            <a:r>
              <a:rPr lang="ja-JP" altLang="en-US" sz="1400" dirty="0"/>
              <a:t>現場も何ができるかイメージできない</a:t>
            </a:r>
            <a:endParaRPr lang="en-US" altLang="ja-JP" sz="14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D3959E1-F913-CC0A-2C1F-A8D6BD481650}"/>
              </a:ext>
            </a:extLst>
          </p:cNvPr>
          <p:cNvSpPr txBox="1"/>
          <p:nvPr/>
        </p:nvSpPr>
        <p:spPr>
          <a:xfrm>
            <a:off x="-2158979" y="1264474"/>
            <a:ext cx="13057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新しいことを始める前に今の業務を効率化すべきでは？</a:t>
            </a:r>
            <a:endParaRPr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184303E6-DBC3-0786-83D4-06718F65248C}"/>
              </a:ext>
            </a:extLst>
          </p:cNvPr>
          <p:cNvSpPr/>
          <p:nvPr/>
        </p:nvSpPr>
        <p:spPr>
          <a:xfrm>
            <a:off x="-887933" y="1589828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4EB7B09F-D7E3-C3C7-7744-E1AFAEAA4EBD}"/>
              </a:ext>
            </a:extLst>
          </p:cNvPr>
          <p:cNvSpPr/>
          <p:nvPr/>
        </p:nvSpPr>
        <p:spPr>
          <a:xfrm>
            <a:off x="-893743" y="5268172"/>
            <a:ext cx="406224" cy="3389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4BAB581-52C3-EC14-879B-C4D883A93699}"/>
              </a:ext>
            </a:extLst>
          </p:cNvPr>
          <p:cNvSpPr txBox="1"/>
          <p:nvPr/>
        </p:nvSpPr>
        <p:spPr>
          <a:xfrm>
            <a:off x="-2163111" y="5212342"/>
            <a:ext cx="1152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本当に</a:t>
            </a:r>
            <a:r>
              <a:rPr lang="en-US" altLang="ja-JP" sz="1400" dirty="0"/>
              <a:t>AI</a:t>
            </a:r>
            <a:r>
              <a:rPr lang="ja-JP" altLang="en-US" sz="1400" dirty="0"/>
              <a:t>必要なのか？</a:t>
            </a:r>
            <a:endParaRPr lang="en-US" altLang="ja-JP" sz="1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3DDFAC9-D29C-E4E6-0007-2C9F82E7FED0}"/>
              </a:ext>
            </a:extLst>
          </p:cNvPr>
          <p:cNvSpPr/>
          <p:nvPr/>
        </p:nvSpPr>
        <p:spPr>
          <a:xfrm>
            <a:off x="-2058019" y="48051"/>
            <a:ext cx="5012823" cy="5846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2"/>
                </a:solidFill>
              </a:rPr>
              <a:t>〇前提、今の状況</a:t>
            </a:r>
            <a:endParaRPr kumimoji="1" lang="en-US" altLang="ja-JP" sz="1200" b="1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もの革さんに構想はなく、</a:t>
            </a:r>
            <a:r>
              <a:rPr kumimoji="1" lang="en-US" altLang="ja-JP" sz="1200" dirty="0">
                <a:solidFill>
                  <a:schemeClr val="tx2"/>
                </a:solidFill>
              </a:rPr>
              <a:t>DS</a:t>
            </a:r>
            <a:r>
              <a:rPr kumimoji="1" lang="ja-JP" altLang="en-US" sz="1200" dirty="0">
                <a:solidFill>
                  <a:schemeClr val="tx2"/>
                </a:solidFill>
              </a:rPr>
              <a:t>部が進め方を提案考える必要がある。</a:t>
            </a:r>
          </a:p>
        </p:txBody>
      </p:sp>
      <p:sp>
        <p:nvSpPr>
          <p:cNvPr id="61" name="矢印: 右カーブ 60">
            <a:extLst>
              <a:ext uri="{FF2B5EF4-FFF2-40B4-BE49-F238E27FC236}">
                <a16:creationId xmlns:a16="http://schemas.microsoft.com/office/drawing/2014/main" id="{D64A94A0-041B-3D36-E9CF-5F0E13B19D8B}"/>
              </a:ext>
            </a:extLst>
          </p:cNvPr>
          <p:cNvSpPr/>
          <p:nvPr/>
        </p:nvSpPr>
        <p:spPr>
          <a:xfrm>
            <a:off x="29683" y="2229179"/>
            <a:ext cx="486567" cy="59363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0E023F8-1159-F3E7-3517-72E4F7486AE0}"/>
              </a:ext>
            </a:extLst>
          </p:cNvPr>
          <p:cNvSpPr txBox="1"/>
          <p:nvPr/>
        </p:nvSpPr>
        <p:spPr>
          <a:xfrm>
            <a:off x="-1099997" y="2351776"/>
            <a:ext cx="15590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共通認識</a:t>
            </a:r>
            <a:endParaRPr lang="en-US" altLang="ja-JP" sz="1400" dirty="0"/>
          </a:p>
          <a:p>
            <a:r>
              <a:rPr lang="ja-JP" altLang="en-US" sz="1400" dirty="0"/>
              <a:t>を深めてから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205865341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63482</TotalTime>
  <Words>507</Words>
  <Application>Microsoft Office PowerPoint</Application>
  <PresentationFormat>ワイド画面</PresentationFormat>
  <Paragraphs>87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187</cp:revision>
  <dcterms:created xsi:type="dcterms:W3CDTF">2022-01-19T01:36:44Z</dcterms:created>
  <dcterms:modified xsi:type="dcterms:W3CDTF">2024-10-29T23:46:09Z</dcterms:modified>
</cp:coreProperties>
</file>