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  <p:sldMasterId id="2147483683" r:id="rId5"/>
  </p:sldMasterIdLst>
  <p:notesMasterIdLst>
    <p:notesMasterId r:id="rId10"/>
  </p:notesMasterIdLst>
  <p:sldIdLst>
    <p:sldId id="15098" r:id="rId6"/>
    <p:sldId id="517" r:id="rId7"/>
    <p:sldId id="15099" r:id="rId8"/>
    <p:sldId id="1509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056000" y="2709000"/>
            <a:ext cx="10080000" cy="720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 sz="4000" b="0"/>
            </a:lvl1pPr>
          </a:lstStyle>
          <a:p>
            <a:r>
              <a:rPr kumimoji="1" lang="ja-JP" altLang="en-US"/>
              <a:t>資料タイトル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54901" y="4149000"/>
            <a:ext cx="1261100" cy="4375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YYYY/MM/DD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50299" y="1269000"/>
            <a:ext cx="10085701" cy="405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61001" y="4149000"/>
            <a:ext cx="8775000" cy="4375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ja-JP" altLang="en-US" dirty="0"/>
              <a:t>部署名・担当者名</a:t>
            </a:r>
          </a:p>
        </p:txBody>
      </p:sp>
    </p:spTree>
    <p:extLst>
      <p:ext uri="{BB962C8B-B14F-4D97-AF65-F5344CB8AC3E}">
        <p14:creationId xmlns:p14="http://schemas.microsoft.com/office/powerpoint/2010/main" val="110805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B43663D-F33C-8640-389B-B350A0B860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en-JP" sz="1400" b="1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64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3997">
          <p15:clr>
            <a:srgbClr val="F26B43"/>
          </p15:clr>
        </p15:guide>
        <p15:guide id="6" orient="horz" pos="4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.go.jp/assets/contents/node/basic_page/field_ref_resources/1948e3cd-736a-4378-9e31-039b08d11106/a119bc3c/20240531_resources_dashboard-guidebook_guidebook_01.pdf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DC1A6-73C7-D620-9B66-393FA69476CD}"/>
              </a:ext>
            </a:extLst>
          </p:cNvPr>
          <p:cNvSpPr txBox="1"/>
          <p:nvPr/>
        </p:nvSpPr>
        <p:spPr>
          <a:xfrm>
            <a:off x="263525" y="692150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AI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在庫分析アプリ</a:t>
            </a:r>
            <a:r>
              <a:rPr lang="ja-JP" altLang="en-US" b="1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（</a:t>
            </a:r>
            <a:r>
              <a:rPr lang="en-US" altLang="ja-JP" b="1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α</a:t>
            </a:r>
            <a:r>
              <a:rPr lang="ja-JP" altLang="en-US" b="1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版）について</a:t>
            </a:r>
            <a:endParaRPr kumimoji="1" lang="en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panose="020B0400000000000000" pitchFamily="34" charset="-128"/>
              <a:ea typeface="Yu Gothic" panose="020B0400000000000000" pitchFamily="34" charset="-128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E59C4-3964-B97B-03C6-12E56E181309}"/>
              </a:ext>
            </a:extLst>
          </p:cNvPr>
          <p:cNvSpPr txBox="1"/>
          <p:nvPr/>
        </p:nvSpPr>
        <p:spPr>
          <a:xfrm>
            <a:off x="263525" y="18299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24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年上期マイルストーン</a:t>
            </a:r>
            <a:endParaRPr kumimoji="1" lang="en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panose="020B0400000000000000" pitchFamily="34" charset="-128"/>
              <a:ea typeface="Yu Gothic" panose="020B0400000000000000" pitchFamily="34" charset="-128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341F0E-A3D7-D8B0-D376-B08E9E8D9797}"/>
              </a:ext>
            </a:extLst>
          </p:cNvPr>
          <p:cNvSpPr/>
          <p:nvPr/>
        </p:nvSpPr>
        <p:spPr>
          <a:xfrm>
            <a:off x="263524" y="2031998"/>
            <a:ext cx="3488059" cy="4350835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C21B9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</a:rPr>
              <a:t>目的</a:t>
            </a:r>
            <a:endParaRPr kumimoji="1" lang="en-US" altLang="ja-JP" sz="1600" i="0" u="none" strike="noStrike" kern="1200" cap="none" spc="0" normalizeH="0" baseline="0" noProof="0" dirty="0">
              <a:ln>
                <a:noFill/>
              </a:ln>
              <a:solidFill>
                <a:srgbClr val="0C21B9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C21B9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</a:rPr>
              <a:t>集荷欠品の発生原因を特定できるようにすること</a:t>
            </a:r>
            <a:endParaRPr kumimoji="1" lang="en-US" altLang="ja-JP" sz="1600" i="0" u="none" strike="noStrike" kern="1200" cap="none" spc="0" normalizeH="0" baseline="0" noProof="0" dirty="0">
              <a:ln>
                <a:noFill/>
              </a:ln>
              <a:solidFill>
                <a:srgbClr val="0C21B9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E355A1-6209-32C0-CF42-E3B159A75D0C}"/>
              </a:ext>
            </a:extLst>
          </p:cNvPr>
          <p:cNvSpPr/>
          <p:nvPr/>
        </p:nvSpPr>
        <p:spPr>
          <a:xfrm>
            <a:off x="8440414" y="2069595"/>
            <a:ext cx="3473728" cy="4313238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endParaRPr lang="en-JP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>
              <a:lnSpc>
                <a:spcPct val="130000"/>
              </a:lnSpc>
            </a:pPr>
            <a:r>
              <a:rPr lang="en-JP" altLang="ja-JP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必要とされる機能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在庫の可視化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在庫要因分析の実行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　品番別の確認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　</a:t>
            </a:r>
            <a:r>
              <a:rPr lang="en-US" altLang="ja-JP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1</a:t>
            </a: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時間単位の推移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>
              <a:lnSpc>
                <a:spcPct val="130000"/>
              </a:lnSpc>
            </a:pP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必要とされる機能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集荷欠品の原因候補を見つけることができる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バッチ連携</a:t>
            </a:r>
            <a:endParaRPr lang="en-JP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>
              <a:lnSpc>
                <a:spcPct val="130000"/>
              </a:lnSpc>
            </a:pP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JP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7F34B-C274-3E0E-BBE2-4F078DDE8744}"/>
              </a:ext>
            </a:extLst>
          </p:cNvPr>
          <p:cNvSpPr txBox="1"/>
          <p:nvPr/>
        </p:nvSpPr>
        <p:spPr>
          <a:xfrm>
            <a:off x="263525" y="6471774"/>
            <a:ext cx="45704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テンプレート：</a:t>
            </a:r>
            <a:r>
              <a:rPr lang="ja-JP" altLang="en-US" sz="1050" dirty="0">
                <a:hlinkClick r:id="rId2"/>
              </a:rPr>
              <a:t>ダッシュボードデザインの実践ガイドブック </a:t>
            </a:r>
            <a:r>
              <a:rPr lang="en-US" altLang="ja-JP" sz="1050" dirty="0">
                <a:hlinkClick r:id="rId2"/>
              </a:rPr>
              <a:t>(digital.go.jp)</a:t>
            </a:r>
            <a:endParaRPr kumimoji="1" lang="en-JP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Yu Gothic" panose="020B0400000000000000" pitchFamily="34" charset="-128"/>
              <a:ea typeface="Yu Gothic" panose="020B0400000000000000" pitchFamily="34" charset="-128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EF5D6-816E-5042-0926-FEEB8443219B}"/>
              </a:ext>
            </a:extLst>
          </p:cNvPr>
          <p:cNvSpPr txBox="1"/>
          <p:nvPr/>
        </p:nvSpPr>
        <p:spPr>
          <a:xfrm>
            <a:off x="263526" y="1203639"/>
            <a:ext cx="2702730" cy="63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Why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</a:rPr>
              <a:t>達成するべき目的について</a:t>
            </a:r>
            <a:endParaRPr kumimoji="1" lang="en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Medium" panose="020B0400000000000000" pitchFamily="34" charset="-128"/>
              <a:ea typeface="Yu Gothic Medium" panose="020B0400000000000000" pitchFamily="34" charset="-128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544B6F-1B2B-0A40-6598-CD88EE18561E}"/>
              </a:ext>
            </a:extLst>
          </p:cNvPr>
          <p:cNvSpPr txBox="1"/>
          <p:nvPr/>
        </p:nvSpPr>
        <p:spPr>
          <a:xfrm>
            <a:off x="4361265" y="1203639"/>
            <a:ext cx="2702730" cy="63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</a:rPr>
              <a:t>Who, When, Where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</a:rPr>
              <a:t>誰が、いつ、どこで見るのか？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98F9CE-3F7E-2470-4A85-BF8378B40C47}"/>
              </a:ext>
            </a:extLst>
          </p:cNvPr>
          <p:cNvSpPr txBox="1"/>
          <p:nvPr/>
        </p:nvSpPr>
        <p:spPr>
          <a:xfrm>
            <a:off x="8459004" y="1203639"/>
            <a:ext cx="2702730" cy="616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How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JP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</a:rPr>
              <a:t>求められる機能や必要な</a:t>
            </a:r>
            <a:r>
              <a: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</a:rPr>
              <a:t>分析精度</a:t>
            </a:r>
            <a:r>
              <a:rPr kumimoji="1" lang="en-JP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Medium" panose="020B0400000000000000" pitchFamily="34" charset="-128"/>
                <a:ea typeface="Yu Gothic Medium" panose="020B0400000000000000" pitchFamily="34" charset="-128"/>
                <a:cs typeface="+mn-cs"/>
              </a:rPr>
              <a:t>は？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1FCA006-5134-9ABC-110C-BE3BB3356CF3}"/>
              </a:ext>
            </a:extLst>
          </p:cNvPr>
          <p:cNvSpPr/>
          <p:nvPr/>
        </p:nvSpPr>
        <p:spPr>
          <a:xfrm>
            <a:off x="4361267" y="2032000"/>
            <a:ext cx="3469463" cy="1302659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整備課の職長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AD9D970-F14C-B7E6-D126-69940DDE879E}"/>
              </a:ext>
            </a:extLst>
          </p:cNvPr>
          <p:cNvSpPr/>
          <p:nvPr/>
        </p:nvSpPr>
        <p:spPr>
          <a:xfrm>
            <a:off x="4361265" y="3567985"/>
            <a:ext cx="3469463" cy="1302659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集荷欠品の</a:t>
            </a:r>
            <a:r>
              <a:rPr lang="en-JP" altLang="ja-JP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問題把握</a:t>
            </a: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を行う時に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4BC1C91-0081-7F67-6758-87136345AC75}"/>
              </a:ext>
            </a:extLst>
          </p:cNvPr>
          <p:cNvSpPr/>
          <p:nvPr/>
        </p:nvSpPr>
        <p:spPr>
          <a:xfrm>
            <a:off x="4361266" y="5105846"/>
            <a:ext cx="3469463" cy="1302659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執務区エリアの社用</a:t>
            </a:r>
            <a:r>
              <a:rPr lang="en-US" altLang="ja-JP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PC</a:t>
            </a:r>
            <a:r>
              <a:rPr lang="ja-JP" altLang="en-US" sz="16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で確認する</a:t>
            </a:r>
            <a:endParaRPr lang="en-US" altLang="ja-JP" sz="16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01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697B86-3D64-FEB0-6813-A8F02DBCE8CD}"/>
              </a:ext>
            </a:extLst>
          </p:cNvPr>
          <p:cNvCxnSpPr>
            <a:cxnSpLocks/>
          </p:cNvCxnSpPr>
          <p:nvPr/>
        </p:nvCxnSpPr>
        <p:spPr>
          <a:xfrm>
            <a:off x="2966255" y="4186469"/>
            <a:ext cx="626855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590F2A-C2A2-0958-6053-7856C3310958}"/>
              </a:ext>
            </a:extLst>
          </p:cNvPr>
          <p:cNvCxnSpPr>
            <a:cxnSpLocks/>
          </p:cNvCxnSpPr>
          <p:nvPr/>
        </p:nvCxnSpPr>
        <p:spPr>
          <a:xfrm>
            <a:off x="2966255" y="5646737"/>
            <a:ext cx="626855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9B9A00-B884-A812-D3C5-7A7639EDA92B}"/>
              </a:ext>
            </a:extLst>
          </p:cNvPr>
          <p:cNvCxnSpPr>
            <a:cxnSpLocks/>
          </p:cNvCxnSpPr>
          <p:nvPr/>
        </p:nvCxnSpPr>
        <p:spPr>
          <a:xfrm>
            <a:off x="2966255" y="2730500"/>
            <a:ext cx="626855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CDC1A6-73C7-D620-9B66-393FA69476CD}"/>
              </a:ext>
            </a:extLst>
          </p:cNvPr>
          <p:cNvSpPr txBox="1"/>
          <p:nvPr/>
        </p:nvSpPr>
        <p:spPr>
          <a:xfrm>
            <a:off x="263525" y="692150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AI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在庫分析アプリ</a:t>
            </a:r>
            <a:r>
              <a:rPr lang="ja-JP" altLang="en-US" b="1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（</a:t>
            </a:r>
            <a:r>
              <a:rPr lang="en-US" altLang="ja-JP" b="1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α</a:t>
            </a:r>
            <a:r>
              <a:rPr lang="ja-JP" altLang="en-US" b="1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版）について</a:t>
            </a:r>
            <a:endParaRPr kumimoji="1" lang="en-JP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panose="020B0400000000000000" pitchFamily="34" charset="-128"/>
              <a:ea typeface="Yu Gothic" panose="020B0400000000000000" pitchFamily="34" charset="-128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E59C4-3964-B97B-03C6-12E56E181309}"/>
              </a:ext>
            </a:extLst>
          </p:cNvPr>
          <p:cNvSpPr txBox="1"/>
          <p:nvPr/>
        </p:nvSpPr>
        <p:spPr>
          <a:xfrm>
            <a:off x="263525" y="18299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24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+mn-cs"/>
              </a:rPr>
              <a:t>年上期マイルストーン</a:t>
            </a:r>
            <a:endParaRPr kumimoji="1" lang="en-JP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 panose="020B0400000000000000" pitchFamily="34" charset="-128"/>
              <a:ea typeface="Yu Gothic" panose="020B0400000000000000" pitchFamily="34" charset="-128"/>
              <a:cs typeface="+mn-cs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341F0E-A3D7-D8B0-D376-B08E9E8D9797}"/>
              </a:ext>
            </a:extLst>
          </p:cNvPr>
          <p:cNvSpPr/>
          <p:nvPr/>
        </p:nvSpPr>
        <p:spPr>
          <a:xfrm>
            <a:off x="263525" y="2031998"/>
            <a:ext cx="2702730" cy="4313239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ja-JP" altLang="en-US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未来</a:t>
            </a:r>
            <a:r>
              <a:rPr lang="en-JP" altLang="ja-JP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の</a:t>
            </a:r>
            <a:r>
              <a:rPr lang="ja-JP" altLang="en-US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在庫</a:t>
            </a:r>
            <a:r>
              <a:rPr lang="en-JP" altLang="ja-JP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を把握し、</a:t>
            </a:r>
            <a:r>
              <a:rPr lang="ja-JP" altLang="en-US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毎時</a:t>
            </a:r>
            <a:r>
              <a:rPr lang="en-JP" altLang="ja-JP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の</a:t>
            </a:r>
            <a:r>
              <a:rPr lang="ja-JP" altLang="en-US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予測</a:t>
            </a:r>
            <a:r>
              <a:rPr lang="en-JP" altLang="ja-JP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値が</a:t>
            </a:r>
            <a:r>
              <a:rPr lang="ja-JP" altLang="en-US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異常</a:t>
            </a:r>
            <a:r>
              <a:rPr lang="en-JP" altLang="ja-JP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の場合、問題点を発見し、打開策を検討できるようにする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E355A1-6209-32C0-CF42-E3B159A75D0C}"/>
              </a:ext>
            </a:extLst>
          </p:cNvPr>
          <p:cNvSpPr/>
          <p:nvPr/>
        </p:nvSpPr>
        <p:spPr>
          <a:xfrm>
            <a:off x="9236848" y="2032000"/>
            <a:ext cx="2691626" cy="4313238"/>
          </a:xfrm>
          <a:prstGeom prst="roundRect">
            <a:avLst>
              <a:gd name="adj" fmla="val 541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必要とされるデータ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売上データ</a:t>
            </a:r>
            <a:b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週次での実績値と目標値の推移</a:t>
            </a:r>
            <a:b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部門別</a:t>
            </a:r>
            <a:b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顧客属性別</a:t>
            </a:r>
            <a:b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対応店舗別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顧客データ</a:t>
            </a:r>
            <a:b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週次での推移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対応店舗データ</a:t>
            </a:r>
            <a:b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</a:b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週次での推移</a:t>
            </a:r>
          </a:p>
          <a:p>
            <a:pPr>
              <a:lnSpc>
                <a:spcPct val="130000"/>
              </a:lnSpc>
            </a:pPr>
            <a:endParaRPr lang="en-JP" sz="1200" dirty="0">
              <a:solidFill>
                <a:schemeClr val="accent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>
              <a:lnSpc>
                <a:spcPct val="130000"/>
              </a:lnSpc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必要とされる機能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売上や顧客数が伸びている優秀な対応店舗が見つけられる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今後、開拓すべきエリアや店舗が見つけられる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365100-2068-75D7-69D4-6CB3E42E302B}"/>
              </a:ext>
            </a:extLst>
          </p:cNvPr>
          <p:cNvSpPr/>
          <p:nvPr/>
        </p:nvSpPr>
        <p:spPr>
          <a:xfrm>
            <a:off x="3262864" y="2031999"/>
            <a:ext cx="2688321" cy="4313237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ja-JP" altLang="en-US" sz="14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集荷欠品の場合、その要因を把握できる。その情報に基づいて、優先的に取るべき打開策を検討できる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7F34B-C274-3E0E-BBE2-4F078DDE8744}"/>
              </a:ext>
            </a:extLst>
          </p:cNvPr>
          <p:cNvSpPr txBox="1"/>
          <p:nvPr/>
        </p:nvSpPr>
        <p:spPr>
          <a:xfrm>
            <a:off x="263525" y="6471774"/>
            <a:ext cx="101168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※目的を達成するために必要な行動や情報（What, so What）は、複数ある場合が多いです。また、それらの項目ごとに誰が、いつ、どこで見るのかが異なります。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EF5D6-816E-5042-0926-FEEB8443219B}"/>
              </a:ext>
            </a:extLst>
          </p:cNvPr>
          <p:cNvSpPr txBox="1"/>
          <p:nvPr/>
        </p:nvSpPr>
        <p:spPr>
          <a:xfrm>
            <a:off x="263526" y="1203639"/>
            <a:ext cx="2702730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JP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Why</a:t>
            </a:r>
          </a:p>
          <a:p>
            <a:pPr>
              <a:lnSpc>
                <a:spcPct val="130000"/>
              </a:lnSpc>
            </a:pPr>
            <a:r>
              <a:rPr lang="en-JP" sz="1100" dirty="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ダッシュボードの目的は何か？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CF2F39-371E-61AB-9160-C95D5B7E4403}"/>
              </a:ext>
            </a:extLst>
          </p:cNvPr>
          <p:cNvSpPr txBox="1"/>
          <p:nvPr/>
        </p:nvSpPr>
        <p:spPr>
          <a:xfrm>
            <a:off x="3260726" y="1203639"/>
            <a:ext cx="2702730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JP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What</a:t>
            </a:r>
          </a:p>
          <a:p>
            <a:pPr>
              <a:lnSpc>
                <a:spcPct val="130000"/>
              </a:lnSpc>
            </a:pPr>
            <a:r>
              <a:rPr lang="ja-JP" altLang="en-US" sz="1100" dirty="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どんな意思決定や行動のために、</a:t>
            </a:r>
            <a:endParaRPr lang="en-US" altLang="ja-JP" sz="1100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  <a:p>
            <a:pPr>
              <a:lnSpc>
                <a:spcPct val="130000"/>
              </a:lnSpc>
            </a:pPr>
            <a:r>
              <a:rPr lang="ja-JP" altLang="en-US" sz="1100" dirty="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どのような情報を知るべきか？</a:t>
            </a:r>
            <a:endParaRPr lang="en-JP" sz="1100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544B6F-1B2B-0A40-6598-CD88EE18561E}"/>
              </a:ext>
            </a:extLst>
          </p:cNvPr>
          <p:cNvSpPr txBox="1"/>
          <p:nvPr/>
        </p:nvSpPr>
        <p:spPr>
          <a:xfrm>
            <a:off x="6247766" y="1203639"/>
            <a:ext cx="2702730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JP" sz="1400" b="1" dirty="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Who, When, Where</a:t>
            </a:r>
          </a:p>
          <a:p>
            <a:pPr>
              <a:lnSpc>
                <a:spcPct val="130000"/>
              </a:lnSpc>
            </a:pPr>
            <a:r>
              <a:rPr lang="en-JP" sz="1100" dirty="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誰が、いつ、どこで見るのか？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98F9CE-3F7E-2470-4A85-BF8378B40C47}"/>
              </a:ext>
            </a:extLst>
          </p:cNvPr>
          <p:cNvSpPr txBox="1"/>
          <p:nvPr/>
        </p:nvSpPr>
        <p:spPr>
          <a:xfrm>
            <a:off x="9234806" y="1203639"/>
            <a:ext cx="2702730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JP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How</a:t>
            </a:r>
          </a:p>
          <a:p>
            <a:pPr>
              <a:lnSpc>
                <a:spcPct val="130000"/>
              </a:lnSpc>
            </a:pPr>
            <a:r>
              <a:rPr lang="en-JP" sz="1100" dirty="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求められる機能やデータ項目は何か？</a:t>
            </a:r>
          </a:p>
          <a:p>
            <a:pPr>
              <a:lnSpc>
                <a:spcPct val="130000"/>
              </a:lnSpc>
            </a:pPr>
            <a:r>
              <a:rPr lang="en-JP" sz="1100" dirty="0">
                <a:solidFill>
                  <a:schemeClr val="tx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必要な更新頻度は？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1FCA006-5134-9ABC-110C-BE3BB3356CF3}"/>
              </a:ext>
            </a:extLst>
          </p:cNvPr>
          <p:cNvSpPr/>
          <p:nvPr/>
        </p:nvSpPr>
        <p:spPr>
          <a:xfrm>
            <a:off x="6260064" y="2032000"/>
            <a:ext cx="2688321" cy="1397000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執行役員等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隔週の経営会議での利用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ダッシュボードのキャプチャを示して売上状況を説明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AD9D970-F14C-B7E6-D126-69940DDE879E}"/>
              </a:ext>
            </a:extLst>
          </p:cNvPr>
          <p:cNvSpPr/>
          <p:nvPr/>
        </p:nvSpPr>
        <p:spPr>
          <a:xfrm>
            <a:off x="6260064" y="3487969"/>
            <a:ext cx="2688321" cy="1397000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プロジェクトメンバー全員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週に一度のチーム定例での議論に利用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モニターやディスプレイに映しながら見る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4BC1C91-0081-7F67-6758-87136345AC75}"/>
              </a:ext>
            </a:extLst>
          </p:cNvPr>
          <p:cNvSpPr/>
          <p:nvPr/>
        </p:nvSpPr>
        <p:spPr>
          <a:xfrm>
            <a:off x="6260064" y="4948237"/>
            <a:ext cx="2688321" cy="1397000"/>
          </a:xfrm>
          <a:prstGeom prst="roundRect">
            <a:avLst>
              <a:gd name="adj" fmla="val 833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プロジェクトリーダー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問題把握と打開策のアイディアを検討するために利用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JP" sz="1200" dirty="0">
                <a:solidFill>
                  <a:schemeClr val="accent1"/>
                </a:solidFill>
                <a:latin typeface="Yu Gothic Medium" panose="020B0400000000000000" pitchFamily="34" charset="-128"/>
                <a:ea typeface="Yu Gothic Medium" panose="020B0400000000000000" pitchFamily="34" charset="-128"/>
              </a:rPr>
              <a:t>自身のラップトップで確認する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7AB69-2E2D-8485-032F-C4EA2F54EA9F}"/>
              </a:ext>
            </a:extLst>
          </p:cNvPr>
          <p:cNvSpPr/>
          <p:nvPr/>
        </p:nvSpPr>
        <p:spPr>
          <a:xfrm rot="2700000">
            <a:off x="10766639" y="296577"/>
            <a:ext cx="1870761" cy="411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/>
              <a:t>記入サンプル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A6A1-D4D2-AABA-0C23-B3CF126BDA96}"/>
              </a:ext>
            </a:extLst>
          </p:cNvPr>
          <p:cNvSpPr txBox="1"/>
          <p:nvPr/>
        </p:nvSpPr>
        <p:spPr>
          <a:xfrm>
            <a:off x="12697691" y="5299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27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A29D42-6510-9F4B-7978-02F9A05356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BA185B-675F-B506-AE4B-29720C5B27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AD781-CEA0-80CA-DE39-C1195448A5F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1B31B3-5A23-3B18-FA3C-647EA2FC8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20BE5-0A6A-D34E-3E00-FD4C57FE1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35A82-FB74-72D5-FE73-2C2AA480CD0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54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表紙・目次">
  <a:themeElements>
    <a:clrScheme name="デジタル庁ダッシュボードカラーパレット">
      <a:dk1>
        <a:srgbClr val="000000"/>
      </a:dk1>
      <a:lt1>
        <a:srgbClr val="FFFFFF"/>
      </a:lt1>
      <a:dk2>
        <a:srgbClr val="0C21BA"/>
      </a:dk2>
      <a:lt2>
        <a:srgbClr val="F7F8FB"/>
      </a:lt2>
      <a:accent1>
        <a:srgbClr val="0C21B9"/>
      </a:accent1>
      <a:accent2>
        <a:srgbClr val="2E4EE7"/>
      </a:accent2>
      <a:accent3>
        <a:srgbClr val="4F7AE9"/>
      </a:accent3>
      <a:accent4>
        <a:srgbClr val="99B0EC"/>
      </a:accent4>
      <a:accent5>
        <a:srgbClr val="CFDCF0"/>
      </a:accent5>
      <a:accent6>
        <a:srgbClr val="FEFFFF"/>
      </a:accent6>
      <a:hlink>
        <a:srgbClr val="0017B6"/>
      </a:hlink>
      <a:folHlink>
        <a:srgbClr val="954F72"/>
      </a:folHlink>
    </a:clrScheme>
    <a:fontScheme name="Font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3255952-F5FE-D142-8FD9-2967F0F48248}" vid="{F834B85D-0249-B94E-B277-C496A5ADB243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8198</TotalTime>
  <Words>296</Words>
  <Application>Microsoft Office PowerPoint</Application>
  <PresentationFormat>ワイド画面</PresentationFormat>
  <Paragraphs>62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4</vt:i4>
      </vt:variant>
    </vt:vector>
  </HeadingPairs>
  <TitlesOfParts>
    <vt:vector size="15" baseType="lpstr">
      <vt:lpstr>メイリオ</vt:lpstr>
      <vt:lpstr>Yu Gothic</vt:lpstr>
      <vt:lpstr>Yu Gothic</vt:lpstr>
      <vt:lpstr>Yu Gothic Medium</vt:lpstr>
      <vt:lpstr>Arial</vt:lpstr>
      <vt:lpstr>Segoe UI</vt:lpstr>
      <vt:lpstr>アイシンwide</vt:lpstr>
      <vt:lpstr>最終頁</vt:lpstr>
      <vt:lpstr>内容</vt:lpstr>
      <vt:lpstr>内容［関係社外秘］</vt:lpstr>
      <vt:lpstr>表紙・目次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177</cp:revision>
  <dcterms:created xsi:type="dcterms:W3CDTF">2022-01-19T01:36:44Z</dcterms:created>
  <dcterms:modified xsi:type="dcterms:W3CDTF">2024-07-30T01:44:14Z</dcterms:modified>
</cp:coreProperties>
</file>