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11379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4"/>
          </a:solidFill>
        </a:fill>
      </a:tcStyle>
    </a:wholeTbl>
    <a:band2H>
      <a:tcTxStyle b="def" i="def"/>
      <a:tcStyle>
        <a:tcBdr/>
        <a:fill>
          <a:solidFill>
            <a:srgbClr val="E6E7EB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AE6"/>
          </a:solidFill>
        </a:fill>
      </a:tcStyle>
    </a:wholeTbl>
    <a:band2H>
      <a:tcTxStyle b="def" i="def"/>
      <a:tcStyle>
        <a:tcBdr/>
        <a:fill>
          <a:solidFill>
            <a:srgbClr val="ECEDF3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CACD"/>
          </a:solidFill>
        </a:fill>
      </a:tcStyle>
    </a:wholeTbl>
    <a:band2H>
      <a:tcTxStyle b="def" i="def"/>
      <a:tcStyle>
        <a:tcBdr/>
        <a:fill>
          <a:solidFill>
            <a:srgbClr val="FEE6E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pPr/>
            <a:r>
              <a:t> / © AISIN CORPORATION All Rights Reserved.</a:t>
            </a:r>
          </a:p>
        </p:txBody>
      </p:sp>
      <p:sp>
        <p:nvSpPr>
          <p:cNvPr id="15" name="本文レベル1…"/>
          <p:cNvSpPr txBox="1"/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/>
            <a:r>
              <a:t>資料タイトル メイリオ36pt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" name="テキスト プレースホルダー 2"/>
          <p:cNvSpPr/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会社・部署名・発表者氏名 メイリオ24pt</a:t>
            </a:r>
          </a:p>
        </p:txBody>
      </p:sp>
      <p:sp>
        <p:nvSpPr>
          <p:cNvPr id="1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pPr/>
            <a:r>
              <a:t> / © AISIN CORPORATION All Rights Reserved.</a:t>
            </a:r>
          </a:p>
        </p:txBody>
      </p:sp>
      <p:pic>
        <p:nvPicPr>
          <p:cNvPr id="27" name="図 2" descr="図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3709" y="0"/>
            <a:ext cx="905213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本文レベル1…"/>
          <p:cNvSpPr txBox="1"/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/>
            <a:r>
              <a:t>資料タイトル メイリオ36pt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9" name="テキスト プレースホルダー 2"/>
          <p:cNvSpPr/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会社・部署名・発表者氏名 メイリオ24pt</a:t>
            </a:r>
          </a:p>
        </p:txBody>
      </p:sp>
      <p:sp>
        <p:nvSpPr>
          <p:cNvPr id="30" name="テキスト ボックス 6"/>
          <p:cNvSpPr txBox="1"/>
          <p:nvPr/>
        </p:nvSpPr>
        <p:spPr>
          <a:xfrm>
            <a:off x="10191433" y="510579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800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</a:t>
            </a:r>
            <a:r>
              <a:t>推進部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pPr/>
            <a:r>
              <a:t> / © AISIN CORPORATION All Rights Reserved.</a:t>
            </a:r>
          </a:p>
        </p:txBody>
      </p:sp>
      <p:pic>
        <p:nvPicPr>
          <p:cNvPr id="41" name="図 1" descr="図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89359" y="0"/>
            <a:ext cx="835648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本文レベル1…"/>
          <p:cNvSpPr txBox="1"/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/>
            <a:r>
              <a:t>資料タイトル メイリオ36pt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テキスト プレースホルダー 2"/>
          <p:cNvSpPr/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会社・部署名・発表者氏名 メイリオ24pt</a:t>
            </a:r>
          </a:p>
        </p:txBody>
      </p:sp>
      <p:sp>
        <p:nvSpPr>
          <p:cNvPr id="44" name="テキスト ボックス 7"/>
          <p:cNvSpPr txBox="1"/>
          <p:nvPr/>
        </p:nvSpPr>
        <p:spPr>
          <a:xfrm>
            <a:off x="10213265" y="581240"/>
            <a:ext cx="66936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600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部</a:t>
            </a:r>
          </a:p>
        </p:txBody>
      </p:sp>
      <p:sp>
        <p:nvSpPr>
          <p:cNvPr id="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pPr/>
            <a:r>
              <a:t> / © AISIN CORPORATION All Rights Reserved.</a:t>
            </a:r>
          </a:p>
        </p:txBody>
      </p:sp>
      <p:pic>
        <p:nvPicPr>
          <p:cNvPr id="55" name="図 2" descr="図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3709" y="0"/>
            <a:ext cx="905213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本文レベル1…"/>
          <p:cNvSpPr txBox="1"/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/>
            <a:r>
              <a:t>資料タイトル メイリオ36pt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テキスト プレースホルダー 2"/>
          <p:cNvSpPr/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会社・部署名・発表者氏名 メイリオ24pt</a:t>
            </a:r>
          </a:p>
        </p:txBody>
      </p:sp>
      <p:sp>
        <p:nvSpPr>
          <p:cNvPr id="58" name="テキスト ボックス 7"/>
          <p:cNvSpPr txBox="1"/>
          <p:nvPr/>
        </p:nvSpPr>
        <p:spPr>
          <a:xfrm>
            <a:off x="9788218" y="730664"/>
            <a:ext cx="110307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600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年　　月　　日まで</a:t>
            </a:r>
          </a:p>
        </p:txBody>
      </p:sp>
      <p:sp>
        <p:nvSpPr>
          <p:cNvPr id="59" name="テキスト ボックス 8"/>
          <p:cNvSpPr txBox="1"/>
          <p:nvPr/>
        </p:nvSpPr>
        <p:spPr>
          <a:xfrm>
            <a:off x="10213265" y="581240"/>
            <a:ext cx="66936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600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部</a:t>
            </a:r>
          </a:p>
        </p:txBody>
      </p:sp>
      <p:sp>
        <p:nvSpPr>
          <p:cNvPr id="6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pPr/>
            <a:r>
              <a:t>/ © AISIN CORPORATION All Rights Reserved.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7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800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</a:t>
            </a:r>
            <a:r>
              <a:t>推進部</a:t>
            </a:r>
          </a:p>
        </p:txBody>
      </p:sp>
      <p:sp>
        <p:nvSpPr>
          <p:cNvPr id="79" name="テキスト ボックス 1"/>
          <p:cNvSpPr txBox="1"/>
          <p:nvPr/>
        </p:nvSpPr>
        <p:spPr>
          <a:xfrm>
            <a:off x="405058" y="305999"/>
            <a:ext cx="103330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35944">
              <a:defRPr b="1" sz="210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80" name="本文レベル1…"/>
          <p:cNvSpPr txBox="1"/>
          <p:nvPr>
            <p:ph type="body" idx="1" hasCustomPrompt="1"/>
          </p:nvPr>
        </p:nvSpPr>
        <p:spPr>
          <a:xfrm>
            <a:off x="911308" y="1079999"/>
            <a:ext cx="9323228" cy="5004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defRPr sz="2500"/>
            </a:lvl1pPr>
            <a:lvl2pPr marL="0" indent="417972">
              <a:spcBef>
                <a:spcPts val="0"/>
              </a:spcBef>
              <a:buSzTx/>
              <a:buNone/>
              <a:defRPr sz="2500"/>
            </a:lvl2pPr>
            <a:lvl3pPr marL="0" indent="835944">
              <a:spcBef>
                <a:spcPts val="0"/>
              </a:spcBef>
              <a:buSzTx/>
              <a:buNone/>
              <a:defRPr sz="2500"/>
            </a:lvl3pPr>
            <a:lvl4pPr marL="0" indent="1253916">
              <a:spcBef>
                <a:spcPts val="0"/>
              </a:spcBef>
              <a:buSzTx/>
              <a:buNone/>
              <a:defRPr sz="2500"/>
            </a:lvl4pPr>
            <a:lvl5pPr marL="0" indent="1671889">
              <a:spcBef>
                <a:spcPts val="0"/>
              </a:spcBef>
              <a:buSzTx/>
              <a:buNone/>
              <a:defRPr sz="2500"/>
            </a:lvl5pPr>
          </a:lstStyle>
          <a:p>
            <a:pPr/>
            <a:r>
              <a:t>1　項目タイトル メイリオ28pt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pPr/>
            <a:r>
              <a:t>/ © AISIN CORPORATION All Rights Reserved.</a:t>
            </a:r>
          </a:p>
        </p:txBody>
      </p:sp>
      <p:sp>
        <p:nvSpPr>
          <p:cNvPr id="89" name="スライド番号"/>
          <p:cNvSpPr txBox="1"/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0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800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</a:t>
            </a:r>
            <a:r>
              <a:t>推進部</a:t>
            </a:r>
          </a:p>
        </p:txBody>
      </p:sp>
      <p:sp>
        <p:nvSpPr>
          <p:cNvPr id="92" name="本文レベル1…"/>
          <p:cNvSpPr txBox="1"/>
          <p:nvPr>
            <p:ph type="body" sz="half" idx="1" hasCustomPrompt="1"/>
          </p:nvPr>
        </p:nvSpPr>
        <p:spPr>
          <a:xfrm>
            <a:off x="404385" y="2303883"/>
            <a:ext cx="10337073" cy="208823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  <a:lvl2pPr marL="0" indent="417972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835944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1253916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1671889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項目タイトル メイリオ36pt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pPr/>
            <a:r>
              <a:t>/ © AISIN CORPORATION All Rights Reserved.</a:t>
            </a:r>
          </a:p>
        </p:txBody>
      </p:sp>
      <p:sp>
        <p:nvSpPr>
          <p:cNvPr id="101" name="スライド番号"/>
          <p:cNvSpPr txBox="1"/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2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800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</a:t>
            </a:r>
            <a:r>
              <a:t>推進部</a:t>
            </a:r>
          </a:p>
        </p:txBody>
      </p:sp>
      <p:sp>
        <p:nvSpPr>
          <p:cNvPr id="104" name="本文レベル1…"/>
          <p:cNvSpPr txBox="1"/>
          <p:nvPr>
            <p:ph type="body" idx="1" hasCustomPrompt="1"/>
          </p:nvPr>
        </p:nvSpPr>
        <p:spPr>
          <a:xfrm>
            <a:off x="405059" y="767395"/>
            <a:ext cx="10368369" cy="56376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defRPr sz="1900"/>
            </a:lvl1pPr>
            <a:lvl2pPr marL="0" indent="417972">
              <a:spcBef>
                <a:spcPts val="0"/>
              </a:spcBef>
              <a:buSzTx/>
              <a:buNone/>
              <a:defRPr sz="1900"/>
            </a:lvl2pPr>
            <a:lvl3pPr marL="0" indent="835944">
              <a:spcBef>
                <a:spcPts val="0"/>
              </a:spcBef>
              <a:buSzTx/>
              <a:buNone/>
              <a:defRPr sz="1900"/>
            </a:lvl3pPr>
            <a:lvl4pPr marL="0" indent="1253916">
              <a:spcBef>
                <a:spcPts val="0"/>
              </a:spcBef>
              <a:buSzTx/>
              <a:buNone/>
              <a:defRPr sz="1900"/>
            </a:lvl4pPr>
            <a:lvl5pPr marL="0" indent="1671889">
              <a:spcBef>
                <a:spcPts val="0"/>
              </a:spcBef>
              <a:buSzTx/>
              <a:buNone/>
              <a:defRPr sz="1900"/>
            </a:lvl5pPr>
          </a:lstStyle>
          <a:p>
            <a:pPr/>
            <a:r>
              <a:t>本文 メイリオ21pt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5" name="テキスト プレースホルダー 5"/>
          <p:cNvSpPr/>
          <p:nvPr>
            <p:ph type="body" sz="quarter" idx="21" hasCustomPrompt="1"/>
          </p:nvPr>
        </p:nvSpPr>
        <p:spPr>
          <a:xfrm>
            <a:off x="405059" y="273604"/>
            <a:ext cx="10368369" cy="3513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576801">
              <a:spcBef>
                <a:spcPts val="0"/>
              </a:spcBef>
              <a:defRPr sz="1449">
                <a:solidFill>
                  <a:srgbClr val="000000"/>
                </a:solidFill>
              </a:defRPr>
            </a:lvl1pPr>
          </a:lstStyle>
          <a:p>
            <a:pPr/>
            <a:r>
              <a:t>ページ見出し メイリオ24pt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pPr/>
            <a:r>
              <a:t>/ © AISIN CORPORATION All Rights Reserved.</a:t>
            </a:r>
          </a:p>
        </p:txBody>
      </p:sp>
      <p:sp>
        <p:nvSpPr>
          <p:cNvPr id="114" name="スライド番号"/>
          <p:cNvSpPr txBox="1"/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15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800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</a:t>
            </a:r>
            <a:r>
              <a:t>推進部</a:t>
            </a:r>
          </a:p>
        </p:txBody>
      </p:sp>
      <p:sp>
        <p:nvSpPr>
          <p:cNvPr id="117" name="本文レベル1…"/>
          <p:cNvSpPr txBox="1"/>
          <p:nvPr>
            <p:ph type="body" sz="quarter" idx="1" hasCustomPrompt="1"/>
          </p:nvPr>
        </p:nvSpPr>
        <p:spPr>
          <a:xfrm>
            <a:off x="405059" y="273599"/>
            <a:ext cx="10368369" cy="7791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defRPr sz="2100">
                <a:solidFill>
                  <a:srgbClr val="000000"/>
                </a:solidFill>
              </a:defRPr>
            </a:lvl1pPr>
            <a:lvl2pPr marL="329112" indent="-131645">
              <a:spcBef>
                <a:spcPts val="0"/>
              </a:spcBef>
              <a:defRPr sz="2100">
                <a:solidFill>
                  <a:srgbClr val="000000"/>
                </a:solidFill>
              </a:defRPr>
            </a:lvl2pPr>
            <a:lvl3pPr marL="658224" indent="-131645">
              <a:spcBef>
                <a:spcPts val="0"/>
              </a:spcBef>
              <a:defRPr sz="2100">
                <a:solidFill>
                  <a:srgbClr val="000000"/>
                </a:solidFill>
              </a:defRPr>
            </a:lvl3pPr>
            <a:lvl4pPr marL="0" indent="855690">
              <a:spcBef>
                <a:spcPts val="0"/>
              </a:spcBef>
              <a:buSzTx/>
              <a:buNone/>
              <a:defRPr sz="2100">
                <a:solidFill>
                  <a:srgbClr val="000000"/>
                </a:solidFill>
              </a:defRPr>
            </a:lvl4pPr>
            <a:lvl5pPr marL="1316448" indent="-131644">
              <a:spcBef>
                <a:spcPts val="0"/>
              </a:spcBef>
              <a:defRPr sz="2100">
                <a:solidFill>
                  <a:srgbClr val="000000"/>
                </a:solidFill>
              </a:defRPr>
            </a:lvl5pPr>
          </a:lstStyle>
          <a:p>
            <a:pPr/>
            <a:r>
              <a:t>ページ見出し 2行 メイリオ24pt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テキスト プレースホルダー 2"/>
          <p:cNvSpPr/>
          <p:nvPr>
            <p:ph type="body" idx="21" hasCustomPrompt="1"/>
          </p:nvPr>
        </p:nvSpPr>
        <p:spPr>
          <a:xfrm>
            <a:off x="405058" y="1232735"/>
            <a:ext cx="10368368" cy="517166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defRPr sz="1900"/>
            </a:lvl1pPr>
          </a:lstStyle>
          <a:p>
            <a:pPr/>
            <a:r>
              <a:t>本文 メイリオ21pt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27" descr="図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タイトルテキスト"/>
          <p:cNvSpPr txBox="1"/>
          <p:nvPr>
            <p:ph type="title"/>
          </p:nvPr>
        </p:nvSpPr>
        <p:spPr>
          <a:xfrm>
            <a:off x="556894" y="92074"/>
            <a:ext cx="10024111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タイトルテキスト</a:t>
            </a:r>
          </a:p>
        </p:txBody>
      </p:sp>
      <p:sp>
        <p:nvSpPr>
          <p:cNvPr id="4" name="本文レベル1…"/>
          <p:cNvSpPr txBox="1"/>
          <p:nvPr>
            <p:ph type="body" idx="1"/>
          </p:nvPr>
        </p:nvSpPr>
        <p:spPr>
          <a:xfrm>
            <a:off x="556894" y="1600200"/>
            <a:ext cx="10024111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" name="スライド番号"/>
          <p:cNvSpPr txBox="1"/>
          <p:nvPr>
            <p:ph type="sldNum" sz="quarter" idx="2"/>
          </p:nvPr>
        </p:nvSpPr>
        <p:spPr>
          <a:xfrm>
            <a:off x="5383318" y="6172200"/>
            <a:ext cx="2598844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9pPr>
    </p:titleStyle>
    <p:bodyStyle>
      <a:lvl1pPr marL="131645" marR="0" indent="-263290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381770" marR="0" indent="-184303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0" strike="noStrike" sz="1400" u="none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731360" marR="0" indent="-204781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400" u="none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1086069" marR="0" indent="-230378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0" strike="noStrike" sz="1400" u="none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1415181" marR="0" indent="-230378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1400" u="none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2252405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400" u="none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2670378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400" u="none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3088350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400" u="none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3506322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1400" u="none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スライド番号"/>
          <p:cNvSpPr txBox="1"/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前回の打ち合わせ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前回の打ち合わせ</a:t>
            </a:r>
          </a:p>
          <a:p>
            <a:pPr/>
            <a:r>
              <a:t>１時間あたりの変動で傾向が読めないのであれば、日当たりの変化でもいい</a:t>
            </a:r>
          </a:p>
          <a:p>
            <a:pPr/>
          </a:p>
          <a:p>
            <a:pPr/>
            <a:r>
              <a:t>生革部さんの分析結果</a:t>
            </a:r>
          </a:p>
          <a:p>
            <a:pPr/>
            <a:r>
              <a:t>a. 日当たりの入庫数＞日当たりの納入数の時、在庫が急増する</a:t>
            </a:r>
          </a:p>
          <a:p>
            <a:pPr/>
            <a:r>
              <a:t>b. 日当たりの入庫数＞日量数（計画）の時、在庫が急増する</a:t>
            </a:r>
          </a:p>
          <a:p>
            <a:pPr/>
            <a:r>
              <a:t>c. 日当たりの入庫数＜日当たりの納入数の時、在庫が急減する</a:t>
            </a:r>
          </a:p>
          <a:p>
            <a:pPr/>
            <a:r>
              <a:t>d. 日当たりの入庫数＜日量数（計画）の時、在庫が急減する</a:t>
            </a:r>
          </a:p>
          <a:p>
            <a:pPr/>
          </a:p>
          <a:p>
            <a:pPr/>
            <a:r>
              <a:t>今回実施したこと</a:t>
            </a:r>
          </a:p>
          <a:p>
            <a:pPr/>
            <a:r>
              <a:t>①a,b,c,dの現象がどの程度出現するか全品番で集計</a:t>
            </a:r>
          </a:p>
          <a:p>
            <a:pPr/>
            <a:r>
              <a:t>②納入回数や収容数ごとに①の結果を分類し、どのような組み合わせの時、</a:t>
            </a:r>
          </a:p>
          <a:p>
            <a:pPr/>
            <a:r>
              <a:t>　在庫の変動が激しいのかの確認</a:t>
            </a:r>
          </a:p>
          <a:p>
            <a:pPr/>
          </a:p>
        </p:txBody>
      </p:sp>
      <p:sp>
        <p:nvSpPr>
          <p:cNvPr id="129" name="テキスト プレースホルダー 5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概要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スライド番号"/>
          <p:cNvSpPr txBox="1"/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本文 メイリオ21p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テキスト プレースホルダー 5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定義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"/>
          <p:cNvSpPr txBox="1"/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急増パターン（a,b）は収容数が大きく納入回数が少ないものに多い傾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>
                <a:solidFill>
                  <a:srgbClr val="FF2600"/>
                </a:solidFill>
              </a:rPr>
              <a:t>急増パターン（a,b）</a:t>
            </a:r>
            <a:r>
              <a:t>は収容数が大きく納入回数が少ないものに多い傾向</a:t>
            </a:r>
          </a:p>
          <a:p>
            <a:pPr>
              <a:defRPr sz="1800"/>
            </a:pPr>
            <a:r>
              <a:rPr>
                <a:solidFill>
                  <a:srgbClr val="0433FF"/>
                </a:solidFill>
              </a:rPr>
              <a:t>急減パターン（c,d）</a:t>
            </a:r>
            <a:r>
              <a:t>は収容数が小さく納入回数が少ないものに多い傾向</a:t>
            </a:r>
          </a:p>
          <a:p>
            <a:pPr>
              <a:defRPr sz="1800"/>
            </a:pPr>
            <a:r>
              <a:t>→</a:t>
            </a:r>
            <a:r>
              <a:rPr u="sng"/>
              <a:t>納入回数が少ないとき、急増急減が多い傾向があるかもしれない</a:t>
            </a:r>
          </a:p>
        </p:txBody>
      </p:sp>
      <p:sp>
        <p:nvSpPr>
          <p:cNvPr id="137" name="テキスト プレースホルダー 5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結果</a:t>
            </a:r>
          </a:p>
        </p:txBody>
      </p:sp>
      <p:graphicFrame>
        <p:nvGraphicFramePr>
          <p:cNvPr id="138" name="表"/>
          <p:cNvGraphicFramePr/>
          <p:nvPr/>
        </p:nvGraphicFramePr>
        <p:xfrm>
          <a:off x="405059" y="2079323"/>
          <a:ext cx="10381069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81195"/>
                <a:gridCol w="1481195"/>
                <a:gridCol w="1481195"/>
                <a:gridCol w="1481195"/>
                <a:gridCol w="1481195"/>
                <a:gridCol w="1481195"/>
                <a:gridCol w="1481195"/>
              </a:tblGrid>
              <a:tr h="307787">
                <a:tc>
                  <a:txBody>
                    <a:bodyPr/>
                    <a:lstStyle/>
                    <a:p>
                      <a:pPr algn="ctr" defTabSz="835944">
                        <a:defRPr sz="11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納入回数1回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納入回数２回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納入回数4回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納入回数6回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納入回数8回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納入回数24回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収容数10以下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a：0%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c：7.5%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d：7.5%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a：7.5%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b：5%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c：7.5%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d：6.3%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a：8.3%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b：1.7%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0433FF"/>
                          </a:solidFill>
                        </a:rPr>
                        <a:t>a：0%
b：0%
c：5%
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収容数10以上50未満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a：5.1%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b：5.9%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c：3.1%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d：3.1%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a：7.5%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0433FF"/>
                          </a:solidFill>
                        </a:rPr>
                        <a:t>a：0%
b：1.7%
c：0%
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-ー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収容数50以上400未満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a：5.3%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2600"/>
                          </a:solidFill>
                        </a:defRPr>
                      </a:pPr>
                      <a:r>
                        <a:t>b：25.8%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d：0.6%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a：6.7%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b：6.6%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a：2.5%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b：7.5%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40FF"/>
                          </a:solidFill>
                        </a:defRPr>
                      </a:pPr>
                      <a:r>
                        <a:rPr>
                          <a:solidFill>
                            <a:srgbClr val="FF2600"/>
                          </a:solidFill>
                        </a:rPr>
                        <a:t>a：12.5%</a:t>
                      </a:r>
                      <a:endParaRPr>
                        <a:solidFill>
                          <a:srgbClr val="FF2600"/>
                        </a:solidFill>
                      </a:endParaRP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b：10%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c：0.8%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d：0.2%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a：10%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00000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収容数500以上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a：6.6%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2600"/>
                          </a:solidFill>
                        </a:defRPr>
                      </a:pPr>
                      <a:r>
                        <a:t>b：21.4%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2600"/>
                          </a:solidFill>
                        </a:defRPr>
                      </a:pPr>
                      <a:r>
                        <a:t>a：10.4%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2600"/>
                          </a:solidFill>
                        </a:defRPr>
                      </a:pPr>
                      <a:r>
                        <a:t>b：11.3%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a：9.1%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b：9.8%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39" name="5%以下…"/>
          <p:cNvSpPr txBox="1"/>
          <p:nvPr/>
        </p:nvSpPr>
        <p:spPr>
          <a:xfrm>
            <a:off x="9548014" y="807250"/>
            <a:ext cx="105579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>
                <a:solidFill>
                  <a:srgbClr val="0433FF"/>
                </a:solidFill>
              </a:defRPr>
            </a:pPr>
            <a:r>
              <a:t>5%以下</a:t>
            </a:r>
          </a:p>
          <a:p>
            <a:pPr>
              <a:defRPr b="1" sz="1200">
                <a:solidFill>
                  <a:srgbClr val="FF9300"/>
                </a:solidFill>
              </a:defRPr>
            </a:pPr>
            <a:r>
              <a:t>10%以下</a:t>
            </a:r>
          </a:p>
          <a:p>
            <a:pPr>
              <a:defRPr b="1" sz="1200">
                <a:solidFill>
                  <a:srgbClr val="FF2600"/>
                </a:solidFill>
              </a:defRPr>
            </a:pPr>
            <a:r>
              <a:t>30%以下</a:t>
            </a:r>
          </a:p>
        </p:txBody>
      </p:sp>
      <p:sp>
        <p:nvSpPr>
          <p:cNvPr id="140" name="四角形"/>
          <p:cNvSpPr/>
          <p:nvPr/>
        </p:nvSpPr>
        <p:spPr>
          <a:xfrm>
            <a:off x="1888552" y="4414058"/>
            <a:ext cx="2980512" cy="1985287"/>
          </a:xfrm>
          <a:prstGeom prst="rect">
            <a:avLst/>
          </a:prstGeom>
          <a:ln w="76200">
            <a:solidFill>
              <a:srgbClr val="FF26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1" name="四角形"/>
          <p:cNvSpPr/>
          <p:nvPr/>
        </p:nvSpPr>
        <p:spPr>
          <a:xfrm>
            <a:off x="1888552" y="2360210"/>
            <a:ext cx="2980512" cy="1985287"/>
          </a:xfrm>
          <a:prstGeom prst="rect">
            <a:avLst/>
          </a:prstGeom>
          <a:ln w="76200">
            <a:solidFill>
              <a:srgbClr val="0433FF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スライド番号"/>
          <p:cNvSpPr txBox="1"/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急増パターン（a,b）は収容数が大きく納入回数が少ないものに多い傾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>
                <a:solidFill>
                  <a:srgbClr val="FF2600"/>
                </a:solidFill>
              </a:rPr>
              <a:t>急増パターン（a,b）</a:t>
            </a:r>
            <a:r>
              <a:t>は収容数が大きく納入回数が少ないものに多い傾向</a:t>
            </a:r>
          </a:p>
          <a:p>
            <a:pPr>
              <a:defRPr sz="1800"/>
            </a:pPr>
            <a:r>
              <a:rPr>
                <a:solidFill>
                  <a:srgbClr val="0433FF"/>
                </a:solidFill>
              </a:rPr>
              <a:t>急減パターン（c,d）</a:t>
            </a:r>
            <a:r>
              <a:t>は収容数が小さく納入回数が少ないものに多い傾向</a:t>
            </a:r>
          </a:p>
          <a:p>
            <a:pPr>
              <a:defRPr sz="1800"/>
            </a:pPr>
            <a:r>
              <a:t>→</a:t>
            </a:r>
            <a:r>
              <a:rPr u="sng"/>
              <a:t>納入回数が少ない方が、急増急減が多い傾向があるかもしれない</a:t>
            </a:r>
          </a:p>
        </p:txBody>
      </p:sp>
      <p:sp>
        <p:nvSpPr>
          <p:cNvPr id="145" name="テキスト プレースホルダー 5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結果</a:t>
            </a:r>
          </a:p>
        </p:txBody>
      </p:sp>
      <p:graphicFrame>
        <p:nvGraphicFramePr>
          <p:cNvPr id="146" name="表"/>
          <p:cNvGraphicFramePr/>
          <p:nvPr/>
        </p:nvGraphicFramePr>
        <p:xfrm>
          <a:off x="405059" y="2079323"/>
          <a:ext cx="10381069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81195"/>
                <a:gridCol w="1481195"/>
                <a:gridCol w="1481195"/>
                <a:gridCol w="1481195"/>
                <a:gridCol w="1481195"/>
                <a:gridCol w="1481195"/>
                <a:gridCol w="1481195"/>
              </a:tblGrid>
              <a:tr h="307787">
                <a:tc>
                  <a:txBody>
                    <a:bodyPr/>
                    <a:lstStyle/>
                    <a:p>
                      <a:pPr algn="ctr" defTabSz="835944">
                        <a:defRPr sz="11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納入回数1回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納入回数２回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納入回数4回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納入回数6回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納入回数8回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納入回数24回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収容数10以下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a：0%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c：7.5%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d：7.5%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a：7.5%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b：5%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c：7.5%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d：6.3%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a：8.3%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b：1.7%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0433FF"/>
                          </a:solidFill>
                        </a:rPr>
                        <a:t>a：0%
b：0%
c：5%
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収容数10以上50未満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a：5.1%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b：5.9%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c：3.1%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d：3.1%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a：7.5%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0433FF"/>
                          </a:solidFill>
                        </a:rPr>
                        <a:t>a：0%
b：1.7%
c：0%
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-ー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収容数50以上400未満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a：5.3%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2600"/>
                          </a:solidFill>
                        </a:defRPr>
                      </a:pPr>
                      <a:r>
                        <a:t>b：25.8%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d：0.6%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a：6.7%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b：6.6%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a：2.5%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b：7.5%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40FF"/>
                          </a:solidFill>
                        </a:defRPr>
                      </a:pPr>
                      <a:r>
                        <a:rPr>
                          <a:solidFill>
                            <a:srgbClr val="FF2600"/>
                          </a:solidFill>
                        </a:rPr>
                        <a:t>a：12.5%</a:t>
                      </a:r>
                      <a:endParaRPr>
                        <a:solidFill>
                          <a:srgbClr val="FF2600"/>
                        </a:solidFill>
                      </a:endParaRP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b：10%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c：0.8%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d：0.2%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a：10%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00000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収容数500以上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a：6.6%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2600"/>
                          </a:solidFill>
                        </a:defRPr>
                      </a:pPr>
                      <a:r>
                        <a:t>b：21.4%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2600"/>
                          </a:solidFill>
                        </a:defRPr>
                      </a:pPr>
                      <a:r>
                        <a:t>a：10.4%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2600"/>
                          </a:solidFill>
                        </a:defRPr>
                      </a:pPr>
                      <a:r>
                        <a:t>b：11.3%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a：9.1%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FF9300"/>
                          </a:solidFill>
                        </a:defRPr>
                      </a:pPr>
                      <a:r>
                        <a:t>b：9.8%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b="1" sz="1100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47" name="5%以下…"/>
          <p:cNvSpPr txBox="1"/>
          <p:nvPr/>
        </p:nvSpPr>
        <p:spPr>
          <a:xfrm>
            <a:off x="9548014" y="807250"/>
            <a:ext cx="105579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>
                <a:solidFill>
                  <a:srgbClr val="0433FF"/>
                </a:solidFill>
              </a:defRPr>
            </a:pPr>
            <a:r>
              <a:t>5%以下</a:t>
            </a:r>
          </a:p>
          <a:p>
            <a:pPr>
              <a:defRPr b="1" sz="1200">
                <a:solidFill>
                  <a:srgbClr val="FF9300"/>
                </a:solidFill>
              </a:defRPr>
            </a:pPr>
            <a:r>
              <a:t>10%以下</a:t>
            </a:r>
          </a:p>
          <a:p>
            <a:pPr>
              <a:defRPr b="1" sz="1200">
                <a:solidFill>
                  <a:srgbClr val="FF2600"/>
                </a:solidFill>
              </a:defRPr>
            </a:pPr>
            <a:r>
              <a:t>30%以下</a:t>
            </a:r>
          </a:p>
        </p:txBody>
      </p:sp>
      <p:sp>
        <p:nvSpPr>
          <p:cNvPr id="148" name="四角形"/>
          <p:cNvSpPr/>
          <p:nvPr/>
        </p:nvSpPr>
        <p:spPr>
          <a:xfrm>
            <a:off x="1888552" y="4414058"/>
            <a:ext cx="8854349" cy="1985287"/>
          </a:xfrm>
          <a:prstGeom prst="rect">
            <a:avLst/>
          </a:prstGeom>
          <a:ln w="76200">
            <a:solidFill>
              <a:srgbClr val="FF26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" name="四角形"/>
          <p:cNvSpPr/>
          <p:nvPr/>
        </p:nvSpPr>
        <p:spPr>
          <a:xfrm>
            <a:off x="1888552" y="2360210"/>
            <a:ext cx="2980512" cy="1985287"/>
          </a:xfrm>
          <a:prstGeom prst="rect">
            <a:avLst/>
          </a:prstGeom>
          <a:ln w="76200">
            <a:solidFill>
              <a:srgbClr val="0433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0" name="四角形"/>
          <p:cNvSpPr/>
          <p:nvPr/>
        </p:nvSpPr>
        <p:spPr>
          <a:xfrm>
            <a:off x="4920752" y="2360210"/>
            <a:ext cx="5874304" cy="1985287"/>
          </a:xfrm>
          <a:prstGeom prst="rect">
            <a:avLst/>
          </a:prstGeom>
          <a:ln w="76200">
            <a:solidFill>
              <a:srgbClr val="00F9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1" name="急増急減パターン…"/>
          <p:cNvSpPr/>
          <p:nvPr/>
        </p:nvSpPr>
        <p:spPr>
          <a:xfrm>
            <a:off x="2154966" y="2717853"/>
            <a:ext cx="244768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急増急減パターン</a:t>
            </a:r>
          </a:p>
          <a:p>
            <a:pPr/>
            <a:r>
              <a:t>→在庫の変動が激しい</a:t>
            </a:r>
          </a:p>
        </p:txBody>
      </p:sp>
      <p:sp>
        <p:nvSpPr>
          <p:cNvPr id="152" name="急増パターン…"/>
          <p:cNvSpPr/>
          <p:nvPr/>
        </p:nvSpPr>
        <p:spPr>
          <a:xfrm>
            <a:off x="2154966" y="4675120"/>
            <a:ext cx="244768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急増パターン</a:t>
            </a:r>
          </a:p>
          <a:p>
            <a:pPr/>
            <a:r>
              <a:t>→在庫が過多気味？</a:t>
            </a:r>
          </a:p>
        </p:txBody>
      </p:sp>
      <p:sp>
        <p:nvSpPr>
          <p:cNvPr id="153" name="正常？…"/>
          <p:cNvSpPr/>
          <p:nvPr/>
        </p:nvSpPr>
        <p:spPr>
          <a:xfrm>
            <a:off x="6634062" y="2717853"/>
            <a:ext cx="244768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正常？</a:t>
            </a:r>
          </a:p>
          <a:p>
            <a:pPr/>
            <a:r>
              <a:t>→在庫の変動が安定している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スライド番号"/>
          <p:cNvSpPr txBox="1"/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本文 メイリオ21p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テキスト プレースホルダー 5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相談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表紙">
  <a:themeElements>
    <a:clrScheme name="表紙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00FF"/>
      </a:hlink>
      <a:folHlink>
        <a:srgbClr val="FF00FF"/>
      </a:folHlink>
    </a:clrScheme>
    <a:fontScheme name="表紙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表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表紙">
  <a:themeElements>
    <a:clrScheme name="表紙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00FF"/>
      </a:hlink>
      <a:folHlink>
        <a:srgbClr val="FF00FF"/>
      </a:folHlink>
    </a:clrScheme>
    <a:fontScheme name="表紙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表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