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6"/>
  </p:notesMasterIdLst>
  <p:sldIdLst>
    <p:sldId id="256" r:id="rId5"/>
    <p:sldId id="269" r:id="rId6"/>
    <p:sldId id="276" r:id="rId7"/>
    <p:sldId id="270" r:id="rId8"/>
    <p:sldId id="272" r:id="rId9"/>
    <p:sldId id="277" r:id="rId10"/>
    <p:sldId id="271" r:id="rId11"/>
    <p:sldId id="273" r:id="rId12"/>
    <p:sldId id="274" r:id="rId13"/>
    <p:sldId id="275" r:id="rId14"/>
    <p:sldId id="259" r:id="rId15"/>
    <p:sldId id="265" r:id="rId16"/>
    <p:sldId id="264" r:id="rId17"/>
    <p:sldId id="267" r:id="rId18"/>
    <p:sldId id="261" r:id="rId19"/>
    <p:sldId id="263" r:id="rId20"/>
    <p:sldId id="266" r:id="rId21"/>
    <p:sldId id="257" r:id="rId22"/>
    <p:sldId id="258" r:id="rId23"/>
    <p:sldId id="260" r:id="rId24"/>
    <p:sldId id="262"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E28"/>
    <a:srgbClr val="4E79A7"/>
    <a:srgbClr val="E15759"/>
    <a:srgbClr val="EF9511"/>
    <a:srgbClr val="EDC947"/>
    <a:srgbClr val="59A14F"/>
    <a:srgbClr val="FFFF00"/>
    <a:srgbClr val="0596AE"/>
    <a:srgbClr val="064885"/>
    <a:srgbClr val="059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7" autoAdjust="0"/>
    <p:restoredTop sz="91351" autoAdjust="0"/>
  </p:normalViewPr>
  <p:slideViewPr>
    <p:cSldViewPr snapToGrid="0">
      <p:cViewPr>
        <p:scale>
          <a:sx n="125" d="100"/>
          <a:sy n="125" d="100"/>
        </p:scale>
        <p:origin x="-848" y="-5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23/09/20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23/09/20</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17957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23/09/20</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23/09/20</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23/09/20</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23/09/20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theme" Target="../theme/theme4.xml"/><Relationship Id="rId7" Type="http://schemas.openxmlformats.org/officeDocument/2006/relationships/image" Target="../media/image8.emf"/><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23/09/20</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9月 20日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jpe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3C72845-D0AD-4E41-991B-555960B5844B}"/>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xmlns="" id="{EE8B36A6-5910-4C63-B904-BEEA3AE6B7EC}"/>
              </a:ext>
            </a:extLst>
          </p:cNvPr>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32708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A2DB5F2-A4A9-4D76-942A-ED4B200A93D4}"/>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smtClean="0"/>
              <a:t>・</a:t>
            </a:r>
            <a:endParaRPr lang="en-US" altLang="ja-JP" sz="1800" b="0" dirty="0"/>
          </a:p>
          <a:p>
            <a:r>
              <a:rPr kumimoji="1" lang="ja-JP" altLang="en-US" sz="1800" b="0" dirty="0"/>
              <a:t>○結論</a:t>
            </a:r>
            <a:endParaRPr kumimoji="1" lang="en-US" altLang="ja-JP" sz="1800" b="0" dirty="0"/>
          </a:p>
          <a:p>
            <a:r>
              <a:rPr lang="ja-JP" altLang="en-US" sz="1800" b="0" dirty="0" smtClean="0"/>
              <a:t>・</a:t>
            </a:r>
            <a:endParaRPr lang="en-US" altLang="ja-JP" sz="1800" b="0" dirty="0" smtClean="0"/>
          </a:p>
        </p:txBody>
      </p:sp>
      <p:sp>
        <p:nvSpPr>
          <p:cNvPr id="3" name="テキスト プレースホルダー 2">
            <a:extLst>
              <a:ext uri="{FF2B5EF4-FFF2-40B4-BE49-F238E27FC236}">
                <a16:creationId xmlns:a16="http://schemas.microsoft.com/office/drawing/2014/main" xmlns="" id="{BAC0D225-799A-494A-AF10-B4058C43D070}"/>
              </a:ext>
            </a:extLst>
          </p:cNvPr>
          <p:cNvSpPr>
            <a:spLocks noGrp="1"/>
          </p:cNvSpPr>
          <p:nvPr>
            <p:ph type="body" sz="quarter" idx="20"/>
          </p:nvPr>
        </p:nvSpPr>
        <p:spPr/>
        <p:txBody>
          <a:bodyPr/>
          <a:lstStyle/>
          <a:p>
            <a:r>
              <a:rPr lang="en-US" altLang="ja-JP" dirty="0" smtClean="0"/>
              <a:t>③</a:t>
            </a:r>
            <a:r>
              <a:rPr lang="ja-JP" altLang="en-US" dirty="0" smtClean="0"/>
              <a:t>かんば</a:t>
            </a:r>
            <a:r>
              <a:rPr lang="ja-JP" altLang="en-US" dirty="0" smtClean="0"/>
              <a:t>ん</a:t>
            </a:r>
            <a:r>
              <a:rPr lang="ja-JP" altLang="en-US" dirty="0" smtClean="0"/>
              <a:t>総枚数</a:t>
            </a:r>
            <a:r>
              <a:rPr lang="ja-JP" altLang="en-US" dirty="0"/>
              <a:t>の計算結果と在庫過多の関係</a:t>
            </a:r>
          </a:p>
          <a:p>
            <a:endParaRPr kumimoji="1" lang="ja-JP" altLang="en-US" dirty="0"/>
          </a:p>
        </p:txBody>
      </p:sp>
      <p:sp>
        <p:nvSpPr>
          <p:cNvPr id="4" name="日付プレースホルダー 3">
            <a:extLst>
              <a:ext uri="{FF2B5EF4-FFF2-40B4-BE49-F238E27FC236}">
                <a16:creationId xmlns:a16="http://schemas.microsoft.com/office/drawing/2014/main" xmlns="" id="{8E2BFF7A-B03D-4BC1-AA2F-50C344D8CF0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101285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17D4559-A0AC-4183-AF1B-FA9D4B0D201A}"/>
              </a:ext>
            </a:extLst>
          </p:cNvPr>
          <p:cNvSpPr>
            <a:spLocks noGrp="1"/>
          </p:cNvSpPr>
          <p:nvPr>
            <p:ph type="body" sz="quarter" idx="18"/>
          </p:nvPr>
        </p:nvSpPr>
        <p:spPr/>
        <p:txBody>
          <a:bodyPr/>
          <a:lstStyle/>
          <a:p>
            <a:r>
              <a:rPr kumimoji="1" lang="ja-JP" altLang="en-US" sz="1600" b="0" dirty="0"/>
              <a:t>●</a:t>
            </a:r>
            <a:r>
              <a:rPr lang="ja-JP" altLang="en-US" sz="1600" b="0" dirty="0"/>
              <a:t>目的</a:t>
            </a:r>
            <a:endParaRPr kumimoji="1" lang="en-US" altLang="ja-JP" sz="1600" b="0" dirty="0"/>
          </a:p>
          <a:p>
            <a:r>
              <a:rPr lang="ja-JP" altLang="en-US" sz="1600" b="0" dirty="0"/>
              <a:t>かんばんの総枚数の計算結果（基準在庫の設定に問題）に問題がある</a:t>
            </a:r>
            <a:r>
              <a:rPr kumimoji="1" lang="ja-JP" altLang="en-US" sz="1600" b="0" dirty="0"/>
              <a:t>ことで、</a:t>
            </a:r>
            <a:endParaRPr kumimoji="1" lang="en-US" altLang="ja-JP" sz="1600" b="0" dirty="0"/>
          </a:p>
          <a:p>
            <a:r>
              <a:rPr kumimoji="1" lang="ja-JP" altLang="en-US" sz="1600" b="0" dirty="0"/>
              <a:t>在庫異常になっているか（在庫過多や滞留が発生するか）を調査しました。</a:t>
            </a:r>
            <a:endParaRPr kumimoji="1" lang="en-US" altLang="ja-JP" sz="1600" b="0" dirty="0"/>
          </a:p>
          <a:p>
            <a:endParaRPr lang="en-US" altLang="ja-JP" sz="1600" b="0" dirty="0"/>
          </a:p>
          <a:p>
            <a:r>
              <a:rPr kumimoji="1" lang="ja-JP" altLang="en-US" sz="1600" b="0" dirty="0"/>
              <a:t>在庫過多の要因の一つがかんばん設計に使われる基準在庫日数</a:t>
            </a:r>
            <a:endParaRPr kumimoji="1" lang="en-US" altLang="ja-JP" sz="1600" b="0" dirty="0"/>
          </a:p>
          <a:p>
            <a:endParaRPr kumimoji="1" lang="en-US" altLang="ja-JP" sz="1600" b="0" dirty="0"/>
          </a:p>
          <a:p>
            <a:r>
              <a:rPr kumimoji="1" lang="ja-JP" altLang="en-US" sz="1600" b="0" dirty="0"/>
              <a:t>かんばん設計の</a:t>
            </a:r>
            <a:endParaRPr kumimoji="1" lang="en-US" altLang="ja-JP" sz="1600" b="0" dirty="0"/>
          </a:p>
          <a:p>
            <a:r>
              <a:rPr kumimoji="1" lang="ja-JP" altLang="en-US" sz="1600" b="0" dirty="0"/>
              <a:t>生産革新</a:t>
            </a:r>
            <a:endParaRPr kumimoji="1" lang="en-US" altLang="ja-JP" sz="1600" b="0" dirty="0"/>
          </a:p>
          <a:p>
            <a:r>
              <a:rPr lang="ja-JP" altLang="en-US" sz="1600" b="0" dirty="0"/>
              <a:t>今回は</a:t>
            </a:r>
            <a:endParaRPr kumimoji="1" lang="en-US" altLang="ja-JP" sz="1600" b="0" dirty="0"/>
          </a:p>
          <a:p>
            <a:endParaRPr lang="en-US" altLang="ja-JP" sz="1600" b="0" dirty="0"/>
          </a:p>
          <a:p>
            <a:endParaRPr kumimoji="1" lang="en-US" altLang="ja-JP" sz="1600" b="0" dirty="0"/>
          </a:p>
          <a:p>
            <a:r>
              <a:rPr lang="ja-JP" altLang="en-US" sz="1600" b="0" dirty="0"/>
              <a:t>●概要</a:t>
            </a:r>
            <a:endParaRPr kumimoji="1" lang="en-US" altLang="ja-JP" sz="1600" b="0" dirty="0"/>
          </a:p>
          <a:p>
            <a:r>
              <a:rPr lang="ja-JP" altLang="en-US" sz="1600" b="0" dirty="0"/>
              <a:t>実績の</a:t>
            </a:r>
            <a:r>
              <a:rPr kumimoji="1" lang="en-US" altLang="ja-JP" sz="1600" b="0" dirty="0" err="1"/>
              <a:t>beforeafter</a:t>
            </a:r>
            <a:r>
              <a:rPr kumimoji="1" lang="ja-JP" altLang="en-US" sz="1600" b="0" dirty="0"/>
              <a:t>と比べてどうっだたか</a:t>
            </a:r>
            <a:endParaRPr kumimoji="1" lang="en-US" altLang="ja-JP" sz="1600" b="0" dirty="0"/>
          </a:p>
          <a:p>
            <a:r>
              <a:rPr lang="ja-JP" altLang="en-US" sz="1600" b="0" dirty="0"/>
              <a:t>設計値と比べてどうだったか</a:t>
            </a:r>
            <a:endParaRPr lang="en-US" altLang="ja-JP" sz="1600" b="0" dirty="0"/>
          </a:p>
          <a:p>
            <a:r>
              <a:rPr kumimoji="1" lang="ja-JP" altLang="en-US" sz="1600" b="0" dirty="0"/>
              <a:t>基準在庫日数を下げ</a:t>
            </a:r>
            <a:r>
              <a:rPr lang="ja-JP" altLang="en-US" sz="1600" b="0" dirty="0"/>
              <a:t>たことで、</a:t>
            </a:r>
            <a:r>
              <a:rPr kumimoji="1" lang="ja-JP" altLang="en-US" sz="1600" b="0" dirty="0"/>
              <a:t>欠品リスク</a:t>
            </a:r>
            <a:endParaRPr kumimoji="1" lang="en-US" altLang="ja-JP" sz="1600" b="0" dirty="0"/>
          </a:p>
          <a:p>
            <a:endParaRPr lang="en-US" altLang="ja-JP" sz="1600" b="0" dirty="0"/>
          </a:p>
          <a:p>
            <a:r>
              <a:rPr lang="ja-JP" altLang="en-US" sz="1600" b="0" dirty="0"/>
              <a:t>●結論</a:t>
            </a:r>
            <a:endParaRPr lang="en-US" altLang="ja-JP" sz="1600" b="0" dirty="0"/>
          </a:p>
          <a:p>
            <a:endParaRPr lang="en-US" altLang="ja-JP" sz="1600" b="0" dirty="0"/>
          </a:p>
          <a:p>
            <a:endParaRPr lang="en-US" altLang="ja-JP" sz="1600" b="0" dirty="0"/>
          </a:p>
          <a:p>
            <a:endParaRPr lang="en-US" altLang="ja-JP" sz="1600" b="0" dirty="0"/>
          </a:p>
          <a:p>
            <a:r>
              <a:rPr lang="ja-JP" altLang="en-US" sz="1600" b="0" dirty="0"/>
              <a:t>★内容★</a:t>
            </a:r>
            <a:endParaRPr lang="en-US" altLang="ja-JP" sz="1600" b="0" dirty="0"/>
          </a:p>
          <a:p>
            <a:r>
              <a:rPr lang="ja-JP" altLang="en-US" sz="1600" b="0" dirty="0"/>
              <a:t>結論</a:t>
            </a:r>
            <a:endParaRPr lang="en-US" altLang="ja-JP" sz="1600" b="0" dirty="0"/>
          </a:p>
          <a:p>
            <a:r>
              <a:rPr lang="ja-JP" altLang="en-US" sz="1600" b="0" dirty="0"/>
              <a:t>最初に３つあります</a:t>
            </a:r>
            <a:endParaRPr lang="en-US" altLang="ja-JP" sz="1600" b="0" dirty="0"/>
          </a:p>
          <a:p>
            <a:r>
              <a:rPr lang="ja-JP" altLang="en-US" sz="1600" b="0" dirty="0"/>
              <a:t>分析の結果</a:t>
            </a:r>
            <a:endParaRPr lang="en-US" altLang="ja-JP" sz="1600" b="0" dirty="0"/>
          </a:p>
          <a:p>
            <a:r>
              <a:rPr lang="ja-JP" altLang="en-US" sz="1600" b="0" dirty="0"/>
              <a:t>今後の進め方</a:t>
            </a:r>
            <a:endParaRPr lang="en-US" altLang="ja-JP" sz="1600" b="0" dirty="0"/>
          </a:p>
        </p:txBody>
      </p:sp>
      <p:sp>
        <p:nvSpPr>
          <p:cNvPr id="3" name="テキスト プレースホルダー 2">
            <a:extLst>
              <a:ext uri="{FF2B5EF4-FFF2-40B4-BE49-F238E27FC236}">
                <a16:creationId xmlns:a16="http://schemas.microsoft.com/office/drawing/2014/main" xmlns="" id="{AF7D207A-3082-4E1B-B9AE-35B6456D543A}"/>
              </a:ext>
            </a:extLst>
          </p:cNvPr>
          <p:cNvSpPr>
            <a:spLocks noGrp="1"/>
          </p:cNvSpPr>
          <p:nvPr>
            <p:ph type="body" sz="quarter" idx="20"/>
          </p:nvPr>
        </p:nvSpPr>
        <p:spPr/>
        <p:txBody>
          <a:bodyPr/>
          <a:lstStyle/>
          <a:p>
            <a:r>
              <a:rPr lang="ja-JP" altLang="en-US" dirty="0"/>
              <a:t>本日の内容</a:t>
            </a:r>
            <a:endParaRPr kumimoji="1" lang="ja-JP" altLang="en-US" dirty="0"/>
          </a:p>
        </p:txBody>
      </p:sp>
      <p:sp>
        <p:nvSpPr>
          <p:cNvPr id="4" name="日付プレースホルダー 3">
            <a:extLst>
              <a:ext uri="{FF2B5EF4-FFF2-40B4-BE49-F238E27FC236}">
                <a16:creationId xmlns:a16="http://schemas.microsoft.com/office/drawing/2014/main" xmlns="" id="{2BAA89A0-E12B-4982-9B61-23D99B4DFF82}"/>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5" name="正方形/長方形 4">
            <a:extLst>
              <a:ext uri="{FF2B5EF4-FFF2-40B4-BE49-F238E27FC236}">
                <a16:creationId xmlns:a16="http://schemas.microsoft.com/office/drawing/2014/main" xmlns="" id="{1932094E-0CE6-4A99-A6F8-9492DB3DC406}"/>
              </a:ext>
            </a:extLst>
          </p:cNvPr>
          <p:cNvSpPr/>
          <p:nvPr/>
        </p:nvSpPr>
        <p:spPr>
          <a:xfrm>
            <a:off x="5014761" y="2531443"/>
            <a:ext cx="5534527" cy="2016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在庫の過多の要因を明確にすること</a:t>
            </a:r>
            <a:endParaRPr kumimoji="1" lang="en-US" altLang="ja-JP" dirty="0"/>
          </a:p>
          <a:p>
            <a:r>
              <a:rPr kumimoji="1" lang="ja-JP" altLang="en-US" dirty="0"/>
              <a:t>生部、かんばん総枚数の是正</a:t>
            </a:r>
            <a:r>
              <a:rPr lang="ja-JP" altLang="en-US" dirty="0"/>
              <a:t>取り組みをしてるので</a:t>
            </a:r>
            <a:endParaRPr lang="en-US" altLang="ja-JP" dirty="0"/>
          </a:p>
          <a:p>
            <a:r>
              <a:rPr lang="ja-JP" altLang="en-US" dirty="0"/>
              <a:t>データ</a:t>
            </a:r>
            <a:endParaRPr lang="en-US" altLang="ja-JP" dirty="0"/>
          </a:p>
          <a:p>
            <a:r>
              <a:rPr lang="en-US" altLang="ja-JP" dirty="0" err="1"/>
              <a:t>beforeafter</a:t>
            </a:r>
            <a:r>
              <a:rPr lang="ja-JP" altLang="en-US" dirty="0"/>
              <a:t>今の近々やるべき</a:t>
            </a:r>
            <a:endParaRPr lang="en-US" altLang="ja-JP" dirty="0"/>
          </a:p>
        </p:txBody>
      </p:sp>
    </p:spTree>
    <p:extLst>
      <p:ext uri="{BB962C8B-B14F-4D97-AF65-F5344CB8AC3E}">
        <p14:creationId xmlns:p14="http://schemas.microsoft.com/office/powerpoint/2010/main" val="3358879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12E3703-E9E2-4B10-B21B-DCD73B1CD61A}"/>
              </a:ext>
            </a:extLst>
          </p:cNvPr>
          <p:cNvSpPr>
            <a:spLocks noGrp="1"/>
          </p:cNvSpPr>
          <p:nvPr>
            <p:ph type="body" sz="quarter" idx="18"/>
          </p:nvPr>
        </p:nvSpPr>
        <p:spPr/>
        <p:txBody>
          <a:bodyPr/>
          <a:lstStyle/>
          <a:p>
            <a:r>
              <a:rPr kumimoji="1" lang="ja-JP" altLang="en-US" sz="1600" b="0" u="sng" dirty="0"/>
              <a:t>分かったこと</a:t>
            </a:r>
            <a:endParaRPr kumimoji="1" lang="en-US" altLang="ja-JP" sz="1600" b="0" u="sng" dirty="0"/>
          </a:p>
          <a:p>
            <a:r>
              <a:rPr kumimoji="1" lang="ja-JP" altLang="en-US" sz="1600" b="0" dirty="0"/>
              <a:t>・設計値変更後、６割の品番が</a:t>
            </a:r>
            <a:r>
              <a:rPr kumimoji="1" lang="en-US" altLang="ja-JP" sz="1600" b="0" dirty="0"/>
              <a:t>0.7</a:t>
            </a:r>
            <a:r>
              <a:rPr lang="ja-JP" altLang="en-US" sz="1600" b="0" dirty="0"/>
              <a:t>日程度短くなった（ただ、基準在庫日数を</a:t>
            </a:r>
            <a:r>
              <a:rPr lang="en-US" altLang="ja-JP" sz="1600" b="0" dirty="0"/>
              <a:t>0</a:t>
            </a:r>
            <a:r>
              <a:rPr lang="ja-JP" altLang="en-US" sz="1600" b="0" dirty="0"/>
              <a:t>～</a:t>
            </a:r>
            <a:r>
              <a:rPr lang="en-US" altLang="ja-JP" sz="1600" b="0" dirty="0"/>
              <a:t>3</a:t>
            </a:r>
            <a:r>
              <a:rPr lang="ja-JP" altLang="en-US" sz="1600" b="0" dirty="0"/>
              <a:t>日程度上回っている）</a:t>
            </a:r>
            <a:endParaRPr lang="en-US" altLang="ja-JP" sz="1600" b="0" dirty="0"/>
          </a:p>
          <a:p>
            <a:r>
              <a:rPr kumimoji="1" lang="ja-JP" altLang="en-US" sz="1600" b="0" dirty="0"/>
              <a:t>・仕入先による</a:t>
            </a:r>
          </a:p>
        </p:txBody>
      </p:sp>
      <p:sp>
        <p:nvSpPr>
          <p:cNvPr id="3" name="テキスト プレースホルダー 2">
            <a:extLst>
              <a:ext uri="{FF2B5EF4-FFF2-40B4-BE49-F238E27FC236}">
                <a16:creationId xmlns:a16="http://schemas.microsoft.com/office/drawing/2014/main" xmlns="" id="{06F3FF7A-9310-4A9D-B97C-0FF7079A9216}"/>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の実績値と設計値の比較➁</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xmlns="" id="{FEFF43CC-FFA7-4C66-B69D-1C12701229A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graphicFrame>
        <p:nvGraphicFramePr>
          <p:cNvPr id="10" name="表 9">
            <a:extLst>
              <a:ext uri="{FF2B5EF4-FFF2-40B4-BE49-F238E27FC236}">
                <a16:creationId xmlns:a16="http://schemas.microsoft.com/office/drawing/2014/main" xmlns="" id="{45F71BAF-88FA-4541-9F7F-908FF3C42E17}"/>
              </a:ext>
            </a:extLst>
          </p:cNvPr>
          <p:cNvGraphicFramePr>
            <a:graphicFrameLocks noGrp="1"/>
          </p:cNvGraphicFramePr>
          <p:nvPr>
            <p:extLst>
              <p:ext uri="{D42A27DB-BD31-4B8C-83A1-F6EECF244321}">
                <p14:modId xmlns:p14="http://schemas.microsoft.com/office/powerpoint/2010/main" val="3333998900"/>
              </p:ext>
            </p:extLst>
          </p:nvPr>
        </p:nvGraphicFramePr>
        <p:xfrm>
          <a:off x="1016346" y="1927037"/>
          <a:ext cx="6613072" cy="4270865"/>
        </p:xfrm>
        <a:graphic>
          <a:graphicData uri="http://schemas.openxmlformats.org/drawingml/2006/table">
            <a:tbl>
              <a:tblPr/>
              <a:tblGrid>
                <a:gridCol w="255966">
                  <a:extLst>
                    <a:ext uri="{9D8B030D-6E8A-4147-A177-3AD203B41FA5}">
                      <a16:colId xmlns:a16="http://schemas.microsoft.com/office/drawing/2014/main" xmlns="" val="1580565321"/>
                    </a:ext>
                  </a:extLst>
                </a:gridCol>
                <a:gridCol w="280363">
                  <a:extLst>
                    <a:ext uri="{9D8B030D-6E8A-4147-A177-3AD203B41FA5}">
                      <a16:colId xmlns:a16="http://schemas.microsoft.com/office/drawing/2014/main" xmlns="" val="4020938429"/>
                    </a:ext>
                  </a:extLst>
                </a:gridCol>
                <a:gridCol w="280363">
                  <a:extLst>
                    <a:ext uri="{9D8B030D-6E8A-4147-A177-3AD203B41FA5}">
                      <a16:colId xmlns:a16="http://schemas.microsoft.com/office/drawing/2014/main" xmlns="" val="3933133846"/>
                    </a:ext>
                  </a:extLst>
                </a:gridCol>
                <a:gridCol w="280363">
                  <a:extLst>
                    <a:ext uri="{9D8B030D-6E8A-4147-A177-3AD203B41FA5}">
                      <a16:colId xmlns:a16="http://schemas.microsoft.com/office/drawing/2014/main" xmlns="" val="861219355"/>
                    </a:ext>
                  </a:extLst>
                </a:gridCol>
                <a:gridCol w="280363">
                  <a:extLst>
                    <a:ext uri="{9D8B030D-6E8A-4147-A177-3AD203B41FA5}">
                      <a16:colId xmlns:a16="http://schemas.microsoft.com/office/drawing/2014/main" xmlns="" val="1473075097"/>
                    </a:ext>
                  </a:extLst>
                </a:gridCol>
                <a:gridCol w="280363">
                  <a:extLst>
                    <a:ext uri="{9D8B030D-6E8A-4147-A177-3AD203B41FA5}">
                      <a16:colId xmlns:a16="http://schemas.microsoft.com/office/drawing/2014/main" xmlns="" val="1273421487"/>
                    </a:ext>
                  </a:extLst>
                </a:gridCol>
                <a:gridCol w="280363">
                  <a:extLst>
                    <a:ext uri="{9D8B030D-6E8A-4147-A177-3AD203B41FA5}">
                      <a16:colId xmlns:a16="http://schemas.microsoft.com/office/drawing/2014/main" xmlns="" val="553569153"/>
                    </a:ext>
                  </a:extLst>
                </a:gridCol>
                <a:gridCol w="280363">
                  <a:extLst>
                    <a:ext uri="{9D8B030D-6E8A-4147-A177-3AD203B41FA5}">
                      <a16:colId xmlns:a16="http://schemas.microsoft.com/office/drawing/2014/main" xmlns="" val="573965792"/>
                    </a:ext>
                  </a:extLst>
                </a:gridCol>
                <a:gridCol w="280363">
                  <a:extLst>
                    <a:ext uri="{9D8B030D-6E8A-4147-A177-3AD203B41FA5}">
                      <a16:colId xmlns:a16="http://schemas.microsoft.com/office/drawing/2014/main" xmlns="" val="2398481730"/>
                    </a:ext>
                  </a:extLst>
                </a:gridCol>
                <a:gridCol w="280363">
                  <a:extLst>
                    <a:ext uri="{9D8B030D-6E8A-4147-A177-3AD203B41FA5}">
                      <a16:colId xmlns:a16="http://schemas.microsoft.com/office/drawing/2014/main" xmlns="" val="2235427140"/>
                    </a:ext>
                  </a:extLst>
                </a:gridCol>
                <a:gridCol w="280363">
                  <a:extLst>
                    <a:ext uri="{9D8B030D-6E8A-4147-A177-3AD203B41FA5}">
                      <a16:colId xmlns:a16="http://schemas.microsoft.com/office/drawing/2014/main" xmlns="" val="866785336"/>
                    </a:ext>
                  </a:extLst>
                </a:gridCol>
                <a:gridCol w="280363">
                  <a:extLst>
                    <a:ext uri="{9D8B030D-6E8A-4147-A177-3AD203B41FA5}">
                      <a16:colId xmlns:a16="http://schemas.microsoft.com/office/drawing/2014/main" xmlns="" val="4149800006"/>
                    </a:ext>
                  </a:extLst>
                </a:gridCol>
                <a:gridCol w="280363">
                  <a:extLst>
                    <a:ext uri="{9D8B030D-6E8A-4147-A177-3AD203B41FA5}">
                      <a16:colId xmlns:a16="http://schemas.microsoft.com/office/drawing/2014/main" xmlns="" val="2533587543"/>
                    </a:ext>
                  </a:extLst>
                </a:gridCol>
                <a:gridCol w="280363">
                  <a:extLst>
                    <a:ext uri="{9D8B030D-6E8A-4147-A177-3AD203B41FA5}">
                      <a16:colId xmlns:a16="http://schemas.microsoft.com/office/drawing/2014/main" xmlns="" val="862113364"/>
                    </a:ext>
                  </a:extLst>
                </a:gridCol>
                <a:gridCol w="280363">
                  <a:extLst>
                    <a:ext uri="{9D8B030D-6E8A-4147-A177-3AD203B41FA5}">
                      <a16:colId xmlns:a16="http://schemas.microsoft.com/office/drawing/2014/main" xmlns="" val="3058558716"/>
                    </a:ext>
                  </a:extLst>
                </a:gridCol>
                <a:gridCol w="280363">
                  <a:extLst>
                    <a:ext uri="{9D8B030D-6E8A-4147-A177-3AD203B41FA5}">
                      <a16:colId xmlns:a16="http://schemas.microsoft.com/office/drawing/2014/main" xmlns="" val="2535324556"/>
                    </a:ext>
                  </a:extLst>
                </a:gridCol>
                <a:gridCol w="280363">
                  <a:extLst>
                    <a:ext uri="{9D8B030D-6E8A-4147-A177-3AD203B41FA5}">
                      <a16:colId xmlns:a16="http://schemas.microsoft.com/office/drawing/2014/main" xmlns="" val="358590130"/>
                    </a:ext>
                  </a:extLst>
                </a:gridCol>
                <a:gridCol w="280363">
                  <a:extLst>
                    <a:ext uri="{9D8B030D-6E8A-4147-A177-3AD203B41FA5}">
                      <a16:colId xmlns:a16="http://schemas.microsoft.com/office/drawing/2014/main" xmlns="" val="1777338397"/>
                    </a:ext>
                  </a:extLst>
                </a:gridCol>
                <a:gridCol w="460999">
                  <a:extLst>
                    <a:ext uri="{9D8B030D-6E8A-4147-A177-3AD203B41FA5}">
                      <a16:colId xmlns:a16="http://schemas.microsoft.com/office/drawing/2014/main" xmlns="" val="1749504213"/>
                    </a:ext>
                  </a:extLst>
                </a:gridCol>
                <a:gridCol w="423639">
                  <a:extLst>
                    <a:ext uri="{9D8B030D-6E8A-4147-A177-3AD203B41FA5}">
                      <a16:colId xmlns:a16="http://schemas.microsoft.com/office/drawing/2014/main" xmlns="" val="4212317737"/>
                    </a:ext>
                  </a:extLst>
                </a:gridCol>
                <a:gridCol w="706297">
                  <a:extLst>
                    <a:ext uri="{9D8B030D-6E8A-4147-A177-3AD203B41FA5}">
                      <a16:colId xmlns:a16="http://schemas.microsoft.com/office/drawing/2014/main" xmlns="" val="2523508869"/>
                    </a:ext>
                  </a:extLst>
                </a:gridCol>
              </a:tblGrid>
              <a:tr h="34454">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変更前）異常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変更後）正常</a:t>
                      </a: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変更後）異常</a:t>
                      </a:r>
                      <a:r>
                        <a:rPr lang="en-US" altLang="zh-TW"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差分）社内</a:t>
                      </a:r>
                      <a:r>
                        <a:rPr lang="en-US" sz="200" b="0" i="0" u="none" strike="noStrike" dirty="0">
                          <a:solidFill>
                            <a:srgbClr val="000000"/>
                          </a:solidFill>
                          <a:effectLst/>
                          <a:latin typeface="游ゴシック" panose="020B0400000000000000" pitchFamily="50" charset="-128"/>
                          <a:ea typeface="游ゴシック" panose="020B0400000000000000" pitchFamily="50" charset="-128"/>
                        </a:rPr>
                        <a:t>LT</a:t>
                      </a:r>
                    </a:p>
                  </a:txBody>
                  <a:tcPr marL="338" marR="338" marT="338" marB="0" anchor="ctr">
                    <a:lnL>
                      <a:noFill/>
                    </a:lnL>
                    <a:lnR>
                      <a:noFill/>
                    </a:lnR>
                    <a:lnT>
                      <a:noFill/>
                    </a:lnT>
                    <a:lnB>
                      <a:noFill/>
                    </a:lnB>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仕入先名</a:t>
                      </a:r>
                      <a:r>
                        <a:rPr lang="en-US" altLang="zh-TW" sz="200" b="0" i="0" u="none" strike="noStrike" dirty="0">
                          <a:solidFill>
                            <a:srgbClr val="000000"/>
                          </a:solidFill>
                          <a:effectLst/>
                          <a:latin typeface="游ゴシック" panose="020B0400000000000000" pitchFamily="50" charset="-128"/>
                          <a:ea typeface="游ゴシック" panose="020B0400000000000000" pitchFamily="50" charset="-128"/>
                        </a:rPr>
                        <a:t>/</a:t>
                      </a: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工場名</a:t>
                      </a:r>
                    </a:p>
                  </a:txBody>
                  <a:tcPr marL="338" marR="338" marT="338" marB="0" anchor="ctr">
                    <a:lnL>
                      <a:noFill/>
                    </a:lnL>
                    <a:lnR>
                      <a:noFill/>
                    </a:lnR>
                    <a:lnT>
                      <a:noFill/>
                    </a:lnT>
                    <a:lnB>
                      <a:noFill/>
                    </a:lnB>
                  </a:tcPr>
                </a:tc>
                <a:extLst>
                  <a:ext uri="{0D108BD9-81ED-4DB2-BD59-A6C34878D82A}">
                    <a16:rowId xmlns:a16="http://schemas.microsoft.com/office/drawing/2014/main" xmlns="" val="348905341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2030045013L</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-3.805</a:t>
                      </a:r>
                    </a:p>
                  </a:txBody>
                  <a:tcPr marL="338" marR="338" marT="338" marB="0" anchor="ctr">
                    <a:lnL>
                      <a:noFill/>
                    </a:lnL>
                    <a:lnR>
                      <a:noFill/>
                    </a:lnR>
                    <a:lnT>
                      <a:noFill/>
                    </a:lnT>
                    <a:lnB>
                      <a:noFill/>
                    </a:lnB>
                    <a:solidFill>
                      <a:srgbClr val="5A8AC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伊藤金属工業（株）</a:t>
                      </a:r>
                    </a:p>
                  </a:txBody>
                  <a:tcPr marL="338" marR="338" marT="338" marB="0" anchor="ctr">
                    <a:lnL>
                      <a:noFill/>
                    </a:lnL>
                    <a:lnR>
                      <a:noFill/>
                    </a:lnR>
                    <a:lnT>
                      <a:noFill/>
                    </a:lnT>
                    <a:lnB>
                      <a:noFill/>
                    </a:lnB>
                  </a:tcPr>
                </a:tc>
                <a:extLst>
                  <a:ext uri="{0D108BD9-81ED-4DB2-BD59-A6C34878D82A}">
                    <a16:rowId xmlns:a16="http://schemas.microsoft.com/office/drawing/2014/main" xmlns="" val="91037295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9030115A011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-3.25</a:t>
                      </a:r>
                    </a:p>
                  </a:txBody>
                  <a:tcPr marL="338" marR="338" marT="338" marB="0" anchor="ctr">
                    <a:lnL>
                      <a:noFill/>
                    </a:lnL>
                    <a:lnR>
                      <a:noFill/>
                    </a:lnR>
                    <a:lnT>
                      <a:noFill/>
                    </a:lnT>
                    <a:lnB>
                      <a:noFill/>
                    </a:lnB>
                    <a:solidFill>
                      <a:srgbClr val="739BC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302858077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9034108A010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-2.13</a:t>
                      </a:r>
                    </a:p>
                  </a:txBody>
                  <a:tcPr marL="338" marR="338" marT="338" marB="0" anchor="ctr">
                    <a:lnL>
                      <a:noFill/>
                    </a:lnL>
                    <a:lnR>
                      <a:noFill/>
                    </a:lnR>
                    <a:lnT>
                      <a:noFill/>
                    </a:lnT>
                    <a:lnB>
                      <a:noFill/>
                    </a:lnB>
                    <a:solidFill>
                      <a:srgbClr val="A6BFE0"/>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xmlns="" val="28336649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9020156A002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a:t>
                      </a:r>
                    </a:p>
                  </a:txBody>
                  <a:tcPr marL="338" marR="338" marT="338" marB="0" anchor="ctr">
                    <a:lnL>
                      <a:noFill/>
                    </a:lnL>
                    <a:lnR>
                      <a:noFill/>
                    </a:lnR>
                    <a:lnT>
                      <a:noFill/>
                    </a:lnT>
                    <a:lnB>
                      <a:noFill/>
                    </a:lnB>
                    <a:solidFill>
                      <a:srgbClr val="A8C1E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201390373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9050827A011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36.36364</a:t>
                      </a:r>
                    </a:p>
                  </a:txBody>
                  <a:tcPr marL="338" marR="338" marT="338" marB="0" anchor="ctr">
                    <a:lnL>
                      <a:noFill/>
                    </a:lnL>
                    <a:lnR>
                      <a:noFill/>
                    </a:lnR>
                    <a:lnT>
                      <a:noFill/>
                    </a:lnT>
                    <a:lnB>
                      <a:noFill/>
                    </a:lnB>
                    <a:solidFill>
                      <a:srgbClr val="FDC2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ABC3E2"/>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（株）東郷製作所</a:t>
                      </a:r>
                    </a:p>
                  </a:txBody>
                  <a:tcPr marL="338" marR="338" marT="338" marB="0" anchor="ctr">
                    <a:lnL>
                      <a:noFill/>
                    </a:lnL>
                    <a:lnR>
                      <a:noFill/>
                    </a:lnR>
                    <a:lnT>
                      <a:noFill/>
                    </a:lnT>
                    <a:lnB>
                      <a:noFill/>
                    </a:lnB>
                    <a:solidFill>
                      <a:srgbClr val="FFD966"/>
                    </a:solidFill>
                  </a:tcPr>
                </a:tc>
                <a:extLst>
                  <a:ext uri="{0D108BD9-81ED-4DB2-BD59-A6C34878D82A}">
                    <a16:rowId xmlns:a16="http://schemas.microsoft.com/office/drawing/2014/main" xmlns="" val="125696996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9020150A002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42.10526</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a:t>
                      </a:r>
                    </a:p>
                  </a:txBody>
                  <a:tcPr marL="338" marR="338" marT="338" marB="0" anchor="ctr">
                    <a:lnL>
                      <a:noFill/>
                    </a:lnL>
                    <a:lnR>
                      <a:noFill/>
                    </a:lnR>
                    <a:lnT>
                      <a:noFill/>
                    </a:lnT>
                    <a:lnB>
                      <a:noFill/>
                    </a:lnB>
                    <a:solidFill>
                      <a:srgbClr val="B3C9E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371766318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1040183011P</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58.33333</a:t>
                      </a:r>
                    </a:p>
                  </a:txBody>
                  <a:tcPr marL="338" marR="338" marT="338" marB="0" anchor="ctr">
                    <a:lnL>
                      <a:noFill/>
                    </a:lnL>
                    <a:lnR>
                      <a:noFill/>
                    </a:lnR>
                    <a:lnT>
                      <a:noFill/>
                    </a:lnT>
                    <a:lnB>
                      <a:noFill/>
                    </a:lnB>
                    <a:solidFill>
                      <a:srgbClr val="FCA3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-1.71</a:t>
                      </a:r>
                    </a:p>
                  </a:txBody>
                  <a:tcPr marL="338" marR="338" marT="338" marB="0" anchor="ctr">
                    <a:lnL>
                      <a:noFill/>
                    </a:lnL>
                    <a:lnR>
                      <a:noFill/>
                    </a:lnR>
                    <a:lnT>
                      <a:noFill/>
                    </a:lnT>
                    <a:lnB>
                      <a:noFill/>
                    </a:lnB>
                    <a:solidFill>
                      <a:srgbClr val="B9CCE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4750061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35556ECB010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a:t>
                      </a:r>
                    </a:p>
                  </a:txBody>
                  <a:tcPr marL="338" marR="338" marT="338" marB="0" anchor="ctr">
                    <a:lnL>
                      <a:noFill/>
                    </a:lnL>
                    <a:lnR>
                      <a:noFill/>
                    </a:lnR>
                    <a:lnT>
                      <a:noFill/>
                    </a:lnT>
                    <a:lnB>
                      <a:noFill/>
                    </a:lnB>
                    <a:solidFill>
                      <a:srgbClr val="C0D2E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381101149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1040052001Z</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FCAB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a:t>
                      </a:r>
                    </a:p>
                  </a:txBody>
                  <a:tcPr marL="338" marR="338" marT="338" marB="0" anchor="ctr">
                    <a:lnL>
                      <a:noFill/>
                    </a:lnL>
                    <a:lnR>
                      <a:noFill/>
                    </a:lnR>
                    <a:lnT>
                      <a:noFill/>
                    </a:lnT>
                    <a:lnB>
                      <a:noFill/>
                    </a:lnB>
                    <a:solidFill>
                      <a:srgbClr val="C6D6E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5369580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9015905A007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a:t>
                      </a:r>
                    </a:p>
                  </a:txBody>
                  <a:tcPr marL="338" marR="338" marT="338" marB="0" anchor="ctr">
                    <a:lnL>
                      <a:noFill/>
                    </a:lnL>
                    <a:lnR>
                      <a:noFill/>
                    </a:lnR>
                    <a:lnT>
                      <a:noFill/>
                    </a:lnT>
                    <a:lnB>
                      <a:noFill/>
                    </a:lnB>
                    <a:solidFill>
                      <a:srgbClr val="CAD9E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21250680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9014908A008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-1.32</a:t>
                      </a:r>
                    </a:p>
                  </a:txBody>
                  <a:tcPr marL="338" marR="338" marT="338" marB="0" anchor="ctr">
                    <a:lnL>
                      <a:noFill/>
                    </a:lnL>
                    <a:lnR>
                      <a:noFill/>
                    </a:lnR>
                    <a:lnT>
                      <a:noFill/>
                    </a:lnT>
                    <a:lnB>
                      <a:noFill/>
                    </a:lnB>
                    <a:solidFill>
                      <a:srgbClr val="CAD9E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19254824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9011906A065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-1.255</a:t>
                      </a:r>
                    </a:p>
                  </a:txBody>
                  <a:tcPr marL="338" marR="338" marT="338" marB="0" anchor="ctr">
                    <a:lnL>
                      <a:noFill/>
                    </a:lnL>
                    <a:lnR>
                      <a:noFill/>
                    </a:lnR>
                    <a:lnT>
                      <a:noFill/>
                    </a:lnT>
                    <a:lnB>
                      <a:noFill/>
                    </a:lnB>
                    <a:solidFill>
                      <a:srgbClr val="CDDBE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714596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9034114A004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a:t>
                      </a:r>
                    </a:p>
                  </a:txBody>
                  <a:tcPr marL="338" marR="338" marT="338" marB="0" anchor="ctr">
                    <a:lnL>
                      <a:noFill/>
                    </a:lnL>
                    <a:lnR>
                      <a:noFill/>
                    </a:lnR>
                    <a:lnT>
                      <a:noFill/>
                    </a:lnT>
                    <a:lnB>
                      <a:noFill/>
                    </a:lnB>
                    <a:solidFill>
                      <a:srgbClr val="D1DDE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0950043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-1.135</a:t>
                      </a:r>
                    </a:p>
                  </a:txBody>
                  <a:tcPr marL="338" marR="338" marT="338" marB="0" anchor="ctr">
                    <a:lnL>
                      <a:noFill/>
                    </a:lnL>
                    <a:lnR>
                      <a:noFill/>
                    </a:lnR>
                    <a:lnT>
                      <a:noFill/>
                    </a:lnT>
                    <a:lnB>
                      <a:noFill/>
                    </a:lnB>
                    <a:solidFill>
                      <a:srgbClr val="D3DFF0"/>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57644343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9036652A004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17.07317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39.02439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29.26829</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-1.065</a:t>
                      </a:r>
                    </a:p>
                  </a:txBody>
                  <a:tcPr marL="338" marR="338" marT="338" marB="0" anchor="ctr">
                    <a:lnL>
                      <a:noFill/>
                    </a:lnL>
                    <a:lnR>
                      <a:noFill/>
                    </a:lnR>
                    <a:lnT>
                      <a:noFill/>
                    </a:lnT>
                    <a:lnB>
                      <a:noFill/>
                    </a:lnB>
                    <a:solidFill>
                      <a:srgbClr val="D6E1F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298662662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9025006A007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38.88889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38.88889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-1.065</a:t>
                      </a:r>
                    </a:p>
                  </a:txBody>
                  <a:tcPr marL="338" marR="338" marT="338" marB="0" anchor="ctr">
                    <a:lnL>
                      <a:noFill/>
                    </a:lnL>
                    <a:lnR>
                      <a:noFill/>
                    </a:lnR>
                    <a:lnT>
                      <a:noFill/>
                    </a:lnT>
                    <a:lnB>
                      <a:noFill/>
                    </a:lnB>
                    <a:solidFill>
                      <a:srgbClr val="D6E1F1"/>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197362155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82821ECB040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-0.97</a:t>
                      </a:r>
                    </a:p>
                  </a:txBody>
                  <a:tcPr marL="338" marR="338" marT="338" marB="0" anchor="ctr">
                    <a:lnL>
                      <a:noFill/>
                    </a:lnL>
                    <a:lnR>
                      <a:noFill/>
                    </a:lnR>
                    <a:lnT>
                      <a:noFill/>
                    </a:lnT>
                    <a:lnB>
                      <a:noFill/>
                    </a:lnB>
                    <a:solidFill>
                      <a:srgbClr val="DAE4F3"/>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178523541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82821ECB050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a:t>
                      </a:r>
                    </a:p>
                  </a:txBody>
                  <a:tcPr marL="338" marR="338" marT="338" marB="0" anchor="ctr">
                    <a:lnL>
                      <a:noFill/>
                    </a:lnL>
                    <a:lnR>
                      <a:noFill/>
                    </a:lnR>
                    <a:lnT>
                      <a:noFill/>
                    </a:lnT>
                    <a:lnB>
                      <a:noFill/>
                    </a:lnB>
                    <a:solidFill>
                      <a:srgbClr val="FDC2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36.17021</a:t>
                      </a:r>
                    </a:p>
                  </a:txBody>
                  <a:tcPr marL="338" marR="338" marT="338" marB="0" anchor="ctr">
                    <a:lnL>
                      <a:noFill/>
                    </a:lnL>
                    <a:lnR>
                      <a:noFill/>
                    </a:lnR>
                    <a:lnT>
                      <a:noFill/>
                    </a:lnT>
                    <a:lnB>
                      <a:noFill/>
                    </a:lnB>
                    <a:solidFill>
                      <a:srgbClr val="FDC2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57.44681</a:t>
                      </a:r>
                    </a:p>
                  </a:txBody>
                  <a:tcPr marL="338" marR="338" marT="338" marB="0" anchor="ctr">
                    <a:lnL>
                      <a:noFill/>
                    </a:lnL>
                    <a:lnR>
                      <a:noFill/>
                    </a:lnR>
                    <a:lnT>
                      <a:noFill/>
                    </a:lnT>
                    <a:lnB>
                      <a:noFill/>
                    </a:lnB>
                    <a:solidFill>
                      <a:srgbClr val="FCA5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-0.815</a:t>
                      </a:r>
                    </a:p>
                  </a:txBody>
                  <a:tcPr marL="338" marR="338" marT="338" marB="0" anchor="ctr">
                    <a:lnL>
                      <a:noFill/>
                    </a:lnL>
                    <a:lnR>
                      <a:noFill/>
                    </a:lnR>
                    <a:lnT>
                      <a:noFill/>
                    </a:lnT>
                    <a:lnB>
                      <a:noFill/>
                    </a:lnB>
                    <a:solidFill>
                      <a:srgbClr val="E1E9F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417141576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35580ECB011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0.58309</a:t>
                      </a:r>
                    </a:p>
                  </a:txBody>
                  <a:tcPr marL="338" marR="338" marT="338" marB="0" anchor="ctr">
                    <a:lnL>
                      <a:noFill/>
                    </a:lnL>
                    <a:lnR>
                      <a:noFill/>
                    </a:lnR>
                    <a:lnT>
                      <a:noFill/>
                    </a:lnT>
                    <a:lnB>
                      <a:noFill/>
                    </a:lnB>
                    <a:solidFill>
                      <a:srgbClr val="71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4.373178</a:t>
                      </a:r>
                    </a:p>
                  </a:txBody>
                  <a:tcPr marL="338" marR="338" marT="338" marB="0" anchor="ctr">
                    <a:lnL>
                      <a:noFill/>
                    </a:lnL>
                    <a:lnR>
                      <a:noFill/>
                    </a:lnR>
                    <a:lnT>
                      <a:noFill/>
                    </a:lnT>
                    <a:lnB>
                      <a:noFill/>
                    </a:lnB>
                    <a:solidFill>
                      <a:srgbClr val="CF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1.457726</a:t>
                      </a:r>
                    </a:p>
                  </a:txBody>
                  <a:tcPr marL="338" marR="338" marT="338" marB="0" anchor="ctr">
                    <a:lnL>
                      <a:noFill/>
                    </a:lnL>
                    <a:lnR>
                      <a:noFill/>
                    </a:lnR>
                    <a:lnT>
                      <a:noFill/>
                    </a:lnT>
                    <a:lnB>
                      <a:noFill/>
                    </a:lnB>
                    <a:solidFill>
                      <a:srgbClr val="87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2.623907</a:t>
                      </a:r>
                    </a:p>
                  </a:txBody>
                  <a:tcPr marL="338" marR="338" marT="338" marB="0" anchor="ctr">
                    <a:lnL>
                      <a:noFill/>
                    </a:lnL>
                    <a:lnR>
                      <a:noFill/>
                    </a:lnR>
                    <a:lnT>
                      <a:noFill/>
                    </a:lnT>
                    <a:lnB>
                      <a:noFill/>
                    </a:lnB>
                    <a:solidFill>
                      <a:srgbClr val="A3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5.539359</a:t>
                      </a:r>
                    </a:p>
                  </a:txBody>
                  <a:tcPr marL="338" marR="338" marT="338" marB="0" anchor="ctr">
                    <a:lnL>
                      <a:noFill/>
                    </a:lnL>
                    <a:lnR>
                      <a:noFill/>
                    </a:lnR>
                    <a:lnT>
                      <a:noFill/>
                    </a:lnT>
                    <a:lnB>
                      <a:noFill/>
                    </a:lnB>
                    <a:solidFill>
                      <a:srgbClr val="EB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5.247813</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40.23324</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39.94169</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0.887574</a:t>
                      </a:r>
                    </a:p>
                  </a:txBody>
                  <a:tcPr marL="338" marR="338" marT="338" marB="0" anchor="ctr">
                    <a:lnL>
                      <a:noFill/>
                    </a:lnL>
                    <a:lnR>
                      <a:noFill/>
                    </a:lnR>
                    <a:lnT>
                      <a:noFill/>
                    </a:lnT>
                    <a:lnB>
                      <a:noFill/>
                    </a:lnB>
                    <a:solidFill>
                      <a:srgbClr val="78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3.254438</a:t>
                      </a:r>
                    </a:p>
                  </a:txBody>
                  <a:tcPr marL="338" marR="338" marT="338" marB="0" anchor="ctr">
                    <a:lnL>
                      <a:noFill/>
                    </a:lnL>
                    <a:lnR>
                      <a:noFill/>
                    </a:lnR>
                    <a:lnT>
                      <a:noFill/>
                    </a:lnT>
                    <a:lnB>
                      <a:noFill/>
                    </a:lnB>
                    <a:solidFill>
                      <a:srgbClr val="B3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8.579882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21.00592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27.21893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39.05325</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-0.81</a:t>
                      </a:r>
                    </a:p>
                  </a:txBody>
                  <a:tcPr marL="338" marR="338" marT="338" marB="0" anchor="ctr">
                    <a:lnL>
                      <a:noFill/>
                    </a:lnL>
                    <a:lnR>
                      <a:noFill/>
                    </a:lnR>
                    <a:lnT>
                      <a:noFill/>
                    </a:lnT>
                    <a:lnB>
                      <a:noFill/>
                    </a:lnB>
                    <a:solidFill>
                      <a:srgbClr val="E1E9F5"/>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アイシン精機（株）</a:t>
                      </a:r>
                    </a:p>
                  </a:txBody>
                  <a:tcPr marL="338" marR="338" marT="338" marB="0" anchor="ctr">
                    <a:lnL>
                      <a:noFill/>
                    </a:lnL>
                    <a:lnR>
                      <a:noFill/>
                    </a:lnR>
                    <a:lnT>
                      <a:noFill/>
                    </a:lnT>
                    <a:lnB>
                      <a:noFill/>
                    </a:lnB>
                  </a:tcPr>
                </a:tc>
                <a:extLst>
                  <a:ext uri="{0D108BD9-81ED-4DB2-BD59-A6C34878D82A}">
                    <a16:rowId xmlns:a16="http://schemas.microsoft.com/office/drawing/2014/main" xmlns="" val="408258425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41310ECB010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2.021174</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10.00962</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14.62945</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12.60828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20.30799</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10.39461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17.80558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12.22329</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1.736466</a:t>
                      </a:r>
                    </a:p>
                  </a:txBody>
                  <a:tcPr marL="338" marR="338" marT="338" marB="0" anchor="ctr">
                    <a:lnL>
                      <a:noFill/>
                    </a:lnL>
                    <a:lnR>
                      <a:noFill/>
                    </a:lnR>
                    <a:lnT>
                      <a:noFill/>
                    </a:lnT>
                    <a:lnB>
                      <a:noFill/>
                    </a:lnB>
                    <a:solidFill>
                      <a:srgbClr val="8D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11.95097</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20.53115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33.40143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10.41879</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6.026558</a:t>
                      </a:r>
                    </a:p>
                  </a:txBody>
                  <a:tcPr marL="338" marR="338" marT="338" marB="0" anchor="ctr">
                    <a:lnL>
                      <a:noFill/>
                    </a:lnL>
                    <a:lnR>
                      <a:noFill/>
                    </a:lnR>
                    <a:lnT>
                      <a:noFill/>
                    </a:lnT>
                    <a:lnB>
                      <a:noFill/>
                    </a:lnB>
                    <a:solidFill>
                      <a:srgbClr val="F7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1.123596</a:t>
                      </a:r>
                    </a:p>
                  </a:txBody>
                  <a:tcPr marL="338" marR="338" marT="338" marB="0" anchor="ctr">
                    <a:lnL>
                      <a:noFill/>
                    </a:lnL>
                    <a:lnR>
                      <a:noFill/>
                    </a:lnR>
                    <a:lnT>
                      <a:noFill/>
                    </a:lnT>
                    <a:lnB>
                      <a:noFill/>
                    </a:lnB>
                    <a:solidFill>
                      <a:srgbClr val="7E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14.81103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-0.79</a:t>
                      </a:r>
                    </a:p>
                  </a:txBody>
                  <a:tcPr marL="338" marR="338" marT="338" marB="0" anchor="ctr">
                    <a:lnL>
                      <a:noFill/>
                    </a:lnL>
                    <a:lnR>
                      <a:noFill/>
                    </a:lnR>
                    <a:lnT>
                      <a:noFill/>
                    </a:lnT>
                    <a:lnB>
                      <a:noFill/>
                    </a:lnB>
                    <a:solidFill>
                      <a:srgbClr val="E2EAF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（株）オンド</a:t>
                      </a:r>
                    </a:p>
                  </a:txBody>
                  <a:tcPr marL="338" marR="338" marT="338" marB="0" anchor="ctr">
                    <a:lnL>
                      <a:noFill/>
                    </a:lnL>
                    <a:lnR>
                      <a:noFill/>
                    </a:lnR>
                    <a:lnT>
                      <a:noFill/>
                    </a:lnT>
                    <a:lnB>
                      <a:noFill/>
                    </a:lnB>
                    <a:solidFill>
                      <a:srgbClr val="FFF2CC"/>
                    </a:solidFill>
                  </a:tcPr>
                </a:tc>
                <a:extLst>
                  <a:ext uri="{0D108BD9-81ED-4DB2-BD59-A6C34878D82A}">
                    <a16:rowId xmlns:a16="http://schemas.microsoft.com/office/drawing/2014/main" xmlns="" val="1408870057"/>
                  </a:ext>
                </a:extLst>
              </a:tr>
              <a:tr h="63606">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EC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-0.775</a:t>
                      </a:r>
                    </a:p>
                  </a:txBody>
                  <a:tcPr marL="338" marR="338" marT="338" marB="0" anchor="ctr">
                    <a:lnL>
                      <a:noFill/>
                    </a:lnL>
                    <a:lnR>
                      <a:noFill/>
                    </a:lnR>
                    <a:lnT>
                      <a:noFill/>
                    </a:lnT>
                    <a:lnB>
                      <a:noFill/>
                    </a:lnB>
                    <a:solidFill>
                      <a:srgbClr val="E3EAF6"/>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xmlns="" val="226803155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9010508A042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6.060606</a:t>
                      </a:r>
                    </a:p>
                  </a:txBody>
                  <a:tcPr marL="338" marR="338" marT="338" marB="0" anchor="ctr">
                    <a:lnL>
                      <a:noFill/>
                    </a:lnL>
                    <a:lnR>
                      <a:noFill/>
                    </a:lnR>
                    <a:lnT>
                      <a:noFill/>
                    </a:lnT>
                    <a:lnB>
                      <a:noFill/>
                    </a:lnB>
                    <a:solidFill>
                      <a:srgbClr val="F8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21.21212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-0.71</a:t>
                      </a:r>
                    </a:p>
                  </a:txBody>
                  <a:tcPr marL="338" marR="338" marT="338" marB="0" anchor="ctr">
                    <a:lnL>
                      <a:noFill/>
                    </a:lnL>
                    <a:lnR>
                      <a:noFill/>
                    </a:lnR>
                    <a:lnT>
                      <a:noFill/>
                    </a:lnT>
                    <a:lnB>
                      <a:noFill/>
                    </a:lnB>
                    <a:solidFill>
                      <a:srgbClr val="E6ECF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153212062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9030119A011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19.04762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38.09524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-0.685</a:t>
                      </a:r>
                    </a:p>
                  </a:txBody>
                  <a:tcPr marL="338" marR="338" marT="338" marB="0" anchor="ctr">
                    <a:lnL>
                      <a:noFill/>
                    </a:lnL>
                    <a:lnR>
                      <a:noFill/>
                    </a:lnR>
                    <a:lnT>
                      <a:noFill/>
                    </a:lnT>
                    <a:lnB>
                      <a:noFill/>
                    </a:lnB>
                    <a:solidFill>
                      <a:srgbClr val="E7EDF7"/>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188184613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9031150A014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30.35714</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1.754386</a:t>
                      </a:r>
                    </a:p>
                  </a:txBody>
                  <a:tcPr marL="338" marR="338" marT="338" marB="0" anchor="ctr">
                    <a:lnL>
                      <a:noFill/>
                    </a:lnL>
                    <a:lnR>
                      <a:noFill/>
                    </a:lnR>
                    <a:lnT>
                      <a:noFill/>
                    </a:lnT>
                    <a:lnB>
                      <a:noFill/>
                    </a:lnB>
                    <a:solidFill>
                      <a:srgbClr val="8E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17.54386</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24.5614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26.31579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-0.645</a:t>
                      </a:r>
                    </a:p>
                  </a:txBody>
                  <a:tcPr marL="338" marR="338" marT="338" marB="0" anchor="ctr">
                    <a:lnL>
                      <a:noFill/>
                    </a:lnL>
                    <a:lnR>
                      <a:noFill/>
                    </a:lnR>
                    <a:lnT>
                      <a:noFill/>
                    </a:lnT>
                    <a:lnB>
                      <a:noFill/>
                    </a:lnB>
                    <a:solidFill>
                      <a:srgbClr val="E9EEF8"/>
                    </a:solidFill>
                  </a:tcPr>
                </a:tc>
                <a:tc>
                  <a:txBody>
                    <a:bodyPr/>
                    <a:lstStyle/>
                    <a:p>
                      <a:pPr algn="ctr" fontAlgn="ctr"/>
                      <a:r>
                        <a:rPr lang="en-US" sz="200" b="0" i="0" u="none" strike="noStrike" dirty="0">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16600792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G1163ECB010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26.19048</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19.04762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15.55556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24.44444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31.11111</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-0.625</a:t>
                      </a:r>
                    </a:p>
                  </a:txBody>
                  <a:tcPr marL="338" marR="338" marT="338" marB="0" anchor="ctr">
                    <a:lnL>
                      <a:noFill/>
                    </a:lnL>
                    <a:lnR>
                      <a:noFill/>
                    </a:lnR>
                    <a:lnT>
                      <a:noFill/>
                    </a:lnT>
                    <a:lnB>
                      <a:noFill/>
                    </a:lnB>
                    <a:solidFill>
                      <a:srgbClr val="EAEFF8"/>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147389807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3.225806</a:t>
                      </a:r>
                    </a:p>
                  </a:txBody>
                  <a:tcPr marL="338" marR="338" marT="338" marB="0" anchor="ctr">
                    <a:lnL>
                      <a:noFill/>
                    </a:lnL>
                    <a:lnR>
                      <a:noFill/>
                    </a:lnR>
                    <a:lnT>
                      <a:noFill/>
                    </a:lnT>
                    <a:lnB>
                      <a:noFill/>
                    </a:lnB>
                    <a:solidFill>
                      <a:srgbClr val="B2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25.80645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6.451613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38" marR="338" marT="338" marB="0" anchor="ctr">
                    <a:lnL>
                      <a:noFill/>
                    </a:lnL>
                    <a:lnR>
                      <a:noFill/>
                    </a:lnR>
                    <a:lnT>
                      <a:noFill/>
                    </a:lnT>
                    <a:lnB>
                      <a:noFill/>
                    </a:lnB>
                    <a:solidFill>
                      <a:srgbClr val="EAF0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2556475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35195TFG010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A8A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338" marR="338" marT="338" marB="0" anchor="ctr">
                    <a:lnL>
                      <a:noFill/>
                    </a:lnL>
                    <a:lnR>
                      <a:noFill/>
                    </a:lnR>
                    <a:lnT>
                      <a:noFill/>
                    </a:lnT>
                    <a:lnB>
                      <a:noFill/>
                    </a:lnB>
                    <a:solidFill>
                      <a:srgbClr val="EAF0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xmlns="" val="13428290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9036659A009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16.40625</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21.09375</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25.78125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24.21875</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6.153846</a:t>
                      </a:r>
                    </a:p>
                  </a:txBody>
                  <a:tcPr marL="338" marR="338" marT="338" marB="0" anchor="ctr">
                    <a:lnL>
                      <a:noFill/>
                    </a:lnL>
                    <a:lnR>
                      <a:noFill/>
                    </a:lnR>
                    <a:lnT>
                      <a:noFill/>
                    </a:lnT>
                    <a:lnB>
                      <a:noFill/>
                    </a:lnB>
                    <a:solidFill>
                      <a:srgbClr val="FA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11.53846</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16.92308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33.07692</a:t>
                      </a:r>
                    </a:p>
                  </a:txBody>
                  <a:tcPr marL="338" marR="338" marT="338" marB="0" anchor="ctr">
                    <a:lnL>
                      <a:noFill/>
                    </a:lnL>
                    <a:lnR>
                      <a:noFill/>
                    </a:lnR>
                    <a:lnT>
                      <a:noFill/>
                    </a:lnT>
                    <a:lnB>
                      <a:noFill/>
                    </a:lnB>
                    <a:solidFill>
                      <a:srgbClr val="FE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-0.595</a:t>
                      </a:r>
                    </a:p>
                  </a:txBody>
                  <a:tcPr marL="338" marR="338" marT="338" marB="0" anchor="ctr">
                    <a:lnL>
                      <a:noFill/>
                    </a:lnL>
                    <a:lnR>
                      <a:noFill/>
                    </a:lnR>
                    <a:lnT>
                      <a:noFill/>
                    </a:lnT>
                    <a:lnB>
                      <a:noFill/>
                    </a:lnB>
                    <a:solidFill>
                      <a:srgbClr val="EBF0F9"/>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80009710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9036658A001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31.11111</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17.3913</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32.6087</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338" marR="338" marT="338" marB="0" anchor="ctr">
                    <a:lnL>
                      <a:noFill/>
                    </a:lnL>
                    <a:lnR>
                      <a:noFill/>
                    </a:lnR>
                    <a:lnT>
                      <a:noFill/>
                    </a:lnT>
                    <a:lnB>
                      <a:noFill/>
                    </a:lnB>
                    <a:solidFill>
                      <a:srgbClr val="EBF0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75701706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35595ECB010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338" marR="338" marT="338" marB="0" anchor="ctr">
                    <a:lnL>
                      <a:noFill/>
                    </a:lnL>
                    <a:lnR>
                      <a:noFill/>
                    </a:lnR>
                    <a:lnT>
                      <a:noFill/>
                    </a:lnT>
                    <a:lnB>
                      <a:noFill/>
                    </a:lnB>
                    <a:solidFill>
                      <a:srgbClr val="F7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15.68627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C3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9.803922</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37.2549</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-0.585</a:t>
                      </a:r>
                    </a:p>
                  </a:txBody>
                  <a:tcPr marL="338" marR="338" marT="338" marB="0" anchor="ctr">
                    <a:lnL>
                      <a:noFill/>
                    </a:lnL>
                    <a:lnR>
                      <a:noFill/>
                    </a:lnR>
                    <a:lnT>
                      <a:noFill/>
                    </a:lnT>
                    <a:lnB>
                      <a:noFill/>
                    </a:lnB>
                    <a:solidFill>
                      <a:srgbClr val="ECF0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225333347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2030052002N</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338" marR="338" marT="338" marB="0" anchor="ctr">
                    <a:lnL>
                      <a:noFill/>
                    </a:lnL>
                    <a:lnR>
                      <a:noFill/>
                    </a:lnR>
                    <a:lnT>
                      <a:noFill/>
                    </a:lnT>
                    <a:lnB>
                      <a:noFill/>
                    </a:lnB>
                    <a:solidFill>
                      <a:srgbClr val="ECF0F9"/>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xmlns="" val="31693536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38" marR="338" marT="338" marB="0" anchor="ctr">
                    <a:lnL>
                      <a:noFill/>
                    </a:lnL>
                    <a:lnR>
                      <a:noFill/>
                    </a:lnR>
                    <a:lnT>
                      <a:noFill/>
                    </a:lnT>
                    <a:lnB>
                      <a:noFill/>
                    </a:lnB>
                    <a:solidFill>
                      <a:srgbClr val="ECF1F9"/>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185818669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9036658A002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7.017544</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40.35088</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19.29825</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33.92857</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33.92857</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338" marR="338" marT="338" marB="0" anchor="ctr">
                    <a:lnL>
                      <a:noFill/>
                    </a:lnL>
                    <a:lnR>
                      <a:noFill/>
                    </a:lnR>
                    <a:lnT>
                      <a:noFill/>
                    </a:lnT>
                    <a:lnB>
                      <a:noFill/>
                    </a:lnB>
                    <a:solidFill>
                      <a:srgbClr val="ECF1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35335111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82821XAE010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32.65306</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53.06122</a:t>
                      </a:r>
                    </a:p>
                  </a:txBody>
                  <a:tcPr marL="338" marR="338" marT="338" marB="0" anchor="ctr">
                    <a:lnL>
                      <a:noFill/>
                    </a:lnL>
                    <a:lnR>
                      <a:noFill/>
                    </a:lnR>
                    <a:lnT>
                      <a:noFill/>
                    </a:lnT>
                    <a:lnB>
                      <a:noFill/>
                    </a:lnB>
                    <a:solidFill>
                      <a:srgbClr val="FCAB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8.510638</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27.65957</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B9C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38" marR="338" marT="338" marB="0" anchor="ctr">
                    <a:lnL>
                      <a:noFill/>
                    </a:lnL>
                    <a:lnR>
                      <a:noFill/>
                    </a:lnR>
                    <a:lnT>
                      <a:noFill/>
                    </a:lnT>
                    <a:lnB>
                      <a:noFill/>
                    </a:lnB>
                    <a:solidFill>
                      <a:srgbClr val="EDF1F9"/>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12380108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9031150A015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8.928571</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338" marR="338" marT="338" marB="0" anchor="ctr">
                    <a:lnL>
                      <a:noFill/>
                    </a:lnL>
                    <a:lnR>
                      <a:noFill/>
                    </a:lnR>
                    <a:lnT>
                      <a:noFill/>
                    </a:lnT>
                    <a:lnB>
                      <a:noFill/>
                    </a:lnB>
                    <a:solidFill>
                      <a:srgbClr val="EDF1F9"/>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192778541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G1163ECE010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0.934579</a:t>
                      </a:r>
                    </a:p>
                  </a:txBody>
                  <a:tcPr marL="338" marR="338" marT="338" marB="0" anchor="ctr">
                    <a:lnL>
                      <a:noFill/>
                    </a:lnL>
                    <a:lnR>
                      <a:noFill/>
                    </a:lnR>
                    <a:lnT>
                      <a:noFill/>
                    </a:lnT>
                    <a:lnB>
                      <a:noFill/>
                    </a:lnB>
                    <a:solidFill>
                      <a:srgbClr val="7A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4.672897</a:t>
                      </a:r>
                    </a:p>
                  </a:txBody>
                  <a:tcPr marL="338" marR="338" marT="338" marB="0" anchor="ctr">
                    <a:lnL>
                      <a:noFill/>
                    </a:lnL>
                    <a:lnR>
                      <a:noFill/>
                    </a:lnR>
                    <a:lnT>
                      <a:noFill/>
                    </a:lnT>
                    <a:lnB>
                      <a:noFill/>
                    </a:lnB>
                    <a:solidFill>
                      <a:srgbClr val="D6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17.75701</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11.21495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11.21495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20.56075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17.75701</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15.88785</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C3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12.7451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18.62745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24.5098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6.862745</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14.70588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38" marR="338" marT="338" marB="0" anchor="ctr">
                    <a:lnL>
                      <a:noFill/>
                    </a:lnL>
                    <a:lnR>
                      <a:noFill/>
                    </a:lnR>
                    <a:lnT>
                      <a:noFill/>
                    </a:lnT>
                    <a:lnB>
                      <a:noFill/>
                    </a:lnB>
                    <a:solidFill>
                      <a:srgbClr val="EEF2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52506717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9010506A089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-0.51</a:t>
                      </a:r>
                    </a:p>
                  </a:txBody>
                  <a:tcPr marL="338" marR="338" marT="338" marB="0" anchor="ctr">
                    <a:lnL>
                      <a:noFill/>
                    </a:lnL>
                    <a:lnR>
                      <a:noFill/>
                    </a:lnR>
                    <a:lnT>
                      <a:noFill/>
                    </a:lnT>
                    <a:lnB>
                      <a:noFill/>
                    </a:lnB>
                    <a:solidFill>
                      <a:srgbClr val="EFF3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5815800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40.625</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40.625</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6.451613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67.74194</a:t>
                      </a:r>
                    </a:p>
                  </a:txBody>
                  <a:tcPr marL="338" marR="338" marT="338" marB="0" anchor="ctr">
                    <a:lnL>
                      <a:noFill/>
                    </a:lnL>
                    <a:lnR>
                      <a:noFill/>
                    </a:lnR>
                    <a:lnT>
                      <a:noFill/>
                    </a:lnT>
                    <a:lnB>
                      <a:noFill/>
                    </a:lnB>
                    <a:solidFill>
                      <a:srgbClr val="FB96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-0.495</a:t>
                      </a:r>
                    </a:p>
                  </a:txBody>
                  <a:tcPr marL="338" marR="338" marT="338" marB="0" anchor="ctr">
                    <a:lnL>
                      <a:noFill/>
                    </a:lnL>
                    <a:lnR>
                      <a:noFill/>
                    </a:lnR>
                    <a:lnT>
                      <a:noFill/>
                    </a:lnT>
                    <a:lnB>
                      <a:noFill/>
                    </a:lnB>
                    <a:solidFill>
                      <a:srgbClr val="F0F3F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341449558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9036652A003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4.651163</a:t>
                      </a:r>
                    </a:p>
                  </a:txBody>
                  <a:tcPr marL="338" marR="338" marT="338" marB="0" anchor="ctr">
                    <a:lnL>
                      <a:noFill/>
                    </a:lnL>
                    <a:lnR>
                      <a:noFill/>
                    </a:lnR>
                    <a:lnT>
                      <a:noFill/>
                    </a:lnT>
                    <a:lnB>
                      <a:noFill/>
                    </a:lnB>
                    <a:solidFill>
                      <a:srgbClr val="D5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2.325581</a:t>
                      </a:r>
                    </a:p>
                  </a:txBody>
                  <a:tcPr marL="338" marR="338" marT="338" marB="0" anchor="ctr">
                    <a:lnL>
                      <a:noFill/>
                    </a:lnL>
                    <a:lnR>
                      <a:noFill/>
                    </a:lnR>
                    <a:lnT>
                      <a:noFill/>
                    </a:lnT>
                    <a:lnB>
                      <a:noFill/>
                    </a:lnB>
                    <a:solidFill>
                      <a:srgbClr val="9C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20.93023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37.2093</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30.23256</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54.54545</a:t>
                      </a:r>
                    </a:p>
                  </a:txBody>
                  <a:tcPr marL="338" marR="338" marT="338" marB="0" anchor="ctr">
                    <a:lnL>
                      <a:noFill/>
                    </a:lnL>
                    <a:lnR>
                      <a:noFill/>
                    </a:lnR>
                    <a:lnT>
                      <a:noFill/>
                    </a:lnT>
                    <a:lnB>
                      <a:noFill/>
                    </a:lnB>
                    <a:solidFill>
                      <a:srgbClr val="FCA9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-0.485</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176441470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26.47059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11.42857</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8.571429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A9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8.571429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34.28571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34.28571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-0.485</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94655744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1.587302</a:t>
                      </a:r>
                    </a:p>
                  </a:txBody>
                  <a:tcPr marL="338" marR="338" marT="338" marB="0" anchor="ctr">
                    <a:lnL>
                      <a:noFill/>
                    </a:lnL>
                    <a:lnR>
                      <a:noFill/>
                    </a:lnR>
                    <a:lnT>
                      <a:noFill/>
                    </a:lnT>
                    <a:lnB>
                      <a:noFill/>
                    </a:lnB>
                    <a:solidFill>
                      <a:srgbClr val="8A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25.39683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17.46032</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7.936508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25.39683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26.98413</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xmlns="" val="101406063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33490ECE010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0.764526</a:t>
                      </a:r>
                    </a:p>
                  </a:txBody>
                  <a:tcPr marL="338" marR="338" marT="338" marB="0" anchor="ctr">
                    <a:lnL>
                      <a:noFill/>
                    </a:lnL>
                    <a:lnR>
                      <a:noFill/>
                    </a:lnR>
                    <a:lnT>
                      <a:noFill/>
                    </a:lnT>
                    <a:lnB>
                      <a:noFill/>
                    </a:lnB>
                    <a:solidFill>
                      <a:srgbClr val="75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10.24465</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18.34862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30.88685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11.16208</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15.74924</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0.147059</a:t>
                      </a:r>
                    </a:p>
                  </a:txBody>
                  <a:tcPr marL="338" marR="338" marT="338" marB="0" anchor="ctr">
                    <a:lnL>
                      <a:noFill/>
                    </a:lnL>
                    <a:lnR>
                      <a:noFill/>
                    </a:lnR>
                    <a:lnT>
                      <a:noFill/>
                    </a:lnT>
                    <a:lnB>
                      <a:noFill/>
                    </a:lnB>
                    <a:solidFill>
                      <a:srgbClr val="66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1.911765</a:t>
                      </a:r>
                    </a:p>
                  </a:txBody>
                  <a:tcPr marL="338" marR="338" marT="338" marB="0" anchor="ctr">
                    <a:lnL>
                      <a:noFill/>
                    </a:lnL>
                    <a:lnR>
                      <a:noFill/>
                    </a:lnR>
                    <a:lnT>
                      <a:noFill/>
                    </a:lnT>
                    <a:lnB>
                      <a:noFill/>
                    </a:lnB>
                    <a:solidFill>
                      <a:srgbClr val="92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11.61765</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21.02941</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19.85294</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21.76471</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4.558824</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17.94118</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マレリ（株）</a:t>
                      </a:r>
                    </a:p>
                  </a:txBody>
                  <a:tcPr marL="338" marR="338" marT="338" marB="0" anchor="ctr">
                    <a:lnL>
                      <a:noFill/>
                    </a:lnL>
                    <a:lnR>
                      <a:noFill/>
                    </a:lnR>
                    <a:lnT>
                      <a:noFill/>
                    </a:lnT>
                    <a:lnB>
                      <a:noFill/>
                    </a:lnB>
                  </a:tcPr>
                </a:tc>
                <a:extLst>
                  <a:ext uri="{0D108BD9-81ED-4DB2-BD59-A6C34878D82A}">
                    <a16:rowId xmlns:a16="http://schemas.microsoft.com/office/drawing/2014/main" xmlns="" val="144106924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35198ECE010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53.84615</a:t>
                      </a:r>
                    </a:p>
                  </a:txBody>
                  <a:tcPr marL="338" marR="338" marT="338" marB="0" anchor="ctr">
                    <a:lnL>
                      <a:noFill/>
                    </a:lnL>
                    <a:lnR>
                      <a:noFill/>
                    </a:lnR>
                    <a:lnT>
                      <a:noFill/>
                    </a:lnT>
                    <a:lnB>
                      <a:noFill/>
                    </a:lnB>
                    <a:solidFill>
                      <a:srgbClr val="FCAA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-0.48</a:t>
                      </a:r>
                    </a:p>
                  </a:txBody>
                  <a:tcPr marL="338" marR="338" marT="338" marB="0" anchor="ctr">
                    <a:lnL>
                      <a:noFill/>
                    </a:lnL>
                    <a:lnR>
                      <a:noFill/>
                    </a:lnR>
                    <a:lnT>
                      <a:noFill/>
                    </a:lnT>
                    <a:lnB>
                      <a:noFill/>
                    </a:lnB>
                    <a:solidFill>
                      <a:srgbClr val="F0F4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175021328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26.15385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35.38462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10.60606</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24.24242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37.87879</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-0.475</a:t>
                      </a:r>
                    </a:p>
                  </a:txBody>
                  <a:tcPr marL="338" marR="338" marT="338" marB="0" anchor="ctr">
                    <a:lnL>
                      <a:noFill/>
                    </a:lnL>
                    <a:lnR>
                      <a:noFill/>
                    </a:lnR>
                    <a:lnT>
                      <a:noFill/>
                    </a:lnT>
                    <a:lnB>
                      <a:noFill/>
                    </a:lnB>
                    <a:solidFill>
                      <a:srgbClr val="F1F4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xmlns="" val="217113806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BB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10.71429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15.625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15.625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-0.47</a:t>
                      </a:r>
                    </a:p>
                  </a:txBody>
                  <a:tcPr marL="338" marR="338" marT="338" marB="0" anchor="ctr">
                    <a:lnL>
                      <a:noFill/>
                    </a:lnL>
                    <a:lnR>
                      <a:noFill/>
                    </a:lnR>
                    <a:lnT>
                      <a:noFill/>
                    </a:lnT>
                    <a:lnB>
                      <a:noFill/>
                    </a:lnB>
                    <a:solidFill>
                      <a:srgbClr val="F1F4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70307842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35312ECB010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20.58824</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6.060606</a:t>
                      </a:r>
                    </a:p>
                  </a:txBody>
                  <a:tcPr marL="338" marR="338" marT="338" marB="0" anchor="ctr">
                    <a:lnL>
                      <a:noFill/>
                    </a:lnL>
                    <a:lnR>
                      <a:noFill/>
                    </a:lnR>
                    <a:lnT>
                      <a:noFill/>
                    </a:lnT>
                    <a:lnB>
                      <a:noFill/>
                    </a:lnB>
                    <a:solidFill>
                      <a:srgbClr val="F8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15.15152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42.42424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-0.44</a:t>
                      </a:r>
                    </a:p>
                  </a:txBody>
                  <a:tcPr marL="338" marR="338" marT="338" marB="0" anchor="ctr">
                    <a:lnL>
                      <a:noFill/>
                    </a:lnL>
                    <a:lnR>
                      <a:noFill/>
                    </a:lnR>
                    <a:lnT>
                      <a:noFill/>
                    </a:lnT>
                    <a:lnB>
                      <a:noFill/>
                    </a:lnB>
                    <a:solidFill>
                      <a:srgbClr val="F2F5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（株）旭工業所</a:t>
                      </a:r>
                    </a:p>
                  </a:txBody>
                  <a:tcPr marL="338" marR="338" marT="338" marB="0" anchor="ctr">
                    <a:lnL>
                      <a:noFill/>
                    </a:lnL>
                    <a:lnR>
                      <a:noFill/>
                    </a:lnR>
                    <a:lnT>
                      <a:noFill/>
                    </a:lnT>
                    <a:lnB>
                      <a:noFill/>
                    </a:lnB>
                    <a:solidFill>
                      <a:srgbClr val="8EA9DB"/>
                    </a:solidFill>
                  </a:tcPr>
                </a:tc>
                <a:extLst>
                  <a:ext uri="{0D108BD9-81ED-4DB2-BD59-A6C34878D82A}">
                    <a16:rowId xmlns:a16="http://schemas.microsoft.com/office/drawing/2014/main" xmlns="" val="34877572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30.95238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30.95238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8.888889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15.55556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64.44444</a:t>
                      </a:r>
                    </a:p>
                  </a:txBody>
                  <a:tcPr marL="338" marR="338" marT="338" marB="0" anchor="ctr">
                    <a:lnL>
                      <a:noFill/>
                    </a:lnL>
                    <a:lnR>
                      <a:noFill/>
                    </a:lnR>
                    <a:lnT>
                      <a:noFill/>
                    </a:lnT>
                    <a:lnB>
                      <a:noFill/>
                    </a:lnB>
                    <a:solidFill>
                      <a:srgbClr val="FB9B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38" marR="338" marT="338" marB="0" anchor="ctr">
                    <a:lnL>
                      <a:noFill/>
                    </a:lnL>
                    <a:lnR>
                      <a:noFill/>
                    </a:lnR>
                    <a:lnT>
                      <a:noFill/>
                    </a:lnT>
                    <a:lnB>
                      <a:noFill/>
                    </a:lnB>
                    <a:solidFill>
                      <a:srgbClr val="F3F5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xmlns="" val="294569085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9036628A006</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-0.43</a:t>
                      </a:r>
                    </a:p>
                  </a:txBody>
                  <a:tcPr marL="338" marR="338" marT="338" marB="0" anchor="ctr">
                    <a:lnL>
                      <a:noFill/>
                    </a:lnL>
                    <a:lnR>
                      <a:noFill/>
                    </a:lnR>
                    <a:lnT>
                      <a:noFill/>
                    </a:lnT>
                    <a:lnB>
                      <a:noFill/>
                    </a:lnB>
                    <a:solidFill>
                      <a:srgbClr val="F3F5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82604446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-0.385</a:t>
                      </a:r>
                    </a:p>
                  </a:txBody>
                  <a:tcPr marL="338" marR="338" marT="338" marB="0" anchor="ctr">
                    <a:lnL>
                      <a:noFill/>
                    </a:lnL>
                    <a:lnR>
                      <a:noFill/>
                    </a:lnR>
                    <a:lnT>
                      <a:noFill/>
                    </a:lnT>
                    <a:lnB>
                      <a:noFill/>
                    </a:lnB>
                    <a:solidFill>
                      <a:srgbClr val="F5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xmlns="" val="28468225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9036630A018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23.33333</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1.626016</a:t>
                      </a:r>
                    </a:p>
                  </a:txBody>
                  <a:tcPr marL="338" marR="338" marT="338" marB="0" anchor="ctr">
                    <a:lnL>
                      <a:noFill/>
                    </a:lnL>
                    <a:lnR>
                      <a:noFill/>
                    </a:lnR>
                    <a:lnT>
                      <a:noFill/>
                    </a:lnT>
                    <a:lnB>
                      <a:noFill/>
                    </a:lnB>
                    <a:solidFill>
                      <a:srgbClr val="8B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11.38211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22.76423</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27.64228</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36.58537</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38" marR="338" marT="338" marB="0" anchor="ctr">
                    <a:lnL>
                      <a:noFill/>
                    </a:lnL>
                    <a:lnR>
                      <a:noFill/>
                    </a:lnR>
                    <a:lnT>
                      <a:noFill/>
                    </a:lnT>
                    <a:lnB>
                      <a:noFill/>
                    </a:lnB>
                    <a:solidFill>
                      <a:srgbClr val="F5F7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316758017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9036340A010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3.478261</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11.30435</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27.82609</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34.78261</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22.6087</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5.357143</a:t>
                      </a:r>
                    </a:p>
                  </a:txBody>
                  <a:tcPr marL="338" marR="338" marT="338" marB="0" anchor="ctr">
                    <a:lnL>
                      <a:noFill/>
                    </a:lnL>
                    <a:lnR>
                      <a:noFill/>
                    </a:lnR>
                    <a:lnT>
                      <a:noFill/>
                    </a:lnT>
                    <a:lnB>
                      <a:noFill/>
                    </a:lnB>
                    <a:solidFill>
                      <a:srgbClr val="E7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2.678571</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1.785714</a:t>
                      </a:r>
                    </a:p>
                  </a:txBody>
                  <a:tcPr marL="338" marR="338" marT="338" marB="0" anchor="ctr">
                    <a:lnL>
                      <a:noFill/>
                    </a:lnL>
                    <a:lnR>
                      <a:noFill/>
                    </a:lnR>
                    <a:lnT>
                      <a:noFill/>
                    </a:lnT>
                    <a:lnB>
                      <a:noFill/>
                    </a:lnB>
                    <a:solidFill>
                      <a:srgbClr val="8F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19.64286</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a:t>
                      </a:r>
                    </a:p>
                  </a:txBody>
                  <a:tcPr marL="338" marR="338" marT="338" marB="0" anchor="ctr">
                    <a:lnL>
                      <a:noFill/>
                    </a:lnL>
                    <a:lnR>
                      <a:noFill/>
                    </a:lnR>
                    <a:lnT>
                      <a:noFill/>
                    </a:lnT>
                    <a:lnB>
                      <a:noFill/>
                    </a:lnB>
                    <a:solidFill>
                      <a:srgbClr val="F5F7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xmlns="" val="417687449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9015906A022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4.255319</a:t>
                      </a:r>
                    </a:p>
                  </a:txBody>
                  <a:tcPr marL="338" marR="338" marT="338" marB="0" anchor="ctr">
                    <a:lnL>
                      <a:noFill/>
                    </a:lnL>
                    <a:lnR>
                      <a:noFill/>
                    </a:lnR>
                    <a:lnT>
                      <a:noFill/>
                    </a:lnT>
                    <a:lnB>
                      <a:noFill/>
                    </a:lnB>
                    <a:solidFill>
                      <a:srgbClr val="CC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8.510638</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21.2766</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23.40426</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17.02128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12.76596</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12.76596</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38" marR="338" marT="338" marB="0" anchor="ctr">
                    <a:lnL>
                      <a:noFill/>
                    </a:lnL>
                    <a:lnR>
                      <a:noFill/>
                    </a:lnR>
                    <a:lnT>
                      <a:noFill/>
                    </a:lnT>
                    <a:lnB>
                      <a:noFill/>
                    </a:lnB>
                    <a:solidFill>
                      <a:srgbClr val="F5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24574060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82125ECE010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26.92308</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-0.365</a:t>
                      </a:r>
                    </a:p>
                  </a:txBody>
                  <a:tcPr marL="338" marR="338" marT="338" marB="0" anchor="ctr">
                    <a:lnL>
                      <a:noFill/>
                    </a:lnL>
                    <a:lnR>
                      <a:noFill/>
                    </a:lnR>
                    <a:lnT>
                      <a:noFill/>
                    </a:lnT>
                    <a:lnB>
                      <a:noFill/>
                    </a:lnB>
                    <a:solidFill>
                      <a:srgbClr val="F6F7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xmlns="" val="252313539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36108ECB010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35.71429</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（株）オーハシテクニカ</a:t>
                      </a:r>
                    </a:p>
                  </a:txBody>
                  <a:tcPr marL="338" marR="338" marT="338" marB="0" anchor="ctr">
                    <a:lnL>
                      <a:noFill/>
                    </a:lnL>
                    <a:lnR>
                      <a:noFill/>
                    </a:lnR>
                    <a:lnT>
                      <a:noFill/>
                    </a:lnT>
                    <a:lnB>
                      <a:noFill/>
                    </a:lnB>
                    <a:solidFill>
                      <a:srgbClr val="BFBFBF"/>
                    </a:solidFill>
                  </a:tcPr>
                </a:tc>
                <a:extLst>
                  <a:ext uri="{0D108BD9-81ED-4DB2-BD59-A6C34878D82A}">
                    <a16:rowId xmlns:a16="http://schemas.microsoft.com/office/drawing/2014/main" xmlns="" val="17339607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29.26829</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21.95122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A0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A0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-0.36</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xmlns="" val="2782179769"/>
                  </a:ext>
                </a:extLst>
              </a:tr>
              <a:tr h="43193">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9.574468</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28.7234</a:t>
                      </a:r>
                    </a:p>
                  </a:txBody>
                  <a:tcPr marL="338" marR="338" marT="338" marB="0" anchor="ctr">
                    <a:lnL>
                      <a:noFill/>
                    </a:lnL>
                    <a:lnR>
                      <a:noFill/>
                    </a:lnR>
                    <a:lnT>
                      <a:noFill/>
                    </a:lnT>
                    <a:lnB>
                      <a:noFill/>
                    </a:lnB>
                    <a:solidFill>
                      <a:srgbClr val="FECC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30.85106</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6.382979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4.255319</a:t>
                      </a:r>
                    </a:p>
                  </a:txBody>
                  <a:tcPr marL="338" marR="338" marT="338" marB="0" anchor="ctr">
                    <a:lnL>
                      <a:noFill/>
                    </a:lnL>
                    <a:lnR>
                      <a:noFill/>
                    </a:lnR>
                    <a:lnT>
                      <a:noFill/>
                    </a:lnT>
                    <a:lnB>
                      <a:noFill/>
                    </a:lnB>
                    <a:solidFill>
                      <a:srgbClr val="CC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13.82979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B7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32.95455</a:t>
                      </a:r>
                    </a:p>
                  </a:txBody>
                  <a:tcPr marL="338" marR="338" marT="338" marB="0" anchor="ctr">
                    <a:lnL>
                      <a:noFill/>
                    </a:lnL>
                    <a:lnR>
                      <a:noFill/>
                    </a:lnR>
                    <a:lnT>
                      <a:noFill/>
                    </a:lnT>
                    <a:lnB>
                      <a:noFill/>
                    </a:lnB>
                    <a:solidFill>
                      <a:srgbClr val="FEC7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26.13636</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10.22727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3.409091</a:t>
                      </a:r>
                    </a:p>
                  </a:txBody>
                  <a:tcPr marL="338" marR="338" marT="338" marB="0" anchor="ctr">
                    <a:lnL>
                      <a:noFill/>
                    </a:lnL>
                    <a:lnR>
                      <a:noFill/>
                    </a:lnR>
                    <a:lnT>
                      <a:noFill/>
                    </a:lnT>
                    <a:lnB>
                      <a:noFill/>
                    </a:lnB>
                    <a:solidFill>
                      <a:srgbClr val="B7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-0.355</a:t>
                      </a:r>
                    </a:p>
                  </a:txBody>
                  <a:tcPr marL="338" marR="338" marT="338" marB="0" anchor="ctr">
                    <a:lnL>
                      <a:noFill/>
                    </a:lnL>
                    <a:lnR>
                      <a:noFill/>
                    </a:lnR>
                    <a:lnT>
                      <a:noFill/>
                    </a:lnT>
                    <a:lnB>
                      <a:noFill/>
                    </a:lnB>
                    <a:solidFill>
                      <a:srgbClr val="F6F8FD"/>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xmlns="" val="304225570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3.205128</a:t>
                      </a:r>
                    </a:p>
                  </a:txBody>
                  <a:tcPr marL="338" marR="338" marT="338" marB="0" anchor="ctr">
                    <a:lnL>
                      <a:noFill/>
                    </a:lnL>
                    <a:lnR>
                      <a:noFill/>
                    </a:lnR>
                    <a:lnT>
                      <a:noFill/>
                    </a:lnT>
                    <a:lnB>
                      <a:noFill/>
                    </a:lnB>
                    <a:solidFill>
                      <a:srgbClr val="B2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22.4359</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28.84615</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26.28205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3.355705</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10.06711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14.09396</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35.57047</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17.44966</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2.013423</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1.342282</a:t>
                      </a:r>
                    </a:p>
                  </a:txBody>
                  <a:tcPr marL="338" marR="338" marT="338" marB="0" anchor="ctr">
                    <a:lnL>
                      <a:noFill/>
                    </a:lnL>
                    <a:lnR>
                      <a:noFill/>
                    </a:lnR>
                    <a:lnT>
                      <a:noFill/>
                    </a:lnT>
                    <a:lnB>
                      <a:noFill/>
                    </a:lnB>
                    <a:solidFill>
                      <a:srgbClr val="84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16.10738</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38" marR="338" marT="338" marB="0" anchor="ctr">
                    <a:lnL>
                      <a:noFill/>
                    </a:lnL>
                    <a:lnR>
                      <a:noFill/>
                    </a:lnR>
                    <a:lnT>
                      <a:noFill/>
                    </a:lnT>
                    <a:lnB>
                      <a:noFill/>
                    </a:lnB>
                    <a:solidFill>
                      <a:srgbClr val="F8F9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xmlns="" val="17095882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35557ECB010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D0DD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99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17.77778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2.439024</a:t>
                      </a:r>
                    </a:p>
                  </a:txBody>
                  <a:tcPr marL="338" marR="338" marT="338" marB="0" anchor="ctr">
                    <a:lnL>
                      <a:noFill/>
                    </a:lnL>
                    <a:lnR>
                      <a:noFill/>
                    </a:lnR>
                    <a:lnT>
                      <a:noFill/>
                    </a:lnT>
                    <a:lnB>
                      <a:noFill/>
                    </a:lnB>
                    <a:solidFill>
                      <a:srgbClr val="9F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4.878049</a:t>
                      </a:r>
                    </a:p>
                  </a:txBody>
                  <a:tcPr marL="338" marR="338" marT="338" marB="0" anchor="ctr">
                    <a:lnL>
                      <a:noFill/>
                    </a:lnL>
                    <a:lnR>
                      <a:noFill/>
                    </a:lnR>
                    <a:lnT>
                      <a:noFill/>
                    </a:lnT>
                    <a:lnB>
                      <a:noFill/>
                    </a:lnB>
                    <a:solidFill>
                      <a:srgbClr val="DB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7.317073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26.82927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12.19512</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26.82927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338" marR="338" marT="338" marB="0" anchor="ctr">
                    <a:lnL>
                      <a:noFill/>
                    </a:lnL>
                    <a:lnR>
                      <a:noFill/>
                    </a:lnR>
                    <a:lnT>
                      <a:noFill/>
                    </a:lnT>
                    <a:lnB>
                      <a:noFill/>
                    </a:lnB>
                    <a:solidFill>
                      <a:srgbClr val="F8F9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小川工業（株）</a:t>
                      </a:r>
                    </a:p>
                  </a:txBody>
                  <a:tcPr marL="338" marR="338" marT="338" marB="0" anchor="ctr">
                    <a:lnL>
                      <a:noFill/>
                    </a:lnL>
                    <a:lnR>
                      <a:noFill/>
                    </a:lnR>
                    <a:lnT>
                      <a:noFill/>
                    </a:lnT>
                    <a:lnB>
                      <a:noFill/>
                    </a:lnB>
                  </a:tcPr>
                </a:tc>
                <a:extLst>
                  <a:ext uri="{0D108BD9-81ED-4DB2-BD59-A6C34878D82A}">
                    <a16:rowId xmlns:a16="http://schemas.microsoft.com/office/drawing/2014/main" xmlns="" val="407765078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33490ECB010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19.21569</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24.11765</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18.62745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18.03922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5.490196</a:t>
                      </a:r>
                    </a:p>
                  </a:txBody>
                  <a:tcPr marL="338" marR="338" marT="338" marB="0" anchor="ctr">
                    <a:lnL>
                      <a:noFill/>
                    </a:lnL>
                    <a:lnR>
                      <a:noFill/>
                    </a:lnR>
                    <a:lnT>
                      <a:noFill/>
                    </a:lnT>
                    <a:lnB>
                      <a:noFill/>
                    </a:lnB>
                    <a:solidFill>
                      <a:srgbClr val="EAE5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0.194175</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1.553398</a:t>
                      </a:r>
                    </a:p>
                  </a:txBody>
                  <a:tcPr marL="338" marR="338" marT="338" marB="0" anchor="ctr">
                    <a:lnL>
                      <a:noFill/>
                    </a:lnL>
                    <a:lnR>
                      <a:noFill/>
                    </a:lnR>
                    <a:lnT>
                      <a:noFill/>
                    </a:lnT>
                    <a:lnB>
                      <a:noFill/>
                    </a:lnB>
                    <a:solidFill>
                      <a:srgbClr val="89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2.524272</a:t>
                      </a:r>
                    </a:p>
                  </a:txBody>
                  <a:tcPr marL="338" marR="338" marT="338" marB="0" anchor="ctr">
                    <a:lnL>
                      <a:noFill/>
                    </a:lnL>
                    <a:lnR>
                      <a:noFill/>
                    </a:lnR>
                    <a:lnT>
                      <a:noFill/>
                    </a:lnT>
                    <a:lnB>
                      <a:noFill/>
                    </a:lnB>
                    <a:solidFill>
                      <a:srgbClr val="A1CF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22.91262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27.37864</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22.52427</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6.796117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0.776699</a:t>
                      </a:r>
                    </a:p>
                  </a:txBody>
                  <a:tcPr marL="338" marR="338" marT="338" marB="0" anchor="ctr">
                    <a:lnL>
                      <a:noFill/>
                    </a:lnL>
                    <a:lnR>
                      <a:noFill/>
                    </a:lnR>
                    <a:lnT>
                      <a:noFill/>
                    </a:lnT>
                    <a:lnB>
                      <a:noFill/>
                    </a:lnB>
                    <a:solidFill>
                      <a:srgbClr val="76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15.33981</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38" marR="338" marT="338" marB="0" anchor="ctr">
                    <a:lnL>
                      <a:noFill/>
                    </a:lnL>
                    <a:lnR>
                      <a:noFill/>
                    </a:lnR>
                    <a:lnT>
                      <a:noFill/>
                    </a:lnT>
                    <a:lnB>
                      <a:noFill/>
                    </a:lnB>
                    <a:solidFill>
                      <a:srgbClr val="F9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マレリ（株）</a:t>
                      </a:r>
                    </a:p>
                  </a:txBody>
                  <a:tcPr marL="338" marR="338" marT="338" marB="0" anchor="ctr">
                    <a:lnL>
                      <a:noFill/>
                    </a:lnL>
                    <a:lnR>
                      <a:noFill/>
                    </a:lnR>
                    <a:lnT>
                      <a:noFill/>
                    </a:lnT>
                    <a:lnB>
                      <a:noFill/>
                    </a:lnB>
                  </a:tcPr>
                </a:tc>
                <a:extLst>
                  <a:ext uri="{0D108BD9-81ED-4DB2-BD59-A6C34878D82A}">
                    <a16:rowId xmlns:a16="http://schemas.microsoft.com/office/drawing/2014/main" xmlns="" val="163877876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35771ECB010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0.78125</a:t>
                      </a:r>
                    </a:p>
                  </a:txBody>
                  <a:tcPr marL="338" marR="338" marT="338" marB="0" anchor="ctr">
                    <a:lnL>
                      <a:noFill/>
                    </a:lnL>
                    <a:lnR>
                      <a:noFill/>
                    </a:lnR>
                    <a:lnT>
                      <a:noFill/>
                    </a:lnT>
                    <a:lnB>
                      <a:noFill/>
                    </a:lnB>
                    <a:solidFill>
                      <a:srgbClr val="76C3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6.445313</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25.58594</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23.82813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20.89844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7.226563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0.195313</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15.03906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22.61905</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38.29365</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21.23016</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1.388889</a:t>
                      </a:r>
                    </a:p>
                  </a:txBody>
                  <a:tcPr marL="338" marR="338" marT="338" marB="0" anchor="ctr">
                    <a:lnL>
                      <a:noFill/>
                    </a:lnL>
                    <a:lnR>
                      <a:noFill/>
                    </a:lnR>
                    <a:lnT>
                      <a:noFill/>
                    </a:lnT>
                    <a:lnB>
                      <a:noFill/>
                    </a:lnB>
                    <a:solidFill>
                      <a:srgbClr val="85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0.198413</a:t>
                      </a:r>
                    </a:p>
                  </a:txBody>
                  <a:tcPr marL="338" marR="338" marT="338" marB="0" anchor="ctr">
                    <a:lnL>
                      <a:noFill/>
                    </a:lnL>
                    <a:lnR>
                      <a:noFill/>
                    </a:lnR>
                    <a:lnT>
                      <a:noFill/>
                    </a:lnT>
                    <a:lnB>
                      <a:noFill/>
                    </a:lnB>
                    <a:solidFill>
                      <a:srgbClr val="67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12.10317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-0.29</a:t>
                      </a:r>
                    </a:p>
                  </a:txBody>
                  <a:tcPr marL="338" marR="338" marT="338" marB="0" anchor="ctr">
                    <a:lnL>
                      <a:noFill/>
                    </a:lnL>
                    <a:lnR>
                      <a:noFill/>
                    </a:lnR>
                    <a:lnT>
                      <a:noFill/>
                    </a:lnT>
                    <a:lnB>
                      <a:noFill/>
                    </a:lnB>
                    <a:solidFill>
                      <a:srgbClr val="F9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アイシン機工（株）</a:t>
                      </a:r>
                    </a:p>
                  </a:txBody>
                  <a:tcPr marL="338" marR="338" marT="338" marB="0" anchor="ctr">
                    <a:lnL>
                      <a:noFill/>
                    </a:lnL>
                    <a:lnR>
                      <a:noFill/>
                    </a:lnR>
                    <a:lnT>
                      <a:noFill/>
                    </a:lnT>
                    <a:lnB>
                      <a:noFill/>
                    </a:lnB>
                  </a:tcPr>
                </a:tc>
                <a:extLst>
                  <a:ext uri="{0D108BD9-81ED-4DB2-BD59-A6C34878D82A}">
                    <a16:rowId xmlns:a16="http://schemas.microsoft.com/office/drawing/2014/main" xmlns="" val="257389496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G1144ECE010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3.680982</a:t>
                      </a:r>
                    </a:p>
                  </a:txBody>
                  <a:tcPr marL="338" marR="338" marT="338" marB="0" anchor="ctr">
                    <a:lnL>
                      <a:noFill/>
                    </a:lnL>
                    <a:lnR>
                      <a:noFill/>
                    </a:lnR>
                    <a:lnT>
                      <a:noFill/>
                    </a:lnT>
                    <a:lnB>
                      <a:noFill/>
                    </a:lnB>
                    <a:solidFill>
                      <a:srgbClr val="BD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3.374233</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4.907975</a:t>
                      </a:r>
                    </a:p>
                  </a:txBody>
                  <a:tcPr marL="338" marR="338" marT="338" marB="0" anchor="ctr">
                    <a:lnL>
                      <a:noFill/>
                    </a:lnL>
                    <a:lnR>
                      <a:noFill/>
                    </a:lnR>
                    <a:lnT>
                      <a:noFill/>
                    </a:lnT>
                    <a:lnB>
                      <a:noFill/>
                    </a:lnB>
                    <a:solidFill>
                      <a:srgbClr val="DC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18.40491</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38.65031</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30.9816</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0.606061</a:t>
                      </a:r>
                    </a:p>
                  </a:txBody>
                  <a:tcPr marL="338" marR="338" marT="338" marB="0" anchor="ctr">
                    <a:lnL>
                      <a:noFill/>
                    </a:lnL>
                    <a:lnR>
                      <a:noFill/>
                    </a:lnR>
                    <a:lnT>
                      <a:noFill/>
                    </a:lnT>
                    <a:lnB>
                      <a:noFill/>
                    </a:lnB>
                    <a:solidFill>
                      <a:srgbClr val="71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A6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4.848485</a:t>
                      </a:r>
                    </a:p>
                  </a:txBody>
                  <a:tcPr marL="338" marR="338" marT="338" marB="0" anchor="ctr">
                    <a:lnL>
                      <a:noFill/>
                    </a:lnL>
                    <a:lnR>
                      <a:noFill/>
                    </a:lnR>
                    <a:lnT>
                      <a:noFill/>
                    </a:lnT>
                    <a:lnB>
                      <a:noFill/>
                    </a:lnB>
                    <a:solidFill>
                      <a:srgbClr val="DA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10.60606</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39.09091</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42.12121</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-0.275</a:t>
                      </a:r>
                    </a:p>
                  </a:txBody>
                  <a:tcPr marL="338" marR="338" marT="338" marB="0" anchor="ctr">
                    <a:lnL>
                      <a:noFill/>
                    </a:lnL>
                    <a:lnR>
                      <a:noFill/>
                    </a:lnR>
                    <a:lnT>
                      <a:noFill/>
                    </a:lnT>
                    <a:lnB>
                      <a:noFill/>
                    </a:lnB>
                    <a:solidFill>
                      <a:srgbClr val="FAFA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xmlns="" val="357668136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5.405405</a:t>
                      </a:r>
                    </a:p>
                  </a:txBody>
                  <a:tcPr marL="338" marR="338" marT="338" marB="0" anchor="ctr">
                    <a:lnL>
                      <a:noFill/>
                    </a:lnL>
                    <a:lnR>
                      <a:noFill/>
                    </a:lnR>
                    <a:lnT>
                      <a:noFill/>
                    </a:lnT>
                    <a:lnB>
                      <a:noFill/>
                    </a:lnB>
                    <a:solidFill>
                      <a:srgbClr val="E8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5.405405</a:t>
                      </a:r>
                    </a:p>
                  </a:txBody>
                  <a:tcPr marL="338" marR="338" marT="338" marB="0" anchor="ctr">
                    <a:lnL>
                      <a:noFill/>
                    </a:lnL>
                    <a:lnR>
                      <a:noFill/>
                    </a:lnR>
                    <a:lnT>
                      <a:noFill/>
                    </a:lnT>
                    <a:lnB>
                      <a:noFill/>
                    </a:lnB>
                    <a:solidFill>
                      <a:srgbClr val="E8E4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8.108108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10.81081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35.13514</a:t>
                      </a:r>
                    </a:p>
                  </a:txBody>
                  <a:tcPr marL="338" marR="338" marT="338" marB="0" anchor="ctr">
                    <a:lnL>
                      <a:noFill/>
                    </a:lnL>
                    <a:lnR>
                      <a:noFill/>
                    </a:lnR>
                    <a:lnT>
                      <a:noFill/>
                    </a:lnT>
                    <a:lnB>
                      <a:noFill/>
                    </a:lnB>
                    <a:solidFill>
                      <a:srgbClr val="FDC4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32.43243</a:t>
                      </a:r>
                    </a:p>
                  </a:txBody>
                  <a:tcPr marL="338" marR="338" marT="338" marB="0" anchor="ctr">
                    <a:lnL>
                      <a:noFill/>
                    </a:lnL>
                    <a:lnR>
                      <a:noFill/>
                    </a:lnR>
                    <a:lnT>
                      <a:noFill/>
                    </a:lnT>
                    <a:lnB>
                      <a:noFill/>
                    </a:lnB>
                    <a:solidFill>
                      <a:srgbClr val="FEC7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2.702703</a:t>
                      </a:r>
                    </a:p>
                  </a:txBody>
                  <a:tcPr marL="338" marR="338" marT="338" marB="0" anchor="ctr">
                    <a:lnL>
                      <a:noFill/>
                    </a:lnL>
                    <a:lnR>
                      <a:noFill/>
                    </a:lnR>
                    <a:lnT>
                      <a:noFill/>
                    </a:lnT>
                    <a:lnB>
                      <a:noFill/>
                    </a:lnB>
                    <a:solidFill>
                      <a:srgbClr val="A5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16.21622</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18.91892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56.75676</a:t>
                      </a:r>
                    </a:p>
                  </a:txBody>
                  <a:tcPr marL="338" marR="338" marT="338" marB="0" anchor="ctr">
                    <a:lnL>
                      <a:noFill/>
                    </a:lnL>
                    <a:lnR>
                      <a:noFill/>
                    </a:lnR>
                    <a:lnT>
                      <a:noFill/>
                    </a:lnT>
                    <a:lnB>
                      <a:noFill/>
                    </a:lnB>
                    <a:solidFill>
                      <a:srgbClr val="FCA6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AFAFE"/>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19609733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35300ECB010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0.258398</a:t>
                      </a:r>
                    </a:p>
                  </a:txBody>
                  <a:tcPr marL="338" marR="338" marT="338" marB="0" anchor="ctr">
                    <a:lnL>
                      <a:noFill/>
                    </a:lnL>
                    <a:lnR>
                      <a:noFill/>
                    </a:lnR>
                    <a:lnT>
                      <a:noFill/>
                    </a:lnT>
                    <a:lnB>
                      <a:noFill/>
                    </a:lnB>
                    <a:solidFill>
                      <a:srgbClr val="69BF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54.78036</a:t>
                      </a:r>
                    </a:p>
                  </a:txBody>
                  <a:tcPr marL="338" marR="338" marT="338" marB="0" anchor="ctr">
                    <a:lnL>
                      <a:noFill/>
                    </a:lnL>
                    <a:lnR>
                      <a:noFill/>
                    </a:lnR>
                    <a:lnT>
                      <a:noFill/>
                    </a:lnT>
                    <a:lnB>
                      <a:noFill/>
                    </a:lnB>
                    <a:solidFill>
                      <a:srgbClr val="FCA8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44.96124</a:t>
                      </a:r>
                    </a:p>
                  </a:txBody>
                  <a:tcPr marL="338" marR="338" marT="338" marB="0" anchor="ctr">
                    <a:lnL>
                      <a:noFill/>
                    </a:lnL>
                    <a:lnR>
                      <a:noFill/>
                    </a:lnR>
                    <a:lnT>
                      <a:noFill/>
                    </a:lnT>
                    <a:lnB>
                      <a:noFill/>
                    </a:lnB>
                    <a:solidFill>
                      <a:srgbClr val="FDB6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12.7551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40.56122</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46.68367</a:t>
                      </a:r>
                    </a:p>
                  </a:txBody>
                  <a:tcPr marL="338" marR="338" marT="338" marB="0" anchor="ctr">
                    <a:lnL>
                      <a:noFill/>
                    </a:lnL>
                    <a:lnR>
                      <a:noFill/>
                    </a:lnR>
                    <a:lnT>
                      <a:noFill/>
                    </a:lnT>
                    <a:lnB>
                      <a:noFill/>
                    </a:lnB>
                    <a:solidFill>
                      <a:srgbClr val="FCB3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AFA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アイシン精機（株）</a:t>
                      </a:r>
                    </a:p>
                  </a:txBody>
                  <a:tcPr marL="338" marR="338" marT="338" marB="0" anchor="ctr">
                    <a:lnL>
                      <a:noFill/>
                    </a:lnL>
                    <a:lnR>
                      <a:noFill/>
                    </a:lnR>
                    <a:lnT>
                      <a:noFill/>
                    </a:lnT>
                    <a:lnB>
                      <a:noFill/>
                    </a:lnB>
                  </a:tcPr>
                </a:tc>
                <a:extLst>
                  <a:ext uri="{0D108BD9-81ED-4DB2-BD59-A6C34878D82A}">
                    <a16:rowId xmlns:a16="http://schemas.microsoft.com/office/drawing/2014/main" xmlns="" val="55658968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35882ECB010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6.521739</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26.08696</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FDB8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-0.255</a:t>
                      </a:r>
                    </a:p>
                  </a:txBody>
                  <a:tcPr marL="338" marR="338" marT="338" marB="0" anchor="ctr">
                    <a:lnL>
                      <a:noFill/>
                    </a:lnL>
                    <a:lnR>
                      <a:noFill/>
                    </a:lnR>
                    <a:lnT>
                      <a:noFill/>
                    </a:lnT>
                    <a:lnB>
                      <a:noFill/>
                    </a:lnB>
                    <a:solidFill>
                      <a:srgbClr val="FB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xmlns="" val="11821118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9036324A005</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2.542373</a:t>
                      </a:r>
                    </a:p>
                  </a:txBody>
                  <a:tcPr marL="338" marR="338" marT="338" marB="0" anchor="ctr">
                    <a:lnL>
                      <a:noFill/>
                    </a:lnL>
                    <a:lnR>
                      <a:noFill/>
                    </a:lnR>
                    <a:lnT>
                      <a:noFill/>
                    </a:lnT>
                    <a:lnB>
                      <a:noFill/>
                    </a:lnB>
                    <a:solidFill>
                      <a:srgbClr val="A1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4.237288</a:t>
                      </a:r>
                    </a:p>
                  </a:txBody>
                  <a:tcPr marL="338" marR="338" marT="338" marB="0" anchor="ctr">
                    <a:lnL>
                      <a:noFill/>
                    </a:lnL>
                    <a:lnR>
                      <a:noFill/>
                    </a:lnR>
                    <a:lnT>
                      <a:noFill/>
                    </a:lnT>
                    <a:lnB>
                      <a:noFill/>
                    </a:lnB>
                    <a:solidFill>
                      <a:srgbClr val="CB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11.86441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30.50847</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28.81356</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0.847458</a:t>
                      </a:r>
                    </a:p>
                  </a:txBody>
                  <a:tcPr marL="338" marR="338" marT="338" marB="0" anchor="ctr">
                    <a:lnL>
                      <a:noFill/>
                    </a:lnL>
                    <a:lnR>
                      <a:noFill/>
                    </a:lnR>
                    <a:lnT>
                      <a:noFill/>
                    </a:lnT>
                    <a:lnB>
                      <a:noFill/>
                    </a:lnB>
                    <a:solidFill>
                      <a:srgbClr val="77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21.18644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8D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8.62069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21.55172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26.72414</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18.96552</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0.862069</a:t>
                      </a:r>
                    </a:p>
                  </a:txBody>
                  <a:tcPr marL="338" marR="338" marT="338" marB="0" anchor="ctr">
                    <a:lnL>
                      <a:noFill/>
                    </a:lnL>
                    <a:lnR>
                      <a:noFill/>
                    </a:lnR>
                    <a:lnT>
                      <a:noFill/>
                    </a:lnT>
                    <a:lnB>
                      <a:noFill/>
                    </a:lnB>
                    <a:solidFill>
                      <a:srgbClr val="78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21.55172</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-0.255</a:t>
                      </a:r>
                    </a:p>
                  </a:txBody>
                  <a:tcPr marL="338" marR="338" marT="338" marB="0" anchor="ctr">
                    <a:lnL>
                      <a:noFill/>
                    </a:lnL>
                    <a:lnR>
                      <a:noFill/>
                    </a:lnR>
                    <a:lnT>
                      <a:noFill/>
                    </a:lnT>
                    <a:lnB>
                      <a:noFill/>
                    </a:lnB>
                    <a:solidFill>
                      <a:srgbClr val="FB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日本精工（株）</a:t>
                      </a:r>
                    </a:p>
                  </a:txBody>
                  <a:tcPr marL="338" marR="338" marT="338" marB="0" anchor="ctr">
                    <a:lnL>
                      <a:noFill/>
                    </a:lnL>
                    <a:lnR>
                      <a:noFill/>
                    </a:lnR>
                    <a:lnT>
                      <a:noFill/>
                    </a:lnT>
                    <a:lnB>
                      <a:noFill/>
                    </a:lnB>
                  </a:tcPr>
                </a:tc>
                <a:extLst>
                  <a:ext uri="{0D108BD9-81ED-4DB2-BD59-A6C34878D82A}">
                    <a16:rowId xmlns:a16="http://schemas.microsoft.com/office/drawing/2014/main" xmlns="" val="236592715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9034108A006</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36.84211</a:t>
                      </a:r>
                    </a:p>
                  </a:txBody>
                  <a:tcPr marL="338" marR="338" marT="338" marB="0" anchor="ctr">
                    <a:lnL>
                      <a:noFill/>
                    </a:lnL>
                    <a:lnR>
                      <a:noFill/>
                    </a:lnR>
                    <a:lnT>
                      <a:noFill/>
                    </a:lnT>
                    <a:lnB>
                      <a:noFill/>
                    </a:lnB>
                    <a:solidFill>
                      <a:srgbClr val="FDC1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338" marR="338" marT="338" marB="0" anchor="ctr">
                    <a:lnL>
                      <a:noFill/>
                    </a:lnL>
                    <a:lnR>
                      <a:noFill/>
                    </a:lnR>
                    <a:lnT>
                      <a:noFill/>
                    </a:lnT>
                    <a:lnB>
                      <a:noFill/>
                    </a:lnB>
                    <a:solidFill>
                      <a:srgbClr val="FB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xmlns="" val="158926743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9010508A014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0.913242</a:t>
                      </a:r>
                    </a:p>
                  </a:txBody>
                  <a:tcPr marL="338" marR="338" marT="338" marB="0" anchor="ctr">
                    <a:lnL>
                      <a:noFill/>
                    </a:lnL>
                    <a:lnR>
                      <a:noFill/>
                    </a:lnR>
                    <a:lnT>
                      <a:noFill/>
                    </a:lnT>
                    <a:lnB>
                      <a:noFill/>
                    </a:lnB>
                    <a:solidFill>
                      <a:srgbClr val="79C4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5.936073</a:t>
                      </a:r>
                    </a:p>
                  </a:txBody>
                  <a:tcPr marL="338" marR="338" marT="338" marB="0" anchor="ctr">
                    <a:lnL>
                      <a:noFill/>
                    </a:lnL>
                    <a:lnR>
                      <a:noFill/>
                    </a:lnR>
                    <a:lnT>
                      <a:noFill/>
                    </a:lnT>
                    <a:lnB>
                      <a:noFill/>
                    </a:lnB>
                    <a:solidFill>
                      <a:srgbClr val="F5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19.86301</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22.83105</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19.6347</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11.41553</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19.40639</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0.285714</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8.285714</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29.42857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40.28571</a:t>
                      </a:r>
                    </a:p>
                  </a:txBody>
                  <a:tcPr marL="338" marR="338" marT="338" marB="0" anchor="ctr">
                    <a:lnL>
                      <a:noFill/>
                    </a:lnL>
                    <a:lnR>
                      <a:noFill/>
                    </a:lnR>
                    <a:lnT>
                      <a:noFill/>
                    </a:lnT>
                    <a:lnB>
                      <a:noFill/>
                    </a:lnB>
                    <a:solidFill>
                      <a:srgbClr val="FDBC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A9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16.85714</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338" marR="338" marT="338" marB="0" anchor="ctr">
                    <a:lnL>
                      <a:noFill/>
                    </a:lnL>
                    <a:lnR>
                      <a:noFill/>
                    </a:lnR>
                    <a:lnT>
                      <a:noFill/>
                    </a:lnT>
                    <a:lnB>
                      <a:noFill/>
                    </a:lnB>
                    <a:solidFill>
                      <a:srgbClr val="FB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15406592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9030106A018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FDB5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338" marR="338" marT="338" marB="0" anchor="ctr">
                    <a:lnL>
                      <a:noFill/>
                    </a:lnL>
                    <a:lnR>
                      <a:noFill/>
                    </a:lnR>
                    <a:lnT>
                      <a:noFill/>
                    </a:lnT>
                    <a:lnB>
                      <a:noFill/>
                    </a:lnB>
                    <a:solidFill>
                      <a:srgbClr val="FB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411183959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D4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16.92308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29.23077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33.84615</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1.515152</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12.12121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69.69697</a:t>
                      </a:r>
                    </a:p>
                  </a:txBody>
                  <a:tcPr marL="338" marR="338" marT="338" marB="0" anchor="ctr">
                    <a:lnL>
                      <a:noFill/>
                    </a:lnL>
                    <a:lnR>
                      <a:noFill/>
                    </a:lnR>
                    <a:lnT>
                      <a:noFill/>
                    </a:lnT>
                    <a:lnB>
                      <a:noFill/>
                    </a:lnB>
                    <a:solidFill>
                      <a:srgbClr val="FB94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-0.23</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xmlns="" val="344815945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-0.225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（株）杉浦製作所</a:t>
                      </a:r>
                    </a:p>
                  </a:txBody>
                  <a:tcPr marL="338" marR="338" marT="338" marB="0" anchor="ctr">
                    <a:lnL>
                      <a:noFill/>
                    </a:lnL>
                    <a:lnR>
                      <a:noFill/>
                    </a:lnR>
                    <a:lnT>
                      <a:noFill/>
                    </a:lnT>
                    <a:lnB>
                      <a:noFill/>
                    </a:lnB>
                    <a:solidFill>
                      <a:srgbClr val="FF0000"/>
                    </a:solidFill>
                  </a:tcPr>
                </a:tc>
                <a:extLst>
                  <a:ext uri="{0D108BD9-81ED-4DB2-BD59-A6C34878D82A}">
                    <a16:rowId xmlns:a16="http://schemas.microsoft.com/office/drawing/2014/main" xmlns="" val="22119565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9036345A004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15.68627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25.4902</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92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19.23077</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9.615385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岡谷鋼機（株）</a:t>
                      </a:r>
                    </a:p>
                  </a:txBody>
                  <a:tcPr marL="338" marR="338" marT="338" marB="0" anchor="ctr">
                    <a:lnL>
                      <a:noFill/>
                    </a:lnL>
                    <a:lnR>
                      <a:noFill/>
                    </a:lnR>
                    <a:lnT>
                      <a:noFill/>
                    </a:lnT>
                    <a:lnB>
                      <a:noFill/>
                    </a:lnB>
                  </a:tcPr>
                </a:tc>
                <a:extLst>
                  <a:ext uri="{0D108BD9-81ED-4DB2-BD59-A6C34878D82A}">
                    <a16:rowId xmlns:a16="http://schemas.microsoft.com/office/drawing/2014/main" xmlns="" val="11628399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41310ECE010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1.233616</a:t>
                      </a:r>
                    </a:p>
                  </a:txBody>
                  <a:tcPr marL="338" marR="338" marT="338" marB="0" anchor="ctr">
                    <a:lnL>
                      <a:noFill/>
                    </a:lnL>
                    <a:lnR>
                      <a:noFill/>
                    </a:lnR>
                    <a:lnT>
                      <a:noFill/>
                    </a:lnT>
                    <a:lnB>
                      <a:noFill/>
                    </a:lnB>
                    <a:solidFill>
                      <a:srgbClr val="81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3.85505</a:t>
                      </a:r>
                    </a:p>
                  </a:txBody>
                  <a:tcPr marL="338" marR="338" marT="338" marB="0" anchor="ctr">
                    <a:lnL>
                      <a:noFill/>
                    </a:lnL>
                    <a:lnR>
                      <a:noFill/>
                    </a:lnR>
                    <a:lnT>
                      <a:noFill/>
                    </a:lnT>
                    <a:lnB>
                      <a:noFill/>
                    </a:lnB>
                    <a:solidFill>
                      <a:srgbClr val="C2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23.82421</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22.9761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21.20278</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3.623747</a:t>
                      </a:r>
                    </a:p>
                  </a:txBody>
                  <a:tcPr marL="338" marR="338" marT="338" marB="0" anchor="ctr">
                    <a:lnL>
                      <a:noFill/>
                    </a:lnL>
                    <a:lnR>
                      <a:noFill/>
                    </a:lnR>
                    <a:lnT>
                      <a:noFill/>
                    </a:lnT>
                    <a:lnB>
                      <a:noFill/>
                    </a:lnB>
                    <a:solidFill>
                      <a:srgbClr val="BC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16.73092</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6.553585</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1.338583</a:t>
                      </a:r>
                    </a:p>
                  </a:txBody>
                  <a:tcPr marL="338" marR="338" marT="338" marB="0" anchor="ctr">
                    <a:lnL>
                      <a:noFill/>
                    </a:lnL>
                    <a:lnR>
                      <a:noFill/>
                    </a:lnR>
                    <a:lnT>
                      <a:noFill/>
                    </a:lnT>
                    <a:lnB>
                      <a:noFill/>
                    </a:lnB>
                    <a:solidFill>
                      <a:srgbClr val="84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3.385827</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6.929134</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16.22047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16.45669</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24.09449</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8.110236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23.46457</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（株）オンド</a:t>
                      </a:r>
                    </a:p>
                  </a:txBody>
                  <a:tcPr marL="338" marR="338" marT="338" marB="0" anchor="ctr">
                    <a:lnL>
                      <a:noFill/>
                    </a:lnL>
                    <a:lnR>
                      <a:noFill/>
                    </a:lnR>
                    <a:lnT>
                      <a:noFill/>
                    </a:lnT>
                    <a:lnB>
                      <a:noFill/>
                    </a:lnB>
                    <a:solidFill>
                      <a:srgbClr val="FFF2CC"/>
                    </a:solidFill>
                  </a:tcPr>
                </a:tc>
                <a:extLst>
                  <a:ext uri="{0D108BD9-81ED-4DB2-BD59-A6C34878D82A}">
                    <a16:rowId xmlns:a16="http://schemas.microsoft.com/office/drawing/2014/main" xmlns="" val="4860329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3040052001B</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20.51282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17.94872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10.25641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12.82051</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18.42105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21.05263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13.15789</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7.894737</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23.68421</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41264041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37.93103</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3.125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B9E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xmlns="" val="340587535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9036630A017</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9.230769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9.230769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24.61538</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18.46154</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14835164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35409ECB010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-0.175</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サンコール（株）</a:t>
                      </a:r>
                    </a:p>
                  </a:txBody>
                  <a:tcPr marL="338" marR="338" marT="338" marB="0" anchor="ctr">
                    <a:lnL>
                      <a:noFill/>
                    </a:lnL>
                    <a:lnR>
                      <a:noFill/>
                    </a:lnR>
                    <a:lnT>
                      <a:noFill/>
                    </a:lnT>
                    <a:lnB>
                      <a:noFill/>
                    </a:lnB>
                  </a:tcPr>
                </a:tc>
                <a:extLst>
                  <a:ext uri="{0D108BD9-81ED-4DB2-BD59-A6C34878D82A}">
                    <a16:rowId xmlns:a16="http://schemas.microsoft.com/office/drawing/2014/main" xmlns="" val="375026284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9036659A010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1.587302</a:t>
                      </a:r>
                    </a:p>
                  </a:txBody>
                  <a:tcPr marL="338" marR="338" marT="338" marB="0" anchor="ctr">
                    <a:lnL>
                      <a:noFill/>
                    </a:lnL>
                    <a:lnR>
                      <a:noFill/>
                    </a:lnR>
                    <a:lnT>
                      <a:noFill/>
                    </a:lnT>
                    <a:lnB>
                      <a:noFill/>
                    </a:lnB>
                    <a:solidFill>
                      <a:srgbClr val="8AC9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8.730159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26.19048</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20.63492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1.526718</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3.053435</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3.053435</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10.68702</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15.26718</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32.06107</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34.35115</a:t>
                      </a:r>
                    </a:p>
                  </a:txBody>
                  <a:tcPr marL="338" marR="338" marT="338" marB="0" anchor="ctr">
                    <a:lnL>
                      <a:noFill/>
                    </a:lnL>
                    <a:lnR>
                      <a:noFill/>
                    </a:lnR>
                    <a:lnT>
                      <a:noFill/>
                    </a:lnT>
                    <a:lnB>
                      <a:noFill/>
                    </a:lnB>
                    <a:solidFill>
                      <a:srgbClr val="FDC5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-0.14</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108363964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35441TFA010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5.263158</a:t>
                      </a:r>
                    </a:p>
                  </a:txBody>
                  <a:tcPr marL="338" marR="338" marT="338" marB="0" anchor="ctr">
                    <a:lnL>
                      <a:noFill/>
                    </a:lnL>
                    <a:lnR>
                      <a:noFill/>
                    </a:lnR>
                    <a:lnT>
                      <a:noFill/>
                    </a:lnT>
                    <a:lnB>
                      <a:noFill/>
                    </a:lnB>
                    <a:solidFill>
                      <a:srgbClr val="E4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15.78947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63.15789</a:t>
                      </a:r>
                    </a:p>
                  </a:txBody>
                  <a:tcPr marL="338" marR="338" marT="338" marB="0" anchor="ctr">
                    <a:lnL>
                      <a:noFill/>
                    </a:lnL>
                    <a:lnR>
                      <a:noFill/>
                    </a:lnR>
                    <a:lnT>
                      <a:noFill/>
                    </a:lnT>
                    <a:lnB>
                      <a:noFill/>
                    </a:lnB>
                    <a:solidFill>
                      <a:srgbClr val="FB9D75"/>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（株）ニフコ</a:t>
                      </a:r>
                    </a:p>
                  </a:txBody>
                  <a:tcPr marL="338" marR="338" marT="338" marB="0" anchor="ctr">
                    <a:lnL>
                      <a:noFill/>
                    </a:lnL>
                    <a:lnR>
                      <a:noFill/>
                    </a:lnR>
                    <a:lnT>
                      <a:noFill/>
                    </a:lnT>
                    <a:lnB>
                      <a:noFill/>
                    </a:lnB>
                    <a:solidFill>
                      <a:srgbClr val="7030A0"/>
                    </a:solidFill>
                  </a:tcPr>
                </a:tc>
                <a:extLst>
                  <a:ext uri="{0D108BD9-81ED-4DB2-BD59-A6C34878D82A}">
                    <a16:rowId xmlns:a16="http://schemas.microsoft.com/office/drawing/2014/main" xmlns="" val="36418648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31.03448</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xmlns="" val="137874541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35847ECB020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24.13793</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20.68966</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56.66667</a:t>
                      </a:r>
                    </a:p>
                  </a:txBody>
                  <a:tcPr marL="338" marR="338" marT="338" marB="0" anchor="ctr">
                    <a:lnL>
                      <a:noFill/>
                    </a:lnL>
                    <a:lnR>
                      <a:noFill/>
                    </a:lnR>
                    <a:lnT>
                      <a:noFill/>
                    </a:lnT>
                    <a:lnB>
                      <a:noFill/>
                    </a:lnB>
                    <a:solidFill>
                      <a:srgbClr val="FCA6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-0.11</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（株）メタルテック</a:t>
                      </a:r>
                    </a:p>
                  </a:txBody>
                  <a:tcPr marL="338" marR="338" marT="338" marB="0" anchor="ctr">
                    <a:lnL>
                      <a:noFill/>
                    </a:lnL>
                    <a:lnR>
                      <a:noFill/>
                    </a:lnR>
                    <a:lnT>
                      <a:noFill/>
                    </a:lnT>
                    <a:lnB>
                      <a:noFill/>
                    </a:lnB>
                    <a:solidFill>
                      <a:srgbClr val="D9E1F2"/>
                    </a:solidFill>
                  </a:tcPr>
                </a:tc>
                <a:extLst>
                  <a:ext uri="{0D108BD9-81ED-4DB2-BD59-A6C34878D82A}">
                    <a16:rowId xmlns:a16="http://schemas.microsoft.com/office/drawing/2014/main" xmlns="" val="150912748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9036628A008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C1D9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26.92308</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11.53846</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57.69231</a:t>
                      </a:r>
                    </a:p>
                  </a:txBody>
                  <a:tcPr marL="338" marR="338" marT="338" marB="0" anchor="ctr">
                    <a:lnL>
                      <a:noFill/>
                    </a:lnL>
                    <a:lnR>
                      <a:noFill/>
                    </a:lnR>
                    <a:lnT>
                      <a:noFill/>
                    </a:lnT>
                    <a:lnB>
                      <a:noFill/>
                    </a:lnB>
                    <a:solidFill>
                      <a:srgbClr val="FCA4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（株）ジェイテクト</a:t>
                      </a:r>
                    </a:p>
                  </a:txBody>
                  <a:tcPr marL="338" marR="338" marT="338" marB="0" anchor="ctr">
                    <a:lnL>
                      <a:noFill/>
                    </a:lnL>
                    <a:lnR>
                      <a:noFill/>
                    </a:lnR>
                    <a:lnT>
                      <a:noFill/>
                    </a:lnT>
                    <a:lnB>
                      <a:noFill/>
                    </a:lnB>
                    <a:solidFill>
                      <a:srgbClr val="FFFF00"/>
                    </a:solidFill>
                  </a:tcPr>
                </a:tc>
                <a:extLst>
                  <a:ext uri="{0D108BD9-81ED-4DB2-BD59-A6C34878D82A}">
                    <a16:rowId xmlns:a16="http://schemas.microsoft.com/office/drawing/2014/main" xmlns="" val="3409547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8939692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82821XAE020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29159827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9.09E+09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a:t>
                      </a:r>
                    </a:p>
                  </a:txBody>
                  <a:tcPr marL="338" marR="338" marT="338" marB="0" anchor="ctr">
                    <a:lnL>
                      <a:noFill/>
                    </a:lnL>
                    <a:lnR>
                      <a:noFill/>
                    </a:lnR>
                    <a:lnT>
                      <a:noFill/>
                    </a:lnT>
                    <a:lnB>
                      <a:noFill/>
                    </a:lnB>
                    <a:solidFill>
                      <a:srgbClr val="F9776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-0.015</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37653509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G1144ECB010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8.62069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10.63218</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14.08046</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9.770115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33.62069</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9.482759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1.166181</a:t>
                      </a:r>
                    </a:p>
                  </a:txBody>
                  <a:tcPr marL="338" marR="338" marT="338" marB="0" anchor="ctr">
                    <a:lnL>
                      <a:noFill/>
                    </a:lnL>
                    <a:lnR>
                      <a:noFill/>
                    </a:lnR>
                    <a:lnT>
                      <a:noFill/>
                    </a:lnT>
                    <a:lnB>
                      <a:noFill/>
                    </a:lnB>
                    <a:solidFill>
                      <a:srgbClr val="7F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7.28863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9.329446</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18.36735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37.31778</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26.53061</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-0.01</a:t>
                      </a:r>
                    </a:p>
                  </a:txBody>
                  <a:tcPr marL="338" marR="338" marT="338" marB="0" anchor="ctr">
                    <a:lnL>
                      <a:noFill/>
                    </a:lnL>
                    <a:lnR>
                      <a:noFill/>
                    </a:lnR>
                    <a:lnT>
                      <a:noFill/>
                    </a:lnT>
                    <a:lnB>
                      <a:noFill/>
                    </a:lnB>
                    <a:solidFill>
                      <a:srgbClr val="FCFCFF"/>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住友電気工業（株）</a:t>
                      </a:r>
                    </a:p>
                  </a:txBody>
                  <a:tcPr marL="338" marR="338" marT="338" marB="0" anchor="ctr">
                    <a:lnL>
                      <a:noFill/>
                    </a:lnL>
                    <a:lnR>
                      <a:noFill/>
                    </a:lnR>
                    <a:lnT>
                      <a:noFill/>
                    </a:lnT>
                    <a:lnB>
                      <a:noFill/>
                    </a:lnB>
                  </a:tcPr>
                </a:tc>
                <a:extLst>
                  <a:ext uri="{0D108BD9-81ED-4DB2-BD59-A6C34878D82A}">
                    <a16:rowId xmlns:a16="http://schemas.microsoft.com/office/drawing/2014/main" xmlns="" val="37035649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3559850A010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38.09524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338" marR="338" marT="338" marB="0" anchor="ctr">
                    <a:lnL>
                      <a:noFill/>
                    </a:lnL>
                    <a:lnR>
                      <a:noFill/>
                    </a:lnR>
                    <a:lnT>
                      <a:noFill/>
                    </a:lnT>
                    <a:lnB>
                      <a:noFill/>
                    </a:lnB>
                    <a:solidFill>
                      <a:srgbClr val="DE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FCFCF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アイコー（株）</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xmlns="" val="184298906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82821CWA030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21.73913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30.43478</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47.82609</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73.91304</a:t>
                      </a:r>
                    </a:p>
                  </a:txBody>
                  <a:tcPr marL="338" marR="338" marT="338" marB="0" anchor="ctr">
                    <a:lnL>
                      <a:noFill/>
                    </a:lnL>
                    <a:lnR>
                      <a:noFill/>
                    </a:lnR>
                    <a:lnT>
                      <a:noFill/>
                    </a:lnT>
                    <a:lnB>
                      <a:noFill/>
                    </a:lnB>
                    <a:solidFill>
                      <a:srgbClr val="FA8E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429172988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1.834862</a:t>
                      </a:r>
                    </a:p>
                  </a:txBody>
                  <a:tcPr marL="338" marR="338" marT="338" marB="0" anchor="ctr">
                    <a:lnL>
                      <a:noFill/>
                    </a:lnL>
                    <a:lnR>
                      <a:noFill/>
                    </a:lnR>
                    <a:lnT>
                      <a:noFill/>
                    </a:lnT>
                    <a:lnB>
                      <a:noFill/>
                    </a:lnB>
                    <a:solidFill>
                      <a:srgbClr val="90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21.10092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11.00917</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22.93578</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12.84404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17.43119</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1.694915</a:t>
                      </a:r>
                    </a:p>
                  </a:txBody>
                  <a:tcPr marL="338" marR="338" marT="338" marB="0" anchor="ctr">
                    <a:lnL>
                      <a:noFill/>
                    </a:lnL>
                    <a:lnR>
                      <a:noFill/>
                    </a:lnR>
                    <a:lnT>
                      <a:noFill/>
                    </a:lnT>
                    <a:lnB>
                      <a:noFill/>
                    </a:lnB>
                    <a:solidFill>
                      <a:srgbClr val="8CCA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9.322034</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9.322034</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14.40678</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29.66102</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35.59322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0.04</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xmlns="" val="336255670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9020156A001</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17.64706</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47.05882</a:t>
                      </a:r>
                    </a:p>
                  </a:txBody>
                  <a:tcPr marL="338" marR="338" marT="338" marB="0" anchor="ctr">
                    <a:lnL>
                      <a:noFill/>
                    </a:lnL>
                    <a:lnR>
                      <a:noFill/>
                    </a:lnR>
                    <a:lnT>
                      <a:noFill/>
                    </a:lnT>
                    <a:lnB>
                      <a:noFill/>
                    </a:lnB>
                    <a:solidFill>
                      <a:srgbClr val="FCB3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0.05</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（株）ムロコーポレーション</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17778952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35771ECE010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1.382488</a:t>
                      </a:r>
                    </a:p>
                  </a:txBody>
                  <a:tcPr marL="338" marR="338" marT="338" marB="0" anchor="ctr">
                    <a:lnL>
                      <a:noFill/>
                    </a:lnL>
                    <a:lnR>
                      <a:noFill/>
                    </a:lnR>
                    <a:lnT>
                      <a:noFill/>
                    </a:lnT>
                    <a:lnB>
                      <a:noFill/>
                    </a:lnB>
                    <a:solidFill>
                      <a:srgbClr val="85C7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12.21198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29.26267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13.13364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2.073733</a:t>
                      </a:r>
                    </a:p>
                  </a:txBody>
                  <a:tcPr marL="338" marR="338" marT="338" marB="0" anchor="ctr">
                    <a:lnL>
                      <a:noFill/>
                    </a:lnL>
                    <a:lnR>
                      <a:noFill/>
                    </a:lnR>
                    <a:lnT>
                      <a:noFill/>
                    </a:lnT>
                    <a:lnB>
                      <a:noFill/>
                    </a:lnB>
                    <a:solidFill>
                      <a:srgbClr val="96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5.760369</a:t>
                      </a:r>
                    </a:p>
                  </a:txBody>
                  <a:tcPr marL="338" marR="338" marT="338" marB="0" anchor="ctr">
                    <a:lnL>
                      <a:noFill/>
                    </a:lnL>
                    <a:lnR>
                      <a:noFill/>
                    </a:lnR>
                    <a:lnT>
                      <a:noFill/>
                    </a:lnT>
                    <a:lnB>
                      <a:noFill/>
                    </a:lnB>
                    <a:solidFill>
                      <a:srgbClr val="F1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17.74194</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18.43318</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15.20737</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19.81567</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11.52074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12.90323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11.29032</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5.299539</a:t>
                      </a:r>
                    </a:p>
                  </a:txBody>
                  <a:tcPr marL="338" marR="338" marT="338" marB="0" anchor="ctr">
                    <a:lnL>
                      <a:noFill/>
                    </a:lnL>
                    <a:lnR>
                      <a:noFill/>
                    </a:lnR>
                    <a:lnT>
                      <a:noFill/>
                    </a:lnT>
                    <a:lnB>
                      <a:noFill/>
                    </a:lnB>
                    <a:solidFill>
                      <a:srgbClr val="E5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2.534562</a:t>
                      </a:r>
                    </a:p>
                  </a:txBody>
                  <a:tcPr marL="338" marR="338" marT="338" marB="0" anchor="ctr">
                    <a:lnL>
                      <a:noFill/>
                    </a:lnL>
                    <a:lnR>
                      <a:noFill/>
                    </a:lnR>
                    <a:lnT>
                      <a:noFill/>
                    </a:lnT>
                    <a:lnB>
                      <a:noFill/>
                    </a:lnB>
                    <a:solidFill>
                      <a:srgbClr val="A1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0.06</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アイシン機工（株）</a:t>
                      </a:r>
                    </a:p>
                  </a:txBody>
                  <a:tcPr marL="338" marR="338" marT="338" marB="0" anchor="ctr">
                    <a:lnL>
                      <a:noFill/>
                    </a:lnL>
                    <a:lnR>
                      <a:noFill/>
                    </a:lnR>
                    <a:lnT>
                      <a:noFill/>
                    </a:lnT>
                    <a:lnB>
                      <a:noFill/>
                    </a:lnB>
                  </a:tcPr>
                </a:tc>
                <a:extLst>
                  <a:ext uri="{0D108BD9-81ED-4DB2-BD59-A6C34878D82A}">
                    <a16:rowId xmlns:a16="http://schemas.microsoft.com/office/drawing/2014/main" xmlns="" val="76740743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9.17E+09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0.085</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71200431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5040056001E</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9.375</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28.125</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5.882353</a:t>
                      </a:r>
                    </a:p>
                  </a:txBody>
                  <a:tcPr marL="338" marR="338" marT="338" marB="0" anchor="ctr">
                    <a:lnL>
                      <a:noFill/>
                    </a:lnL>
                    <a:lnR>
                      <a:noFill/>
                    </a:lnR>
                    <a:lnT>
                      <a:noFill/>
                    </a:lnT>
                    <a:lnB>
                      <a:noFill/>
                    </a:lnB>
                    <a:solidFill>
                      <a:srgbClr val="F4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11.76471</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ABD2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8.823529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26.47059</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299492580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35505ECB010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2.380952</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27.38095</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13.09524</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5.952381</a:t>
                      </a:r>
                    </a:p>
                  </a:txBody>
                  <a:tcPr marL="338" marR="338" marT="338" marB="0" anchor="ctr">
                    <a:lnL>
                      <a:noFill/>
                    </a:lnL>
                    <a:lnR>
                      <a:noFill/>
                    </a:lnR>
                    <a:lnT>
                      <a:noFill/>
                    </a:lnT>
                    <a:lnB>
                      <a:noFill/>
                    </a:lnB>
                    <a:solidFill>
                      <a:srgbClr val="F6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5.747126</a:t>
                      </a:r>
                    </a:p>
                  </a:txBody>
                  <a:tcPr marL="338" marR="338" marT="338" marB="0" anchor="ctr">
                    <a:lnL>
                      <a:noFill/>
                    </a:lnL>
                    <a:lnR>
                      <a:noFill/>
                    </a:lnR>
                    <a:lnT>
                      <a:noFill/>
                    </a:lnT>
                    <a:lnB>
                      <a:noFill/>
                    </a:lnB>
                    <a:solidFill>
                      <a:srgbClr val="F0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12.64368</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14.94253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21.83908</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0.09</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xmlns="" val="260670089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29.16667</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136146087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9010512A018</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3.503185</a:t>
                      </a:r>
                    </a:p>
                  </a:txBody>
                  <a:tcPr marL="338" marR="338" marT="338" marB="0" anchor="ctr">
                    <a:lnL>
                      <a:noFill/>
                    </a:lnL>
                    <a:lnR>
                      <a:noFill/>
                    </a:lnR>
                    <a:lnT>
                      <a:noFill/>
                    </a:lnT>
                    <a:lnB>
                      <a:noFill/>
                    </a:lnB>
                    <a:solidFill>
                      <a:srgbClr val="B9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10.82803</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26.43312</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19.42675</a:t>
                      </a:r>
                    </a:p>
                  </a:txBody>
                  <a:tcPr marL="338" marR="338" marT="338" marB="0" anchor="ctr">
                    <a:lnL>
                      <a:noFill/>
                    </a:lnL>
                    <a:lnR>
                      <a:noFill/>
                    </a:lnR>
                    <a:lnT>
                      <a:noFill/>
                    </a:lnT>
                    <a:lnB>
                      <a:noFill/>
                    </a:lnB>
                    <a:solidFill>
                      <a:srgbClr val="FF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23.24841</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4.140127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0.318471</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12.10191</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0.3125</a:t>
                      </a:r>
                    </a:p>
                  </a:txBody>
                  <a:tcPr marL="338" marR="338" marT="338" marB="0" anchor="ctr">
                    <a:lnL>
                      <a:noFill/>
                    </a:lnL>
                    <a:lnR>
                      <a:noFill/>
                    </a:lnR>
                    <a:lnT>
                      <a:noFill/>
                    </a:lnT>
                    <a:lnB>
                      <a:noFill/>
                    </a:lnB>
                    <a:solidFill>
                      <a:srgbClr val="6A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5.9375</a:t>
                      </a:r>
                    </a:p>
                  </a:txBody>
                  <a:tcPr marL="338" marR="338" marT="338" marB="0" anchor="ctr">
                    <a:lnL>
                      <a:noFill/>
                    </a:lnL>
                    <a:lnR>
                      <a:noFill/>
                    </a:lnR>
                    <a:lnT>
                      <a:noFill/>
                    </a:lnT>
                    <a:lnB>
                      <a:noFill/>
                    </a:lnB>
                    <a:solidFill>
                      <a:srgbClr val="F5E8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18.4375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31.875</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25.625</a:t>
                      </a:r>
                    </a:p>
                  </a:txBody>
                  <a:tcPr marL="338" marR="338" marT="338" marB="0" anchor="ctr">
                    <a:lnL>
                      <a:noFill/>
                    </a:lnL>
                    <a:lnR>
                      <a:noFill/>
                    </a:lnR>
                    <a:lnT>
                      <a:noFill/>
                    </a:lnT>
                    <a:lnB>
                      <a:noFill/>
                    </a:lnB>
                    <a:solidFill>
                      <a:srgbClr val="FED1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91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15.9375</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74257091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2030044001J</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0.12</a:t>
                      </a:r>
                    </a:p>
                  </a:txBody>
                  <a:tcPr marL="338" marR="338" marT="338" marB="0" anchor="ctr">
                    <a:lnL>
                      <a:noFill/>
                    </a:lnL>
                    <a:lnR>
                      <a:noFill/>
                    </a:lnR>
                    <a:lnT>
                      <a:noFill/>
                    </a:lnT>
                    <a:lnB>
                      <a:noFill/>
                    </a:lnB>
                    <a:solidFill>
                      <a:srgbClr val="FC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190266255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9094906A012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3.448276</a:t>
                      </a:r>
                    </a:p>
                  </a:txBody>
                  <a:tcPr marL="338" marR="338" marT="338" marB="0" anchor="ctr">
                    <a:lnL>
                      <a:noFill/>
                    </a:lnL>
                    <a:lnR>
                      <a:noFill/>
                    </a:lnR>
                    <a:lnT>
                      <a:noFill/>
                    </a:lnT>
                    <a:lnB>
                      <a:noFill/>
                    </a:lnB>
                    <a:solidFill>
                      <a:srgbClr val="B8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6.896552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13.7931</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17.24138</a:t>
                      </a:r>
                    </a:p>
                  </a:txBody>
                  <a:tcPr marL="338" marR="338" marT="338" marB="0" anchor="ctr">
                    <a:lnL>
                      <a:noFill/>
                    </a:lnL>
                    <a:lnR>
                      <a:noFill/>
                    </a:lnR>
                    <a:lnT>
                      <a:noFill/>
                    </a:lnT>
                    <a:lnB>
                      <a:noFill/>
                    </a:lnB>
                    <a:solidFill>
                      <a:srgbClr val="FFDC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10.34483</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B5D5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0.155</a:t>
                      </a:r>
                    </a:p>
                  </a:txBody>
                  <a:tcPr marL="338" marR="338" marT="338" marB="0" anchor="ctr">
                    <a:lnL>
                      <a:noFill/>
                    </a:lnL>
                    <a:lnR>
                      <a:noFill/>
                    </a:lnR>
                    <a:lnT>
                      <a:noFill/>
                    </a:lnT>
                    <a:lnB>
                      <a:noFill/>
                    </a:lnB>
                    <a:solidFill>
                      <a:srgbClr val="FCFBFE"/>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xmlns="" val="342025993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9.16E+09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26.66667</a:t>
                      </a:r>
                    </a:p>
                  </a:txBody>
                  <a:tcPr marL="338" marR="338" marT="338" marB="0" anchor="ctr">
                    <a:lnL>
                      <a:noFill/>
                    </a:lnL>
                    <a:lnR>
                      <a:noFill/>
                    </a:lnR>
                    <a:lnT>
                      <a:noFill/>
                    </a:lnT>
                    <a:lnB>
                      <a:noFill/>
                    </a:lnB>
                    <a:solidFill>
                      <a:srgbClr val="FECF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18.75</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0.175</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1607996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9030111A014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C9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16.66667</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8.695652</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13.04348</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FDB8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0.185</a:t>
                      </a:r>
                    </a:p>
                  </a:txBody>
                  <a:tcPr marL="338" marR="338" marT="338" marB="0" anchor="ctr">
                    <a:lnL>
                      <a:noFill/>
                    </a:lnL>
                    <a:lnR>
                      <a:noFill/>
                    </a:lnR>
                    <a:lnT>
                      <a:noFill/>
                    </a:lnT>
                    <a:lnB>
                      <a:noFill/>
                    </a:lnB>
                    <a:solidFill>
                      <a:srgbClr val="FCFBFE"/>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310180550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35174ECB010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3.960396</a:t>
                      </a:r>
                    </a:p>
                  </a:txBody>
                  <a:tcPr marL="338" marR="338" marT="338" marB="0" anchor="ctr">
                    <a:lnL>
                      <a:noFill/>
                    </a:lnL>
                    <a:lnR>
                      <a:noFill/>
                    </a:lnR>
                    <a:lnT>
                      <a:noFill/>
                    </a:lnT>
                    <a:lnB>
                      <a:noFill/>
                    </a:lnB>
                    <a:solidFill>
                      <a:srgbClr val="C4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29.70297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11.88119</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16.83168</a:t>
                      </a:r>
                    </a:p>
                  </a:txBody>
                  <a:tcPr marL="338" marR="338" marT="338" marB="0" anchor="ctr">
                    <a:lnL>
                      <a:noFill/>
                    </a:lnL>
                    <a:lnR>
                      <a:noFill/>
                    </a:lnR>
                    <a:lnT>
                      <a:noFill/>
                    </a:lnT>
                    <a:lnB>
                      <a:noFill/>
                    </a:lnB>
                    <a:solidFill>
                      <a:srgbClr val="FFDD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0.990099</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17.82178</a:t>
                      </a:r>
                    </a:p>
                  </a:txBody>
                  <a:tcPr marL="338" marR="338" marT="338" marB="0" anchor="ctr">
                    <a:lnL>
                      <a:noFill/>
                    </a:lnL>
                    <a:lnR>
                      <a:noFill/>
                    </a:lnR>
                    <a:lnT>
                      <a:noFill/>
                    </a:lnT>
                    <a:lnB>
                      <a:noFill/>
                    </a:lnB>
                    <a:solidFill>
                      <a:srgbClr val="FF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18.81188</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5.825243</a:t>
                      </a:r>
                    </a:p>
                  </a:txBody>
                  <a:tcPr marL="338" marR="338" marT="338" marB="0" anchor="ctr">
                    <a:lnL>
                      <a:noFill/>
                    </a:lnL>
                    <a:lnR>
                      <a:noFill/>
                    </a:lnR>
                    <a:lnT>
                      <a:noFill/>
                    </a:lnT>
                    <a:lnB>
                      <a:noFill/>
                    </a:lnB>
                    <a:solidFill>
                      <a:srgbClr val="F2E7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14.56311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14.56311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11.65049</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6.796117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13.59223</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8.737864</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24.27184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0.21</a:t>
                      </a:r>
                    </a:p>
                  </a:txBody>
                  <a:tcPr marL="338" marR="338" marT="338" marB="0" anchor="ctr">
                    <a:lnL>
                      <a:noFill/>
                    </a:lnL>
                    <a:lnR>
                      <a:noFill/>
                    </a:lnR>
                    <a:lnT>
                      <a:noFill/>
                    </a:lnT>
                    <a:lnB>
                      <a:noFill/>
                    </a:lnB>
                    <a:solidFill>
                      <a:srgbClr val="FCFBF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xmlns="" val="362520770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14.03509</a:t>
                      </a:r>
                    </a:p>
                  </a:txBody>
                  <a:tcPr marL="338" marR="338" marT="338" marB="0" anchor="ctr">
                    <a:lnL>
                      <a:noFill/>
                    </a:lnL>
                    <a:lnR>
                      <a:noFill/>
                    </a:lnR>
                    <a:lnT>
                      <a:noFill/>
                    </a:lnT>
                    <a:lnB>
                      <a:noFill/>
                    </a:lnB>
                    <a:solidFill>
                      <a:srgbClr val="FFE1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12.2807</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8.77193</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10.52632</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3.508772</a:t>
                      </a:r>
                    </a:p>
                  </a:txBody>
                  <a:tcPr marL="338" marR="338" marT="338" marB="0" anchor="ctr">
                    <a:lnL>
                      <a:noFill/>
                    </a:lnL>
                    <a:lnR>
                      <a:noFill/>
                    </a:lnR>
                    <a:lnT>
                      <a:noFill/>
                    </a:lnT>
                    <a:lnB>
                      <a:noFill/>
                    </a:lnB>
                    <a:solidFill>
                      <a:srgbClr val="B9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38.59649</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3.389831</a:t>
                      </a:r>
                    </a:p>
                  </a:txBody>
                  <a:tcPr marL="338" marR="338" marT="338" marB="0" anchor="ctr">
                    <a:lnL>
                      <a:noFill/>
                    </a:lnL>
                    <a:lnR>
                      <a:noFill/>
                    </a:lnR>
                    <a:lnT>
                      <a:noFill/>
                    </a:lnT>
                    <a:lnB>
                      <a:noFill/>
                    </a:lnB>
                    <a:solidFill>
                      <a:srgbClr val="B6D6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8.474576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5.084746</a:t>
                      </a:r>
                    </a:p>
                  </a:txBody>
                  <a:tcPr marL="338" marR="338" marT="338" marB="0" anchor="ctr">
                    <a:lnL>
                      <a:noFill/>
                    </a:lnL>
                    <a:lnR>
                      <a:noFill/>
                    </a:lnR>
                    <a:lnT>
                      <a:noFill/>
                    </a:lnT>
                    <a:lnB>
                      <a:noFill/>
                    </a:lnB>
                    <a:solidFill>
                      <a:srgbClr val="E0E2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6.779661</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8.474576</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10.16949</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57.62712</a:t>
                      </a:r>
                    </a:p>
                  </a:txBody>
                  <a:tcPr marL="338" marR="338" marT="338" marB="0" anchor="ctr">
                    <a:lnL>
                      <a:noFill/>
                    </a:lnL>
                    <a:lnR>
                      <a:noFill/>
                    </a:lnR>
                    <a:lnT>
                      <a:noFill/>
                    </a:lnT>
                    <a:lnB>
                      <a:noFill/>
                    </a:lnB>
                    <a:solidFill>
                      <a:srgbClr val="FCA4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xmlns="" val="11547451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18.51852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29.62963</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3.703704</a:t>
                      </a:r>
                    </a:p>
                  </a:txBody>
                  <a:tcPr marL="338" marR="338" marT="338" marB="0" anchor="ctr">
                    <a:lnL>
                      <a:noFill/>
                    </a:lnL>
                    <a:lnR>
                      <a:noFill/>
                    </a:lnR>
                    <a:lnT>
                      <a:noFill/>
                    </a:lnT>
                    <a:lnB>
                      <a:noFill/>
                    </a:lnB>
                    <a:solidFill>
                      <a:srgbClr val="BED8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14.81481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14.81481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0.27</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（株）浅賀井製作所</a:t>
                      </a:r>
                    </a:p>
                  </a:txBody>
                  <a:tcPr marL="338" marR="338" marT="338" marB="0" anchor="ctr">
                    <a:lnL>
                      <a:noFill/>
                    </a:lnL>
                    <a:lnR>
                      <a:noFill/>
                    </a:lnR>
                    <a:lnT>
                      <a:noFill/>
                    </a:lnT>
                    <a:lnB>
                      <a:noFill/>
                    </a:lnB>
                    <a:solidFill>
                      <a:srgbClr val="2F75B5"/>
                    </a:solidFill>
                  </a:tcPr>
                </a:tc>
                <a:extLst>
                  <a:ext uri="{0D108BD9-81ED-4DB2-BD59-A6C34878D82A}">
                    <a16:rowId xmlns:a16="http://schemas.microsoft.com/office/drawing/2014/main" xmlns="" val="383783229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019128GA010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4.081633</a:t>
                      </a:r>
                    </a:p>
                  </a:txBody>
                  <a:tcPr marL="338" marR="338" marT="338" marB="0" anchor="ctr">
                    <a:lnL>
                      <a:noFill/>
                    </a:lnL>
                    <a:lnR>
                      <a:noFill/>
                    </a:lnR>
                    <a:lnT>
                      <a:noFill/>
                    </a:lnT>
                    <a:lnB>
                      <a:noFill/>
                    </a:lnB>
                    <a:solidFill>
                      <a:srgbClr val="C7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4.081633</a:t>
                      </a:r>
                    </a:p>
                  </a:txBody>
                  <a:tcPr marL="338" marR="338" marT="338" marB="0" anchor="ctr">
                    <a:lnL>
                      <a:noFill/>
                    </a:lnL>
                    <a:lnR>
                      <a:noFill/>
                    </a:lnR>
                    <a:lnT>
                      <a:noFill/>
                    </a:lnT>
                    <a:lnB>
                      <a:noFill/>
                    </a:lnB>
                    <a:solidFill>
                      <a:srgbClr val="C7DB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3.061224</a:t>
                      </a:r>
                    </a:p>
                  </a:txBody>
                  <a:tcPr marL="338" marR="338" marT="338" marB="0" anchor="ctr">
                    <a:lnL>
                      <a:noFill/>
                    </a:lnL>
                    <a:lnR>
                      <a:noFill/>
                    </a:lnR>
                    <a:lnT>
                      <a:noFill/>
                    </a:lnT>
                    <a:lnB>
                      <a:noFill/>
                    </a:lnB>
                    <a:solidFill>
                      <a:srgbClr val="AE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18.36735</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27.55102</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7D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7.526882</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16.12903</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15.05376</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50.53763</a:t>
                      </a:r>
                    </a:p>
                  </a:txBody>
                  <a:tcPr marL="338" marR="338" marT="338" marB="0" anchor="ctr">
                    <a:lnL>
                      <a:noFill/>
                    </a:lnL>
                    <a:lnR>
                      <a:noFill/>
                    </a:lnR>
                    <a:lnT>
                      <a:noFill/>
                    </a:lnT>
                    <a:lnB>
                      <a:noFill/>
                    </a:lnB>
                    <a:solidFill>
                      <a:srgbClr val="FCAE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385566133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9033904A002</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0.37</a:t>
                      </a:r>
                    </a:p>
                  </a:txBody>
                  <a:tcPr marL="338" marR="338" marT="338" marB="0" anchor="ctr">
                    <a:lnL>
                      <a:noFill/>
                    </a:lnL>
                    <a:lnR>
                      <a:noFill/>
                    </a:lnR>
                    <a:lnT>
                      <a:noFill/>
                    </a:lnT>
                    <a:lnB>
                      <a:noFill/>
                    </a:lnB>
                    <a:solidFill>
                      <a:srgbClr val="FCFAFD"/>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355948169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G117362010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2.352941</a:t>
                      </a:r>
                    </a:p>
                  </a:txBody>
                  <a:tcPr marL="338" marR="338" marT="338" marB="0" anchor="ctr">
                    <a:lnL>
                      <a:noFill/>
                    </a:lnL>
                    <a:lnR>
                      <a:noFill/>
                    </a:lnR>
                    <a:lnT>
                      <a:noFill/>
                    </a:lnT>
                    <a:lnB>
                      <a:noFill/>
                    </a:lnB>
                    <a:solidFill>
                      <a:srgbClr val="9D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3.137255</a:t>
                      </a:r>
                    </a:p>
                  </a:txBody>
                  <a:tcPr marL="338" marR="338" marT="338" marB="0" anchor="ctr">
                    <a:lnL>
                      <a:noFill/>
                    </a:lnL>
                    <a:lnR>
                      <a:noFill/>
                    </a:lnR>
                    <a:lnT>
                      <a:noFill/>
                    </a:lnT>
                    <a:lnB>
                      <a:noFill/>
                    </a:lnB>
                    <a:solidFill>
                      <a:srgbClr val="B0D4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7.843137</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31.37255</a:t>
                      </a:r>
                    </a:p>
                  </a:txBody>
                  <a:tcPr marL="338" marR="338" marT="338" marB="0" anchor="ctr">
                    <a:lnL>
                      <a:noFill/>
                    </a:lnL>
                    <a:lnR>
                      <a:noFill/>
                    </a:lnR>
                    <a:lnT>
                      <a:noFill/>
                    </a:lnT>
                    <a:lnB>
                      <a:noFill/>
                    </a:lnB>
                    <a:solidFill>
                      <a:srgbClr val="FEC9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25.88235</a:t>
                      </a:r>
                    </a:p>
                  </a:txBody>
                  <a:tcPr marL="338" marR="338" marT="338" marB="0" anchor="ctr">
                    <a:lnL>
                      <a:noFill/>
                    </a:lnL>
                    <a:lnR>
                      <a:noFill/>
                    </a:lnR>
                    <a:lnT>
                      <a:noFill/>
                    </a:lnT>
                    <a:lnB>
                      <a:noFill/>
                    </a:lnB>
                    <a:solidFill>
                      <a:srgbClr val="FED0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29.41176</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0.380228</a:t>
                      </a:r>
                    </a:p>
                  </a:txBody>
                  <a:tcPr marL="338" marR="338" marT="338" marB="0" anchor="ctr">
                    <a:lnL>
                      <a:noFill/>
                    </a:lnL>
                    <a:lnR>
                      <a:noFill/>
                    </a:lnR>
                    <a:lnT>
                      <a:noFill/>
                    </a:lnT>
                    <a:lnB>
                      <a:noFill/>
                    </a:lnB>
                    <a:solidFill>
                      <a:srgbClr val="6CC0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1.140684</a:t>
                      </a:r>
                    </a:p>
                  </a:txBody>
                  <a:tcPr marL="338" marR="338" marT="338" marB="0" anchor="ctr">
                    <a:lnL>
                      <a:noFill/>
                    </a:lnL>
                    <a:lnR>
                      <a:noFill/>
                    </a:lnR>
                    <a:lnT>
                      <a:noFill/>
                    </a:lnT>
                    <a:lnB>
                      <a:noFill/>
                    </a:lnB>
                    <a:solidFill>
                      <a:srgbClr val="7F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4.562738</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20.91255</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28.89734</a:t>
                      </a:r>
                    </a:p>
                  </a:txBody>
                  <a:tcPr marL="338" marR="338" marT="338" marB="0" anchor="ctr">
                    <a:lnL>
                      <a:noFill/>
                    </a:lnL>
                    <a:lnR>
                      <a:noFill/>
                    </a:lnR>
                    <a:lnT>
                      <a:noFill/>
                    </a:lnT>
                    <a:lnB>
                      <a:noFill/>
                    </a:lnB>
                    <a:solidFill>
                      <a:srgbClr val="FECC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44.10646</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多摩川精機販売（株）</a:t>
                      </a:r>
                    </a:p>
                  </a:txBody>
                  <a:tcPr marL="338" marR="338" marT="338" marB="0" anchor="ctr">
                    <a:lnL>
                      <a:noFill/>
                    </a:lnL>
                    <a:lnR>
                      <a:noFill/>
                    </a:lnR>
                    <a:lnT>
                      <a:noFill/>
                    </a:lnT>
                    <a:lnB>
                      <a:noFill/>
                    </a:lnB>
                  </a:tcPr>
                </a:tc>
                <a:extLst>
                  <a:ext uri="{0D108BD9-81ED-4DB2-BD59-A6C34878D82A}">
                    <a16:rowId xmlns:a16="http://schemas.microsoft.com/office/drawing/2014/main" xmlns="" val="7925740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G9201ECE010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0.613497</a:t>
                      </a:r>
                    </a:p>
                  </a:txBody>
                  <a:tcPr marL="338" marR="338" marT="338" marB="0" anchor="ctr">
                    <a:lnL>
                      <a:noFill/>
                    </a:lnL>
                    <a:lnR>
                      <a:noFill/>
                    </a:lnR>
                    <a:lnT>
                      <a:noFill/>
                    </a:lnT>
                    <a:lnB>
                      <a:noFill/>
                    </a:lnB>
                    <a:solidFill>
                      <a:srgbClr val="72C2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7.361963</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5.214724</a:t>
                      </a:r>
                    </a:p>
                  </a:txBody>
                  <a:tcPr marL="338" marR="338" marT="338" marB="0" anchor="ctr">
                    <a:lnL>
                      <a:noFill/>
                    </a:lnL>
                    <a:lnR>
                      <a:noFill/>
                    </a:lnR>
                    <a:lnT>
                      <a:noFill/>
                    </a:lnT>
                    <a:lnB>
                      <a:noFill/>
                    </a:lnB>
                    <a:solidFill>
                      <a:srgbClr val="E3E3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4.907975</a:t>
                      </a:r>
                    </a:p>
                  </a:txBody>
                  <a:tcPr marL="338" marR="338" marT="338" marB="0" anchor="ctr">
                    <a:lnL>
                      <a:noFill/>
                    </a:lnL>
                    <a:lnR>
                      <a:noFill/>
                    </a:lnR>
                    <a:lnT>
                      <a:noFill/>
                    </a:lnT>
                    <a:lnB>
                      <a:noFill/>
                    </a:lnB>
                    <a:solidFill>
                      <a:srgbClr val="DCE0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16.25767</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37.42331</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28.22086</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1.52439</a:t>
                      </a:r>
                    </a:p>
                  </a:txBody>
                  <a:tcPr marL="338" marR="338" marT="338" marB="0" anchor="ctr">
                    <a:lnL>
                      <a:noFill/>
                    </a:lnL>
                    <a:lnR>
                      <a:noFill/>
                    </a:lnR>
                    <a:lnT>
                      <a:noFill/>
                    </a:lnT>
                    <a:lnB>
                      <a:noFill/>
                    </a:lnB>
                    <a:solidFill>
                      <a:srgbClr val="88C8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7.621951</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2.743902</a:t>
                      </a:r>
                    </a:p>
                  </a:txBody>
                  <a:tcPr marL="338" marR="338" marT="338" marB="0" anchor="ctr">
                    <a:lnL>
                      <a:noFill/>
                    </a:lnL>
                    <a:lnR>
                      <a:noFill/>
                    </a:lnR>
                    <a:lnT>
                      <a:noFill/>
                    </a:lnT>
                    <a:lnB>
                      <a:noFill/>
                    </a:lnB>
                    <a:solidFill>
                      <a:srgbClr val="A6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6.097561</a:t>
                      </a:r>
                    </a:p>
                  </a:txBody>
                  <a:tcPr marL="338" marR="338" marT="338" marB="0" anchor="ctr">
                    <a:lnL>
                      <a:noFill/>
                    </a:lnL>
                    <a:lnR>
                      <a:noFill/>
                    </a:lnR>
                    <a:lnT>
                      <a:noFill/>
                    </a:lnT>
                    <a:lnB>
                      <a:noFill/>
                    </a:lnB>
                    <a:solidFill>
                      <a:srgbClr val="F9E9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15.54878</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20.12195</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46.34146</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0.415</a:t>
                      </a:r>
                    </a:p>
                  </a:txBody>
                  <a:tcPr marL="338" marR="338" marT="338" marB="0" anchor="ctr">
                    <a:lnL>
                      <a:noFill/>
                    </a:lnL>
                    <a:lnR>
                      <a:noFill/>
                    </a:lnR>
                    <a:lnT>
                      <a:noFill/>
                    </a:lnT>
                    <a:lnB>
                      <a:noFill/>
                    </a:lnB>
                    <a:solidFill>
                      <a:srgbClr val="FCFAFD"/>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佐藤工業（株）</a:t>
                      </a:r>
                    </a:p>
                  </a:txBody>
                  <a:tcPr marL="338" marR="338" marT="338" marB="0" anchor="ctr">
                    <a:lnL>
                      <a:noFill/>
                    </a:lnL>
                    <a:lnR>
                      <a:noFill/>
                    </a:lnR>
                    <a:lnT>
                      <a:noFill/>
                    </a:lnT>
                    <a:lnB>
                      <a:noFill/>
                    </a:lnB>
                  </a:tcPr>
                </a:tc>
                <a:extLst>
                  <a:ext uri="{0D108BD9-81ED-4DB2-BD59-A6C34878D82A}">
                    <a16:rowId xmlns:a16="http://schemas.microsoft.com/office/drawing/2014/main" xmlns="" val="55333329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82125ECB010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4.761905</a:t>
                      </a:r>
                    </a:p>
                  </a:txBody>
                  <a:tcPr marL="338" marR="338" marT="338" marB="0" anchor="ctr">
                    <a:lnL>
                      <a:noFill/>
                    </a:lnL>
                    <a:lnR>
                      <a:noFill/>
                    </a:lnR>
                    <a:lnT>
                      <a:noFill/>
                    </a:lnT>
                    <a:lnB>
                      <a:noFill/>
                    </a:lnB>
                    <a:solidFill>
                      <a:srgbClr val="D8DF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9.52381</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61.90476</a:t>
                      </a:r>
                    </a:p>
                  </a:txBody>
                  <a:tcPr marL="338" marR="338" marT="338" marB="0" anchor="ctr">
                    <a:lnL>
                      <a:noFill/>
                    </a:lnL>
                    <a:lnR>
                      <a:noFill/>
                    </a:lnR>
                    <a:lnT>
                      <a:noFill/>
                    </a:lnT>
                    <a:lnB>
                      <a:noFill/>
                    </a:lnB>
                    <a:solidFill>
                      <a:srgbClr val="FB9E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0.495</a:t>
                      </a:r>
                    </a:p>
                  </a:txBody>
                  <a:tcPr marL="338" marR="338" marT="338" marB="0" anchor="ctr">
                    <a:lnL>
                      <a:noFill/>
                    </a:lnL>
                    <a:lnR>
                      <a:noFill/>
                    </a:lnR>
                    <a:lnT>
                      <a:noFill/>
                    </a:lnT>
                    <a:lnB>
                      <a:noFill/>
                    </a:lnB>
                    <a:solidFill>
                      <a:srgbClr val="FCF9FC"/>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矢崎総業（株）</a:t>
                      </a:r>
                    </a:p>
                  </a:txBody>
                  <a:tcPr marL="338" marR="338" marT="338" marB="0" anchor="ctr">
                    <a:lnL>
                      <a:noFill/>
                    </a:lnL>
                    <a:lnR>
                      <a:noFill/>
                    </a:lnR>
                    <a:lnT>
                      <a:noFill/>
                    </a:lnT>
                    <a:lnB>
                      <a:noFill/>
                    </a:lnB>
                  </a:tcPr>
                </a:tc>
                <a:extLst>
                  <a:ext uri="{0D108BD9-81ED-4DB2-BD59-A6C34878D82A}">
                    <a16:rowId xmlns:a16="http://schemas.microsoft.com/office/drawing/2014/main" xmlns="" val="428096333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38.46154</a:t>
                      </a:r>
                    </a:p>
                  </a:txBody>
                  <a:tcPr marL="338" marR="338" marT="338" marB="0" anchor="ctr">
                    <a:lnL>
                      <a:noFill/>
                    </a:lnL>
                    <a:lnR>
                      <a:noFill/>
                    </a:lnR>
                    <a:lnT>
                      <a:noFill/>
                    </a:lnT>
                    <a:lnB>
                      <a:noFill/>
                    </a:lnB>
                    <a:solidFill>
                      <a:srgbClr val="FDBF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58.33333</a:t>
                      </a:r>
                    </a:p>
                  </a:txBody>
                  <a:tcPr marL="338" marR="338" marT="338" marB="0" anchor="ctr">
                    <a:lnL>
                      <a:noFill/>
                    </a:lnL>
                    <a:lnR>
                      <a:noFill/>
                    </a:lnR>
                    <a:lnT>
                      <a:noFill/>
                    </a:lnT>
                    <a:lnB>
                      <a:noFill/>
                    </a:lnB>
                    <a:solidFill>
                      <a:srgbClr val="FCA3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427151591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9034118A024</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41.66667</a:t>
                      </a:r>
                    </a:p>
                  </a:txBody>
                  <a:tcPr marL="338" marR="338" marT="338" marB="0" anchor="ctr">
                    <a:lnL>
                      <a:noFill/>
                    </a:lnL>
                    <a:lnR>
                      <a:noFill/>
                    </a:lnR>
                    <a:lnT>
                      <a:noFill/>
                    </a:lnT>
                    <a:lnB>
                      <a:noFill/>
                    </a:lnB>
                    <a:solidFill>
                      <a:srgbClr val="FDBA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0.54</a:t>
                      </a:r>
                    </a:p>
                  </a:txBody>
                  <a:tcPr marL="338" marR="338" marT="338" marB="0" anchor="ctr">
                    <a:lnL>
                      <a:noFill/>
                    </a:lnL>
                    <a:lnR>
                      <a:noFill/>
                    </a:lnR>
                    <a:lnT>
                      <a:noFill/>
                    </a:lnT>
                    <a:lnB>
                      <a:noFill/>
                    </a:lnB>
                    <a:solidFill>
                      <a:srgbClr val="FCF9FC"/>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24311921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82821ECE010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81.81818</a:t>
                      </a:r>
                    </a:p>
                  </a:txBody>
                  <a:tcPr marL="338" marR="338" marT="338" marB="0" anchor="ctr">
                    <a:lnL>
                      <a:noFill/>
                    </a:lnL>
                    <a:lnR>
                      <a:noFill/>
                    </a:lnR>
                    <a:lnT>
                      <a:noFill/>
                    </a:lnT>
                    <a:lnB>
                      <a:noFill/>
                    </a:lnB>
                    <a:solidFill>
                      <a:srgbClr val="FA837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7.54717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92.45283</a:t>
                      </a:r>
                    </a:p>
                  </a:txBody>
                  <a:tcPr marL="338" marR="338" marT="338" marB="0" anchor="ctr">
                    <a:lnL>
                      <a:noFill/>
                    </a:lnL>
                    <a:lnR>
                      <a:noFill/>
                    </a:lnR>
                    <a:lnT>
                      <a:noFill/>
                    </a:lnT>
                    <a:lnB>
                      <a:noFill/>
                    </a:lnB>
                    <a:solidFill>
                      <a:srgbClr val="F9746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338" marR="338" marT="338" marB="0" anchor="ctr">
                    <a:lnL>
                      <a:noFill/>
                    </a:lnL>
                    <a:lnR>
                      <a:noFill/>
                    </a:lnR>
                    <a:lnT>
                      <a:noFill/>
                    </a:lnT>
                    <a:lnB>
                      <a:noFill/>
                    </a:lnB>
                    <a:solidFill>
                      <a:srgbClr val="8497B0"/>
                    </a:solidFill>
                  </a:tcPr>
                </a:tc>
                <a:extLst>
                  <a:ext uri="{0D108BD9-81ED-4DB2-BD59-A6C34878D82A}">
                    <a16:rowId xmlns:a16="http://schemas.microsoft.com/office/drawing/2014/main" xmlns="" val="37386584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35441ECB010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338" marR="338" marT="338" marB="0" anchor="ctr">
                    <a:lnL>
                      <a:noFill/>
                    </a:lnL>
                    <a:lnR>
                      <a:noFill/>
                    </a:lnR>
                    <a:lnT>
                      <a:noFill/>
                    </a:lnT>
                    <a:lnB>
                      <a:noFill/>
                    </a:lnB>
                    <a:solidFill>
                      <a:srgbClr val="FFDA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32</a:t>
                      </a:r>
                    </a:p>
                  </a:txBody>
                  <a:tcPr marL="338" marR="338" marT="338" marB="0" anchor="ctr">
                    <a:lnL>
                      <a:noFill/>
                    </a:lnL>
                    <a:lnR>
                      <a:noFill/>
                    </a:lnR>
                    <a:lnT>
                      <a:noFill/>
                    </a:lnT>
                    <a:lnB>
                      <a:noFill/>
                    </a:lnB>
                    <a:solidFill>
                      <a:srgbClr val="FEC8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4.040404</a:t>
                      </a:r>
                    </a:p>
                  </a:txBody>
                  <a:tcPr marL="338" marR="338" marT="338" marB="0" anchor="ctr">
                    <a:lnL>
                      <a:noFill/>
                    </a:lnL>
                    <a:lnR>
                      <a:noFill/>
                    </a:lnR>
                    <a:lnT>
                      <a:noFill/>
                    </a:lnT>
                    <a:lnB>
                      <a:noFill/>
                    </a:lnB>
                    <a:solidFill>
                      <a:srgbClr val="C6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1.010101</a:t>
                      </a:r>
                    </a:p>
                  </a:txBody>
                  <a:tcPr marL="338" marR="338" marT="338" marB="0" anchor="ctr">
                    <a:lnL>
                      <a:noFill/>
                    </a:lnL>
                    <a:lnR>
                      <a:noFill/>
                    </a:lnR>
                    <a:lnT>
                      <a:noFill/>
                    </a:lnT>
                    <a:lnB>
                      <a:noFill/>
                    </a:lnB>
                    <a:solidFill>
                      <a:srgbClr val="7B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3.030303</a:t>
                      </a:r>
                    </a:p>
                  </a:txBody>
                  <a:tcPr marL="338" marR="338" marT="338" marB="0" anchor="ctr">
                    <a:lnL>
                      <a:noFill/>
                    </a:lnL>
                    <a:lnR>
                      <a:noFill/>
                    </a:lnR>
                    <a:lnT>
                      <a:noFill/>
                    </a:lnT>
                    <a:lnB>
                      <a:noFill/>
                    </a:lnB>
                    <a:solidFill>
                      <a:srgbClr val="ADD3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2.020202</a:t>
                      </a:r>
                    </a:p>
                  </a:txBody>
                  <a:tcPr marL="338" marR="338" marT="338" marB="0" anchor="ctr">
                    <a:lnL>
                      <a:noFill/>
                    </a:lnL>
                    <a:lnR>
                      <a:noFill/>
                    </a:lnR>
                    <a:lnT>
                      <a:noFill/>
                    </a:lnT>
                    <a:lnB>
                      <a:noFill/>
                    </a:lnB>
                    <a:solidFill>
                      <a:srgbClr val="94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20.20202</a:t>
                      </a:r>
                    </a:p>
                  </a:txBody>
                  <a:tcPr marL="338" marR="338" marT="338" marB="0" anchor="ctr">
                    <a:lnL>
                      <a:noFill/>
                    </a:lnL>
                    <a:lnR>
                      <a:noFill/>
                    </a:lnR>
                    <a:lnT>
                      <a:noFill/>
                    </a:lnT>
                    <a:lnB>
                      <a:noFill/>
                    </a:lnB>
                    <a:solidFill>
                      <a:srgbClr val="FED8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22.22222</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44.44444</a:t>
                      </a:r>
                    </a:p>
                  </a:txBody>
                  <a:tcPr marL="338" marR="338" marT="338" marB="0" anchor="ctr">
                    <a:lnL>
                      <a:noFill/>
                    </a:lnL>
                    <a:lnR>
                      <a:noFill/>
                    </a:lnR>
                    <a:lnT>
                      <a:noFill/>
                    </a:lnT>
                    <a:lnB>
                      <a:noFill/>
                    </a:lnB>
                    <a:solidFill>
                      <a:srgbClr val="FDB7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0.685</a:t>
                      </a:r>
                    </a:p>
                  </a:txBody>
                  <a:tcPr marL="338" marR="338" marT="338" marB="0" anchor="ctr">
                    <a:lnL>
                      <a:noFill/>
                    </a:lnL>
                    <a:lnR>
                      <a:noFill/>
                    </a:lnR>
                    <a:lnT>
                      <a:noFill/>
                    </a:lnT>
                    <a:lnB>
                      <a:noFill/>
                    </a:lnB>
                    <a:solidFill>
                      <a:srgbClr val="FCF9F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（株）ニフコ</a:t>
                      </a:r>
                    </a:p>
                  </a:txBody>
                  <a:tcPr marL="338" marR="338" marT="338" marB="0" anchor="ctr">
                    <a:lnL>
                      <a:noFill/>
                    </a:lnL>
                    <a:lnR>
                      <a:noFill/>
                    </a:lnR>
                    <a:lnT>
                      <a:noFill/>
                    </a:lnT>
                    <a:lnB>
                      <a:noFill/>
                    </a:lnB>
                    <a:solidFill>
                      <a:srgbClr val="7030A0"/>
                    </a:solidFill>
                  </a:tcPr>
                </a:tc>
                <a:extLst>
                  <a:ext uri="{0D108BD9-81ED-4DB2-BD59-A6C34878D82A}">
                    <a16:rowId xmlns:a16="http://schemas.microsoft.com/office/drawing/2014/main" xmlns="" val="12025767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21.42857</a:t>
                      </a:r>
                    </a:p>
                  </a:txBody>
                  <a:tcPr marL="338" marR="338" marT="338" marB="0" anchor="ctr">
                    <a:lnL>
                      <a:noFill/>
                    </a:lnL>
                    <a:lnR>
                      <a:noFill/>
                    </a:lnR>
                    <a:lnT>
                      <a:noFill/>
                    </a:lnT>
                    <a:lnB>
                      <a:noFill/>
                    </a:lnB>
                    <a:solidFill>
                      <a:srgbClr val="FED7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7.142857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0.745</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xmlns="" val="14657054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3548255A010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38" marR="338" marT="338" marB="0" anchor="ctr">
                    <a:lnL>
                      <a:noFill/>
                    </a:lnL>
                    <a:lnR>
                      <a:noFill/>
                    </a:lnR>
                    <a:lnT>
                      <a:noFill/>
                    </a:lnT>
                    <a:lnB>
                      <a:noFill/>
                    </a:lnB>
                    <a:solidFill>
                      <a:srgbClr val="FCF8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12113480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35501ECB010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27.27273</a:t>
                      </a:r>
                    </a:p>
                  </a:txBody>
                  <a:tcPr marL="338" marR="338" marT="338" marB="0" anchor="ctr">
                    <a:lnL>
                      <a:noFill/>
                    </a:lnL>
                    <a:lnR>
                      <a:noFill/>
                    </a:lnR>
                    <a:lnT>
                      <a:noFill/>
                    </a:lnT>
                    <a:lnB>
                      <a:noFill/>
                    </a:lnB>
                    <a:solidFill>
                      <a:srgbClr val="FECE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D3DE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54.54545</a:t>
                      </a:r>
                    </a:p>
                  </a:txBody>
                  <a:tcPr marL="338" marR="338" marT="338" marB="0" anchor="ctr">
                    <a:lnL>
                      <a:noFill/>
                    </a:lnL>
                    <a:lnR>
                      <a:noFill/>
                    </a:lnR>
                    <a:lnT>
                      <a:noFill/>
                    </a:lnT>
                    <a:lnB>
                      <a:noFill/>
                    </a:lnB>
                    <a:solidFill>
                      <a:srgbClr val="FCA9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0.78</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大橋鉄工（株）</a:t>
                      </a:r>
                    </a:p>
                  </a:txBody>
                  <a:tcPr marL="338" marR="338" marT="338" marB="0" anchor="ctr">
                    <a:lnL>
                      <a:noFill/>
                    </a:lnL>
                    <a:lnR>
                      <a:noFill/>
                    </a:lnR>
                    <a:lnT>
                      <a:noFill/>
                    </a:lnT>
                    <a:lnB>
                      <a:noFill/>
                    </a:lnB>
                  </a:tcPr>
                </a:tc>
                <a:extLst>
                  <a:ext uri="{0D108BD9-81ED-4DB2-BD59-A6C34878D82A}">
                    <a16:rowId xmlns:a16="http://schemas.microsoft.com/office/drawing/2014/main" xmlns="" val="18025255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9.03E+09</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87.5</a:t>
                      </a:r>
                    </a:p>
                  </a:txBody>
                  <a:tcPr marL="338" marR="338" marT="338" marB="0" anchor="ctr">
                    <a:lnL>
                      <a:noFill/>
                    </a:lnL>
                    <a:lnR>
                      <a:noFill/>
                    </a:lnR>
                    <a:lnT>
                      <a:noFill/>
                    </a:lnT>
                    <a:lnB>
                      <a:noFill/>
                    </a:lnB>
                    <a:solidFill>
                      <a:srgbClr val="F97B6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0.825</a:t>
                      </a:r>
                    </a:p>
                  </a:txBody>
                  <a:tcPr marL="338" marR="338" marT="338" marB="0" anchor="ctr">
                    <a:lnL>
                      <a:noFill/>
                    </a:lnL>
                    <a:lnR>
                      <a:noFill/>
                    </a:lnR>
                    <a:lnT>
                      <a:noFill/>
                    </a:lnT>
                    <a:lnB>
                      <a:noFill/>
                    </a:lnB>
                    <a:solidFill>
                      <a:srgbClr val="FCF8FB"/>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住友商事（株）鉄鋼部輸送機材</a:t>
                      </a:r>
                    </a:p>
                  </a:txBody>
                  <a:tcPr marL="338" marR="338" marT="338" marB="0" anchor="ctr">
                    <a:lnL>
                      <a:noFill/>
                    </a:lnL>
                    <a:lnR>
                      <a:noFill/>
                    </a:lnR>
                    <a:lnT>
                      <a:noFill/>
                    </a:lnT>
                    <a:lnB>
                      <a:noFill/>
                    </a:lnB>
                  </a:tcPr>
                </a:tc>
                <a:extLst>
                  <a:ext uri="{0D108BD9-81ED-4DB2-BD59-A6C34878D82A}">
                    <a16:rowId xmlns:a16="http://schemas.microsoft.com/office/drawing/2014/main" xmlns="" val="350879820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G1174ECE010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1.960784</a:t>
                      </a:r>
                    </a:p>
                  </a:txBody>
                  <a:tcPr marL="338" marR="338" marT="338" marB="0" anchor="ctr">
                    <a:lnL>
                      <a:noFill/>
                    </a:lnL>
                    <a:lnR>
                      <a:noFill/>
                    </a:lnR>
                    <a:lnT>
                      <a:noFill/>
                    </a:lnT>
                    <a:lnB>
                      <a:noFill/>
                    </a:lnB>
                    <a:solidFill>
                      <a:srgbClr val="93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21.56863</a:t>
                      </a:r>
                    </a:p>
                  </a:txBody>
                  <a:tcPr marL="338" marR="338" marT="338" marB="0" anchor="ctr">
                    <a:lnL>
                      <a:noFill/>
                    </a:lnL>
                    <a:lnR>
                      <a:noFill/>
                    </a:lnR>
                    <a:lnT>
                      <a:noFill/>
                    </a:lnT>
                    <a:lnB>
                      <a:noFill/>
                    </a:lnB>
                    <a:solidFill>
                      <a:srgbClr val="FED6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35.29412</a:t>
                      </a:r>
                    </a:p>
                  </a:txBody>
                  <a:tcPr marL="338" marR="338" marT="338" marB="0" anchor="ctr">
                    <a:lnL>
                      <a:noFill/>
                    </a:lnL>
                    <a:lnR>
                      <a:noFill/>
                    </a:lnR>
                    <a:lnT>
                      <a:noFill/>
                    </a:lnT>
                    <a:lnB>
                      <a:noFill/>
                    </a:lnB>
                    <a:solidFill>
                      <a:srgbClr val="FDC3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39.21569</a:t>
                      </a:r>
                    </a:p>
                  </a:txBody>
                  <a:tcPr marL="338" marR="338" marT="338" marB="0" anchor="ctr">
                    <a:lnL>
                      <a:noFill/>
                    </a:lnL>
                    <a:lnR>
                      <a:noFill/>
                    </a:lnR>
                    <a:lnT>
                      <a:noFill/>
                    </a:lnT>
                    <a:lnB>
                      <a:noFill/>
                    </a:lnB>
                    <a:solidFill>
                      <a:srgbClr val="FDBE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1.886792</a:t>
                      </a:r>
                    </a:p>
                  </a:txBody>
                  <a:tcPr marL="338" marR="338" marT="338" marB="0" anchor="ctr">
                    <a:lnL>
                      <a:noFill/>
                    </a:lnL>
                    <a:lnR>
                      <a:noFill/>
                    </a:lnR>
                    <a:lnT>
                      <a:noFill/>
                    </a:lnT>
                    <a:lnB>
                      <a:noFill/>
                    </a:lnB>
                    <a:solidFill>
                      <a:srgbClr val="91CB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20.75472</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22.64151</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54.71698</a:t>
                      </a:r>
                    </a:p>
                  </a:txBody>
                  <a:tcPr marL="338" marR="338" marT="338" marB="0" anchor="ctr">
                    <a:lnL>
                      <a:noFill/>
                    </a:lnL>
                    <a:lnR>
                      <a:noFill/>
                    </a:lnR>
                    <a:lnT>
                      <a:noFill/>
                    </a:lnT>
                    <a:lnB>
                      <a:noFill/>
                    </a:lnB>
                    <a:solidFill>
                      <a:srgbClr val="FCA8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0.84</a:t>
                      </a:r>
                    </a:p>
                  </a:txBody>
                  <a:tcPr marL="338" marR="338" marT="338" marB="0" anchor="ctr">
                    <a:lnL>
                      <a:noFill/>
                    </a:lnL>
                    <a:lnR>
                      <a:noFill/>
                    </a:lnR>
                    <a:lnT>
                      <a:noFill/>
                    </a:lnT>
                    <a:lnB>
                      <a:noFill/>
                    </a:lnB>
                    <a:solidFill>
                      <a:srgbClr val="FCF8FB"/>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住友電装（株）</a:t>
                      </a:r>
                    </a:p>
                  </a:txBody>
                  <a:tcPr marL="338" marR="338" marT="338" marB="0" anchor="ctr">
                    <a:lnL>
                      <a:noFill/>
                    </a:lnL>
                    <a:lnR>
                      <a:noFill/>
                    </a:lnR>
                    <a:lnT>
                      <a:noFill/>
                    </a:lnT>
                    <a:lnB>
                      <a:noFill/>
                    </a:lnB>
                    <a:solidFill>
                      <a:srgbClr val="FF00FF"/>
                    </a:solidFill>
                  </a:tcPr>
                </a:tc>
                <a:extLst>
                  <a:ext uri="{0D108BD9-81ED-4DB2-BD59-A6C34878D82A}">
                    <a16:rowId xmlns:a16="http://schemas.microsoft.com/office/drawing/2014/main" xmlns="" val="3884981839"/>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01912ECB040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2.083333</a:t>
                      </a:r>
                    </a:p>
                  </a:txBody>
                  <a:tcPr marL="338" marR="338" marT="338" marB="0" anchor="ctr">
                    <a:lnL>
                      <a:noFill/>
                    </a:lnL>
                    <a:lnR>
                      <a:noFill/>
                    </a:lnR>
                    <a:lnT>
                      <a:noFill/>
                    </a:lnT>
                    <a:lnB>
                      <a:noFill/>
                    </a:lnB>
                    <a:solidFill>
                      <a:srgbClr val="96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6.25</a:t>
                      </a:r>
                    </a:p>
                  </a:txBody>
                  <a:tcPr marL="338" marR="338" marT="338" marB="0" anchor="ctr">
                    <a:lnL>
                      <a:noFill/>
                    </a:lnL>
                    <a:lnR>
                      <a:noFill/>
                    </a:lnR>
                    <a:lnT>
                      <a:noFill/>
                    </a:lnT>
                    <a:lnB>
                      <a:noFill/>
                    </a:lnB>
                    <a:solidFill>
                      <a:srgbClr val="FDEA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7.291667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10.41667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8.333333</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28.125</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14.58333</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22.91667</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7DC5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2.150538</a:t>
                      </a:r>
                    </a:p>
                  </a:txBody>
                  <a:tcPr marL="338" marR="338" marT="338" marB="0" anchor="ctr">
                    <a:lnL>
                      <a:noFill/>
                    </a:lnL>
                    <a:lnR>
                      <a:noFill/>
                    </a:lnR>
                    <a:lnT>
                      <a:noFill/>
                    </a:lnT>
                    <a:lnB>
                      <a:noFill/>
                    </a:lnB>
                    <a:solidFill>
                      <a:srgbClr val="98CD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9.677419</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10.75269</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76.34409</a:t>
                      </a:r>
                    </a:p>
                  </a:txBody>
                  <a:tcPr marL="338" marR="338" marT="338" marB="0" anchor="ctr">
                    <a:lnL>
                      <a:noFill/>
                    </a:lnL>
                    <a:lnR>
                      <a:noFill/>
                    </a:lnR>
                    <a:lnT>
                      <a:noFill/>
                    </a:lnT>
                    <a:lnB>
                      <a:noFill/>
                    </a:lnB>
                    <a:solidFill>
                      <a:srgbClr val="FA8A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0.98</a:t>
                      </a:r>
                    </a:p>
                  </a:txBody>
                  <a:tcPr marL="338" marR="338" marT="338" marB="0" anchor="ctr">
                    <a:lnL>
                      <a:noFill/>
                    </a:lnL>
                    <a:lnR>
                      <a:noFill/>
                    </a:lnR>
                    <a:lnT>
                      <a:noFill/>
                    </a:lnT>
                    <a:lnB>
                      <a:noFill/>
                    </a:lnB>
                    <a:solidFill>
                      <a:srgbClr val="FCF7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愛産樹脂工業（株）</a:t>
                      </a:r>
                    </a:p>
                  </a:txBody>
                  <a:tcPr marL="338" marR="338" marT="338" marB="0" anchor="ctr">
                    <a:lnL>
                      <a:noFill/>
                    </a:lnL>
                    <a:lnR>
                      <a:noFill/>
                    </a:lnR>
                    <a:lnT>
                      <a:noFill/>
                    </a:lnT>
                    <a:lnB>
                      <a:noFill/>
                    </a:lnB>
                  </a:tcPr>
                </a:tc>
                <a:extLst>
                  <a:ext uri="{0D108BD9-81ED-4DB2-BD59-A6C34878D82A}">
                    <a16:rowId xmlns:a16="http://schemas.microsoft.com/office/drawing/2014/main" xmlns="" val="279665453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35145ECE010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338" marR="338" marT="338" marB="0" anchor="ctr">
                    <a:lnL>
                      <a:noFill/>
                    </a:lnL>
                    <a:lnR>
                      <a:noFill/>
                    </a:lnR>
                    <a:lnT>
                      <a:noFill/>
                    </a:lnT>
                    <a:lnB>
                      <a:noFill/>
                    </a:lnB>
                    <a:solidFill>
                      <a:srgbClr val="C5DA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338" marR="338" marT="338" marB="0" anchor="ctr">
                    <a:lnL>
                      <a:noFill/>
                    </a:lnL>
                    <a:lnR>
                      <a:noFill/>
                    </a:lnR>
                    <a:lnT>
                      <a:noFill/>
                    </a:lnT>
                    <a:lnB>
                      <a:noFill/>
                    </a:lnB>
                    <a:solidFill>
                      <a:srgbClr val="FFE9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11.11111</a:t>
                      </a:r>
                    </a:p>
                  </a:txBody>
                  <a:tcPr marL="338" marR="338" marT="338" marB="0" anchor="ctr">
                    <a:lnL>
                      <a:noFill/>
                    </a:lnL>
                    <a:lnR>
                      <a:noFill/>
                    </a:lnR>
                    <a:lnT>
                      <a:noFill/>
                    </a:lnT>
                    <a:lnB>
                      <a:noFill/>
                    </a:lnB>
                    <a:solidFill>
                      <a:srgbClr val="FFE5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7.407407</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18.51852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55.55556</a:t>
                      </a:r>
                    </a:p>
                  </a:txBody>
                  <a:tcPr marL="338" marR="338" marT="338" marB="0" anchor="ctr">
                    <a:lnL>
                      <a:noFill/>
                    </a:lnL>
                    <a:lnR>
                      <a:noFill/>
                    </a:lnR>
                    <a:lnT>
                      <a:noFill/>
                    </a:lnT>
                    <a:lnB>
                      <a:noFill/>
                    </a:lnB>
                    <a:solidFill>
                      <a:srgbClr val="FCA777"/>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338" marR="338" marT="338" marB="0" anchor="ctr">
                    <a:lnL>
                      <a:noFill/>
                    </a:lnL>
                    <a:lnR>
                      <a:noFill/>
                    </a:lnR>
                    <a:lnT>
                      <a:noFill/>
                    </a:lnT>
                    <a:lnB>
                      <a:noFill/>
                    </a:lnB>
                    <a:solidFill>
                      <a:srgbClr val="FCF7FA"/>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三共鋼業（株）</a:t>
                      </a:r>
                    </a:p>
                  </a:txBody>
                  <a:tcPr marL="338" marR="338" marT="338" marB="0" anchor="ctr">
                    <a:lnL>
                      <a:noFill/>
                    </a:lnL>
                    <a:lnR>
                      <a:noFill/>
                    </a:lnR>
                    <a:lnT>
                      <a:noFill/>
                    </a:lnT>
                    <a:lnB>
                      <a:noFill/>
                    </a:lnB>
                  </a:tcPr>
                </a:tc>
                <a:extLst>
                  <a:ext uri="{0D108BD9-81ED-4DB2-BD59-A6C34878D82A}">
                    <a16:rowId xmlns:a16="http://schemas.microsoft.com/office/drawing/2014/main" xmlns="" val="332968965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9030117A010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28.57143</a:t>
                      </a:r>
                    </a:p>
                  </a:txBody>
                  <a:tcPr marL="338" marR="338" marT="338" marB="0" anchor="ctr">
                    <a:lnL>
                      <a:noFill/>
                    </a:lnL>
                    <a:lnR>
                      <a:noFill/>
                    </a:lnR>
                    <a:lnT>
                      <a:noFill/>
                    </a:lnT>
                    <a:lnB>
                      <a:noFill/>
                    </a:lnB>
                    <a:solidFill>
                      <a:srgbClr val="FECD7F"/>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42.85714</a:t>
                      </a:r>
                    </a:p>
                  </a:txBody>
                  <a:tcPr marL="338" marR="338" marT="338" marB="0" anchor="ctr">
                    <a:lnL>
                      <a:noFill/>
                    </a:lnL>
                    <a:lnR>
                      <a:noFill/>
                    </a:lnR>
                    <a:lnT>
                      <a:noFill/>
                    </a:lnT>
                    <a:lnB>
                      <a:noFill/>
                    </a:lnB>
                    <a:solidFill>
                      <a:srgbClr val="FDB9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14.28571</a:t>
                      </a:r>
                    </a:p>
                  </a:txBody>
                  <a:tcPr marL="338" marR="338" marT="338" marB="0" anchor="ctr">
                    <a:lnL>
                      <a:noFill/>
                    </a:lnL>
                    <a:lnR>
                      <a:noFill/>
                    </a:lnR>
                    <a:lnT>
                      <a:noFill/>
                    </a:lnT>
                    <a:lnB>
                      <a:noFill/>
                    </a:lnB>
                    <a:solidFill>
                      <a:srgbClr val="FFE0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1.31</a:t>
                      </a:r>
                    </a:p>
                  </a:txBody>
                  <a:tcPr marL="338" marR="338" marT="338" marB="0" anchor="ctr">
                    <a:lnL>
                      <a:noFill/>
                    </a:lnL>
                    <a:lnR>
                      <a:noFill/>
                    </a:lnR>
                    <a:lnT>
                      <a:noFill/>
                    </a:lnT>
                    <a:lnB>
                      <a:noFill/>
                    </a:lnB>
                    <a:solidFill>
                      <a:srgbClr val="FCF6F9"/>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2006345107"/>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10.25641</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46.15385</a:t>
                      </a:r>
                    </a:p>
                  </a:txBody>
                  <a:tcPr marL="338" marR="338" marT="338" marB="0" anchor="ctr">
                    <a:lnL>
                      <a:noFill/>
                    </a:lnL>
                    <a:lnR>
                      <a:noFill/>
                    </a:lnR>
                    <a:lnT>
                      <a:noFill/>
                    </a:lnT>
                    <a:lnB>
                      <a:noFill/>
                    </a:lnB>
                    <a:solidFill>
                      <a:srgbClr val="FDB4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5.128205</a:t>
                      </a:r>
                    </a:p>
                  </a:txBody>
                  <a:tcPr marL="338" marR="338" marT="338" marB="0" anchor="ctr">
                    <a:lnL>
                      <a:noFill/>
                    </a:lnL>
                    <a:lnR>
                      <a:noFill/>
                    </a:lnR>
                    <a:lnT>
                      <a:noFill/>
                    </a:lnT>
                    <a:lnB>
                      <a:noFill/>
                    </a:lnB>
                    <a:solidFill>
                      <a:srgbClr val="E1E2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2.564103</a:t>
                      </a:r>
                    </a:p>
                  </a:txBody>
                  <a:tcPr marL="338" marR="338" marT="338" marB="0" anchor="ctr">
                    <a:lnL>
                      <a:noFill/>
                    </a:lnL>
                    <a:lnR>
                      <a:noFill/>
                    </a:lnR>
                    <a:lnT>
                      <a:noFill/>
                    </a:lnT>
                    <a:lnB>
                      <a:noFill/>
                    </a:lnB>
                    <a:solidFill>
                      <a:srgbClr val="A2D0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12.82051</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2.272727</a:t>
                      </a:r>
                    </a:p>
                  </a:txBody>
                  <a:tcPr marL="338" marR="338" marT="338" marB="0" anchor="ctr">
                    <a:lnL>
                      <a:noFill/>
                    </a:lnL>
                    <a:lnR>
                      <a:noFill/>
                    </a:lnR>
                    <a:lnT>
                      <a:noFill/>
                    </a:lnT>
                    <a:lnB>
                      <a:noFill/>
                    </a:lnB>
                    <a:solidFill>
                      <a:srgbClr val="9BCE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13.63636</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11.36364</a:t>
                      </a:r>
                    </a:p>
                  </a:txBody>
                  <a:tcPr marL="338" marR="338" marT="338" marB="0" anchor="ctr">
                    <a:lnL>
                      <a:noFill/>
                    </a:lnL>
                    <a:lnR>
                      <a:noFill/>
                    </a:lnR>
                    <a:lnT>
                      <a:noFill/>
                    </a:lnT>
                    <a:lnB>
                      <a:noFill/>
                    </a:lnB>
                    <a:solidFill>
                      <a:srgbClr val="FFE4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15.90909</a:t>
                      </a:r>
                    </a:p>
                  </a:txBody>
                  <a:tcPr marL="338" marR="338" marT="338" marB="0" anchor="ctr">
                    <a:lnL>
                      <a:noFill/>
                    </a:lnL>
                    <a:lnR>
                      <a:noFill/>
                    </a:lnR>
                    <a:lnT>
                      <a:noFill/>
                    </a:lnT>
                    <a:lnB>
                      <a:noFill/>
                    </a:lnB>
                    <a:solidFill>
                      <a:srgbClr val="FFDE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6.818182</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47.72727</a:t>
                      </a:r>
                    </a:p>
                  </a:txBody>
                  <a:tcPr marL="338" marR="338" marT="338" marB="0" anchor="ctr">
                    <a:lnL>
                      <a:noFill/>
                    </a:lnL>
                    <a:lnR>
                      <a:noFill/>
                    </a:lnR>
                    <a:lnT>
                      <a:noFill/>
                    </a:lnT>
                    <a:lnB>
                      <a:noFill/>
                    </a:lnB>
                    <a:solidFill>
                      <a:srgbClr val="FCB2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1.445</a:t>
                      </a:r>
                    </a:p>
                  </a:txBody>
                  <a:tcPr marL="338" marR="338" marT="338" marB="0" anchor="ctr">
                    <a:lnL>
                      <a:noFill/>
                    </a:lnL>
                    <a:lnR>
                      <a:noFill/>
                    </a:lnR>
                    <a:lnT>
                      <a:noFill/>
                    </a:lnT>
                    <a:lnB>
                      <a:noFill/>
                    </a:lnB>
                    <a:solidFill>
                      <a:srgbClr val="FCF6F8"/>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xmlns="" val="258151525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G9201ECB030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2.788845</a:t>
                      </a:r>
                    </a:p>
                  </a:txBody>
                  <a:tcPr marL="338" marR="338" marT="338" marB="0" anchor="ctr">
                    <a:lnL>
                      <a:noFill/>
                    </a:lnL>
                    <a:lnR>
                      <a:noFill/>
                    </a:lnR>
                    <a:lnT>
                      <a:noFill/>
                    </a:lnT>
                    <a:lnB>
                      <a:noFill/>
                    </a:lnB>
                    <a:solidFill>
                      <a:srgbClr val="A7D1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13.54582</a:t>
                      </a:r>
                    </a:p>
                  </a:txBody>
                  <a:tcPr marL="338" marR="338" marT="338" marB="0" anchor="ctr">
                    <a:lnL>
                      <a:noFill/>
                    </a:lnL>
                    <a:lnR>
                      <a:noFill/>
                    </a:lnR>
                    <a:lnT>
                      <a:noFill/>
                    </a:lnT>
                    <a:lnB>
                      <a:noFill/>
                    </a:lnB>
                    <a:solidFill>
                      <a:srgbClr val="FFE1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29.48207</a:t>
                      </a:r>
                    </a:p>
                  </a:txBody>
                  <a:tcPr marL="338" marR="338" marT="338" marB="0" anchor="ctr">
                    <a:lnL>
                      <a:noFill/>
                    </a:lnL>
                    <a:lnR>
                      <a:noFill/>
                    </a:lnR>
                    <a:lnT>
                      <a:noFill/>
                    </a:lnT>
                    <a:lnB>
                      <a:noFill/>
                    </a:lnB>
                    <a:solidFill>
                      <a:srgbClr val="FECB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22.70916</a:t>
                      </a:r>
                    </a:p>
                  </a:txBody>
                  <a:tcPr marL="338" marR="338" marT="338" marB="0" anchor="ctr">
                    <a:lnL>
                      <a:noFill/>
                    </a:lnL>
                    <a:lnR>
                      <a:noFill/>
                    </a:lnR>
                    <a:lnT>
                      <a:noFill/>
                    </a:lnT>
                    <a:lnB>
                      <a:noFill/>
                    </a:lnB>
                    <a:solidFill>
                      <a:srgbClr val="FED5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21.11554</a:t>
                      </a:r>
                    </a:p>
                  </a:txBody>
                  <a:tcPr marL="338" marR="338" marT="338" marB="0" anchor="ctr">
                    <a:lnL>
                      <a:noFill/>
                    </a:lnL>
                    <a:lnR>
                      <a:noFill/>
                    </a:lnR>
                    <a:lnT>
                      <a:noFill/>
                    </a:lnT>
                    <a:lnB>
                      <a:noFill/>
                    </a:lnB>
                    <a:solidFill>
                      <a:srgbClr val="FED7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10.35857</a:t>
                      </a:r>
                    </a:p>
                  </a:txBody>
                  <a:tcPr marL="338" marR="338" marT="338" marB="0" anchor="ctr">
                    <a:lnL>
                      <a:noFill/>
                    </a:lnL>
                    <a:lnR>
                      <a:noFill/>
                    </a:lnR>
                    <a:lnT>
                      <a:noFill/>
                    </a:lnT>
                    <a:lnB>
                      <a:noFill/>
                    </a:lnB>
                    <a:solidFill>
                      <a:srgbClr val="FFE6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1.185771</a:t>
                      </a:r>
                    </a:p>
                  </a:txBody>
                  <a:tcPr marL="338" marR="338" marT="338" marB="0" anchor="ctr">
                    <a:lnL>
                      <a:noFill/>
                    </a:lnL>
                    <a:lnR>
                      <a:noFill/>
                    </a:lnR>
                    <a:lnT>
                      <a:noFill/>
                    </a:lnT>
                    <a:lnB>
                      <a:noFill/>
                    </a:lnB>
                    <a:solidFill>
                      <a:srgbClr val="80C6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4.347826</a:t>
                      </a:r>
                    </a:p>
                  </a:txBody>
                  <a:tcPr marL="338" marR="338" marT="338" marB="0" anchor="ctr">
                    <a:lnL>
                      <a:noFill/>
                    </a:lnL>
                    <a:lnR>
                      <a:noFill/>
                    </a:lnR>
                    <a:lnT>
                      <a:noFill/>
                    </a:lnT>
                    <a:lnB>
                      <a:noFill/>
                    </a:lnB>
                    <a:solidFill>
                      <a:srgbClr val="CEDC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9.486166</a:t>
                      </a:r>
                    </a:p>
                  </a:txBody>
                  <a:tcPr marL="338" marR="338" marT="338" marB="0" anchor="ctr">
                    <a:lnL>
                      <a:noFill/>
                    </a:lnL>
                    <a:lnR>
                      <a:noFill/>
                    </a:lnR>
                    <a:lnT>
                      <a:noFill/>
                    </a:lnT>
                    <a:lnB>
                      <a:noFill/>
                    </a:lnB>
                    <a:solidFill>
                      <a:srgbClr val="FFE7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1.976285</a:t>
                      </a:r>
                    </a:p>
                  </a:txBody>
                  <a:tcPr marL="338" marR="338" marT="338" marB="0" anchor="ctr">
                    <a:lnL>
                      <a:noFill/>
                    </a:lnL>
                    <a:lnR>
                      <a:noFill/>
                    </a:lnR>
                    <a:lnT>
                      <a:noFill/>
                    </a:lnT>
                    <a:lnB>
                      <a:noFill/>
                    </a:lnB>
                    <a:solidFill>
                      <a:srgbClr val="93CC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7.509881</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24.11067</a:t>
                      </a:r>
                    </a:p>
                  </a:txBody>
                  <a:tcPr marL="338" marR="338" marT="338" marB="0" anchor="ctr">
                    <a:lnL>
                      <a:noFill/>
                    </a:lnL>
                    <a:lnR>
                      <a:noFill/>
                    </a:lnR>
                    <a:lnT>
                      <a:noFill/>
                    </a:lnT>
                    <a:lnB>
                      <a:noFill/>
                    </a:lnB>
                    <a:solidFill>
                      <a:srgbClr val="FED3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51.3834</a:t>
                      </a:r>
                    </a:p>
                  </a:txBody>
                  <a:tcPr marL="338" marR="338" marT="338" marB="0" anchor="ctr">
                    <a:lnL>
                      <a:noFill/>
                    </a:lnL>
                    <a:lnR>
                      <a:noFill/>
                    </a:lnR>
                    <a:lnT>
                      <a:noFill/>
                    </a:lnT>
                    <a:lnB>
                      <a:noFill/>
                    </a:lnB>
                    <a:solidFill>
                      <a:srgbClr val="FCAD78"/>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1.57</a:t>
                      </a:r>
                    </a:p>
                  </a:txBody>
                  <a:tcPr marL="338" marR="338" marT="338" marB="0" anchor="ctr">
                    <a:lnL>
                      <a:noFill/>
                    </a:lnL>
                    <a:lnR>
                      <a:noFill/>
                    </a:lnR>
                    <a:lnT>
                      <a:noFill/>
                    </a:lnT>
                    <a:lnB>
                      <a:noFill/>
                    </a:lnB>
                    <a:solidFill>
                      <a:srgbClr val="FCF5F8"/>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佐藤工業（株）</a:t>
                      </a:r>
                    </a:p>
                  </a:txBody>
                  <a:tcPr marL="338" marR="338" marT="338" marB="0" anchor="ctr">
                    <a:lnL>
                      <a:noFill/>
                    </a:lnL>
                    <a:lnR>
                      <a:noFill/>
                    </a:lnR>
                    <a:lnT>
                      <a:noFill/>
                    </a:lnT>
                    <a:lnB>
                      <a:noFill/>
                    </a:lnB>
                  </a:tcPr>
                </a:tc>
                <a:extLst>
                  <a:ext uri="{0D108BD9-81ED-4DB2-BD59-A6C34878D82A}">
                    <a16:rowId xmlns:a16="http://schemas.microsoft.com/office/drawing/2014/main" xmlns="" val="5476290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35165ECE010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23.07692</a:t>
                      </a:r>
                    </a:p>
                  </a:txBody>
                  <a:tcPr marL="338" marR="338" marT="338" marB="0" anchor="ctr">
                    <a:lnL>
                      <a:noFill/>
                    </a:lnL>
                    <a:lnR>
                      <a:noFill/>
                    </a:lnR>
                    <a:lnT>
                      <a:noFill/>
                    </a:lnT>
                    <a:lnB>
                      <a:noFill/>
                    </a:lnB>
                    <a:solidFill>
                      <a:srgbClr val="FED4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30.76923</a:t>
                      </a:r>
                    </a:p>
                  </a:txBody>
                  <a:tcPr marL="338" marR="338" marT="338" marB="0" anchor="ctr">
                    <a:lnL>
                      <a:noFill/>
                    </a:lnL>
                    <a:lnR>
                      <a:noFill/>
                    </a:lnR>
                    <a:lnT>
                      <a:noFill/>
                    </a:lnT>
                    <a:lnB>
                      <a:noFill/>
                    </a:lnB>
                    <a:solidFill>
                      <a:srgbClr val="FECA7E"/>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69.23077</a:t>
                      </a:r>
                    </a:p>
                  </a:txBody>
                  <a:tcPr marL="338" marR="338" marT="338" marB="0" anchor="ctr">
                    <a:lnL>
                      <a:noFill/>
                    </a:lnL>
                    <a:lnR>
                      <a:noFill/>
                    </a:lnR>
                    <a:lnT>
                      <a:noFill/>
                    </a:lnT>
                    <a:lnB>
                      <a:noFill/>
                    </a:lnB>
                    <a:solidFill>
                      <a:srgbClr val="FB94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1.72</a:t>
                      </a:r>
                    </a:p>
                  </a:txBody>
                  <a:tcPr marL="338" marR="338" marT="338" marB="0" anchor="ctr">
                    <a:lnL>
                      <a:noFill/>
                    </a:lnL>
                    <a:lnR>
                      <a:noFill/>
                    </a:lnR>
                    <a:lnT>
                      <a:noFill/>
                    </a:lnT>
                    <a:lnB>
                      <a:noFill/>
                    </a:lnB>
                    <a:solidFill>
                      <a:srgbClr val="FCF4F7"/>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（株）松尾製作所</a:t>
                      </a:r>
                    </a:p>
                  </a:txBody>
                  <a:tcPr marL="338" marR="338" marT="338" marB="0" anchor="ctr">
                    <a:lnL>
                      <a:noFill/>
                    </a:lnL>
                    <a:lnR>
                      <a:noFill/>
                    </a:lnR>
                    <a:lnT>
                      <a:noFill/>
                    </a:lnT>
                    <a:lnB>
                      <a:noFill/>
                    </a:lnB>
                    <a:solidFill>
                      <a:srgbClr val="C6E0B4"/>
                    </a:solidFill>
                  </a:tcPr>
                </a:tc>
                <a:extLst>
                  <a:ext uri="{0D108BD9-81ED-4DB2-BD59-A6C34878D82A}">
                    <a16:rowId xmlns:a16="http://schemas.microsoft.com/office/drawing/2014/main" xmlns="" val="295031806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G1250ECC010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FEB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13.33333</a:t>
                      </a:r>
                    </a:p>
                  </a:txBody>
                  <a:tcPr marL="338" marR="338" marT="338" marB="0" anchor="ctr">
                    <a:lnL>
                      <a:noFill/>
                    </a:lnL>
                    <a:lnR>
                      <a:noFill/>
                    </a:lnR>
                    <a:lnT>
                      <a:noFill/>
                    </a:lnT>
                    <a:lnB>
                      <a:noFill/>
                    </a:lnB>
                    <a:solidFill>
                      <a:srgbClr val="FFE2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7.692308</a:t>
                      </a:r>
                    </a:p>
                  </a:txBody>
                  <a:tcPr marL="338" marR="338" marT="338" marB="0" anchor="ctr">
                    <a:lnL>
                      <a:noFill/>
                    </a:lnL>
                    <a:lnR>
                      <a:noFill/>
                    </a:lnR>
                    <a:lnT>
                      <a:noFill/>
                    </a:lnT>
                    <a:lnB>
                      <a:noFill/>
                    </a:lnB>
                    <a:solidFill>
                      <a:srgbClr val="FFEA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15.38462</a:t>
                      </a:r>
                    </a:p>
                  </a:txBody>
                  <a:tcPr marL="338" marR="338" marT="338" marB="0" anchor="ctr">
                    <a:lnL>
                      <a:noFill/>
                    </a:lnL>
                    <a:lnR>
                      <a:noFill/>
                    </a:lnR>
                    <a:lnT>
                      <a:noFill/>
                    </a:lnT>
                    <a:lnB>
                      <a:noFill/>
                    </a:lnB>
                    <a:solidFill>
                      <a:srgbClr val="FFDF8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61.53846</a:t>
                      </a:r>
                    </a:p>
                  </a:txBody>
                  <a:tcPr marL="338" marR="338" marT="338" marB="0" anchor="ctr">
                    <a:lnL>
                      <a:noFill/>
                    </a:lnL>
                    <a:lnR>
                      <a:noFill/>
                    </a:lnR>
                    <a:lnT>
                      <a:noFill/>
                    </a:lnT>
                    <a:lnB>
                      <a:noFill/>
                    </a:lnB>
                    <a:solidFill>
                      <a:srgbClr val="FB9F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2.19</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（株）バルカー</a:t>
                      </a:r>
                    </a:p>
                  </a:txBody>
                  <a:tcPr marL="338" marR="338" marT="338" marB="0" anchor="ctr">
                    <a:lnL>
                      <a:noFill/>
                    </a:lnL>
                    <a:lnR>
                      <a:noFill/>
                    </a:lnR>
                    <a:lnT>
                      <a:noFill/>
                    </a:lnT>
                    <a:lnB>
                      <a:noFill/>
                    </a:lnB>
                    <a:solidFill>
                      <a:srgbClr val="F8CBAD"/>
                    </a:solidFill>
                  </a:tcPr>
                </a:tc>
                <a:extLst>
                  <a:ext uri="{0D108BD9-81ED-4DB2-BD59-A6C34878D82A}">
                    <a16:rowId xmlns:a16="http://schemas.microsoft.com/office/drawing/2014/main" xmlns="" val="801630385"/>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01912ECB060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66.66667</a:t>
                      </a:r>
                    </a:p>
                  </a:txBody>
                  <a:tcPr marL="338" marR="338" marT="338" marB="0" anchor="ctr">
                    <a:lnL>
                      <a:noFill/>
                    </a:lnL>
                    <a:lnR>
                      <a:noFill/>
                    </a:lnR>
                    <a:lnT>
                      <a:noFill/>
                    </a:lnT>
                    <a:lnB>
                      <a:noFill/>
                    </a:lnB>
                    <a:solidFill>
                      <a:srgbClr val="FB98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新光ゴム工業（株）</a:t>
                      </a:r>
                    </a:p>
                  </a:txBody>
                  <a:tcPr marL="338" marR="338" marT="338" marB="0" anchor="ctr">
                    <a:lnL>
                      <a:noFill/>
                    </a:lnL>
                    <a:lnR>
                      <a:noFill/>
                    </a:lnR>
                    <a:lnT>
                      <a:noFill/>
                    </a:lnT>
                    <a:lnB>
                      <a:noFill/>
                    </a:lnB>
                  </a:tcPr>
                </a:tc>
                <a:extLst>
                  <a:ext uri="{0D108BD9-81ED-4DB2-BD59-A6C34878D82A}">
                    <a16:rowId xmlns:a16="http://schemas.microsoft.com/office/drawing/2014/main" xmlns="" val="37104610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9.090909</a:t>
                      </a:r>
                    </a:p>
                  </a:txBody>
                  <a:tcPr marL="338" marR="338" marT="338" marB="0" anchor="ctr">
                    <a:lnL>
                      <a:noFill/>
                    </a:lnL>
                    <a:lnR>
                      <a:noFill/>
                    </a:lnR>
                    <a:lnT>
                      <a:noFill/>
                    </a:lnT>
                    <a:lnB>
                      <a:noFill/>
                    </a:lnB>
                    <a:solidFill>
                      <a:srgbClr val="FFE8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45.45455</a:t>
                      </a:r>
                    </a:p>
                  </a:txBody>
                  <a:tcPr marL="338" marR="338" marT="338" marB="0" anchor="ctr">
                    <a:lnL>
                      <a:noFill/>
                    </a:lnL>
                    <a:lnR>
                      <a:noFill/>
                    </a:lnR>
                    <a:lnT>
                      <a:noFill/>
                    </a:lnT>
                    <a:lnB>
                      <a:noFill/>
                    </a:lnB>
                    <a:solidFill>
                      <a:srgbClr val="FDB57A"/>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18.18182</a:t>
                      </a:r>
                    </a:p>
                  </a:txBody>
                  <a:tcPr marL="338" marR="338" marT="338" marB="0" anchor="ctr">
                    <a:lnL>
                      <a:noFill/>
                    </a:lnL>
                    <a:lnR>
                      <a:noFill/>
                    </a:lnR>
                    <a:lnT>
                      <a:noFill/>
                    </a:lnT>
                    <a:lnB>
                      <a:noFill/>
                    </a:lnB>
                    <a:solidFill>
                      <a:srgbClr val="FFDB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338" marR="338" marT="338" marB="0" anchor="ctr">
                    <a:lnL>
                      <a:noFill/>
                    </a:lnL>
                    <a:lnR>
                      <a:noFill/>
                    </a:lnR>
                    <a:lnT>
                      <a:noFill/>
                    </a:lnT>
                    <a:lnB>
                      <a:noFill/>
                    </a:lnB>
                    <a:solidFill>
                      <a:srgbClr val="FFE68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70</a:t>
                      </a:r>
                    </a:p>
                  </a:txBody>
                  <a:tcPr marL="338" marR="338" marT="338" marB="0" anchor="ctr">
                    <a:lnL>
                      <a:noFill/>
                    </a:lnL>
                    <a:lnR>
                      <a:noFill/>
                    </a:lnR>
                    <a:lnT>
                      <a:noFill/>
                    </a:lnT>
                    <a:lnB>
                      <a:noFill/>
                    </a:lnB>
                    <a:solidFill>
                      <a:srgbClr val="FB9374"/>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2.24</a:t>
                      </a:r>
                    </a:p>
                  </a:txBody>
                  <a:tcPr marL="338" marR="338" marT="338" marB="0" anchor="ctr">
                    <a:lnL>
                      <a:noFill/>
                    </a:lnL>
                    <a:lnR>
                      <a:noFill/>
                    </a:lnR>
                    <a:lnT>
                      <a:noFill/>
                    </a:lnT>
                    <a:lnB>
                      <a:noFill/>
                    </a:lnB>
                    <a:solidFill>
                      <a:srgbClr val="FCF2F5"/>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xmlns="" val="98208714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1040043104R</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12.5</a:t>
                      </a:r>
                    </a:p>
                  </a:txBody>
                  <a:tcPr marL="338" marR="338" marT="338" marB="0" anchor="ctr">
                    <a:lnL>
                      <a:noFill/>
                    </a:lnL>
                    <a:lnR>
                      <a:noFill/>
                    </a:lnR>
                    <a:lnT>
                      <a:noFill/>
                    </a:lnT>
                    <a:lnB>
                      <a:noFill/>
                    </a:lnB>
                    <a:solidFill>
                      <a:srgbClr val="FFE383"/>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37.5</a:t>
                      </a:r>
                    </a:p>
                  </a:txBody>
                  <a:tcPr marL="338" marR="338" marT="338" marB="0" anchor="ctr">
                    <a:lnL>
                      <a:noFill/>
                    </a:lnL>
                    <a:lnR>
                      <a:noFill/>
                    </a:lnR>
                    <a:lnT>
                      <a:noFill/>
                    </a:lnT>
                    <a:lnB>
                      <a:noFill/>
                    </a:lnB>
                    <a:solidFill>
                      <a:srgbClr val="FDC0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2.57</a:t>
                      </a:r>
                    </a:p>
                  </a:txBody>
                  <a:tcPr marL="338" marR="338" marT="338" marB="0" anchor="ctr">
                    <a:lnL>
                      <a:noFill/>
                    </a:lnL>
                    <a:lnR>
                      <a:noFill/>
                    </a:lnR>
                    <a:lnT>
                      <a:noFill/>
                    </a:lnT>
                    <a:lnB>
                      <a:noFill/>
                    </a:lnB>
                    <a:solidFill>
                      <a:srgbClr val="FCF1F4"/>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（株）ギフ加藤製作所</a:t>
                      </a:r>
                    </a:p>
                  </a:txBody>
                  <a:tcPr marL="338" marR="338" marT="338" marB="0" anchor="ctr">
                    <a:lnL>
                      <a:noFill/>
                    </a:lnL>
                    <a:lnR>
                      <a:noFill/>
                    </a:lnR>
                    <a:lnT>
                      <a:noFill/>
                    </a:lnT>
                    <a:lnB>
                      <a:noFill/>
                    </a:lnB>
                    <a:solidFill>
                      <a:srgbClr val="70AD47"/>
                    </a:solidFill>
                  </a:tcPr>
                </a:tc>
                <a:extLst>
                  <a:ext uri="{0D108BD9-81ED-4DB2-BD59-A6C34878D82A}">
                    <a16:rowId xmlns:a16="http://schemas.microsoft.com/office/drawing/2014/main" xmlns="" val="2995284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34989ECB030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a:t>
                      </a:r>
                    </a:p>
                  </a:txBody>
                  <a:tcPr marL="338" marR="338" marT="338" marB="0" anchor="ctr">
                    <a:lnL>
                      <a:noFill/>
                    </a:lnL>
                    <a:lnR>
                      <a:noFill/>
                    </a:lnR>
                    <a:lnT>
                      <a:noFill/>
                    </a:lnT>
                    <a:lnB>
                      <a:noFill/>
                    </a:lnB>
                    <a:solidFill>
                      <a:srgbClr val="FDBD7C"/>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a:t>
                      </a:r>
                    </a:p>
                  </a:txBody>
                  <a:tcPr marL="338" marR="338" marT="338" marB="0" anchor="ctr">
                    <a:lnL>
                      <a:noFill/>
                    </a:lnL>
                    <a:lnR>
                      <a:noFill/>
                    </a:lnR>
                    <a:lnT>
                      <a:noFill/>
                    </a:lnT>
                    <a:lnB>
                      <a:noFill/>
                    </a:lnB>
                    <a:solidFill>
                      <a:srgbClr val="FCF0F3"/>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xmlns="" val="322137012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9030119A010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2.695</a:t>
                      </a:r>
                    </a:p>
                  </a:txBody>
                  <a:tcPr marL="338" marR="338" marT="338" marB="0" anchor="ctr">
                    <a:lnL>
                      <a:noFill/>
                    </a:lnL>
                    <a:lnR>
                      <a:noFill/>
                    </a:lnR>
                    <a:lnT>
                      <a:noFill/>
                    </a:lnT>
                    <a:lnB>
                      <a:noFill/>
                    </a:lnB>
                    <a:solidFill>
                      <a:srgbClr val="FCF0F3"/>
                    </a:solidFill>
                  </a:tcPr>
                </a:tc>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ＮＯＫ（</a:t>
                      </a: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a:t>
                      </a:r>
                    </a:p>
                  </a:txBody>
                  <a:tcPr marL="338" marR="338" marT="338" marB="0" anchor="ctr">
                    <a:lnL>
                      <a:noFill/>
                    </a:lnL>
                    <a:lnR>
                      <a:noFill/>
                    </a:lnR>
                    <a:lnT>
                      <a:noFill/>
                    </a:lnT>
                    <a:lnB>
                      <a:noFill/>
                    </a:lnB>
                    <a:solidFill>
                      <a:srgbClr val="833C0C"/>
                    </a:solidFill>
                  </a:tcPr>
                </a:tc>
                <a:extLst>
                  <a:ext uri="{0D108BD9-81ED-4DB2-BD59-A6C34878D82A}">
                    <a16:rowId xmlns:a16="http://schemas.microsoft.com/office/drawing/2014/main" xmlns="" val="2649355734"/>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9010506A003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80</a:t>
                      </a:r>
                    </a:p>
                  </a:txBody>
                  <a:tcPr marL="338" marR="338" marT="338" marB="0" anchor="ctr">
                    <a:lnL>
                      <a:noFill/>
                    </a:lnL>
                    <a:lnR>
                      <a:noFill/>
                    </a:lnR>
                    <a:lnT>
                      <a:noFill/>
                    </a:lnT>
                    <a:lnB>
                      <a:noFill/>
                    </a:lnB>
                    <a:solidFill>
                      <a:srgbClr val="FA857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4.07</a:t>
                      </a:r>
                    </a:p>
                  </a:txBody>
                  <a:tcPr marL="338" marR="338" marT="338" marB="0" anchor="ctr">
                    <a:lnL>
                      <a:noFill/>
                    </a:lnL>
                    <a:lnR>
                      <a:noFill/>
                    </a:lnR>
                    <a:lnT>
                      <a:noFill/>
                    </a:lnT>
                    <a:lnB>
                      <a:noFill/>
                    </a:lnB>
                    <a:solidFill>
                      <a:srgbClr val="FCEBEE"/>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（株）青山製作所</a:t>
                      </a:r>
                    </a:p>
                  </a:txBody>
                  <a:tcPr marL="338" marR="338" marT="338" marB="0" anchor="ctr">
                    <a:lnL>
                      <a:noFill/>
                    </a:lnL>
                    <a:lnR>
                      <a:noFill/>
                    </a:lnR>
                    <a:lnT>
                      <a:noFill/>
                    </a:lnT>
                    <a:lnB>
                      <a:noFill/>
                    </a:lnB>
                    <a:solidFill>
                      <a:srgbClr val="4472C4"/>
                    </a:solidFill>
                  </a:tcPr>
                </a:tc>
                <a:extLst>
                  <a:ext uri="{0D108BD9-81ED-4DB2-BD59-A6C34878D82A}">
                    <a16:rowId xmlns:a16="http://schemas.microsoft.com/office/drawing/2014/main" xmlns="" val="1926062893"/>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9052409A003</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6.345</a:t>
                      </a:r>
                    </a:p>
                  </a:txBody>
                  <a:tcPr marL="338" marR="338" marT="338" marB="0" anchor="ctr">
                    <a:lnL>
                      <a:noFill/>
                    </a:lnL>
                    <a:lnR>
                      <a:noFill/>
                    </a:lnR>
                    <a:lnT>
                      <a:noFill/>
                    </a:lnT>
                    <a:lnB>
                      <a:noFill/>
                    </a:lnB>
                    <a:solidFill>
                      <a:srgbClr val="FCE1E4"/>
                    </a:solidFill>
                  </a:tcPr>
                </a:tc>
                <a:tc>
                  <a:txBody>
                    <a:bodyPr/>
                    <a:lstStyle/>
                    <a:p>
                      <a:pPr algn="ctr" fontAlgn="ctr"/>
                      <a:r>
                        <a:rPr lang="zh-TW" altLang="en-US" sz="200" b="0" i="0" u="none" strike="noStrike">
                          <a:solidFill>
                            <a:srgbClr val="000000"/>
                          </a:solidFill>
                          <a:effectLst/>
                          <a:latin typeface="游ゴシック" panose="020B0400000000000000" pitchFamily="50" charset="-128"/>
                          <a:ea typeface="游ゴシック" panose="020B0400000000000000" pitchFamily="50" charset="-128"/>
                        </a:rPr>
                        <a:t>（株）東郷製作所</a:t>
                      </a:r>
                    </a:p>
                  </a:txBody>
                  <a:tcPr marL="338" marR="338" marT="338" marB="0" anchor="ctr">
                    <a:lnL>
                      <a:noFill/>
                    </a:lnL>
                    <a:lnR>
                      <a:noFill/>
                    </a:lnR>
                    <a:lnT>
                      <a:noFill/>
                    </a:lnT>
                    <a:lnB>
                      <a:noFill/>
                    </a:lnB>
                    <a:solidFill>
                      <a:srgbClr val="FFD966"/>
                    </a:solidFill>
                  </a:tcPr>
                </a:tc>
                <a:extLst>
                  <a:ext uri="{0D108BD9-81ED-4DB2-BD59-A6C34878D82A}">
                    <a16:rowId xmlns:a16="http://schemas.microsoft.com/office/drawing/2014/main" xmlns="" val="1029974676"/>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6.45</a:t>
                      </a:r>
                    </a:p>
                  </a:txBody>
                  <a:tcPr marL="338" marR="338" marT="338" marB="0" anchor="ctr">
                    <a:lnL>
                      <a:noFill/>
                    </a:lnL>
                    <a:lnR>
                      <a:noFill/>
                    </a:lnR>
                    <a:lnT>
                      <a:noFill/>
                    </a:lnT>
                    <a:lnB>
                      <a:noFill/>
                    </a:lnB>
                    <a:solidFill>
                      <a:srgbClr val="FCE1E4"/>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xmlns="" val="3855391078"/>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3519510A010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50</a:t>
                      </a:r>
                    </a:p>
                  </a:txBody>
                  <a:tcPr marL="338" marR="338" marT="338" marB="0" anchor="ctr">
                    <a:lnL>
                      <a:noFill/>
                    </a:lnL>
                    <a:lnR>
                      <a:noFill/>
                    </a:lnR>
                    <a:lnT>
                      <a:noFill/>
                    </a:lnT>
                    <a:lnB>
                      <a:noFill/>
                    </a:lnB>
                    <a:solidFill>
                      <a:srgbClr val="FCAF79"/>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338" marR="338" marT="338" marB="0" anchor="ctr">
                    <a:lnL>
                      <a:noFill/>
                    </a:lnL>
                    <a:lnR>
                      <a:noFill/>
                    </a:lnR>
                    <a:lnT>
                      <a:noFill/>
                    </a:lnT>
                    <a:lnB>
                      <a:noFill/>
                    </a:lnB>
                    <a:solidFill>
                      <a:srgbClr val="FED280"/>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75</a:t>
                      </a:r>
                    </a:p>
                  </a:txBody>
                  <a:tcPr marL="338" marR="338" marT="338" marB="0" anchor="ctr">
                    <a:lnL>
                      <a:noFill/>
                    </a:lnL>
                    <a:lnR>
                      <a:noFill/>
                    </a:lnR>
                    <a:lnT>
                      <a:noFill/>
                    </a:lnT>
                    <a:lnB>
                      <a:noFill/>
                    </a:lnB>
                    <a:solidFill>
                      <a:srgbClr val="FA8C72"/>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8.81</a:t>
                      </a:r>
                    </a:p>
                  </a:txBody>
                  <a:tcPr marL="338" marR="338" marT="338" marB="0" anchor="ctr">
                    <a:lnL>
                      <a:noFill/>
                    </a:lnL>
                    <a:lnR>
                      <a:noFill/>
                    </a:lnR>
                    <a:lnT>
                      <a:noFill/>
                    </a:lnT>
                    <a:lnB>
                      <a:noFill/>
                    </a:lnB>
                    <a:solidFill>
                      <a:srgbClr val="FBD7DA"/>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中庸スプリング（株）</a:t>
                      </a:r>
                    </a:p>
                  </a:txBody>
                  <a:tcPr marL="338" marR="338" marT="338" marB="0" anchor="ctr">
                    <a:lnL>
                      <a:noFill/>
                    </a:lnL>
                    <a:lnR>
                      <a:noFill/>
                    </a:lnR>
                    <a:lnT>
                      <a:noFill/>
                    </a:lnT>
                    <a:lnB>
                      <a:noFill/>
                    </a:lnB>
                  </a:tcPr>
                </a:tc>
                <a:extLst>
                  <a:ext uri="{0D108BD9-81ED-4DB2-BD59-A6C34878D82A}">
                    <a16:rowId xmlns:a16="http://schemas.microsoft.com/office/drawing/2014/main" xmlns="" val="1970649232"/>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35352ECB010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13.535</a:t>
                      </a:r>
                    </a:p>
                  </a:txBody>
                  <a:tcPr marL="338" marR="338" marT="338" marB="0" anchor="ctr">
                    <a:lnL>
                      <a:noFill/>
                    </a:lnL>
                    <a:lnR>
                      <a:noFill/>
                    </a:lnR>
                    <a:lnT>
                      <a:noFill/>
                    </a:lnT>
                    <a:lnB>
                      <a:noFill/>
                    </a:lnB>
                    <a:solidFill>
                      <a:srgbClr val="FBC3C6"/>
                    </a:solidFill>
                  </a:tcPr>
                </a:tc>
                <a:tc>
                  <a:txBody>
                    <a:bodyPr/>
                    <a:lstStyle/>
                    <a:p>
                      <a:pPr algn="ctr" fontAlgn="ctr"/>
                      <a:r>
                        <a:rPr lang="zh-TW" altLang="en-US" sz="200" b="0" i="0" u="none" strike="noStrike" dirty="0">
                          <a:solidFill>
                            <a:srgbClr val="000000"/>
                          </a:solidFill>
                          <a:effectLst/>
                          <a:latin typeface="游ゴシック" panose="020B0400000000000000" pitchFamily="50" charset="-128"/>
                          <a:ea typeface="游ゴシック" panose="020B0400000000000000" pitchFamily="50" charset="-128"/>
                        </a:rPr>
                        <a:t>五興商事（株）</a:t>
                      </a:r>
                    </a:p>
                  </a:txBody>
                  <a:tcPr marL="338" marR="338" marT="338" marB="0" anchor="ctr">
                    <a:lnL>
                      <a:noFill/>
                    </a:lnL>
                    <a:lnR>
                      <a:noFill/>
                    </a:lnR>
                    <a:lnT>
                      <a:noFill/>
                    </a:lnT>
                    <a:lnB>
                      <a:noFill/>
                    </a:lnB>
                  </a:tcPr>
                </a:tc>
                <a:extLst>
                  <a:ext uri="{0D108BD9-81ED-4DB2-BD59-A6C34878D82A}">
                    <a16:rowId xmlns:a16="http://schemas.microsoft.com/office/drawing/2014/main" xmlns="" val="4290685071"/>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3539450A010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33.33333</a:t>
                      </a:r>
                    </a:p>
                  </a:txBody>
                  <a:tcPr marL="338" marR="338" marT="338" marB="0" anchor="ctr">
                    <a:lnL>
                      <a:noFill/>
                    </a:lnL>
                    <a:lnR>
                      <a:noFill/>
                    </a:lnR>
                    <a:lnT>
                      <a:noFill/>
                    </a:lnT>
                    <a:lnB>
                      <a:noFill/>
                    </a:lnB>
                    <a:solidFill>
                      <a:srgbClr val="FDC67D"/>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338" marR="338" marT="338" marB="0" anchor="ctr">
                    <a:lnL>
                      <a:noFill/>
                    </a:lnL>
                    <a:lnR>
                      <a:noFill/>
                    </a:lnR>
                    <a:lnT>
                      <a:noFill/>
                    </a:lnT>
                    <a:lnB>
                      <a:noFill/>
                    </a:lnB>
                    <a:solidFill>
                      <a:srgbClr val="FED981"/>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60</a:t>
                      </a:r>
                    </a:p>
                  </a:txBody>
                  <a:tcPr marL="338" marR="338" marT="338" marB="0" anchor="ctr">
                    <a:lnL>
                      <a:noFill/>
                    </a:lnL>
                    <a:lnR>
                      <a:noFill/>
                    </a:lnR>
                    <a:lnT>
                      <a:noFill/>
                    </a:lnT>
                    <a:lnB>
                      <a:noFill/>
                    </a:lnB>
                    <a:solidFill>
                      <a:srgbClr val="FBA176"/>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26.68</a:t>
                      </a:r>
                    </a:p>
                  </a:txBody>
                  <a:tcPr marL="338" marR="338" marT="338" marB="0" anchor="ctr">
                    <a:lnL>
                      <a:noFill/>
                    </a:lnL>
                    <a:lnR>
                      <a:noFill/>
                    </a:lnR>
                    <a:lnT>
                      <a:noFill/>
                    </a:lnT>
                    <a:lnB>
                      <a:noFill/>
                    </a:lnB>
                    <a:solidFill>
                      <a:srgbClr val="F98D8F"/>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ミズショー（株）</a:t>
                      </a:r>
                    </a:p>
                  </a:txBody>
                  <a:tcPr marL="338" marR="338" marT="338" marB="0" anchor="ctr">
                    <a:lnL>
                      <a:noFill/>
                    </a:lnL>
                    <a:lnR>
                      <a:noFill/>
                    </a:lnR>
                    <a:lnT>
                      <a:noFill/>
                    </a:lnT>
                    <a:lnB>
                      <a:noFill/>
                    </a:lnB>
                  </a:tcPr>
                </a:tc>
                <a:extLst>
                  <a:ext uri="{0D108BD9-81ED-4DB2-BD59-A6C34878D82A}">
                    <a16:rowId xmlns:a16="http://schemas.microsoft.com/office/drawing/2014/main" xmlns="" val="420643278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34989ECE020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27.555</a:t>
                      </a:r>
                    </a:p>
                  </a:txBody>
                  <a:tcPr marL="338" marR="338" marT="338" marB="0" anchor="ctr">
                    <a:lnL>
                      <a:noFill/>
                    </a:lnL>
                    <a:lnR>
                      <a:noFill/>
                    </a:lnR>
                    <a:lnT>
                      <a:noFill/>
                    </a:lnT>
                    <a:lnB>
                      <a:noFill/>
                    </a:lnB>
                    <a:solidFill>
                      <a:srgbClr val="F9898C"/>
                    </a:solidFill>
                  </a:tcPr>
                </a:tc>
                <a:tc>
                  <a:txBody>
                    <a:bodyPr/>
                    <a:lstStyle/>
                    <a:p>
                      <a:pPr algn="ctr" fontAlgn="ctr"/>
                      <a:r>
                        <a:rPr lang="ja-JP" altLang="en-US" sz="200" b="0" i="0" u="none" strike="noStrike">
                          <a:solidFill>
                            <a:srgbClr val="000000"/>
                          </a:solidFill>
                          <a:effectLst/>
                          <a:latin typeface="游ゴシック" panose="020B0400000000000000" pitchFamily="50" charset="-128"/>
                          <a:ea typeface="游ゴシック" panose="020B0400000000000000" pitchFamily="50" charset="-128"/>
                        </a:rPr>
                        <a:t>（株）槌屋</a:t>
                      </a:r>
                    </a:p>
                  </a:txBody>
                  <a:tcPr marL="338" marR="338" marT="338" marB="0" anchor="ctr">
                    <a:lnL>
                      <a:noFill/>
                    </a:lnL>
                    <a:lnR>
                      <a:noFill/>
                    </a:lnR>
                    <a:lnT>
                      <a:noFill/>
                    </a:lnT>
                    <a:lnB>
                      <a:noFill/>
                    </a:lnB>
                    <a:solidFill>
                      <a:srgbClr val="A6A6A6"/>
                    </a:solidFill>
                  </a:tcPr>
                </a:tc>
                <a:extLst>
                  <a:ext uri="{0D108BD9-81ED-4DB2-BD59-A6C34878D82A}">
                    <a16:rowId xmlns:a16="http://schemas.microsoft.com/office/drawing/2014/main" xmlns="" val="749982610"/>
                  </a:ext>
                </a:extLst>
              </a:tr>
              <a:tr h="28494">
                <a:tc>
                  <a:txBody>
                    <a:bodyPr/>
                    <a:lstStyle/>
                    <a:p>
                      <a:pPr algn="ctr" fontAlgn="ctr"/>
                      <a:r>
                        <a:rPr lang="en-US" sz="200" b="0" i="0" u="none" strike="noStrike">
                          <a:solidFill>
                            <a:srgbClr val="000000"/>
                          </a:solidFill>
                          <a:effectLst/>
                          <a:latin typeface="游ゴシック" panose="020B0400000000000000" pitchFamily="50" charset="-128"/>
                          <a:ea typeface="游ゴシック" panose="020B0400000000000000" pitchFamily="50" charset="-128"/>
                        </a:rPr>
                        <a:t>35482TFA010</a:t>
                      </a:r>
                    </a:p>
                  </a:txBody>
                  <a:tcPr marL="338" marR="338" marT="338" marB="0" anchor="ctr">
                    <a:lnL>
                      <a:noFill/>
                    </a:lnL>
                    <a:lnR>
                      <a:noFill/>
                    </a:lnR>
                    <a:lnT>
                      <a:noFill/>
                    </a:lnT>
                    <a:lnB>
                      <a:noFill/>
                    </a:lnB>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338" marR="338" marT="338" marB="0" anchor="ctr">
                    <a:lnL>
                      <a:noFill/>
                    </a:lnL>
                    <a:lnR>
                      <a:noFill/>
                    </a:lnR>
                    <a:lnT>
                      <a:noFill/>
                    </a:lnT>
                    <a:lnB>
                      <a:noFill/>
                    </a:lnB>
                    <a:solidFill>
                      <a:srgbClr val="63BE7B"/>
                    </a:solidFill>
                  </a:tcPr>
                </a:tc>
                <a:tc>
                  <a:txBody>
                    <a:bodyPr/>
                    <a:lstStyle/>
                    <a:p>
                      <a:pPr algn="ctr" fontAlgn="ctr"/>
                      <a:r>
                        <a:rPr lang="en-US" altLang="ja-JP" sz="200" b="0" i="0" u="none" strike="noStrike">
                          <a:solidFill>
                            <a:srgbClr val="000000"/>
                          </a:solidFill>
                          <a:effectLst/>
                          <a:latin typeface="游ゴシック" panose="020B0400000000000000" pitchFamily="50" charset="-128"/>
                          <a:ea typeface="游ゴシック" panose="020B0400000000000000" pitchFamily="50" charset="-128"/>
                        </a:rPr>
                        <a:t>100</a:t>
                      </a:r>
                    </a:p>
                  </a:txBody>
                  <a:tcPr marL="338" marR="338" marT="338" marB="0" anchor="ctr">
                    <a:lnL>
                      <a:noFill/>
                    </a:lnL>
                    <a:lnR>
                      <a:noFill/>
                    </a:lnR>
                    <a:lnT>
                      <a:noFill/>
                    </a:lnT>
                    <a:lnB>
                      <a:noFill/>
                    </a:lnB>
                    <a:solidFill>
                      <a:srgbClr val="F8696B"/>
                    </a:solidFill>
                  </a:tcPr>
                </a:tc>
                <a:tc>
                  <a:txBody>
                    <a:bodyPr/>
                    <a:lstStyle/>
                    <a:p>
                      <a:pPr algn="ctr" fontAlgn="ctr"/>
                      <a:r>
                        <a:rPr lang="en-US" altLang="ja-JP" sz="200" b="0" i="0" u="none" strike="noStrike" dirty="0">
                          <a:solidFill>
                            <a:srgbClr val="000000"/>
                          </a:solidFill>
                          <a:effectLst/>
                          <a:latin typeface="游ゴシック" panose="020B0400000000000000" pitchFamily="50" charset="-128"/>
                          <a:ea typeface="游ゴシック" panose="020B0400000000000000" pitchFamily="50" charset="-128"/>
                        </a:rPr>
                        <a:t>35.26</a:t>
                      </a:r>
                    </a:p>
                  </a:txBody>
                  <a:tcPr marL="338" marR="338" marT="338" marB="0" anchor="ctr">
                    <a:lnL>
                      <a:noFill/>
                    </a:lnL>
                    <a:lnR>
                      <a:noFill/>
                    </a:lnR>
                    <a:lnT>
                      <a:noFill/>
                    </a:lnT>
                    <a:lnB>
                      <a:noFill/>
                    </a:lnB>
                    <a:solidFill>
                      <a:srgbClr val="F8696B"/>
                    </a:solidFill>
                  </a:tcPr>
                </a:tc>
                <a:tc>
                  <a:txBody>
                    <a:bodyPr/>
                    <a:lstStyle/>
                    <a:p>
                      <a:pPr algn="ctr" fontAlgn="ctr"/>
                      <a:r>
                        <a:rPr lang="ja-JP" altLang="en-US" sz="200" b="0" i="0" u="none" strike="noStrike" dirty="0">
                          <a:solidFill>
                            <a:srgbClr val="000000"/>
                          </a:solidFill>
                          <a:effectLst/>
                          <a:latin typeface="游ゴシック" panose="020B0400000000000000" pitchFamily="50" charset="-128"/>
                          <a:ea typeface="游ゴシック" panose="020B0400000000000000" pitchFamily="50" charset="-128"/>
                        </a:rPr>
                        <a:t>サトープレス工業（株）</a:t>
                      </a:r>
                    </a:p>
                  </a:txBody>
                  <a:tcPr marL="338" marR="338" marT="338" marB="0" anchor="ctr">
                    <a:lnL>
                      <a:noFill/>
                    </a:lnL>
                    <a:lnR>
                      <a:noFill/>
                    </a:lnR>
                    <a:lnT>
                      <a:noFill/>
                    </a:lnT>
                    <a:lnB>
                      <a:noFill/>
                    </a:lnB>
                    <a:solidFill>
                      <a:srgbClr val="E7E6E6"/>
                    </a:solidFill>
                  </a:tcPr>
                </a:tc>
                <a:extLst>
                  <a:ext uri="{0D108BD9-81ED-4DB2-BD59-A6C34878D82A}">
                    <a16:rowId xmlns:a16="http://schemas.microsoft.com/office/drawing/2014/main" xmlns="" val="375884772"/>
                  </a:ext>
                </a:extLst>
              </a:tr>
            </a:tbl>
          </a:graphicData>
        </a:graphic>
      </p:graphicFrame>
      <p:sp>
        <p:nvSpPr>
          <p:cNvPr id="11" name="テキスト ボックス 10">
            <a:extLst>
              <a:ext uri="{FF2B5EF4-FFF2-40B4-BE49-F238E27FC236}">
                <a16:creationId xmlns:a16="http://schemas.microsoft.com/office/drawing/2014/main" xmlns="" id="{E48AED08-2DFA-4506-B73D-9F5A55DAC111}"/>
              </a:ext>
            </a:extLst>
          </p:cNvPr>
          <p:cNvSpPr txBox="1"/>
          <p:nvPr/>
        </p:nvSpPr>
        <p:spPr>
          <a:xfrm>
            <a:off x="7097996" y="1747533"/>
            <a:ext cx="415498" cy="184666"/>
          </a:xfrm>
          <a:prstGeom prst="rect">
            <a:avLst/>
          </a:prstGeom>
          <a:noFill/>
        </p:spPr>
        <p:txBody>
          <a:bodyPr wrap="none" rtlCol="0">
            <a:spAutoFit/>
          </a:bodyPr>
          <a:lstStyle/>
          <a:p>
            <a:r>
              <a:rPr kumimoji="1" lang="ja-JP" altLang="en-US" sz="600" dirty="0"/>
              <a:t>仕入先</a:t>
            </a:r>
            <a:endParaRPr kumimoji="1" lang="en-US" altLang="ja-JP" sz="600" dirty="0"/>
          </a:p>
        </p:txBody>
      </p:sp>
      <p:sp>
        <p:nvSpPr>
          <p:cNvPr id="12" name="テキスト ボックス 11">
            <a:extLst>
              <a:ext uri="{FF2B5EF4-FFF2-40B4-BE49-F238E27FC236}">
                <a16:creationId xmlns:a16="http://schemas.microsoft.com/office/drawing/2014/main" xmlns="" id="{4FF37059-3B9C-42BE-A08D-0D2D0AC3D6EE}"/>
              </a:ext>
            </a:extLst>
          </p:cNvPr>
          <p:cNvSpPr txBox="1"/>
          <p:nvPr/>
        </p:nvSpPr>
        <p:spPr>
          <a:xfrm>
            <a:off x="6492272" y="1591517"/>
            <a:ext cx="569387" cy="369332"/>
          </a:xfrm>
          <a:prstGeom prst="rect">
            <a:avLst/>
          </a:prstGeom>
          <a:noFill/>
        </p:spPr>
        <p:txBody>
          <a:bodyPr wrap="none" rtlCol="0">
            <a:spAutoFit/>
          </a:bodyPr>
          <a:lstStyle/>
          <a:p>
            <a:r>
              <a:rPr lang="ja-JP" altLang="en-US" sz="600" dirty="0"/>
              <a:t>設計値変更</a:t>
            </a:r>
            <a:endParaRPr lang="en-US" altLang="ja-JP" sz="600" dirty="0"/>
          </a:p>
          <a:p>
            <a:r>
              <a:rPr lang="ja-JP" altLang="en-US" sz="600" dirty="0"/>
              <a:t>前と後の</a:t>
            </a:r>
            <a:endParaRPr lang="en-US" altLang="ja-JP" sz="600" dirty="0"/>
          </a:p>
          <a:p>
            <a:r>
              <a:rPr lang="ja-JP" altLang="en-US" sz="600" dirty="0"/>
              <a:t>差分</a:t>
            </a:r>
            <a:r>
              <a:rPr lang="en-US" altLang="ja-JP" sz="600" dirty="0"/>
              <a:t>LT</a:t>
            </a:r>
            <a:endParaRPr kumimoji="1" lang="en-US" altLang="ja-JP" sz="600" dirty="0"/>
          </a:p>
        </p:txBody>
      </p:sp>
      <p:sp>
        <p:nvSpPr>
          <p:cNvPr id="13" name="テキスト ボックス 12">
            <a:extLst>
              <a:ext uri="{FF2B5EF4-FFF2-40B4-BE49-F238E27FC236}">
                <a16:creationId xmlns:a16="http://schemas.microsoft.com/office/drawing/2014/main" xmlns="" id="{5AE0B6A0-8CE4-4769-850E-10620EADF189}"/>
              </a:ext>
            </a:extLst>
          </p:cNvPr>
          <p:cNvSpPr txBox="1"/>
          <p:nvPr/>
        </p:nvSpPr>
        <p:spPr>
          <a:xfrm>
            <a:off x="6047638" y="1634821"/>
            <a:ext cx="528262" cy="276999"/>
          </a:xfrm>
          <a:prstGeom prst="rect">
            <a:avLst/>
          </a:prstGeom>
          <a:noFill/>
        </p:spPr>
        <p:txBody>
          <a:bodyPr wrap="square" rtlCol="0">
            <a:spAutoFit/>
          </a:bodyPr>
          <a:lstStyle/>
          <a:p>
            <a:r>
              <a:rPr kumimoji="1" lang="ja-JP" altLang="en-US" sz="600" dirty="0"/>
              <a:t>基準</a:t>
            </a:r>
            <a:endParaRPr kumimoji="1" lang="en-US" altLang="ja-JP" sz="600" dirty="0"/>
          </a:p>
          <a:p>
            <a:r>
              <a:rPr kumimoji="1" lang="ja-JP" altLang="en-US" sz="600" dirty="0"/>
              <a:t>３倍以上</a:t>
            </a:r>
            <a:endParaRPr kumimoji="1" lang="en-US" altLang="ja-JP" sz="600" dirty="0"/>
          </a:p>
        </p:txBody>
      </p:sp>
      <p:sp>
        <p:nvSpPr>
          <p:cNvPr id="14" name="テキスト ボックス 13">
            <a:extLst>
              <a:ext uri="{FF2B5EF4-FFF2-40B4-BE49-F238E27FC236}">
                <a16:creationId xmlns:a16="http://schemas.microsoft.com/office/drawing/2014/main" xmlns="" id="{E11CCBA7-53BC-4E9E-A9B3-4D0752D32C8D}"/>
              </a:ext>
            </a:extLst>
          </p:cNvPr>
          <p:cNvSpPr txBox="1"/>
          <p:nvPr/>
        </p:nvSpPr>
        <p:spPr>
          <a:xfrm>
            <a:off x="4893907" y="1571999"/>
            <a:ext cx="528262" cy="369332"/>
          </a:xfrm>
          <a:prstGeom prst="rect">
            <a:avLst/>
          </a:prstGeom>
          <a:noFill/>
        </p:spPr>
        <p:txBody>
          <a:bodyPr wrap="square" rtlCol="0">
            <a:spAutoFit/>
          </a:bodyPr>
          <a:lstStyle/>
          <a:p>
            <a:r>
              <a:rPr kumimoji="1" lang="ja-JP" altLang="en-US" sz="600" dirty="0"/>
              <a:t>基準</a:t>
            </a:r>
            <a:endParaRPr kumimoji="1" lang="en-US" altLang="ja-JP" sz="600" dirty="0"/>
          </a:p>
          <a:p>
            <a:r>
              <a:rPr kumimoji="1" lang="en-US" altLang="ja-JP" sz="600" dirty="0"/>
              <a:t>1~</a:t>
            </a:r>
            <a:r>
              <a:rPr kumimoji="1" lang="ja-JP" altLang="en-US" sz="600" dirty="0"/>
              <a:t>１５倍以内</a:t>
            </a:r>
            <a:endParaRPr kumimoji="1" lang="en-US" altLang="ja-JP" sz="600" dirty="0"/>
          </a:p>
        </p:txBody>
      </p:sp>
      <p:sp>
        <p:nvSpPr>
          <p:cNvPr id="15" name="テキスト ボックス 14">
            <a:extLst>
              <a:ext uri="{FF2B5EF4-FFF2-40B4-BE49-F238E27FC236}">
                <a16:creationId xmlns:a16="http://schemas.microsoft.com/office/drawing/2014/main" xmlns="" id="{0D5D288B-3E73-4AA1-9134-EDE5EF43516A}"/>
              </a:ext>
            </a:extLst>
          </p:cNvPr>
          <p:cNvSpPr txBox="1"/>
          <p:nvPr/>
        </p:nvSpPr>
        <p:spPr>
          <a:xfrm>
            <a:off x="3830594" y="1562075"/>
            <a:ext cx="528262" cy="369332"/>
          </a:xfrm>
          <a:prstGeom prst="rect">
            <a:avLst/>
          </a:prstGeom>
          <a:noFill/>
        </p:spPr>
        <p:txBody>
          <a:bodyPr wrap="square" rtlCol="0">
            <a:spAutoFit/>
          </a:bodyPr>
          <a:lstStyle/>
          <a:p>
            <a:r>
              <a:rPr kumimoji="1" lang="ja-JP" altLang="en-US" sz="600" dirty="0">
                <a:latin typeface="+mj-ea"/>
                <a:ea typeface="+mj-ea"/>
              </a:rPr>
              <a:t>基準</a:t>
            </a:r>
            <a:endParaRPr kumimoji="1" lang="en-US" altLang="ja-JP" sz="600" dirty="0">
              <a:latin typeface="+mj-ea"/>
              <a:ea typeface="+mj-ea"/>
            </a:endParaRPr>
          </a:p>
          <a:p>
            <a:r>
              <a:rPr lang="en-US" altLang="ja-JP" sz="600" dirty="0">
                <a:latin typeface="+mj-ea"/>
                <a:ea typeface="+mj-ea"/>
              </a:rPr>
              <a:t>0.25</a:t>
            </a:r>
            <a:r>
              <a:rPr kumimoji="1" lang="ja-JP" altLang="en-US" sz="600" dirty="0">
                <a:latin typeface="+mj-ea"/>
                <a:ea typeface="+mj-ea"/>
              </a:rPr>
              <a:t>倍以内</a:t>
            </a:r>
            <a:endParaRPr kumimoji="1" lang="en-US" altLang="ja-JP" sz="600" dirty="0">
              <a:latin typeface="+mj-ea"/>
              <a:ea typeface="+mj-ea"/>
            </a:endParaRPr>
          </a:p>
        </p:txBody>
      </p:sp>
      <p:sp>
        <p:nvSpPr>
          <p:cNvPr id="16" name="テキスト ボックス 15">
            <a:extLst>
              <a:ext uri="{FF2B5EF4-FFF2-40B4-BE49-F238E27FC236}">
                <a16:creationId xmlns:a16="http://schemas.microsoft.com/office/drawing/2014/main" xmlns="" id="{AB72E835-76D3-4B8E-B8B8-D8C27416A7C5}"/>
              </a:ext>
            </a:extLst>
          </p:cNvPr>
          <p:cNvSpPr txBox="1"/>
          <p:nvPr/>
        </p:nvSpPr>
        <p:spPr>
          <a:xfrm>
            <a:off x="3422021" y="1616270"/>
            <a:ext cx="528262" cy="276999"/>
          </a:xfrm>
          <a:prstGeom prst="rect">
            <a:avLst/>
          </a:prstGeom>
          <a:noFill/>
        </p:spPr>
        <p:txBody>
          <a:bodyPr wrap="square" rtlCol="0">
            <a:spAutoFit/>
          </a:bodyPr>
          <a:lstStyle/>
          <a:p>
            <a:r>
              <a:rPr kumimoji="1" lang="ja-JP" altLang="en-US" sz="600" dirty="0"/>
              <a:t>基準</a:t>
            </a:r>
            <a:endParaRPr kumimoji="1" lang="en-US" altLang="ja-JP" sz="600" dirty="0"/>
          </a:p>
          <a:p>
            <a:r>
              <a:rPr kumimoji="1" lang="ja-JP" altLang="en-US" sz="600" dirty="0"/>
              <a:t>３倍以上</a:t>
            </a:r>
            <a:endParaRPr kumimoji="1" lang="en-US" altLang="ja-JP" sz="600" dirty="0"/>
          </a:p>
        </p:txBody>
      </p:sp>
      <p:sp>
        <p:nvSpPr>
          <p:cNvPr id="17" name="テキスト ボックス 16">
            <a:extLst>
              <a:ext uri="{FF2B5EF4-FFF2-40B4-BE49-F238E27FC236}">
                <a16:creationId xmlns:a16="http://schemas.microsoft.com/office/drawing/2014/main" xmlns="" id="{CB9C6655-D88C-42A7-8944-A52213935BE8}"/>
              </a:ext>
            </a:extLst>
          </p:cNvPr>
          <p:cNvSpPr txBox="1"/>
          <p:nvPr/>
        </p:nvSpPr>
        <p:spPr>
          <a:xfrm>
            <a:off x="2404361" y="1576401"/>
            <a:ext cx="528262" cy="369332"/>
          </a:xfrm>
          <a:prstGeom prst="rect">
            <a:avLst/>
          </a:prstGeom>
          <a:noFill/>
        </p:spPr>
        <p:txBody>
          <a:bodyPr wrap="square" rtlCol="0">
            <a:spAutoFit/>
          </a:bodyPr>
          <a:lstStyle/>
          <a:p>
            <a:r>
              <a:rPr kumimoji="1" lang="ja-JP" altLang="en-US" sz="600" dirty="0"/>
              <a:t>基準</a:t>
            </a:r>
            <a:endParaRPr kumimoji="1" lang="en-US" altLang="ja-JP" sz="600" dirty="0"/>
          </a:p>
          <a:p>
            <a:r>
              <a:rPr kumimoji="1" lang="en-US" altLang="ja-JP" sz="600" dirty="0"/>
              <a:t>1~</a:t>
            </a:r>
            <a:r>
              <a:rPr kumimoji="1" lang="ja-JP" altLang="en-US" sz="600" dirty="0"/>
              <a:t>１５倍以内</a:t>
            </a:r>
            <a:endParaRPr kumimoji="1" lang="en-US" altLang="ja-JP" sz="600" dirty="0"/>
          </a:p>
        </p:txBody>
      </p:sp>
      <p:sp>
        <p:nvSpPr>
          <p:cNvPr id="18" name="テキスト ボックス 17">
            <a:extLst>
              <a:ext uri="{FF2B5EF4-FFF2-40B4-BE49-F238E27FC236}">
                <a16:creationId xmlns:a16="http://schemas.microsoft.com/office/drawing/2014/main" xmlns="" id="{A23F5174-9997-4CC7-B52B-877600BC7D59}"/>
              </a:ext>
            </a:extLst>
          </p:cNvPr>
          <p:cNvSpPr txBox="1"/>
          <p:nvPr/>
        </p:nvSpPr>
        <p:spPr>
          <a:xfrm>
            <a:off x="1286452" y="1609102"/>
            <a:ext cx="528262" cy="369332"/>
          </a:xfrm>
          <a:prstGeom prst="rect">
            <a:avLst/>
          </a:prstGeom>
          <a:noFill/>
        </p:spPr>
        <p:txBody>
          <a:bodyPr wrap="square" rtlCol="0">
            <a:spAutoFit/>
          </a:bodyPr>
          <a:lstStyle/>
          <a:p>
            <a:r>
              <a:rPr kumimoji="1" lang="ja-JP" altLang="en-US" sz="600" dirty="0">
                <a:latin typeface="+mj-ea"/>
                <a:ea typeface="+mj-ea"/>
              </a:rPr>
              <a:t>基準</a:t>
            </a:r>
            <a:endParaRPr kumimoji="1" lang="en-US" altLang="ja-JP" sz="600" dirty="0">
              <a:latin typeface="+mj-ea"/>
              <a:ea typeface="+mj-ea"/>
            </a:endParaRPr>
          </a:p>
          <a:p>
            <a:r>
              <a:rPr lang="en-US" altLang="ja-JP" sz="600" dirty="0">
                <a:latin typeface="+mj-ea"/>
                <a:ea typeface="+mj-ea"/>
              </a:rPr>
              <a:t>0.25</a:t>
            </a:r>
            <a:r>
              <a:rPr kumimoji="1" lang="ja-JP" altLang="en-US" sz="600" dirty="0">
                <a:latin typeface="+mj-ea"/>
                <a:ea typeface="+mj-ea"/>
              </a:rPr>
              <a:t>倍以内</a:t>
            </a:r>
            <a:endParaRPr kumimoji="1" lang="en-US" altLang="ja-JP" sz="600" dirty="0">
              <a:latin typeface="+mj-ea"/>
              <a:ea typeface="+mj-ea"/>
            </a:endParaRPr>
          </a:p>
        </p:txBody>
      </p:sp>
      <p:sp>
        <p:nvSpPr>
          <p:cNvPr id="19" name="正方形/長方形 18">
            <a:extLst>
              <a:ext uri="{FF2B5EF4-FFF2-40B4-BE49-F238E27FC236}">
                <a16:creationId xmlns:a16="http://schemas.microsoft.com/office/drawing/2014/main" xmlns="" id="{69E77215-16D7-4BA2-A7E8-C49B246AA1D7}"/>
              </a:ext>
            </a:extLst>
          </p:cNvPr>
          <p:cNvSpPr/>
          <p:nvPr/>
        </p:nvSpPr>
        <p:spPr>
          <a:xfrm>
            <a:off x="2159501" y="1932198"/>
            <a:ext cx="567655" cy="4270865"/>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xmlns="" id="{E12327AE-7ABE-44FF-AE8D-F143C1169C9E}"/>
              </a:ext>
            </a:extLst>
          </p:cNvPr>
          <p:cNvSpPr/>
          <p:nvPr/>
        </p:nvSpPr>
        <p:spPr>
          <a:xfrm>
            <a:off x="4645297" y="1941955"/>
            <a:ext cx="567655" cy="4261107"/>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xmlns="" id="{55A4B648-14E6-425D-8F1C-B516EBF99FDB}"/>
              </a:ext>
            </a:extLst>
          </p:cNvPr>
          <p:cNvSpPr txBox="1"/>
          <p:nvPr/>
        </p:nvSpPr>
        <p:spPr>
          <a:xfrm>
            <a:off x="1794623" y="6264262"/>
            <a:ext cx="1297410" cy="307777"/>
          </a:xfrm>
          <a:prstGeom prst="rect">
            <a:avLst/>
          </a:prstGeom>
          <a:noFill/>
        </p:spPr>
        <p:txBody>
          <a:bodyPr wrap="square" rtlCol="0">
            <a:spAutoFit/>
          </a:bodyPr>
          <a:lstStyle/>
          <a:p>
            <a:pPr algn="ctr"/>
            <a:r>
              <a:rPr kumimoji="1" lang="ja-JP" altLang="en-US" sz="1400" dirty="0">
                <a:latin typeface="+mj-ea"/>
                <a:ea typeface="+mj-ea"/>
              </a:rPr>
              <a:t>設計値変更前</a:t>
            </a:r>
            <a:endParaRPr kumimoji="1" lang="en-US" altLang="ja-JP" sz="1400" dirty="0">
              <a:latin typeface="+mj-ea"/>
              <a:ea typeface="+mj-ea"/>
            </a:endParaRPr>
          </a:p>
        </p:txBody>
      </p:sp>
      <p:sp>
        <p:nvSpPr>
          <p:cNvPr id="24" name="テキスト ボックス 23">
            <a:extLst>
              <a:ext uri="{FF2B5EF4-FFF2-40B4-BE49-F238E27FC236}">
                <a16:creationId xmlns:a16="http://schemas.microsoft.com/office/drawing/2014/main" xmlns="" id="{5B8DA976-DBE6-4594-8617-C83D381F39CA}"/>
              </a:ext>
            </a:extLst>
          </p:cNvPr>
          <p:cNvSpPr txBox="1"/>
          <p:nvPr/>
        </p:nvSpPr>
        <p:spPr>
          <a:xfrm>
            <a:off x="4238681" y="6245711"/>
            <a:ext cx="1412810" cy="307777"/>
          </a:xfrm>
          <a:prstGeom prst="rect">
            <a:avLst/>
          </a:prstGeom>
          <a:noFill/>
        </p:spPr>
        <p:txBody>
          <a:bodyPr wrap="square" rtlCol="0">
            <a:spAutoFit/>
          </a:bodyPr>
          <a:lstStyle/>
          <a:p>
            <a:pPr algn="ctr"/>
            <a:r>
              <a:rPr kumimoji="1" lang="ja-JP" altLang="en-US" sz="1400" dirty="0">
                <a:latin typeface="+mj-ea"/>
                <a:ea typeface="+mj-ea"/>
              </a:rPr>
              <a:t>設計値変更後</a:t>
            </a:r>
            <a:endParaRPr kumimoji="1" lang="en-US" altLang="ja-JP" sz="1400" dirty="0">
              <a:latin typeface="+mj-ea"/>
              <a:ea typeface="+mj-ea"/>
            </a:endParaRPr>
          </a:p>
        </p:txBody>
      </p:sp>
      <p:sp>
        <p:nvSpPr>
          <p:cNvPr id="25" name="正方形/長方形 24">
            <a:extLst>
              <a:ext uri="{FF2B5EF4-FFF2-40B4-BE49-F238E27FC236}">
                <a16:creationId xmlns:a16="http://schemas.microsoft.com/office/drawing/2014/main" xmlns="" id="{5CFBD94F-C193-4E18-B960-31E299974809}"/>
              </a:ext>
            </a:extLst>
          </p:cNvPr>
          <p:cNvSpPr/>
          <p:nvPr/>
        </p:nvSpPr>
        <p:spPr>
          <a:xfrm>
            <a:off x="8508733" y="2521817"/>
            <a:ext cx="2911642" cy="2959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１０日から</a:t>
            </a:r>
            <a:r>
              <a:rPr kumimoji="1" lang="en-US" altLang="ja-JP" dirty="0"/>
              <a:t>0.7</a:t>
            </a:r>
          </a:p>
          <a:p>
            <a:pPr algn="ctr"/>
            <a:r>
              <a:rPr lang="ja-JP" altLang="en-US" dirty="0"/>
              <a:t>６日から</a:t>
            </a:r>
            <a:r>
              <a:rPr lang="en-US" altLang="ja-JP" dirty="0"/>
              <a:t>0.7</a:t>
            </a:r>
          </a:p>
          <a:p>
            <a:pPr algn="ctr"/>
            <a:endParaRPr kumimoji="1" lang="en-US" altLang="ja-JP" dirty="0"/>
          </a:p>
          <a:p>
            <a:pPr algn="ctr"/>
            <a:endParaRPr lang="en-US" altLang="ja-JP" dirty="0"/>
          </a:p>
          <a:p>
            <a:pPr algn="ctr"/>
            <a:r>
              <a:rPr lang="ja-JP" altLang="en-US" dirty="0"/>
              <a:t>納入日ー回収日の１週間</a:t>
            </a:r>
            <a:endParaRPr lang="en-US" altLang="ja-JP" dirty="0"/>
          </a:p>
          <a:p>
            <a:pPr algn="ctr"/>
            <a:endParaRPr lang="en-US" altLang="ja-JP" dirty="0"/>
          </a:p>
          <a:p>
            <a:pPr algn="ctr"/>
            <a:r>
              <a:rPr lang="ja-JP" altLang="en-US" dirty="0"/>
              <a:t>絵の説明で理想形を言う</a:t>
            </a:r>
            <a:endParaRPr lang="en-US" altLang="ja-JP" dirty="0"/>
          </a:p>
          <a:p>
            <a:pPr algn="ctr"/>
            <a:r>
              <a:rPr lang="ja-JP" altLang="en-US" dirty="0"/>
              <a:t>結果</a:t>
            </a:r>
            <a:endParaRPr lang="en-US" altLang="ja-JP" dirty="0"/>
          </a:p>
          <a:p>
            <a:pPr algn="ctr"/>
            <a:r>
              <a:rPr lang="ja-JP" altLang="en-US" dirty="0"/>
              <a:t>上の方ほど効果ある</a:t>
            </a:r>
            <a:endParaRPr lang="en-US" altLang="ja-JP" dirty="0"/>
          </a:p>
          <a:p>
            <a:pPr algn="ctr"/>
            <a:endParaRPr lang="en-US" altLang="ja-JP" dirty="0"/>
          </a:p>
        </p:txBody>
      </p:sp>
    </p:spTree>
    <p:extLst>
      <p:ext uri="{BB962C8B-B14F-4D97-AF65-F5344CB8AC3E}">
        <p14:creationId xmlns:p14="http://schemas.microsoft.com/office/powerpoint/2010/main" val="271216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CA91560-B954-41DD-B131-DA6863B8030D}"/>
              </a:ext>
            </a:extLst>
          </p:cNvPr>
          <p:cNvSpPr>
            <a:spLocks noGrp="1"/>
          </p:cNvSpPr>
          <p:nvPr>
            <p:ph type="body" sz="quarter" idx="18"/>
          </p:nvPr>
        </p:nvSpPr>
        <p:spPr/>
        <p:txBody>
          <a:bodyPr/>
          <a:lstStyle/>
          <a:p>
            <a:r>
              <a:rPr lang="ja-JP" altLang="en-US" sz="1600" b="0" u="sng" dirty="0"/>
              <a:t>理由</a:t>
            </a:r>
            <a:endParaRPr kumimoji="1" lang="en-US" altLang="ja-JP" sz="1600" b="0" u="sng" dirty="0"/>
          </a:p>
          <a:p>
            <a:r>
              <a:rPr kumimoji="1" lang="ja-JP" altLang="en-US" sz="1600" b="0" dirty="0"/>
              <a:t>以下共通の傾向あり</a:t>
            </a:r>
            <a:endParaRPr kumimoji="1" lang="en-US" altLang="ja-JP" sz="1600" b="0" dirty="0"/>
          </a:p>
          <a:p>
            <a:r>
              <a:rPr kumimoji="1" lang="ja-JP" altLang="en-US" sz="1600" b="0" dirty="0"/>
              <a:t>・設計値変更後も、</a:t>
            </a:r>
            <a:r>
              <a:rPr lang="ja-JP" altLang="en-US" sz="1600" b="0" dirty="0"/>
              <a:t>基準在庫日数（基準在庫枚数込み）を上振れている品番が６割程度存在</a:t>
            </a:r>
            <a:endParaRPr lang="en-US" altLang="ja-JP" sz="1600" b="0" dirty="0"/>
          </a:p>
          <a:p>
            <a:r>
              <a:rPr kumimoji="1" lang="ja-JP" altLang="en-US" sz="1600" b="0" dirty="0"/>
              <a:t>・基準を大幅に超えているもの（</a:t>
            </a:r>
            <a:r>
              <a:rPr kumimoji="1" lang="en-US" altLang="ja-JP" sz="1600" b="0" dirty="0"/>
              <a:t>5</a:t>
            </a:r>
            <a:r>
              <a:rPr kumimoji="1" lang="ja-JP" altLang="en-US" sz="1600" b="0" dirty="0"/>
              <a:t>日以上）は１割程度存在</a:t>
            </a:r>
            <a:endParaRPr kumimoji="1" lang="en-US" altLang="ja-JP" sz="1600" b="0" dirty="0"/>
          </a:p>
          <a:p>
            <a:r>
              <a:rPr lang="ja-JP" altLang="en-US" sz="1600" b="0" dirty="0"/>
              <a:t>　基準在庫枚数を考慮する前：</a:t>
            </a:r>
            <a:r>
              <a:rPr lang="en-US" altLang="ja-JP" sz="1600" b="0" dirty="0"/>
              <a:t>3</a:t>
            </a:r>
            <a:r>
              <a:rPr lang="ja-JP" altLang="en-US" sz="1600" b="0" dirty="0"/>
              <a:t>割</a:t>
            </a:r>
            <a:endParaRPr lang="en-US" altLang="ja-JP" sz="1600" b="0" dirty="0"/>
          </a:p>
          <a:p>
            <a:r>
              <a:rPr lang="ja-JP" altLang="en-US" sz="1600" b="0" dirty="0"/>
              <a:t>　基準在庫枚数を考慮した後：</a:t>
            </a:r>
            <a:r>
              <a:rPr lang="en-US" altLang="ja-JP" sz="1600" b="0" dirty="0"/>
              <a:t>1</a:t>
            </a:r>
            <a:r>
              <a:rPr lang="ja-JP" altLang="en-US" sz="1600" b="0" dirty="0"/>
              <a:t>割</a:t>
            </a:r>
            <a:endParaRPr lang="en-US" altLang="ja-JP" sz="1600" b="0" dirty="0"/>
          </a:p>
          <a:p>
            <a:r>
              <a:rPr lang="ja-JP" altLang="en-US" sz="1600" b="0" dirty="0"/>
              <a:t>・収容数が多いもの（</a:t>
            </a:r>
            <a:r>
              <a:rPr lang="en-US" altLang="ja-JP" sz="1600" b="0" dirty="0"/>
              <a:t>200</a:t>
            </a:r>
            <a:r>
              <a:rPr lang="ja-JP" altLang="en-US" sz="1600" b="0" dirty="0"/>
              <a:t>以上～）時間が長い</a:t>
            </a:r>
            <a:endParaRPr lang="en-US" altLang="ja-JP" sz="1600" b="0" dirty="0"/>
          </a:p>
        </p:txBody>
      </p:sp>
      <p:sp>
        <p:nvSpPr>
          <p:cNvPr id="3" name="テキスト プレースホルダー 2">
            <a:extLst>
              <a:ext uri="{FF2B5EF4-FFF2-40B4-BE49-F238E27FC236}">
                <a16:creationId xmlns:a16="http://schemas.microsoft.com/office/drawing/2014/main" xmlns="" id="{A8B7B509-12FF-4A30-9BA7-4B6C673CFF4A}"/>
              </a:ext>
            </a:extLst>
          </p:cNvPr>
          <p:cNvSpPr>
            <a:spLocks noGrp="1"/>
          </p:cNvSpPr>
          <p:nvPr>
            <p:ph type="body" sz="quarter" idx="20"/>
          </p:nvPr>
        </p:nvSpPr>
        <p:spPr/>
        <p:txBody>
          <a:bodyPr/>
          <a:lstStyle/>
          <a:p>
            <a:r>
              <a:rPr kumimoji="1" lang="ja-JP" altLang="en-US" dirty="0"/>
              <a:t>社内</a:t>
            </a:r>
            <a:r>
              <a:rPr kumimoji="1" lang="en-US" altLang="ja-JP" dirty="0"/>
              <a:t>LT</a:t>
            </a:r>
            <a:r>
              <a:rPr kumimoji="1" lang="ja-JP" altLang="en-US" dirty="0"/>
              <a:t>の実績値と設計値の比較➀</a:t>
            </a:r>
            <a:endParaRPr kumimoji="1" lang="en-US" altLang="ja-JP" dirty="0"/>
          </a:p>
        </p:txBody>
      </p:sp>
      <p:sp>
        <p:nvSpPr>
          <p:cNvPr id="4" name="日付プレースホルダー 3">
            <a:extLst>
              <a:ext uri="{FF2B5EF4-FFF2-40B4-BE49-F238E27FC236}">
                <a16:creationId xmlns:a16="http://schemas.microsoft.com/office/drawing/2014/main" xmlns="" id="{C6E0B32C-C28F-4796-8C54-1CF7C28AE7F5}"/>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pic>
        <p:nvPicPr>
          <p:cNvPr id="8" name="図 7">
            <a:extLst>
              <a:ext uri="{FF2B5EF4-FFF2-40B4-BE49-F238E27FC236}">
                <a16:creationId xmlns:a16="http://schemas.microsoft.com/office/drawing/2014/main" xmlns="" id="{E5BC22A4-8F5C-4CE7-A501-2554ED475E05}"/>
              </a:ext>
            </a:extLst>
          </p:cNvPr>
          <p:cNvPicPr>
            <a:picLocks noChangeAspect="1"/>
          </p:cNvPicPr>
          <p:nvPr/>
        </p:nvPicPr>
        <p:blipFill>
          <a:blip r:embed="rId2"/>
          <a:stretch>
            <a:fillRect/>
          </a:stretch>
        </p:blipFill>
        <p:spPr>
          <a:xfrm>
            <a:off x="443077" y="2712721"/>
            <a:ext cx="11346540" cy="3692276"/>
          </a:xfrm>
          <a:prstGeom prst="rect">
            <a:avLst/>
          </a:prstGeom>
        </p:spPr>
      </p:pic>
      <p:sp>
        <p:nvSpPr>
          <p:cNvPr id="9" name="テキスト ボックス 8">
            <a:extLst>
              <a:ext uri="{FF2B5EF4-FFF2-40B4-BE49-F238E27FC236}">
                <a16:creationId xmlns:a16="http://schemas.microsoft.com/office/drawing/2014/main" xmlns="" id="{EE46C8CE-CD53-4DC8-B5D8-F33FE424389F}"/>
              </a:ext>
            </a:extLst>
          </p:cNvPr>
          <p:cNvSpPr txBox="1"/>
          <p:nvPr/>
        </p:nvSpPr>
        <p:spPr>
          <a:xfrm>
            <a:off x="6343651" y="2865120"/>
            <a:ext cx="5553028" cy="369332"/>
          </a:xfrm>
          <a:prstGeom prst="rect">
            <a:avLst/>
          </a:prstGeom>
          <a:noFill/>
        </p:spPr>
        <p:txBody>
          <a:bodyPr wrap="square" rtlCol="0">
            <a:spAutoFit/>
          </a:bodyPr>
          <a:lstStyle/>
          <a:p>
            <a:r>
              <a:rPr kumimoji="1" lang="ja-JP" altLang="en-US" dirty="0"/>
              <a:t>変更前とする：</a:t>
            </a:r>
            <a:r>
              <a:rPr kumimoji="1" lang="en-US" altLang="ja-JP" dirty="0"/>
              <a:t>6/12~6/16</a:t>
            </a:r>
            <a:r>
              <a:rPr lang="ja-JP" altLang="en-US" dirty="0"/>
              <a:t>（バックアップ解消）</a:t>
            </a:r>
            <a:endParaRPr lang="en-US" altLang="ja-JP" dirty="0"/>
          </a:p>
        </p:txBody>
      </p:sp>
      <p:sp>
        <p:nvSpPr>
          <p:cNvPr id="10" name="テキスト ボックス 9">
            <a:extLst>
              <a:ext uri="{FF2B5EF4-FFF2-40B4-BE49-F238E27FC236}">
                <a16:creationId xmlns:a16="http://schemas.microsoft.com/office/drawing/2014/main" xmlns="" id="{7332A6E6-5CBB-4421-BA86-B69113EF3D7B}"/>
              </a:ext>
            </a:extLst>
          </p:cNvPr>
          <p:cNvSpPr txBox="1"/>
          <p:nvPr/>
        </p:nvSpPr>
        <p:spPr>
          <a:xfrm>
            <a:off x="4714875" y="4355659"/>
            <a:ext cx="7034049" cy="369332"/>
          </a:xfrm>
          <a:prstGeom prst="rect">
            <a:avLst/>
          </a:prstGeom>
          <a:noFill/>
        </p:spPr>
        <p:txBody>
          <a:bodyPr wrap="square" rtlCol="0">
            <a:spAutoFit/>
          </a:bodyPr>
          <a:lstStyle/>
          <a:p>
            <a:r>
              <a:rPr lang="ja-JP" altLang="en-US" dirty="0"/>
              <a:t>変更後：</a:t>
            </a:r>
            <a:r>
              <a:rPr lang="en-US" altLang="ja-JP" dirty="0"/>
              <a:t>9/4</a:t>
            </a:r>
            <a:r>
              <a:rPr kumimoji="1" lang="en-US" altLang="ja-JP" dirty="0"/>
              <a:t>~9/9</a:t>
            </a:r>
            <a:r>
              <a:rPr lang="ja-JP" altLang="en-US" dirty="0"/>
              <a:t>（納入入庫</a:t>
            </a:r>
            <a:r>
              <a:rPr lang="en-US" altLang="ja-JP" dirty="0"/>
              <a:t>LT</a:t>
            </a:r>
            <a:r>
              <a:rPr lang="ja-JP" altLang="en-US" dirty="0"/>
              <a:t>、出庫回収</a:t>
            </a:r>
            <a:r>
              <a:rPr lang="en-US" altLang="ja-JP" dirty="0"/>
              <a:t>LT</a:t>
            </a:r>
            <a:r>
              <a:rPr lang="ja-JP" altLang="en-US" dirty="0"/>
              <a:t>、基準在庫枚数変更）</a:t>
            </a:r>
            <a:endParaRPr lang="en-US" altLang="ja-JP" dirty="0"/>
          </a:p>
        </p:txBody>
      </p:sp>
      <p:sp>
        <p:nvSpPr>
          <p:cNvPr id="13" name="テキスト ボックス 12">
            <a:extLst>
              <a:ext uri="{FF2B5EF4-FFF2-40B4-BE49-F238E27FC236}">
                <a16:creationId xmlns:a16="http://schemas.microsoft.com/office/drawing/2014/main" xmlns="" id="{1135D5C1-258C-4AB2-B791-44A7F9303188}"/>
              </a:ext>
            </a:extLst>
          </p:cNvPr>
          <p:cNvSpPr txBox="1"/>
          <p:nvPr/>
        </p:nvSpPr>
        <p:spPr>
          <a:xfrm>
            <a:off x="6302478" y="2601601"/>
            <a:ext cx="5777544" cy="246221"/>
          </a:xfrm>
          <a:prstGeom prst="rect">
            <a:avLst/>
          </a:prstGeom>
          <a:noFill/>
        </p:spPr>
        <p:txBody>
          <a:bodyPr wrap="none" rtlCol="0">
            <a:spAutoFit/>
          </a:bodyPr>
          <a:lstStyle/>
          <a:p>
            <a:r>
              <a:rPr kumimoji="1" lang="ja-JP" altLang="en-US" sz="1000" dirty="0"/>
              <a:t>有効品番数</a:t>
            </a:r>
            <a:r>
              <a:rPr kumimoji="1" lang="en-US" altLang="ja-JP" sz="1000" dirty="0"/>
              <a:t>143</a:t>
            </a:r>
            <a:r>
              <a:rPr kumimoji="1" lang="ja-JP" altLang="en-US" sz="1000" dirty="0"/>
              <a:t>（</a:t>
            </a:r>
            <a:r>
              <a:rPr kumimoji="1" lang="en-US" altLang="ja-JP" sz="1000" dirty="0"/>
              <a:t>LT</a:t>
            </a:r>
            <a:r>
              <a:rPr lang="ja-JP" altLang="en-US" sz="1000" dirty="0"/>
              <a:t>算出が可能かつ基準在庫日数のあるもの＆指定の期間に回収されたかんばん）</a:t>
            </a:r>
            <a:endParaRPr kumimoji="1" lang="en-US" altLang="ja-JP" sz="1000" dirty="0"/>
          </a:p>
        </p:txBody>
      </p:sp>
      <p:sp>
        <p:nvSpPr>
          <p:cNvPr id="15" name="正方形/長方形 14">
            <a:extLst>
              <a:ext uri="{FF2B5EF4-FFF2-40B4-BE49-F238E27FC236}">
                <a16:creationId xmlns:a16="http://schemas.microsoft.com/office/drawing/2014/main" xmlns="" id="{8AA87F79-5F3A-4399-A5F3-FA26784FD005}"/>
              </a:ext>
            </a:extLst>
          </p:cNvPr>
          <p:cNvSpPr/>
          <p:nvPr/>
        </p:nvSpPr>
        <p:spPr>
          <a:xfrm>
            <a:off x="6219061" y="1648580"/>
            <a:ext cx="5568063" cy="78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u="sng" dirty="0"/>
              <a:t>結論</a:t>
            </a:r>
            <a:endParaRPr kumimoji="1" lang="en-US" altLang="ja-JP" sz="1600" u="sng" dirty="0"/>
          </a:p>
          <a:p>
            <a:r>
              <a:rPr lang="ja-JP" altLang="en-US" sz="1600" dirty="0"/>
              <a:t>設計値変更後も滞留は存在する</a:t>
            </a:r>
            <a:endParaRPr kumimoji="1" lang="ja-JP" altLang="en-US" sz="1600" dirty="0"/>
          </a:p>
        </p:txBody>
      </p:sp>
      <p:sp>
        <p:nvSpPr>
          <p:cNvPr id="16" name="正方形/長方形 15">
            <a:extLst>
              <a:ext uri="{FF2B5EF4-FFF2-40B4-BE49-F238E27FC236}">
                <a16:creationId xmlns:a16="http://schemas.microsoft.com/office/drawing/2014/main" xmlns="" id="{7ED042C8-8700-496C-BC52-0EAFD920452D}"/>
              </a:ext>
            </a:extLst>
          </p:cNvPr>
          <p:cNvSpPr/>
          <p:nvPr/>
        </p:nvSpPr>
        <p:spPr>
          <a:xfrm>
            <a:off x="6277539" y="106808"/>
            <a:ext cx="5568063" cy="787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a:t>１個ずつ調べる、飛び出ているもの</a:t>
            </a:r>
            <a:endParaRPr lang="en-US" altLang="ja-JP" sz="1600" dirty="0"/>
          </a:p>
          <a:p>
            <a:r>
              <a:rPr kumimoji="1" lang="ja-JP" altLang="en-US" sz="1600" dirty="0"/>
              <a:t>日</a:t>
            </a:r>
            <a:r>
              <a:rPr lang="ja-JP" altLang="en-US" sz="1600" dirty="0"/>
              <a:t>量数がいくつか、基準在庫日数に変化のあったもの</a:t>
            </a:r>
            <a:endParaRPr kumimoji="1" lang="ja-JP" altLang="en-US" sz="1600" dirty="0"/>
          </a:p>
        </p:txBody>
      </p:sp>
      <p:sp>
        <p:nvSpPr>
          <p:cNvPr id="17" name="正方形/長方形 16">
            <a:extLst>
              <a:ext uri="{FF2B5EF4-FFF2-40B4-BE49-F238E27FC236}">
                <a16:creationId xmlns:a16="http://schemas.microsoft.com/office/drawing/2014/main" xmlns="" id="{A0545E66-BCBA-4897-87E2-00903777A840}"/>
              </a:ext>
            </a:extLst>
          </p:cNvPr>
          <p:cNvSpPr/>
          <p:nvPr/>
        </p:nvSpPr>
        <p:spPr>
          <a:xfrm>
            <a:off x="-1510803" y="-529219"/>
            <a:ext cx="4812633" cy="2308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➀かんばん枚数が減る</a:t>
            </a:r>
            <a:endParaRPr kumimoji="1" lang="en-US" altLang="ja-JP" dirty="0"/>
          </a:p>
          <a:p>
            <a:r>
              <a:rPr lang="ja-JP" altLang="en-US" dirty="0"/>
              <a:t>かんばん回転があがって</a:t>
            </a:r>
            <a:r>
              <a:rPr lang="en-US" altLang="ja-JP" dirty="0"/>
              <a:t>LT</a:t>
            </a:r>
            <a:r>
              <a:rPr lang="ja-JP" altLang="en-US" dirty="0"/>
              <a:t>が短くなった</a:t>
            </a:r>
            <a:endParaRPr lang="en-US" altLang="ja-JP" dirty="0"/>
          </a:p>
          <a:p>
            <a:r>
              <a:rPr kumimoji="1" lang="ja-JP" altLang="en-US" dirty="0"/>
              <a:t>➁</a:t>
            </a:r>
            <a:r>
              <a:rPr kumimoji="1" lang="en-US" altLang="ja-JP" dirty="0"/>
              <a:t>LT</a:t>
            </a:r>
            <a:r>
              <a:rPr kumimoji="1" lang="ja-JP" altLang="en-US" dirty="0"/>
              <a:t>実績と設計</a:t>
            </a:r>
            <a:endParaRPr lang="en-US" altLang="ja-JP" dirty="0"/>
          </a:p>
          <a:p>
            <a:r>
              <a:rPr kumimoji="1" lang="ja-JP" altLang="en-US" dirty="0"/>
              <a:t>③仮説を言うそれを証明するためには何をすればいいか、どんなデータが必要か</a:t>
            </a:r>
            <a:endParaRPr kumimoji="1" lang="en-US" altLang="ja-JP" dirty="0"/>
          </a:p>
          <a:p>
            <a:r>
              <a:rPr lang="ja-JP" altLang="en-US" dirty="0"/>
              <a:t>今はここまでしか検討できないです</a:t>
            </a:r>
            <a:endParaRPr kumimoji="1" lang="en-US" altLang="ja-JP" dirty="0"/>
          </a:p>
        </p:txBody>
      </p:sp>
    </p:spTree>
    <p:extLst>
      <p:ext uri="{BB962C8B-B14F-4D97-AF65-F5344CB8AC3E}">
        <p14:creationId xmlns:p14="http://schemas.microsoft.com/office/powerpoint/2010/main" val="372631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4D03B729-959C-4349-B6FD-E8B2C66047CB}"/>
              </a:ext>
            </a:extLst>
          </p:cNvPr>
          <p:cNvSpPr>
            <a:spLocks noGrp="1"/>
          </p:cNvSpPr>
          <p:nvPr>
            <p:ph type="body" sz="quarter" idx="18"/>
          </p:nvPr>
        </p:nvSpPr>
        <p:spPr>
          <a:xfrm>
            <a:off x="425222" y="710261"/>
            <a:ext cx="11341555" cy="5637600"/>
          </a:xfrm>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2317BA59-D02F-4766-9AF3-6862C67CBC4B}"/>
              </a:ext>
            </a:extLst>
          </p:cNvPr>
          <p:cNvSpPr>
            <a:spLocks noGrp="1"/>
          </p:cNvSpPr>
          <p:nvPr>
            <p:ph type="body" sz="quarter" idx="20"/>
          </p:nvPr>
        </p:nvSpPr>
        <p:spPr/>
        <p:txBody>
          <a:bodyPr/>
          <a:lstStyle/>
          <a:p>
            <a:r>
              <a:rPr kumimoji="1" lang="ja-JP" altLang="en-US" dirty="0"/>
              <a:t>不要なかんばんと滞留の関係</a:t>
            </a:r>
          </a:p>
        </p:txBody>
      </p:sp>
      <p:sp>
        <p:nvSpPr>
          <p:cNvPr id="4" name="日付プレースホルダー 3">
            <a:extLst>
              <a:ext uri="{FF2B5EF4-FFF2-40B4-BE49-F238E27FC236}">
                <a16:creationId xmlns:a16="http://schemas.microsoft.com/office/drawing/2014/main" xmlns="" id="{2B2DAE1F-ED29-486C-952F-88CFA91C208D}"/>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pic>
        <p:nvPicPr>
          <p:cNvPr id="6" name="図 5">
            <a:extLst>
              <a:ext uri="{FF2B5EF4-FFF2-40B4-BE49-F238E27FC236}">
                <a16:creationId xmlns:a16="http://schemas.microsoft.com/office/drawing/2014/main" xmlns="" id="{6183B71C-A9DE-49CB-A288-754A82E2BD74}"/>
              </a:ext>
            </a:extLst>
          </p:cNvPr>
          <p:cNvPicPr>
            <a:picLocks noChangeAspect="1"/>
          </p:cNvPicPr>
          <p:nvPr/>
        </p:nvPicPr>
        <p:blipFill>
          <a:blip r:embed="rId2"/>
          <a:stretch>
            <a:fillRect/>
          </a:stretch>
        </p:blipFill>
        <p:spPr>
          <a:xfrm>
            <a:off x="4647803" y="1431353"/>
            <a:ext cx="4580419" cy="4566736"/>
          </a:xfrm>
          <a:prstGeom prst="rect">
            <a:avLst/>
          </a:prstGeom>
        </p:spPr>
      </p:pic>
      <p:sp>
        <p:nvSpPr>
          <p:cNvPr id="7" name="四角形: 角を丸くする 6">
            <a:extLst>
              <a:ext uri="{FF2B5EF4-FFF2-40B4-BE49-F238E27FC236}">
                <a16:creationId xmlns:a16="http://schemas.microsoft.com/office/drawing/2014/main" xmlns="" id="{29BF7910-67B3-4833-A6E2-990444E9B75C}"/>
              </a:ext>
            </a:extLst>
          </p:cNvPr>
          <p:cNvSpPr/>
          <p:nvPr/>
        </p:nvSpPr>
        <p:spPr>
          <a:xfrm>
            <a:off x="9134375" y="0"/>
            <a:ext cx="2950143" cy="313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関係ない？</a:t>
            </a:r>
            <a:endParaRPr kumimoji="1" lang="en-US" altLang="ja-JP" dirty="0"/>
          </a:p>
          <a:p>
            <a:pPr algn="ctr"/>
            <a:endParaRPr lang="en-US" altLang="ja-JP" dirty="0"/>
          </a:p>
          <a:p>
            <a:pPr algn="ctr"/>
            <a:r>
              <a:rPr lang="ja-JP" altLang="en-US" sz="1800" b="0" dirty="0"/>
              <a:t>不要なかんばんの数（実際のかんばん数から設計のかんばん数を引いたもの）が少ない傾向が確認できました。</a:t>
            </a:r>
            <a:endParaRPr lang="en-US" altLang="ja-JP" sz="1800" b="0" dirty="0"/>
          </a:p>
          <a:p>
            <a:pPr algn="ctr"/>
            <a:endParaRPr kumimoji="1" lang="ja-JP" altLang="en-US" dirty="0"/>
          </a:p>
        </p:txBody>
      </p:sp>
      <p:pic>
        <p:nvPicPr>
          <p:cNvPr id="9" name="図 8">
            <a:extLst>
              <a:ext uri="{FF2B5EF4-FFF2-40B4-BE49-F238E27FC236}">
                <a16:creationId xmlns:a16="http://schemas.microsoft.com/office/drawing/2014/main" xmlns="" id="{E2F76ED8-16CD-4E7A-86F0-BDED2413E028}"/>
              </a:ext>
            </a:extLst>
          </p:cNvPr>
          <p:cNvPicPr>
            <a:picLocks noChangeAspect="1"/>
          </p:cNvPicPr>
          <p:nvPr/>
        </p:nvPicPr>
        <p:blipFill>
          <a:blip r:embed="rId3"/>
          <a:stretch>
            <a:fillRect/>
          </a:stretch>
        </p:blipFill>
        <p:spPr>
          <a:xfrm>
            <a:off x="0" y="1508341"/>
            <a:ext cx="4674272" cy="4762532"/>
          </a:xfrm>
          <a:prstGeom prst="rect">
            <a:avLst/>
          </a:prstGeom>
        </p:spPr>
      </p:pic>
      <p:sp>
        <p:nvSpPr>
          <p:cNvPr id="10" name="四角形: 角を丸くする 9">
            <a:extLst>
              <a:ext uri="{FF2B5EF4-FFF2-40B4-BE49-F238E27FC236}">
                <a16:creationId xmlns:a16="http://schemas.microsoft.com/office/drawing/2014/main" xmlns="" id="{9A7718B4-26B9-464A-9899-138902D13780}"/>
              </a:ext>
            </a:extLst>
          </p:cNvPr>
          <p:cNvSpPr/>
          <p:nvPr/>
        </p:nvSpPr>
        <p:spPr>
          <a:xfrm>
            <a:off x="9201753" y="3214838"/>
            <a:ext cx="2950143" cy="3133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実績の流入しているかんばんー設計のかんばん</a:t>
            </a:r>
            <a:endParaRPr lang="en-US" altLang="ja-JP" dirty="0"/>
          </a:p>
          <a:p>
            <a:pPr algn="ctr"/>
            <a:endParaRPr kumimoji="1" lang="en-US" altLang="ja-JP" dirty="0"/>
          </a:p>
          <a:p>
            <a:pPr algn="ctr"/>
            <a:r>
              <a:rPr lang="ja-JP" altLang="en-US" dirty="0"/>
              <a:t>０だと想定通り動いています</a:t>
            </a:r>
            <a:endParaRPr kumimoji="1" lang="ja-JP" altLang="en-US" dirty="0"/>
          </a:p>
        </p:txBody>
      </p:sp>
      <p:sp>
        <p:nvSpPr>
          <p:cNvPr id="12" name="テキスト ボックス 11">
            <a:extLst>
              <a:ext uri="{FF2B5EF4-FFF2-40B4-BE49-F238E27FC236}">
                <a16:creationId xmlns:a16="http://schemas.microsoft.com/office/drawing/2014/main" xmlns="" id="{4F222BC3-8BDF-439F-AFEA-A96B67F89D65}"/>
              </a:ext>
            </a:extLst>
          </p:cNvPr>
          <p:cNvSpPr txBox="1"/>
          <p:nvPr/>
        </p:nvSpPr>
        <p:spPr>
          <a:xfrm>
            <a:off x="1690437" y="2583119"/>
            <a:ext cx="6999972" cy="1754326"/>
          </a:xfrm>
          <a:prstGeom prst="rect">
            <a:avLst/>
          </a:prstGeom>
          <a:noFill/>
        </p:spPr>
        <p:txBody>
          <a:bodyPr wrap="square">
            <a:spAutoFit/>
          </a:bodyPr>
          <a:lstStyle/>
          <a:p>
            <a:endParaRPr lang="en-US" altLang="ja-JP" sz="1800" b="0" dirty="0"/>
          </a:p>
          <a:p>
            <a:r>
              <a:rPr lang="ja-JP" altLang="en-US" sz="1800" b="0" dirty="0"/>
              <a:t>●背景</a:t>
            </a:r>
            <a:endParaRPr lang="en-US" altLang="ja-JP" sz="1800" b="0" dirty="0"/>
          </a:p>
          <a:p>
            <a:r>
              <a:rPr lang="ja-JP" altLang="en-US" sz="1800" b="0" dirty="0"/>
              <a:t>かんばん計算の設計値（パラメータ）に変更があった。</a:t>
            </a:r>
            <a:endParaRPr lang="en-US" altLang="ja-JP" sz="1800" b="0" dirty="0"/>
          </a:p>
          <a:p>
            <a:r>
              <a:rPr lang="ja-JP" altLang="en-US" sz="1800" b="0" dirty="0"/>
              <a:t>計算自体が以前より正しく行われていると思われるので、変更前と後を比較することで、かんばんの計算が在庫異常と関係があるか調べました</a:t>
            </a:r>
            <a:endParaRPr lang="en-US" altLang="ja-JP" sz="1800" b="0" dirty="0"/>
          </a:p>
        </p:txBody>
      </p:sp>
    </p:spTree>
    <p:extLst>
      <p:ext uri="{BB962C8B-B14F-4D97-AF65-F5344CB8AC3E}">
        <p14:creationId xmlns:p14="http://schemas.microsoft.com/office/powerpoint/2010/main" val="404302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矢印コネクタ 4">
            <a:extLst>
              <a:ext uri="{FF2B5EF4-FFF2-40B4-BE49-F238E27FC236}">
                <a16:creationId xmlns:a16="http://schemas.microsoft.com/office/drawing/2014/main" xmlns="" id="{8BFC7CC7-219E-4F11-AB65-0FB988225EC6}"/>
              </a:ext>
            </a:extLst>
          </p:cNvPr>
          <p:cNvCxnSpPr/>
          <p:nvPr/>
        </p:nvCxnSpPr>
        <p:spPr>
          <a:xfrm>
            <a:off x="885825" y="2906486"/>
            <a:ext cx="293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xmlns="" id="{4E7CEADF-5FB2-4D5F-B9E4-5824B058ED79}"/>
              </a:ext>
            </a:extLst>
          </p:cNvPr>
          <p:cNvCxnSpPr>
            <a:cxnSpLocks/>
          </p:cNvCxnSpPr>
          <p:nvPr/>
        </p:nvCxnSpPr>
        <p:spPr>
          <a:xfrm flipV="1">
            <a:off x="1038225" y="1000125"/>
            <a:ext cx="0" cy="205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xmlns="" id="{6C6CFF32-0F21-4A2E-A3C4-0797745ADB85}"/>
              </a:ext>
            </a:extLst>
          </p:cNvPr>
          <p:cNvSpPr txBox="1"/>
          <p:nvPr/>
        </p:nvSpPr>
        <p:spPr>
          <a:xfrm>
            <a:off x="3163662" y="3059668"/>
            <a:ext cx="2031325" cy="369332"/>
          </a:xfrm>
          <a:prstGeom prst="rect">
            <a:avLst/>
          </a:prstGeom>
          <a:noFill/>
        </p:spPr>
        <p:txBody>
          <a:bodyPr wrap="none" rtlCol="0">
            <a:spAutoFit/>
          </a:bodyPr>
          <a:lstStyle/>
          <a:p>
            <a:r>
              <a:rPr kumimoji="1" lang="ja-JP" altLang="en-US" dirty="0"/>
              <a:t>不要なかんばん数</a:t>
            </a:r>
          </a:p>
        </p:txBody>
      </p:sp>
      <p:sp>
        <p:nvSpPr>
          <p:cNvPr id="9" name="テキスト ボックス 8">
            <a:extLst>
              <a:ext uri="{FF2B5EF4-FFF2-40B4-BE49-F238E27FC236}">
                <a16:creationId xmlns:a16="http://schemas.microsoft.com/office/drawing/2014/main" xmlns="" id="{B7928580-A9ED-43A4-B7C3-A3E3D9293A8F}"/>
              </a:ext>
            </a:extLst>
          </p:cNvPr>
          <p:cNvSpPr txBox="1"/>
          <p:nvPr/>
        </p:nvSpPr>
        <p:spPr>
          <a:xfrm>
            <a:off x="282484" y="206733"/>
            <a:ext cx="2954655" cy="646331"/>
          </a:xfrm>
          <a:prstGeom prst="rect">
            <a:avLst/>
          </a:prstGeom>
          <a:noFill/>
        </p:spPr>
        <p:txBody>
          <a:bodyPr wrap="none" rtlCol="0">
            <a:spAutoFit/>
          </a:bodyPr>
          <a:lstStyle/>
          <a:p>
            <a:r>
              <a:rPr kumimoji="1" lang="ja-JP" altLang="en-US" dirty="0"/>
              <a:t>滞留日数</a:t>
            </a:r>
            <a:endParaRPr kumimoji="1" lang="en-US" altLang="ja-JP" dirty="0"/>
          </a:p>
          <a:p>
            <a:r>
              <a:rPr lang="ja-JP" altLang="en-US" dirty="0"/>
              <a:t>（基準在庫日数との差分）</a:t>
            </a:r>
            <a:endParaRPr kumimoji="1" lang="en-US" altLang="ja-JP" dirty="0"/>
          </a:p>
        </p:txBody>
      </p:sp>
      <p:sp>
        <p:nvSpPr>
          <p:cNvPr id="10" name="楕円 9">
            <a:extLst>
              <a:ext uri="{FF2B5EF4-FFF2-40B4-BE49-F238E27FC236}">
                <a16:creationId xmlns:a16="http://schemas.microsoft.com/office/drawing/2014/main" xmlns="" id="{E9A41C37-333F-4D06-8539-836CFF42834A}"/>
              </a:ext>
            </a:extLst>
          </p:cNvPr>
          <p:cNvSpPr/>
          <p:nvPr/>
        </p:nvSpPr>
        <p:spPr>
          <a:xfrm>
            <a:off x="3237139" y="17063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xmlns="" id="{BECCCDDD-7376-47F0-9672-A2F9CF36453D}"/>
              </a:ext>
            </a:extLst>
          </p:cNvPr>
          <p:cNvSpPr/>
          <p:nvPr/>
        </p:nvSpPr>
        <p:spPr>
          <a:xfrm>
            <a:off x="3389539" y="18587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xmlns="" id="{233DB8CA-1E92-4917-83D3-FA1C91131722}"/>
              </a:ext>
            </a:extLst>
          </p:cNvPr>
          <p:cNvSpPr/>
          <p:nvPr/>
        </p:nvSpPr>
        <p:spPr>
          <a:xfrm>
            <a:off x="3311979" y="1431470"/>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ECE41E74-5A4E-4547-8E90-94888DDD0DF0}"/>
              </a:ext>
            </a:extLst>
          </p:cNvPr>
          <p:cNvSpPr/>
          <p:nvPr/>
        </p:nvSpPr>
        <p:spPr>
          <a:xfrm>
            <a:off x="3541939" y="201113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617C7616-B543-480C-B8C4-4AEA948FC7D9}"/>
              </a:ext>
            </a:extLst>
          </p:cNvPr>
          <p:cNvSpPr/>
          <p:nvPr/>
        </p:nvSpPr>
        <p:spPr>
          <a:xfrm>
            <a:off x="3086102" y="1224642"/>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41481363-5910-41DC-A21A-888AE9B5FED9}"/>
              </a:ext>
            </a:extLst>
          </p:cNvPr>
          <p:cNvSpPr/>
          <p:nvPr/>
        </p:nvSpPr>
        <p:spPr>
          <a:xfrm>
            <a:off x="3139168" y="1999273"/>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xmlns="" id="{885C6954-F2EE-4179-8898-D75CB3EAAC4D}"/>
              </a:ext>
            </a:extLst>
          </p:cNvPr>
          <p:cNvSpPr/>
          <p:nvPr/>
        </p:nvSpPr>
        <p:spPr>
          <a:xfrm>
            <a:off x="2929620" y="1624306"/>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xmlns="" id="{212BB908-A5C9-4BFF-AE6D-7385A346726F}"/>
              </a:ext>
            </a:extLst>
          </p:cNvPr>
          <p:cNvCxnSpPr/>
          <p:nvPr/>
        </p:nvCxnSpPr>
        <p:spPr>
          <a:xfrm>
            <a:off x="6761389" y="2875190"/>
            <a:ext cx="29350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xmlns="" id="{358EDF57-4132-4737-B8A7-2EFEE6CEDE88}"/>
              </a:ext>
            </a:extLst>
          </p:cNvPr>
          <p:cNvCxnSpPr>
            <a:cxnSpLocks/>
          </p:cNvCxnSpPr>
          <p:nvPr/>
        </p:nvCxnSpPr>
        <p:spPr>
          <a:xfrm flipV="1">
            <a:off x="6913789" y="968829"/>
            <a:ext cx="0" cy="205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xmlns="" id="{A8D82B37-FE3A-4029-B64F-4012CB9C7D83}"/>
              </a:ext>
            </a:extLst>
          </p:cNvPr>
          <p:cNvSpPr txBox="1"/>
          <p:nvPr/>
        </p:nvSpPr>
        <p:spPr>
          <a:xfrm>
            <a:off x="9039226" y="3028372"/>
            <a:ext cx="2031325" cy="369332"/>
          </a:xfrm>
          <a:prstGeom prst="rect">
            <a:avLst/>
          </a:prstGeom>
          <a:noFill/>
        </p:spPr>
        <p:txBody>
          <a:bodyPr wrap="none" rtlCol="0">
            <a:spAutoFit/>
          </a:bodyPr>
          <a:lstStyle/>
          <a:p>
            <a:r>
              <a:rPr kumimoji="1" lang="ja-JP" altLang="en-US" dirty="0"/>
              <a:t>不要なかんばん数</a:t>
            </a:r>
          </a:p>
        </p:txBody>
      </p:sp>
      <p:sp>
        <p:nvSpPr>
          <p:cNvPr id="21" name="楕円 20">
            <a:extLst>
              <a:ext uri="{FF2B5EF4-FFF2-40B4-BE49-F238E27FC236}">
                <a16:creationId xmlns:a16="http://schemas.microsoft.com/office/drawing/2014/main" xmlns="" id="{1BA7F8B7-BB2D-447A-9BA2-427E9510560C}"/>
              </a:ext>
            </a:extLst>
          </p:cNvPr>
          <p:cNvSpPr/>
          <p:nvPr/>
        </p:nvSpPr>
        <p:spPr>
          <a:xfrm>
            <a:off x="7312667" y="2205538"/>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xmlns="" id="{5444A4FB-C676-40B8-9C11-3B2A27A8CCF2}"/>
              </a:ext>
            </a:extLst>
          </p:cNvPr>
          <p:cNvSpPr/>
          <p:nvPr/>
        </p:nvSpPr>
        <p:spPr>
          <a:xfrm>
            <a:off x="7497536" y="2414605"/>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xmlns="" id="{D3AE2B3A-0D25-4988-B5EF-29095379EB57}"/>
              </a:ext>
            </a:extLst>
          </p:cNvPr>
          <p:cNvSpPr/>
          <p:nvPr/>
        </p:nvSpPr>
        <p:spPr>
          <a:xfrm>
            <a:off x="7973973" y="245531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xmlns="" id="{2D098311-B715-48AC-822E-039F50E42E3E}"/>
              </a:ext>
            </a:extLst>
          </p:cNvPr>
          <p:cNvSpPr/>
          <p:nvPr/>
        </p:nvSpPr>
        <p:spPr>
          <a:xfrm>
            <a:off x="7617278" y="2583810"/>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xmlns="" id="{561AB1F6-9FCF-4022-8C51-87E3A29F8BDD}"/>
              </a:ext>
            </a:extLst>
          </p:cNvPr>
          <p:cNvSpPr/>
          <p:nvPr/>
        </p:nvSpPr>
        <p:spPr>
          <a:xfrm>
            <a:off x="7217226" y="1929106"/>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xmlns="" id="{203A1FF8-27BA-413B-9D3B-D296F40EDB14}"/>
              </a:ext>
            </a:extLst>
          </p:cNvPr>
          <p:cNvSpPr/>
          <p:nvPr/>
        </p:nvSpPr>
        <p:spPr>
          <a:xfrm>
            <a:off x="7312668" y="2620544"/>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xmlns="" id="{3B88EA18-C62F-4A58-8607-882A5C5AF5AB}"/>
              </a:ext>
            </a:extLst>
          </p:cNvPr>
          <p:cNvSpPr/>
          <p:nvPr/>
        </p:nvSpPr>
        <p:spPr>
          <a:xfrm>
            <a:off x="6988630" y="2373291"/>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xmlns="" id="{86A6096B-C7ED-490B-928A-6CAF3E991298}"/>
              </a:ext>
            </a:extLst>
          </p:cNvPr>
          <p:cNvSpPr/>
          <p:nvPr/>
        </p:nvSpPr>
        <p:spPr>
          <a:xfrm>
            <a:off x="1592223" y="3556317"/>
            <a:ext cx="2592161"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設計値変更前</a:t>
            </a:r>
            <a:endParaRPr kumimoji="1" lang="ja-JP" altLang="en-US" dirty="0"/>
          </a:p>
        </p:txBody>
      </p:sp>
      <p:sp>
        <p:nvSpPr>
          <p:cNvPr id="29" name="正方形/長方形 28">
            <a:extLst>
              <a:ext uri="{FF2B5EF4-FFF2-40B4-BE49-F238E27FC236}">
                <a16:creationId xmlns:a16="http://schemas.microsoft.com/office/drawing/2014/main" xmlns="" id="{6BF1886F-D718-40B1-8ED2-79211DF1C988}"/>
              </a:ext>
            </a:extLst>
          </p:cNvPr>
          <p:cNvSpPr/>
          <p:nvPr/>
        </p:nvSpPr>
        <p:spPr>
          <a:xfrm>
            <a:off x="7127421" y="3643995"/>
            <a:ext cx="2592161"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設計値変更後</a:t>
            </a:r>
            <a:endParaRPr kumimoji="1" lang="ja-JP" altLang="en-US" dirty="0"/>
          </a:p>
        </p:txBody>
      </p:sp>
      <p:sp>
        <p:nvSpPr>
          <p:cNvPr id="30" name="吹き出し: 角を丸めた四角形 29">
            <a:extLst>
              <a:ext uri="{FF2B5EF4-FFF2-40B4-BE49-F238E27FC236}">
                <a16:creationId xmlns:a16="http://schemas.microsoft.com/office/drawing/2014/main" xmlns="" id="{491415AC-FFE8-4EE5-A0BA-DA2BF78ACD12}"/>
              </a:ext>
            </a:extLst>
          </p:cNvPr>
          <p:cNvSpPr/>
          <p:nvPr/>
        </p:nvSpPr>
        <p:spPr>
          <a:xfrm>
            <a:off x="3634873" y="610574"/>
            <a:ext cx="914400" cy="612648"/>
          </a:xfrm>
          <a:prstGeom prst="wedgeRoundRectCallout">
            <a:avLst>
              <a:gd name="adj1" fmla="val -61905"/>
              <a:gd name="adj2" fmla="val 858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品番</a:t>
            </a:r>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xmlns="" id="{7D57FC96-D13C-4356-83FC-A8FAE7808679}"/>
              </a:ext>
            </a:extLst>
          </p:cNvPr>
          <p:cNvSpPr txBox="1"/>
          <p:nvPr/>
        </p:nvSpPr>
        <p:spPr>
          <a:xfrm>
            <a:off x="6217509" y="307821"/>
            <a:ext cx="2954655" cy="646331"/>
          </a:xfrm>
          <a:prstGeom prst="rect">
            <a:avLst/>
          </a:prstGeom>
          <a:noFill/>
        </p:spPr>
        <p:txBody>
          <a:bodyPr wrap="none" rtlCol="0">
            <a:spAutoFit/>
          </a:bodyPr>
          <a:lstStyle/>
          <a:p>
            <a:r>
              <a:rPr kumimoji="1" lang="ja-JP" altLang="en-US" dirty="0"/>
              <a:t>滞留日数</a:t>
            </a:r>
            <a:endParaRPr kumimoji="1" lang="en-US" altLang="ja-JP" dirty="0"/>
          </a:p>
          <a:p>
            <a:r>
              <a:rPr lang="ja-JP" altLang="en-US" dirty="0"/>
              <a:t>（基準在庫日数との差分）</a:t>
            </a:r>
            <a:endParaRPr kumimoji="1" lang="en-US" altLang="ja-JP" dirty="0"/>
          </a:p>
        </p:txBody>
      </p:sp>
      <p:sp>
        <p:nvSpPr>
          <p:cNvPr id="32" name="楕円 31">
            <a:extLst>
              <a:ext uri="{FF2B5EF4-FFF2-40B4-BE49-F238E27FC236}">
                <a16:creationId xmlns:a16="http://schemas.microsoft.com/office/drawing/2014/main" xmlns="" id="{E26ADDEA-7F48-4EF4-98B1-D3500132150A}"/>
              </a:ext>
            </a:extLst>
          </p:cNvPr>
          <p:cNvSpPr/>
          <p:nvPr/>
        </p:nvSpPr>
        <p:spPr>
          <a:xfrm>
            <a:off x="2462214" y="1135227"/>
            <a:ext cx="1549850" cy="1129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xmlns="" id="{FDB6A0CB-BD72-4395-AC9D-40A019D66654}"/>
              </a:ext>
            </a:extLst>
          </p:cNvPr>
          <p:cNvSpPr/>
          <p:nvPr/>
        </p:nvSpPr>
        <p:spPr>
          <a:xfrm>
            <a:off x="6751861" y="1825015"/>
            <a:ext cx="1549850" cy="1129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xmlns="" id="{CE2A4F6B-A76A-4B25-A289-626120601A21}"/>
              </a:ext>
            </a:extLst>
          </p:cNvPr>
          <p:cNvSpPr/>
          <p:nvPr/>
        </p:nvSpPr>
        <p:spPr>
          <a:xfrm>
            <a:off x="3697058" y="2227019"/>
            <a:ext cx="2279878" cy="266302"/>
          </a:xfrm>
          <a:prstGeom prst="wedgeRoundRectCallout">
            <a:avLst>
              <a:gd name="adj1" fmla="val -40061"/>
              <a:gd name="adj2" fmla="val -160277"/>
              <a:gd name="adj3" fmla="val 16667"/>
            </a:avLst>
          </a:prstGeom>
          <a:solidFill>
            <a:srgbClr val="F28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予想）</a:t>
            </a:r>
            <a:r>
              <a:rPr kumimoji="1" lang="ja-JP" altLang="en-US" sz="900" dirty="0"/>
              <a:t>設計値変更前は</a:t>
            </a:r>
            <a:r>
              <a:rPr lang="ja-JP" altLang="en-US" sz="900" dirty="0"/>
              <a:t>右上に集まる</a:t>
            </a:r>
            <a:endParaRPr kumimoji="1" lang="ja-JP" altLang="en-US" sz="900" dirty="0"/>
          </a:p>
        </p:txBody>
      </p:sp>
      <p:sp>
        <p:nvSpPr>
          <p:cNvPr id="35" name="吹き出し: 角を丸めた四角形 34">
            <a:extLst>
              <a:ext uri="{FF2B5EF4-FFF2-40B4-BE49-F238E27FC236}">
                <a16:creationId xmlns:a16="http://schemas.microsoft.com/office/drawing/2014/main" xmlns="" id="{85C8F033-8776-494D-A800-90AAEF4292F7}"/>
              </a:ext>
            </a:extLst>
          </p:cNvPr>
          <p:cNvSpPr/>
          <p:nvPr/>
        </p:nvSpPr>
        <p:spPr>
          <a:xfrm>
            <a:off x="7772397" y="1884713"/>
            <a:ext cx="2279878" cy="266302"/>
          </a:xfrm>
          <a:prstGeom prst="wedgeRoundRectCallout">
            <a:avLst>
              <a:gd name="adj1" fmla="val -46149"/>
              <a:gd name="adj2" fmla="val 101849"/>
              <a:gd name="adj3" fmla="val 16667"/>
            </a:avLst>
          </a:prstGeom>
          <a:solidFill>
            <a:srgbClr val="F28E2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t>予想）</a:t>
            </a:r>
            <a:r>
              <a:rPr kumimoji="1" lang="ja-JP" altLang="en-US" sz="900" dirty="0"/>
              <a:t>設計値変更後は左下</a:t>
            </a:r>
            <a:r>
              <a:rPr lang="ja-JP" altLang="en-US" sz="900" dirty="0"/>
              <a:t>に集まる</a:t>
            </a:r>
            <a:endParaRPr kumimoji="1" lang="ja-JP" altLang="en-US" sz="900" dirty="0"/>
          </a:p>
        </p:txBody>
      </p:sp>
      <p:sp>
        <p:nvSpPr>
          <p:cNvPr id="36" name="楕円 35">
            <a:extLst>
              <a:ext uri="{FF2B5EF4-FFF2-40B4-BE49-F238E27FC236}">
                <a16:creationId xmlns:a16="http://schemas.microsoft.com/office/drawing/2014/main" xmlns="" id="{4D963338-1F18-4D6C-AE54-9428D5CC8979}"/>
              </a:ext>
            </a:extLst>
          </p:cNvPr>
          <p:cNvSpPr/>
          <p:nvPr/>
        </p:nvSpPr>
        <p:spPr>
          <a:xfrm>
            <a:off x="2326637" y="1986958"/>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xmlns="" id="{7547ACAA-947E-4AF8-91A7-E0237DC7971A}"/>
              </a:ext>
            </a:extLst>
          </p:cNvPr>
          <p:cNvSpPr/>
          <p:nvPr/>
        </p:nvSpPr>
        <p:spPr>
          <a:xfrm>
            <a:off x="2758851" y="243294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xmlns="" id="{B7655AA3-FDC8-400D-A4A7-C984A520CDCB}"/>
              </a:ext>
            </a:extLst>
          </p:cNvPr>
          <p:cNvSpPr/>
          <p:nvPr/>
        </p:nvSpPr>
        <p:spPr>
          <a:xfrm>
            <a:off x="7701054" y="1532659"/>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xmlns="" id="{F88E952B-092A-4CA7-88C5-AC1A4BFBC8B7}"/>
              </a:ext>
            </a:extLst>
          </p:cNvPr>
          <p:cNvSpPr/>
          <p:nvPr/>
        </p:nvSpPr>
        <p:spPr>
          <a:xfrm>
            <a:off x="8280629" y="1511071"/>
            <a:ext cx="155119" cy="164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xmlns="" id="{E85401B6-8015-407A-9EEE-CEBAA67205B7}"/>
              </a:ext>
            </a:extLst>
          </p:cNvPr>
          <p:cNvSpPr/>
          <p:nvPr/>
        </p:nvSpPr>
        <p:spPr>
          <a:xfrm>
            <a:off x="-745" y="-51320"/>
            <a:ext cx="3139913" cy="4408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絵と目的と結論を書く</a:t>
            </a:r>
          </a:p>
        </p:txBody>
      </p:sp>
    </p:spTree>
    <p:extLst>
      <p:ext uri="{BB962C8B-B14F-4D97-AF65-F5344CB8AC3E}">
        <p14:creationId xmlns:p14="http://schemas.microsoft.com/office/powerpoint/2010/main" val="317930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4EDF500-38E4-4D3A-ABB8-9B2391C4000B}"/>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xmlns="" id="{1F51BE81-62F4-4034-8992-3E90080B1126}"/>
              </a:ext>
            </a:extLst>
          </p:cNvPr>
          <p:cNvSpPr>
            <a:spLocks noGrp="1"/>
          </p:cNvSpPr>
          <p:nvPr>
            <p:ph type="body" sz="quarter" idx="19"/>
          </p:nvPr>
        </p:nvSpPr>
        <p:spPr/>
        <p:txBody>
          <a:bodyPr/>
          <a:lstStyle/>
          <a:p>
            <a:endParaRPr kumimoji="1" lang="ja-JP" altLang="en-US"/>
          </a:p>
        </p:txBody>
      </p:sp>
    </p:spTree>
    <p:extLst>
      <p:ext uri="{BB962C8B-B14F-4D97-AF65-F5344CB8AC3E}">
        <p14:creationId xmlns:p14="http://schemas.microsoft.com/office/powerpoint/2010/main" val="12842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17D4559-A0AC-4183-AF1B-FA9D4B0D201A}"/>
              </a:ext>
            </a:extLst>
          </p:cNvPr>
          <p:cNvSpPr>
            <a:spLocks noGrp="1"/>
          </p:cNvSpPr>
          <p:nvPr>
            <p:ph type="body" sz="quarter" idx="18"/>
          </p:nvPr>
        </p:nvSpPr>
        <p:spPr/>
        <p:txBody>
          <a:bodyPr/>
          <a:lstStyle/>
          <a:p>
            <a:r>
              <a:rPr kumimoji="1" lang="ja-JP" altLang="en-US" sz="1600" b="0" dirty="0"/>
              <a:t>●概要</a:t>
            </a:r>
            <a:endParaRPr kumimoji="1" lang="en-US" altLang="ja-JP" sz="1600" b="0" dirty="0"/>
          </a:p>
          <a:p>
            <a:r>
              <a:rPr lang="ja-JP" altLang="en-US" sz="1600" b="0" dirty="0"/>
              <a:t>かんばんの計算に問題がある（基準在庫の設定に問題がある）</a:t>
            </a:r>
            <a:r>
              <a:rPr kumimoji="1" lang="ja-JP" altLang="en-US" sz="1600" b="0" dirty="0"/>
              <a:t>ことで、</a:t>
            </a:r>
            <a:endParaRPr kumimoji="1" lang="en-US" altLang="ja-JP" sz="1600" b="0" dirty="0"/>
          </a:p>
          <a:p>
            <a:r>
              <a:rPr kumimoji="1" lang="ja-JP" altLang="en-US" sz="1600" b="0" dirty="0"/>
              <a:t>在庫異常になっているか（在庫過多や滞留が発生するか）を調査しました。</a:t>
            </a:r>
            <a:endParaRPr kumimoji="1" lang="en-US" altLang="ja-JP" sz="1600" b="0" dirty="0"/>
          </a:p>
          <a:p>
            <a:endParaRPr lang="en-US" altLang="ja-JP" sz="1600" b="0" dirty="0"/>
          </a:p>
          <a:p>
            <a:r>
              <a:rPr lang="ja-JP" altLang="en-US" sz="1600" b="0" dirty="0"/>
              <a:t>●背景</a:t>
            </a:r>
            <a:endParaRPr lang="en-US" altLang="ja-JP" sz="1600" b="0" dirty="0"/>
          </a:p>
          <a:p>
            <a:endParaRPr lang="en-US" altLang="ja-JP" sz="1600" b="0" dirty="0"/>
          </a:p>
          <a:p>
            <a:r>
              <a:rPr lang="ja-JP" altLang="en-US" sz="1600" b="0" dirty="0"/>
              <a:t>●理由１：在庫の過多について</a:t>
            </a:r>
            <a:endParaRPr lang="en-US" altLang="ja-JP" sz="1600" b="0" dirty="0"/>
          </a:p>
          <a:p>
            <a:r>
              <a:rPr lang="ja-JP" altLang="en-US" sz="1600" b="0" dirty="0"/>
              <a:t>かんばんの計算式通りに運用されている（実績の社内</a:t>
            </a:r>
            <a:r>
              <a:rPr lang="en-US" altLang="ja-JP" sz="1600" b="0" dirty="0"/>
              <a:t>LT</a:t>
            </a:r>
            <a:r>
              <a:rPr lang="ja-JP" altLang="en-US" sz="1600" b="0" dirty="0"/>
              <a:t>と基準在庫日数の差分が小さい）ほど、　　　　　　　　　　　不要なかんばんの数（実際のかんばん数から設計のかんばん数を引いたもの）が少ない傾向が確認できました。</a:t>
            </a:r>
            <a:endParaRPr lang="en-US" altLang="ja-JP" sz="1600" b="0" dirty="0"/>
          </a:p>
          <a:p>
            <a:endParaRPr lang="en-US" altLang="ja-JP" sz="1600" b="0" dirty="0"/>
          </a:p>
          <a:p>
            <a:r>
              <a:rPr lang="ja-JP" altLang="en-US" sz="1600" b="0" dirty="0"/>
              <a:t>●理由２：在庫の滞留について</a:t>
            </a:r>
            <a:endParaRPr lang="en-US" altLang="ja-JP" sz="1600" b="0" dirty="0"/>
          </a:p>
          <a:p>
            <a:endParaRPr lang="en-US" altLang="ja-JP" sz="1600" b="0" dirty="0"/>
          </a:p>
        </p:txBody>
      </p:sp>
      <p:sp>
        <p:nvSpPr>
          <p:cNvPr id="3" name="テキスト プレースホルダー 2">
            <a:extLst>
              <a:ext uri="{FF2B5EF4-FFF2-40B4-BE49-F238E27FC236}">
                <a16:creationId xmlns:a16="http://schemas.microsoft.com/office/drawing/2014/main" xmlns="" id="{AF7D207A-3082-4E1B-B9AE-35B6456D543A}"/>
              </a:ext>
            </a:extLst>
          </p:cNvPr>
          <p:cNvSpPr>
            <a:spLocks noGrp="1"/>
          </p:cNvSpPr>
          <p:nvPr>
            <p:ph type="body" sz="quarter" idx="20"/>
          </p:nvPr>
        </p:nvSpPr>
        <p:spPr/>
        <p:txBody>
          <a:bodyPr/>
          <a:lstStyle/>
          <a:p>
            <a:r>
              <a:rPr lang="ja-JP" altLang="en-US" dirty="0"/>
              <a:t>本日の内容</a:t>
            </a:r>
            <a:endParaRPr kumimoji="1" lang="ja-JP" altLang="en-US" dirty="0"/>
          </a:p>
        </p:txBody>
      </p:sp>
      <p:sp>
        <p:nvSpPr>
          <p:cNvPr id="4" name="日付プレースホルダー 3">
            <a:extLst>
              <a:ext uri="{FF2B5EF4-FFF2-40B4-BE49-F238E27FC236}">
                <a16:creationId xmlns:a16="http://schemas.microsoft.com/office/drawing/2014/main" xmlns="" id="{2BAA89A0-E12B-4982-9B61-23D99B4DFF82}"/>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179183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5FDFC377-370B-411C-8E00-6EF49A5EC803}"/>
              </a:ext>
            </a:extLst>
          </p:cNvPr>
          <p:cNvSpPr>
            <a:spLocks noGrp="1"/>
          </p:cNvSpPr>
          <p:nvPr>
            <p:ph type="body" sz="quarter" idx="18"/>
          </p:nvPr>
        </p:nvSpPr>
        <p:spPr/>
        <p:txBody>
          <a:bodyPr/>
          <a:lstStyle/>
          <a:p>
            <a:r>
              <a:rPr kumimoji="1" lang="ja-JP" altLang="en-US" dirty="0"/>
              <a:t>前と後の結果</a:t>
            </a:r>
            <a:endParaRPr kumimoji="1" lang="en-US" altLang="ja-JP" dirty="0"/>
          </a:p>
          <a:p>
            <a:r>
              <a:rPr lang="ja-JP" altLang="en-US" dirty="0"/>
              <a:t>代わってるものかわってないものをわける</a:t>
            </a:r>
            <a:endParaRPr lang="en-US" altLang="ja-JP" dirty="0"/>
          </a:p>
          <a:p>
            <a:r>
              <a:rPr lang="ja-JP" altLang="en-US" dirty="0"/>
              <a:t>欠品リスク</a:t>
            </a:r>
            <a:endParaRPr lang="en-US" altLang="ja-JP" dirty="0"/>
          </a:p>
          <a:p>
            <a:r>
              <a:rPr lang="ja-JP" altLang="en-US" dirty="0"/>
              <a:t>検収から入庫の日数がをかんばんが多いほど滞留するか</a:t>
            </a:r>
            <a:endParaRPr lang="en-US" altLang="ja-JP" dirty="0"/>
          </a:p>
          <a:p>
            <a:r>
              <a:rPr lang="ja-JP" altLang="en-US" dirty="0"/>
              <a:t>↓</a:t>
            </a:r>
            <a:endParaRPr lang="en-US" altLang="ja-JP" dirty="0"/>
          </a:p>
          <a:p>
            <a:r>
              <a:rPr lang="ja-JP" altLang="en-US" dirty="0"/>
              <a:t>分析結果が正しいか確認</a:t>
            </a:r>
            <a:endParaRPr lang="en-US" altLang="ja-JP" dirty="0"/>
          </a:p>
          <a:p>
            <a:r>
              <a:rPr lang="ja-JP" altLang="en-US" dirty="0"/>
              <a:t>明確に分かってることがあれば手計算して</a:t>
            </a:r>
            <a:endParaRPr lang="en-US" altLang="ja-JP" dirty="0"/>
          </a:p>
        </p:txBody>
      </p:sp>
      <p:sp>
        <p:nvSpPr>
          <p:cNvPr id="3" name="テキスト プレースホルダー 2">
            <a:extLst>
              <a:ext uri="{FF2B5EF4-FFF2-40B4-BE49-F238E27FC236}">
                <a16:creationId xmlns:a16="http://schemas.microsoft.com/office/drawing/2014/main" xmlns="" id="{4345F471-D5B2-4774-8D7E-D51945660A7F}"/>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xmlns="" id="{BC914658-3B90-4B33-825E-75C1F09A12CC}"/>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349083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7EECAC6-100B-4D50-ADFF-31884F04144B}"/>
              </a:ext>
            </a:extLst>
          </p:cNvPr>
          <p:cNvSpPr>
            <a:spLocks noGrp="1"/>
          </p:cNvSpPr>
          <p:nvPr>
            <p:ph type="body" sz="quarter" idx="18"/>
          </p:nvPr>
        </p:nvSpPr>
        <p:spPr/>
        <p:txBody>
          <a:bodyPr/>
          <a:lstStyle/>
          <a:p>
            <a:r>
              <a:rPr lang="ja-JP" altLang="en-US" b="0" dirty="0"/>
              <a:t>〇問題</a:t>
            </a:r>
            <a:endParaRPr lang="en-US" altLang="ja-JP" b="0" dirty="0"/>
          </a:p>
          <a:p>
            <a:r>
              <a:rPr lang="ja-JP" altLang="en-US" b="0" dirty="0"/>
              <a:t>・工場内（順立装置前および中）にモノが多い。滞留してる。</a:t>
            </a:r>
            <a:endParaRPr lang="en-US" altLang="ja-JP" b="0" dirty="0"/>
          </a:p>
          <a:p>
            <a:r>
              <a:rPr lang="ja-JP" altLang="en-US" b="0" dirty="0"/>
              <a:t>→７割の品番は計算値よりモノが多い。</a:t>
            </a:r>
            <a:endParaRPr lang="en-US" altLang="ja-JP" b="0" dirty="0"/>
          </a:p>
          <a:p>
            <a:r>
              <a:rPr lang="ja-JP" altLang="en-US" b="0" dirty="0"/>
              <a:t>→モノが多いことで順立内のどこかの間口でフルになり</a:t>
            </a:r>
            <a:endParaRPr lang="en-US" altLang="ja-JP" b="0" dirty="0"/>
          </a:p>
          <a:p>
            <a:r>
              <a:rPr lang="ja-JP" altLang="en-US" b="0" dirty="0"/>
              <a:t>　フルになることでコンベアがつまり他も入庫できない。</a:t>
            </a:r>
            <a:endParaRPr lang="en-US" altLang="ja-JP" b="0" dirty="0"/>
          </a:p>
          <a:p>
            <a:r>
              <a:rPr lang="ja-JP" altLang="en-US" b="0" dirty="0"/>
              <a:t>　順立装置（安城第二に展開予定）をうまく活用できていない。</a:t>
            </a:r>
            <a:endParaRPr lang="en-US" altLang="ja-JP" b="0" dirty="0"/>
          </a:p>
          <a:p>
            <a:endParaRPr lang="en-US" altLang="ja-JP" b="0" dirty="0"/>
          </a:p>
          <a:p>
            <a:r>
              <a:rPr lang="ja-JP" altLang="en-US" b="0" dirty="0"/>
              <a:t>〇現在のかんばん計算（～</a:t>
            </a:r>
            <a:r>
              <a:rPr lang="en-US" altLang="ja-JP" b="0" dirty="0"/>
              <a:t>5/7</a:t>
            </a:r>
            <a:r>
              <a:rPr lang="ja-JP" altLang="en-US" b="0" dirty="0"/>
              <a:t>）</a:t>
            </a:r>
            <a:endParaRPr lang="en-US" altLang="ja-JP" b="0" dirty="0"/>
          </a:p>
          <a:p>
            <a:r>
              <a:rPr lang="ja-JP" altLang="en-US" b="0" dirty="0"/>
              <a:t>・</a:t>
            </a:r>
            <a:r>
              <a:rPr kumimoji="1" lang="ja-JP" altLang="en-US" b="0" dirty="0"/>
              <a:t>かんばん計算が事実を捉えていない</a:t>
            </a:r>
            <a:endParaRPr lang="en-US" altLang="ja-JP" b="0" dirty="0"/>
          </a:p>
          <a:p>
            <a:r>
              <a:rPr lang="ja-JP" altLang="en-US" b="0" dirty="0"/>
              <a:t>→設計値</a:t>
            </a:r>
            <a:r>
              <a:rPr lang="en-US" altLang="ja-JP" b="0" dirty="0"/>
              <a:t>LT</a:t>
            </a:r>
            <a:r>
              <a:rPr lang="ja-JP" altLang="en-US" b="0" dirty="0"/>
              <a:t>が実績</a:t>
            </a:r>
            <a:r>
              <a:rPr lang="en-US" altLang="ja-JP" b="0" dirty="0"/>
              <a:t>LT</a:t>
            </a:r>
            <a:r>
              <a:rPr lang="ja-JP" altLang="en-US" b="0" dirty="0"/>
              <a:t>より長い（甘く設定している）</a:t>
            </a:r>
            <a:endParaRPr lang="en-US" altLang="ja-JP" b="0" dirty="0"/>
          </a:p>
          <a:p>
            <a:r>
              <a:rPr lang="ja-JP" altLang="en-US" b="0" dirty="0"/>
              <a:t>→品番毎の特徴を考慮してかんばん数を計算していない</a:t>
            </a:r>
            <a:endParaRPr kumimoji="1" lang="en-US" altLang="ja-JP" b="0" dirty="0"/>
          </a:p>
          <a:p>
            <a:endParaRPr lang="en-US" altLang="ja-JP" b="0" dirty="0"/>
          </a:p>
          <a:p>
            <a:endParaRPr lang="en-US" altLang="ja-JP" b="0" dirty="0"/>
          </a:p>
          <a:p>
            <a:endParaRPr lang="en-US" altLang="ja-JP" b="0" dirty="0"/>
          </a:p>
          <a:p>
            <a:endParaRPr lang="en-US" altLang="ja-JP" b="0" dirty="0"/>
          </a:p>
          <a:p>
            <a:endParaRPr lang="en-US" altLang="ja-JP" b="0" dirty="0"/>
          </a:p>
          <a:p>
            <a:r>
              <a:rPr lang="ja-JP" altLang="en-US" b="0" dirty="0"/>
              <a:t>不要なかんばんが在庫異常（過多など）に繋がっているのではないか。</a:t>
            </a:r>
            <a:endParaRPr lang="en-US" altLang="ja-JP" b="0" dirty="0"/>
          </a:p>
          <a:p>
            <a:endParaRPr lang="en-US" altLang="ja-JP" b="0" dirty="0"/>
          </a:p>
          <a:p>
            <a:endParaRPr lang="en-US" altLang="ja-JP" b="0" dirty="0"/>
          </a:p>
          <a:p>
            <a:endParaRPr lang="en-US" altLang="ja-JP" b="0" dirty="0"/>
          </a:p>
          <a:p>
            <a:endParaRPr lang="en-US" altLang="ja-JP" b="0" dirty="0"/>
          </a:p>
          <a:p>
            <a:endParaRPr lang="en-US" altLang="ja-JP" b="0" dirty="0"/>
          </a:p>
          <a:p>
            <a:endParaRPr kumimoji="1" lang="en-US" altLang="ja-JP" b="0" dirty="0"/>
          </a:p>
          <a:p>
            <a:endParaRPr lang="en-US" altLang="ja-JP" b="0" dirty="0"/>
          </a:p>
          <a:p>
            <a:endParaRPr lang="en-US" altLang="ja-JP" b="0" dirty="0"/>
          </a:p>
          <a:p>
            <a:endParaRPr kumimoji="1"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xmlns="" id="{5057452A-001D-40D9-989C-48E12D8AA248}"/>
              </a:ext>
            </a:extLst>
          </p:cNvPr>
          <p:cNvSpPr>
            <a:spLocks noGrp="1"/>
          </p:cNvSpPr>
          <p:nvPr>
            <p:ph type="body" sz="quarter" idx="20"/>
          </p:nvPr>
        </p:nvSpPr>
        <p:spPr/>
        <p:txBody>
          <a:bodyPr/>
          <a:lstStyle/>
          <a:p>
            <a:r>
              <a:rPr kumimoji="1" lang="ja-JP" altLang="en-US" dirty="0"/>
              <a:t>取り組みの背景、現状</a:t>
            </a:r>
          </a:p>
        </p:txBody>
      </p:sp>
      <p:sp>
        <p:nvSpPr>
          <p:cNvPr id="4" name="日付プレースホルダー 3">
            <a:extLst>
              <a:ext uri="{FF2B5EF4-FFF2-40B4-BE49-F238E27FC236}">
                <a16:creationId xmlns:a16="http://schemas.microsoft.com/office/drawing/2014/main" xmlns="" id="{F56613DA-A285-4336-89A4-239AD63B1E90}"/>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5" name="矢印: 下 4">
            <a:extLst>
              <a:ext uri="{FF2B5EF4-FFF2-40B4-BE49-F238E27FC236}">
                <a16:creationId xmlns:a16="http://schemas.microsoft.com/office/drawing/2014/main" xmlns="" id="{0C12678D-3F5A-4201-B777-007B1D00DFF0}"/>
              </a:ext>
            </a:extLst>
          </p:cNvPr>
          <p:cNvSpPr/>
          <p:nvPr/>
        </p:nvSpPr>
        <p:spPr>
          <a:xfrm>
            <a:off x="2206317" y="4866447"/>
            <a:ext cx="665739" cy="5306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xmlns="" id="{49276089-5234-49D8-971C-C32588D6C5FC}"/>
              </a:ext>
            </a:extLst>
          </p:cNvPr>
          <p:cNvPicPr>
            <a:picLocks noChangeAspect="1"/>
          </p:cNvPicPr>
          <p:nvPr/>
        </p:nvPicPr>
        <p:blipFill>
          <a:blip r:embed="rId2"/>
          <a:stretch>
            <a:fillRect/>
          </a:stretch>
        </p:blipFill>
        <p:spPr>
          <a:xfrm>
            <a:off x="9253118" y="922222"/>
            <a:ext cx="2205296" cy="1304022"/>
          </a:xfrm>
          <a:prstGeom prst="rect">
            <a:avLst/>
          </a:prstGeom>
        </p:spPr>
      </p:pic>
      <p:sp>
        <p:nvSpPr>
          <p:cNvPr id="7" name="テキスト ボックス 30">
            <a:extLst>
              <a:ext uri="{FF2B5EF4-FFF2-40B4-BE49-F238E27FC236}">
                <a16:creationId xmlns:a16="http://schemas.microsoft.com/office/drawing/2014/main" xmlns="" id="{C1E386F7-BF8C-4EDC-BDA3-04D9FBC03FFA}"/>
              </a:ext>
            </a:extLst>
          </p:cNvPr>
          <p:cNvSpPr txBox="1"/>
          <p:nvPr/>
        </p:nvSpPr>
        <p:spPr>
          <a:xfrm>
            <a:off x="9041945" y="2252663"/>
            <a:ext cx="2627642" cy="307777"/>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dirty="0"/>
              <a:t>４便直後</a:t>
            </a:r>
            <a:r>
              <a:rPr lang="en-US" altLang="ja-JP" sz="1400" dirty="0"/>
              <a:t>(</a:t>
            </a:r>
            <a:r>
              <a:rPr lang="ja-JP" altLang="en-US" sz="1400" dirty="0"/>
              <a:t>夜勤開始時</a:t>
            </a:r>
            <a:r>
              <a:rPr lang="en-US" altLang="ja-JP" sz="1400" dirty="0"/>
              <a:t>)</a:t>
            </a:r>
            <a:r>
              <a:rPr lang="ja-JP" altLang="en-US" sz="1400" dirty="0"/>
              <a:t>の順立前</a:t>
            </a:r>
            <a:endParaRPr lang="en-US" altLang="ja-JP" sz="1400" dirty="0"/>
          </a:p>
        </p:txBody>
      </p:sp>
      <p:sp>
        <p:nvSpPr>
          <p:cNvPr id="8" name="テキスト ボックス 31">
            <a:extLst>
              <a:ext uri="{FF2B5EF4-FFF2-40B4-BE49-F238E27FC236}">
                <a16:creationId xmlns:a16="http://schemas.microsoft.com/office/drawing/2014/main" xmlns="" id="{7C1A116F-3C47-4308-83F6-DBD0D94B2579}"/>
              </a:ext>
            </a:extLst>
          </p:cNvPr>
          <p:cNvSpPr txBox="1"/>
          <p:nvPr/>
        </p:nvSpPr>
        <p:spPr>
          <a:xfrm>
            <a:off x="9041945" y="2489764"/>
            <a:ext cx="2188420" cy="2616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100" dirty="0"/>
              <a:t>34</a:t>
            </a:r>
            <a:r>
              <a:rPr lang="ja-JP" altLang="en-US" sz="1100" dirty="0"/>
              <a:t>パレット（＝</a:t>
            </a:r>
            <a:r>
              <a:rPr lang="en-US" altLang="ja-JP" sz="1100" dirty="0"/>
              <a:t>1000</a:t>
            </a:r>
            <a:r>
              <a:rPr lang="ja-JP" altLang="en-US" sz="1100" dirty="0"/>
              <a:t>箱くらい）</a:t>
            </a:r>
            <a:endParaRPr lang="en-US" altLang="ja-JP" sz="1100" dirty="0"/>
          </a:p>
        </p:txBody>
      </p:sp>
      <p:pic>
        <p:nvPicPr>
          <p:cNvPr id="9" name="図 8">
            <a:extLst>
              <a:ext uri="{FF2B5EF4-FFF2-40B4-BE49-F238E27FC236}">
                <a16:creationId xmlns:a16="http://schemas.microsoft.com/office/drawing/2014/main" xmlns="" id="{C3A91228-99C7-4D4E-978F-A563D439EED4}"/>
              </a:ext>
            </a:extLst>
          </p:cNvPr>
          <p:cNvPicPr>
            <a:picLocks noChangeAspect="1"/>
          </p:cNvPicPr>
          <p:nvPr/>
        </p:nvPicPr>
        <p:blipFill>
          <a:blip r:embed="rId3"/>
          <a:stretch>
            <a:fillRect/>
          </a:stretch>
        </p:blipFill>
        <p:spPr>
          <a:xfrm>
            <a:off x="4635296" y="4680202"/>
            <a:ext cx="7034291" cy="830717"/>
          </a:xfrm>
          <a:prstGeom prst="rect">
            <a:avLst/>
          </a:prstGeom>
          <a:solidFill>
            <a:schemeClr val="bg1"/>
          </a:solidFill>
          <a:ln>
            <a:solidFill>
              <a:schemeClr val="accent1"/>
            </a:solidFill>
          </a:ln>
        </p:spPr>
      </p:pic>
      <p:sp>
        <p:nvSpPr>
          <p:cNvPr id="10" name="吹き出し: 角を丸めた四角形 9">
            <a:extLst>
              <a:ext uri="{FF2B5EF4-FFF2-40B4-BE49-F238E27FC236}">
                <a16:creationId xmlns:a16="http://schemas.microsoft.com/office/drawing/2014/main" xmlns="" id="{DFAA97D6-63EA-4A3E-9156-763DAE37C20E}"/>
              </a:ext>
            </a:extLst>
          </p:cNvPr>
          <p:cNvSpPr/>
          <p:nvPr/>
        </p:nvSpPr>
        <p:spPr>
          <a:xfrm>
            <a:off x="8331654" y="3535136"/>
            <a:ext cx="3337933" cy="1145065"/>
          </a:xfrm>
          <a:prstGeom prst="wedgeRoundRectCallout">
            <a:avLst>
              <a:gd name="adj1" fmla="val -13827"/>
              <a:gd name="adj2" fmla="val 771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t>基準在庫日数（社内</a:t>
            </a:r>
            <a:r>
              <a:rPr kumimoji="1" lang="en-US" altLang="ja-JP" sz="1200" dirty="0"/>
              <a:t>LT</a:t>
            </a:r>
            <a:r>
              <a:rPr kumimoji="1" lang="ja-JP" altLang="en-US" sz="1200" dirty="0"/>
              <a:t>）が実績より長く設定されているので、</a:t>
            </a:r>
            <a:r>
              <a:rPr lang="ja-JP" altLang="en-US" sz="1200" dirty="0"/>
              <a:t>かんばん総枚数が多い可能性がある。</a:t>
            </a:r>
            <a:endParaRPr lang="en-US" altLang="ja-JP" sz="1200" dirty="0"/>
          </a:p>
          <a:p>
            <a:r>
              <a:rPr lang="ja-JP" altLang="en-US" sz="1200" dirty="0">
                <a:solidFill>
                  <a:srgbClr val="FFFF00"/>
                </a:solidFill>
              </a:rPr>
              <a:t>★生革部により</a:t>
            </a:r>
            <a:r>
              <a:rPr lang="en-US" altLang="ja-JP" sz="1200" dirty="0">
                <a:solidFill>
                  <a:srgbClr val="FFFF00"/>
                </a:solidFill>
              </a:rPr>
              <a:t>LT</a:t>
            </a:r>
            <a:r>
              <a:rPr lang="ja-JP" altLang="en-US" sz="1200" dirty="0">
                <a:solidFill>
                  <a:srgbClr val="FFFF00"/>
                </a:solidFill>
              </a:rPr>
              <a:t>値の修正が実施（</a:t>
            </a:r>
            <a:r>
              <a:rPr lang="en-US" altLang="ja-JP" sz="1200" dirty="0">
                <a:solidFill>
                  <a:srgbClr val="FFFF00"/>
                </a:solidFill>
              </a:rPr>
              <a:t>5/8</a:t>
            </a:r>
            <a:r>
              <a:rPr lang="ja-JP" altLang="en-US" sz="1200" dirty="0">
                <a:solidFill>
                  <a:srgbClr val="FFFF00"/>
                </a:solidFill>
              </a:rPr>
              <a:t>～）</a:t>
            </a:r>
            <a:endParaRPr lang="en-US" altLang="ja-JP" sz="1200" dirty="0">
              <a:solidFill>
                <a:srgbClr val="FFFF00"/>
              </a:solidFill>
            </a:endParaRPr>
          </a:p>
        </p:txBody>
      </p:sp>
      <p:sp>
        <p:nvSpPr>
          <p:cNvPr id="12" name="正方形/長方形 11">
            <a:extLst>
              <a:ext uri="{FF2B5EF4-FFF2-40B4-BE49-F238E27FC236}">
                <a16:creationId xmlns:a16="http://schemas.microsoft.com/office/drawing/2014/main" xmlns="" id="{A3B97A66-656F-49DB-83D0-A8AF702D7EDF}"/>
              </a:ext>
            </a:extLst>
          </p:cNvPr>
          <p:cNvSpPr/>
          <p:nvPr/>
        </p:nvSpPr>
        <p:spPr>
          <a:xfrm>
            <a:off x="8331654" y="5495178"/>
            <a:ext cx="3337933" cy="3195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社内</a:t>
            </a:r>
          </a:p>
        </p:txBody>
      </p:sp>
      <p:sp>
        <p:nvSpPr>
          <p:cNvPr id="13" name="正方形/長方形 12">
            <a:extLst>
              <a:ext uri="{FF2B5EF4-FFF2-40B4-BE49-F238E27FC236}">
                <a16:creationId xmlns:a16="http://schemas.microsoft.com/office/drawing/2014/main" xmlns="" id="{DB7A5B1F-5624-4AB9-BE3A-FFD968BC1587}"/>
              </a:ext>
            </a:extLst>
          </p:cNvPr>
          <p:cNvSpPr/>
          <p:nvPr/>
        </p:nvSpPr>
        <p:spPr>
          <a:xfrm>
            <a:off x="6113854" y="5495178"/>
            <a:ext cx="1867101" cy="319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社外（未着手）</a:t>
            </a:r>
          </a:p>
        </p:txBody>
      </p:sp>
    </p:spTree>
    <p:extLst>
      <p:ext uri="{BB962C8B-B14F-4D97-AF65-F5344CB8AC3E}">
        <p14:creationId xmlns:p14="http://schemas.microsoft.com/office/powerpoint/2010/main" val="258078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7C38B058-4480-41DC-9887-6078D020974D}"/>
              </a:ext>
            </a:extLst>
          </p:cNvPr>
          <p:cNvSpPr>
            <a:spLocks noGrp="1"/>
          </p:cNvSpPr>
          <p:nvPr>
            <p:ph type="body" sz="quarter" idx="18"/>
          </p:nvPr>
        </p:nvSpPr>
        <p:spPr/>
        <p:txBody>
          <a:bodyPr/>
          <a:lstStyle/>
          <a:p>
            <a:r>
              <a:rPr lang="ja-JP" altLang="en-US" sz="2000" b="0" dirty="0" smtClean="0"/>
              <a:t>○概要</a:t>
            </a:r>
            <a:endParaRPr kumimoji="1" lang="en-US" altLang="ja-JP" sz="2000" b="0" dirty="0"/>
          </a:p>
          <a:p>
            <a:r>
              <a:rPr lang="ja-JP" altLang="en-US" sz="2000" b="0" dirty="0"/>
              <a:t>　かん</a:t>
            </a:r>
            <a:r>
              <a:rPr lang="ja-JP" altLang="en-US" sz="2000" b="0" dirty="0" smtClean="0"/>
              <a:t>ばん総枚数</a:t>
            </a:r>
            <a:r>
              <a:rPr lang="ja-JP" altLang="en-US" sz="2000" b="0" dirty="0"/>
              <a:t>の計算結果（基準在庫の</a:t>
            </a:r>
            <a:r>
              <a:rPr lang="ja-JP" altLang="en-US" sz="2000" b="0" dirty="0" smtClean="0"/>
              <a:t>設定）</a:t>
            </a:r>
            <a:r>
              <a:rPr lang="ja-JP" altLang="en-US" sz="2000" b="0" dirty="0"/>
              <a:t>に問題がある</a:t>
            </a:r>
            <a:r>
              <a:rPr kumimoji="1" lang="ja-JP" altLang="en-US" sz="2000" b="0" dirty="0"/>
              <a:t>ことで、</a:t>
            </a:r>
            <a:endParaRPr kumimoji="1" lang="en-US" altLang="ja-JP" sz="2000" b="0" dirty="0"/>
          </a:p>
          <a:p>
            <a:r>
              <a:rPr kumimoji="1" lang="ja-JP" altLang="en-US" sz="2000" b="0" dirty="0"/>
              <a:t>　</a:t>
            </a:r>
            <a:r>
              <a:rPr kumimoji="1" lang="ja-JP" altLang="en-US" sz="2000" b="0" dirty="0" smtClean="0"/>
              <a:t>在庫過多に</a:t>
            </a:r>
            <a:r>
              <a:rPr lang="ja-JP" altLang="en-US" sz="2000" b="0" dirty="0" smtClean="0"/>
              <a:t>繋がる</a:t>
            </a:r>
            <a:r>
              <a:rPr kumimoji="1" lang="ja-JP" altLang="en-US" sz="2000" b="0" dirty="0" smtClean="0"/>
              <a:t>かを</a:t>
            </a:r>
            <a:r>
              <a:rPr kumimoji="1" lang="ja-JP" altLang="en-US" sz="2000" b="0" dirty="0" smtClean="0"/>
              <a:t>分析</a:t>
            </a:r>
            <a:r>
              <a:rPr kumimoji="1" lang="ja-JP" altLang="en-US" sz="2000" b="0" dirty="0" smtClean="0"/>
              <a:t>しました</a:t>
            </a:r>
            <a:endParaRPr kumimoji="1" lang="en-US" altLang="ja-JP" sz="2000" b="0" dirty="0" smtClean="0"/>
          </a:p>
          <a:p>
            <a:endParaRPr lang="en-US" altLang="ja-JP" sz="2000" b="0" dirty="0"/>
          </a:p>
          <a:p>
            <a:endParaRPr kumimoji="1" lang="en-US" altLang="ja-JP" sz="2000" b="0" dirty="0" smtClean="0"/>
          </a:p>
          <a:p>
            <a:endParaRPr lang="en-US" altLang="ja-JP" sz="2000" b="0" dirty="0"/>
          </a:p>
          <a:p>
            <a:endParaRPr lang="en-US" altLang="ja-JP" sz="2000" b="0" dirty="0" smtClean="0"/>
          </a:p>
          <a:p>
            <a:endParaRPr kumimoji="1" lang="en-US" altLang="ja-JP" sz="2000" b="0" dirty="0" smtClean="0"/>
          </a:p>
          <a:p>
            <a:r>
              <a:rPr lang="ja-JP" altLang="en-US" sz="2000" b="0" dirty="0" smtClean="0"/>
              <a:t>○理由</a:t>
            </a:r>
            <a:endParaRPr lang="en-US" altLang="ja-JP" sz="2000" b="0" dirty="0" smtClean="0"/>
          </a:p>
          <a:p>
            <a:r>
              <a:rPr kumimoji="1" lang="ja-JP" altLang="en-US" sz="2000" b="0" dirty="0" smtClean="0"/>
              <a:t>　</a:t>
            </a:r>
            <a:r>
              <a:rPr kumimoji="1" lang="ja-JP" altLang="en-US" sz="2000" b="0" dirty="0" smtClean="0"/>
              <a:t>現在、</a:t>
            </a:r>
            <a:r>
              <a:rPr kumimoji="1" lang="ja-JP" altLang="en-US" sz="2000" b="0" dirty="0" smtClean="0"/>
              <a:t>生革部さん</a:t>
            </a:r>
            <a:r>
              <a:rPr kumimoji="1" lang="ja-JP" altLang="en-US" sz="2000" b="0" dirty="0" smtClean="0"/>
              <a:t>の方</a:t>
            </a:r>
            <a:r>
              <a:rPr kumimoji="1" lang="ja-JP" altLang="en-US" sz="2000" b="0" dirty="0" smtClean="0"/>
              <a:t>でかんばん総</a:t>
            </a:r>
            <a:r>
              <a:rPr kumimoji="1" lang="ja-JP" altLang="en-US" sz="2000" b="0" dirty="0" smtClean="0"/>
              <a:t>枚</a:t>
            </a:r>
            <a:r>
              <a:rPr kumimoji="1" lang="ja-JP" altLang="en-US" sz="2000" b="0" dirty="0" smtClean="0"/>
              <a:t>数の低減</a:t>
            </a:r>
            <a:r>
              <a:rPr kumimoji="1" lang="ja-JP" altLang="en-US" sz="2000" b="0" dirty="0" smtClean="0"/>
              <a:t>に取り組んでいる。</a:t>
            </a:r>
            <a:r>
              <a:rPr kumimoji="1" lang="ja-JP" altLang="en-US" sz="2000" b="0" dirty="0" smtClean="0">
                <a:solidFill>
                  <a:srgbClr val="FF0000"/>
                </a:solidFill>
              </a:rPr>
              <a:t>その中でかんばんが減り、</a:t>
            </a:r>
            <a:endParaRPr kumimoji="1" lang="en-US" altLang="ja-JP" sz="2000" b="0" dirty="0" smtClean="0">
              <a:solidFill>
                <a:srgbClr val="FF0000"/>
              </a:solidFill>
            </a:endParaRPr>
          </a:p>
          <a:p>
            <a:r>
              <a:rPr lang="ja-JP" altLang="ja-JP" sz="2000" b="0" dirty="0">
                <a:solidFill>
                  <a:srgbClr val="FF0000"/>
                </a:solidFill>
              </a:rPr>
              <a:t>　</a:t>
            </a:r>
            <a:r>
              <a:rPr kumimoji="1" lang="ja-JP" altLang="en-US" sz="2000" b="0" dirty="0" smtClean="0">
                <a:solidFill>
                  <a:srgbClr val="FF0000"/>
                </a:solidFill>
              </a:rPr>
              <a:t>在庫の過多も減っていると思いますが、データ上でも</a:t>
            </a:r>
            <a:r>
              <a:rPr lang="ja-JP" altLang="en-US" sz="2000" b="0" dirty="0" smtClean="0">
                <a:solidFill>
                  <a:srgbClr val="FF0000"/>
                </a:solidFill>
              </a:rPr>
              <a:t>そこの</a:t>
            </a:r>
            <a:r>
              <a:rPr kumimoji="1" lang="ja-JP" altLang="en-US" sz="2000" b="0" dirty="0" smtClean="0">
                <a:solidFill>
                  <a:srgbClr val="FF0000"/>
                </a:solidFill>
              </a:rPr>
              <a:t>裏付けを取る必要があると思って</a:t>
            </a:r>
            <a:endParaRPr kumimoji="1" lang="en-US" altLang="ja-JP" sz="2000" b="0" dirty="0" smtClean="0">
              <a:solidFill>
                <a:srgbClr val="FF0000"/>
              </a:solidFill>
            </a:endParaRPr>
          </a:p>
          <a:p>
            <a:r>
              <a:rPr lang="ja-JP" altLang="ja-JP" sz="2000" b="0" dirty="0">
                <a:solidFill>
                  <a:srgbClr val="FF0000"/>
                </a:solidFill>
              </a:rPr>
              <a:t>　</a:t>
            </a:r>
            <a:r>
              <a:rPr kumimoji="1" lang="ja-JP" altLang="en-US" sz="2000" b="0" dirty="0" smtClean="0">
                <a:solidFill>
                  <a:srgbClr val="FF0000"/>
                </a:solidFill>
              </a:rPr>
              <a:t>います。</a:t>
            </a:r>
            <a:r>
              <a:rPr kumimoji="1" lang="ja-JP" altLang="en-US" sz="2000" b="0" dirty="0" smtClean="0"/>
              <a:t>「かんばんの総枚数の計算結果の問題」が在庫の過多の主要因だったのか</a:t>
            </a:r>
            <a:endParaRPr kumimoji="1" lang="en-US" altLang="ja-JP" sz="2000" b="0" dirty="0" smtClean="0"/>
          </a:p>
          <a:p>
            <a:endParaRPr lang="en-US" altLang="ja-JP" sz="2000" b="0" dirty="0"/>
          </a:p>
          <a:p>
            <a:r>
              <a:rPr kumimoji="1" lang="en-US" altLang="ja-JP" sz="2000" b="0" dirty="0" smtClean="0"/>
              <a:t>○</a:t>
            </a:r>
            <a:r>
              <a:rPr kumimoji="1" lang="ja-JP" altLang="en-US" sz="2000" b="0" dirty="0" smtClean="0"/>
              <a:t>結論</a:t>
            </a:r>
            <a:endParaRPr kumimoji="1" lang="en-US" altLang="ja-JP" sz="2000" b="0" dirty="0" smtClean="0"/>
          </a:p>
          <a:p>
            <a:r>
              <a:rPr lang="ja-JP" altLang="ja-JP" sz="2000" b="0" dirty="0"/>
              <a:t>　</a:t>
            </a:r>
            <a:r>
              <a:rPr lang="ja-JP" altLang="en-US" sz="2000" b="0" dirty="0"/>
              <a:t>かんばんの総枚数の計算結果の</a:t>
            </a:r>
            <a:r>
              <a:rPr lang="ja-JP" altLang="en-US" sz="2000" b="0" dirty="0" smtClean="0"/>
              <a:t>問題</a:t>
            </a:r>
            <a:r>
              <a:rPr lang="ja-JP" altLang="en-US" sz="2000" b="0" dirty="0" smtClean="0"/>
              <a:t>よりも、１便あたりに運ばれる箱数（便</a:t>
            </a:r>
            <a:r>
              <a:rPr lang="en-US" altLang="ja-JP" sz="2000" b="0" dirty="0" smtClean="0"/>
              <a:t>Ave</a:t>
            </a:r>
            <a:r>
              <a:rPr lang="ja-JP" altLang="en-US" sz="2000" b="0" dirty="0" smtClean="0"/>
              <a:t>）が大きいと</a:t>
            </a:r>
            <a:endParaRPr lang="en-US" altLang="ja-JP" sz="2000" b="0" dirty="0" smtClean="0"/>
          </a:p>
          <a:p>
            <a:r>
              <a:rPr kumimoji="1" lang="ja-JP" altLang="ja-JP" sz="2000" b="0" dirty="0"/>
              <a:t>　</a:t>
            </a:r>
            <a:r>
              <a:rPr kumimoji="1" lang="ja-JP" altLang="en-US" sz="2000" b="0" dirty="0" smtClean="0"/>
              <a:t>在庫が過多になるのではと思っています</a:t>
            </a:r>
            <a:r>
              <a:rPr lang="ja-JP" altLang="ja-JP" sz="2000" b="0" dirty="0"/>
              <a:t>　</a:t>
            </a:r>
            <a:endParaRPr kumimoji="1" lang="en-US" altLang="ja-JP" sz="2000" b="0" dirty="0" smtClean="0"/>
          </a:p>
          <a:p>
            <a:r>
              <a:rPr lang="ja-JP" altLang="ja-JP" sz="2000" b="0" dirty="0"/>
              <a:t>　</a:t>
            </a:r>
            <a:endParaRPr kumimoji="1" lang="en-US" altLang="ja-JP" sz="2000" b="0" dirty="0" smtClean="0"/>
          </a:p>
          <a:p>
            <a:endParaRPr lang="en-US" altLang="ja-JP" dirty="0"/>
          </a:p>
        </p:txBody>
      </p:sp>
      <p:sp>
        <p:nvSpPr>
          <p:cNvPr id="3" name="テキスト プレースホルダー 2">
            <a:extLst>
              <a:ext uri="{FF2B5EF4-FFF2-40B4-BE49-F238E27FC236}">
                <a16:creationId xmlns:a16="http://schemas.microsoft.com/office/drawing/2014/main" xmlns="" id="{67C138B6-26F2-4F60-B957-23149534700E}"/>
              </a:ext>
            </a:extLst>
          </p:cNvPr>
          <p:cNvSpPr>
            <a:spLocks noGrp="1"/>
          </p:cNvSpPr>
          <p:nvPr>
            <p:ph type="body" sz="quarter" idx="20"/>
          </p:nvPr>
        </p:nvSpPr>
        <p:spPr/>
        <p:txBody>
          <a:bodyPr/>
          <a:lstStyle/>
          <a:p>
            <a:r>
              <a:rPr lang="ja-JP" altLang="en-US" dirty="0" smtClean="0"/>
              <a:t>まとめ</a:t>
            </a:r>
            <a:endParaRPr kumimoji="1" lang="ja-JP" altLang="en-US" dirty="0"/>
          </a:p>
        </p:txBody>
      </p:sp>
      <p:sp>
        <p:nvSpPr>
          <p:cNvPr id="4" name="日付プレースホルダー 3">
            <a:extLst>
              <a:ext uri="{FF2B5EF4-FFF2-40B4-BE49-F238E27FC236}">
                <a16:creationId xmlns:a16="http://schemas.microsoft.com/office/drawing/2014/main" xmlns="" id="{1D4393D6-2EC4-452F-B6AE-2FCD6DF659CB}"/>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6" name="正方形/長方形 5"/>
          <p:cNvSpPr/>
          <p:nvPr/>
        </p:nvSpPr>
        <p:spPr>
          <a:xfrm>
            <a:off x="879928" y="2349500"/>
            <a:ext cx="3728357" cy="571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かんばんの計算式</a:t>
            </a:r>
            <a:endParaRPr kumimoji="1" lang="ja-JP" altLang="en-US" dirty="0"/>
          </a:p>
        </p:txBody>
      </p:sp>
      <p:sp>
        <p:nvSpPr>
          <p:cNvPr id="7" name="右矢印 6"/>
          <p:cNvSpPr/>
          <p:nvPr/>
        </p:nvSpPr>
        <p:spPr>
          <a:xfrm>
            <a:off x="5551714" y="2403927"/>
            <a:ext cx="63500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128328" y="2347687"/>
            <a:ext cx="3728357" cy="571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在庫の過多</a:t>
            </a:r>
            <a:endParaRPr kumimoji="1" lang="ja-JP" altLang="en-US" dirty="0"/>
          </a:p>
        </p:txBody>
      </p:sp>
      <p:sp>
        <p:nvSpPr>
          <p:cNvPr id="9" name="角丸四角形吹き出し 8"/>
          <p:cNvSpPr/>
          <p:nvPr/>
        </p:nvSpPr>
        <p:spPr>
          <a:xfrm>
            <a:off x="5406570" y="1651000"/>
            <a:ext cx="3311073" cy="517072"/>
          </a:xfrm>
          <a:prstGeom prst="wedgeRoundRectCallout">
            <a:avLst>
              <a:gd name="adj1" fmla="val -38104"/>
              <a:gd name="adj2" fmla="val 7072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t>かんばんの数が多い</a:t>
            </a:r>
            <a:endParaRPr kumimoji="1" lang="ja-JP" altLang="en-US" dirty="0"/>
          </a:p>
        </p:txBody>
      </p:sp>
    </p:spTree>
    <p:extLst>
      <p:ext uri="{BB962C8B-B14F-4D97-AF65-F5344CB8AC3E}">
        <p14:creationId xmlns:p14="http://schemas.microsoft.com/office/powerpoint/2010/main" val="358033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右 8">
            <a:extLst>
              <a:ext uri="{FF2B5EF4-FFF2-40B4-BE49-F238E27FC236}">
                <a16:creationId xmlns:a16="http://schemas.microsoft.com/office/drawing/2014/main" xmlns="" id="{4ED1E074-E0F3-446A-8C89-C9B2F2FA6302}"/>
              </a:ext>
            </a:extLst>
          </p:cNvPr>
          <p:cNvSpPr/>
          <p:nvPr/>
        </p:nvSpPr>
        <p:spPr>
          <a:xfrm>
            <a:off x="407368" y="3224208"/>
            <a:ext cx="11505083" cy="484632"/>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xmlns="" id="{1ACEBB0C-5C91-4EB9-9024-5C7384C82AF9}"/>
              </a:ext>
            </a:extLst>
          </p:cNvPr>
          <p:cNvSpPr>
            <a:spLocks noGrp="1"/>
          </p:cNvSpPr>
          <p:nvPr>
            <p:ph type="body" sz="quarter" idx="18"/>
          </p:nvPr>
        </p:nvSpPr>
        <p:spPr/>
        <p:txBody>
          <a:bodyPr/>
          <a:lstStyle/>
          <a:p>
            <a:r>
              <a:rPr kumimoji="1" lang="ja-JP" altLang="en-US" b="0" dirty="0"/>
              <a:t>〇解決する課題</a:t>
            </a:r>
            <a:endParaRPr kumimoji="1" lang="en-US" altLang="ja-JP" b="0" dirty="0"/>
          </a:p>
          <a:p>
            <a:r>
              <a:rPr lang="ja-JP" altLang="en-US" b="0" dirty="0"/>
              <a:t>・在庫異常の原因特定</a:t>
            </a:r>
            <a:endParaRPr kumimoji="1" lang="en-US" altLang="ja-JP" b="0" dirty="0"/>
          </a:p>
          <a:p>
            <a:endParaRPr lang="en-US" altLang="ja-JP" b="0" dirty="0"/>
          </a:p>
          <a:p>
            <a:r>
              <a:rPr kumimoji="1" lang="ja-JP" altLang="en-US" b="0" dirty="0"/>
              <a:t>〇課題に対するアプローチ</a:t>
            </a:r>
            <a:endParaRPr kumimoji="1"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xmlns="" id="{EA1325E5-21CE-4678-82D6-6B06E9A596B2}"/>
              </a:ext>
            </a:extLst>
          </p:cNvPr>
          <p:cNvSpPr>
            <a:spLocks noGrp="1"/>
          </p:cNvSpPr>
          <p:nvPr>
            <p:ph type="body" sz="quarter" idx="20"/>
          </p:nvPr>
        </p:nvSpPr>
        <p:spPr/>
        <p:txBody>
          <a:bodyPr/>
          <a:lstStyle/>
          <a:p>
            <a:r>
              <a:rPr lang="ja-JP" altLang="en-US" dirty="0"/>
              <a:t>解決する課題、それに対するアプローチ</a:t>
            </a:r>
            <a:endParaRPr kumimoji="1" lang="ja-JP" altLang="en-US" dirty="0"/>
          </a:p>
        </p:txBody>
      </p:sp>
      <p:sp>
        <p:nvSpPr>
          <p:cNvPr id="4" name="日付プレースホルダー 3">
            <a:extLst>
              <a:ext uri="{FF2B5EF4-FFF2-40B4-BE49-F238E27FC236}">
                <a16:creationId xmlns:a16="http://schemas.microsoft.com/office/drawing/2014/main" xmlns="" id="{CEF97033-EFF5-499C-BDCD-5C7263A16DAC}"/>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5" name="正方形/長方形 4">
            <a:extLst>
              <a:ext uri="{FF2B5EF4-FFF2-40B4-BE49-F238E27FC236}">
                <a16:creationId xmlns:a16="http://schemas.microsoft.com/office/drawing/2014/main" xmlns="" id="{AA80641B-038D-41F3-AFB8-E24C53DA5A15}"/>
              </a:ext>
            </a:extLst>
          </p:cNvPr>
          <p:cNvSpPr/>
          <p:nvPr/>
        </p:nvSpPr>
        <p:spPr>
          <a:xfrm>
            <a:off x="746611" y="2802800"/>
            <a:ext cx="3903981"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かんばん計算の修正前と修正後の</a:t>
            </a:r>
            <a:endParaRPr kumimoji="1" lang="en-US" altLang="ja-JP" dirty="0"/>
          </a:p>
          <a:p>
            <a:r>
              <a:rPr kumimoji="1" lang="ja-JP" altLang="en-US" dirty="0"/>
              <a:t>結果を比較する</a:t>
            </a:r>
          </a:p>
        </p:txBody>
      </p:sp>
      <p:sp>
        <p:nvSpPr>
          <p:cNvPr id="8" name="吹き出し: 角を丸めた四角形 7">
            <a:extLst>
              <a:ext uri="{FF2B5EF4-FFF2-40B4-BE49-F238E27FC236}">
                <a16:creationId xmlns:a16="http://schemas.microsoft.com/office/drawing/2014/main" xmlns="" id="{EDD5FDAD-583C-4A7F-9D49-EC53D5AC11FF}"/>
              </a:ext>
            </a:extLst>
          </p:cNvPr>
          <p:cNvSpPr/>
          <p:nvPr/>
        </p:nvSpPr>
        <p:spPr>
          <a:xfrm>
            <a:off x="746613" y="4607956"/>
            <a:ext cx="3903979" cy="1273964"/>
          </a:xfrm>
          <a:prstGeom prst="wedgeRoundRectCallout">
            <a:avLst>
              <a:gd name="adj1" fmla="val -20670"/>
              <a:gd name="adj2" fmla="val -71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t>かんばん計算の修正通りに正しく運用されているか？かんばん</a:t>
            </a:r>
            <a:r>
              <a:rPr kumimoji="1" lang="ja-JP" altLang="en-US" sz="1050" dirty="0"/>
              <a:t>の計算を見直したことで、どの程度不要なかんばんが減っているか？かんばんが減ったことで在庫異常減るか？不要なかんばんは在庫過多と相関あるか？</a:t>
            </a:r>
          </a:p>
        </p:txBody>
      </p:sp>
      <p:sp>
        <p:nvSpPr>
          <p:cNvPr id="10" name="正方形/長方形 9">
            <a:extLst>
              <a:ext uri="{FF2B5EF4-FFF2-40B4-BE49-F238E27FC236}">
                <a16:creationId xmlns:a16="http://schemas.microsoft.com/office/drawing/2014/main" xmlns="" id="{758ADDA8-3C5B-4F2F-94E9-61A938AF0C62}"/>
              </a:ext>
            </a:extLst>
          </p:cNvPr>
          <p:cNvSpPr/>
          <p:nvPr/>
        </p:nvSpPr>
        <p:spPr>
          <a:xfrm>
            <a:off x="4989835" y="2802800"/>
            <a:ext cx="2668265"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分析の攻めどころを</a:t>
            </a:r>
            <a:endParaRPr kumimoji="1" lang="en-US" altLang="ja-JP" dirty="0"/>
          </a:p>
          <a:p>
            <a:r>
              <a:rPr kumimoji="1" lang="ja-JP" altLang="en-US" dirty="0"/>
              <a:t>検討する</a:t>
            </a:r>
            <a:endParaRPr kumimoji="1" lang="en-US" altLang="ja-JP" dirty="0"/>
          </a:p>
        </p:txBody>
      </p:sp>
      <p:sp>
        <p:nvSpPr>
          <p:cNvPr id="13" name="吹き出し: 角を丸めた四角形 12">
            <a:extLst>
              <a:ext uri="{FF2B5EF4-FFF2-40B4-BE49-F238E27FC236}">
                <a16:creationId xmlns:a16="http://schemas.microsoft.com/office/drawing/2014/main" xmlns="" id="{A3D7C88D-72E2-4E9F-986F-73DE79C2D075}"/>
              </a:ext>
            </a:extLst>
          </p:cNvPr>
          <p:cNvSpPr/>
          <p:nvPr/>
        </p:nvSpPr>
        <p:spPr>
          <a:xfrm>
            <a:off x="4989835" y="4607956"/>
            <a:ext cx="3903979" cy="1273964"/>
          </a:xfrm>
          <a:prstGeom prst="wedgeRoundRectCallout">
            <a:avLst>
              <a:gd name="adj1" fmla="val -20670"/>
              <a:gd name="adj2" fmla="val -716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50" dirty="0"/>
              <a:t>かんばん計算の修正後も異常がある品番の特定。今回のかんばん計算の修正は社内の項のみのため、問題が社外にある可能性もある。</a:t>
            </a:r>
          </a:p>
        </p:txBody>
      </p:sp>
      <p:sp>
        <p:nvSpPr>
          <p:cNvPr id="14" name="正方形/長方形 13">
            <a:extLst>
              <a:ext uri="{FF2B5EF4-FFF2-40B4-BE49-F238E27FC236}">
                <a16:creationId xmlns:a16="http://schemas.microsoft.com/office/drawing/2014/main" xmlns="" id="{BBD25BC0-AC7C-4AD2-8268-440D903EB700}"/>
              </a:ext>
            </a:extLst>
          </p:cNvPr>
          <p:cNvSpPr/>
          <p:nvPr/>
        </p:nvSpPr>
        <p:spPr>
          <a:xfrm>
            <a:off x="8309977" y="2802800"/>
            <a:ext cx="2668265" cy="1442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詳細に分析</a:t>
            </a:r>
            <a:endParaRPr kumimoji="1" lang="en-US" altLang="ja-JP" dirty="0"/>
          </a:p>
        </p:txBody>
      </p:sp>
      <p:sp>
        <p:nvSpPr>
          <p:cNvPr id="15" name="吹き出し: 角を丸めた四角形 14">
            <a:extLst>
              <a:ext uri="{FF2B5EF4-FFF2-40B4-BE49-F238E27FC236}">
                <a16:creationId xmlns:a16="http://schemas.microsoft.com/office/drawing/2014/main" xmlns="" id="{FB97432D-3364-4D8F-BC82-A7089289222B}"/>
              </a:ext>
            </a:extLst>
          </p:cNvPr>
          <p:cNvSpPr/>
          <p:nvPr/>
        </p:nvSpPr>
        <p:spPr>
          <a:xfrm>
            <a:off x="7692119" y="887087"/>
            <a:ext cx="3903979" cy="1273964"/>
          </a:xfrm>
          <a:prstGeom prst="wedgeRoundRectCallout">
            <a:avLst>
              <a:gd name="adj1" fmla="val -25271"/>
              <a:gd name="adj2" fmla="val 73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50" dirty="0"/>
              <a:t>「○の異常は○が原因でした」まで突き詰めて分析</a:t>
            </a:r>
            <a:endParaRPr lang="en-US" altLang="ja-JP" sz="1050" dirty="0"/>
          </a:p>
        </p:txBody>
      </p:sp>
    </p:spTree>
    <p:extLst>
      <p:ext uri="{BB962C8B-B14F-4D97-AF65-F5344CB8AC3E}">
        <p14:creationId xmlns:p14="http://schemas.microsoft.com/office/powerpoint/2010/main" val="2478710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5D319E3-92BC-4EEF-8AAD-9DDD0DDF4813}"/>
              </a:ext>
            </a:extLst>
          </p:cNvPr>
          <p:cNvSpPr>
            <a:spLocks noGrp="1"/>
          </p:cNvSpPr>
          <p:nvPr>
            <p:ph type="body" sz="quarter" idx="18"/>
          </p:nvPr>
        </p:nvSpPr>
        <p:spPr/>
        <p:txBody>
          <a:bodyPr/>
          <a:lstStyle/>
          <a:p>
            <a:r>
              <a:rPr lang="ja-JP" altLang="en-US" b="0" dirty="0"/>
              <a:t>・箱の削減</a:t>
            </a:r>
            <a:endParaRPr lang="en-US" altLang="ja-JP" b="0" dirty="0"/>
          </a:p>
          <a:p>
            <a:r>
              <a:rPr lang="ja-JP" altLang="en-US" b="0" dirty="0"/>
              <a:t>・</a:t>
            </a:r>
            <a:r>
              <a:rPr kumimoji="1" lang="ja-JP" altLang="en-US" b="0" dirty="0"/>
              <a:t>順立装置のモノ投入をロボットメインにし、人を無くすことができる</a:t>
            </a:r>
            <a:endParaRPr kumimoji="1" lang="en-US" altLang="ja-JP" b="0" dirty="0"/>
          </a:p>
          <a:p>
            <a:r>
              <a:rPr kumimoji="1" lang="ja-JP" altLang="en-US" b="0" dirty="0"/>
              <a:t>（</a:t>
            </a:r>
            <a:r>
              <a:rPr lang="ja-JP" altLang="en-US" b="0" dirty="0"/>
              <a:t>ロボットは箱種に関係なく入庫していくためモノが多いと詰まりやすい。間口管理は</a:t>
            </a:r>
            <a:r>
              <a:rPr lang="en-US" altLang="ja-JP" b="0" dirty="0"/>
              <a:t>GOT</a:t>
            </a:r>
            <a:r>
              <a:rPr lang="ja-JP" altLang="en-US" b="0" dirty="0"/>
              <a:t>で人が確認するため結果としてロボットを止めて人が入れることもある）</a:t>
            </a:r>
            <a:endParaRPr lang="en-US" altLang="ja-JP" b="0" dirty="0"/>
          </a:p>
          <a:p>
            <a:endParaRPr kumimoji="1" lang="ja-JP" altLang="en-US" b="0" dirty="0"/>
          </a:p>
        </p:txBody>
      </p:sp>
      <p:sp>
        <p:nvSpPr>
          <p:cNvPr id="3" name="テキスト プレースホルダー 2">
            <a:extLst>
              <a:ext uri="{FF2B5EF4-FFF2-40B4-BE49-F238E27FC236}">
                <a16:creationId xmlns:a16="http://schemas.microsoft.com/office/drawing/2014/main" xmlns="" id="{F07D7C22-3BC9-4A1E-BDA0-F5EB6E11BD94}"/>
              </a:ext>
            </a:extLst>
          </p:cNvPr>
          <p:cNvSpPr>
            <a:spLocks noGrp="1"/>
          </p:cNvSpPr>
          <p:nvPr>
            <p:ph type="body" sz="quarter" idx="20"/>
          </p:nvPr>
        </p:nvSpPr>
        <p:spPr/>
        <p:txBody>
          <a:bodyPr/>
          <a:lstStyle/>
          <a:p>
            <a:r>
              <a:rPr kumimoji="1" lang="ja-JP" altLang="en-US" dirty="0"/>
              <a:t>効果、うれしさ</a:t>
            </a:r>
          </a:p>
        </p:txBody>
      </p:sp>
      <p:sp>
        <p:nvSpPr>
          <p:cNvPr id="4" name="日付プレースホルダー 3">
            <a:extLst>
              <a:ext uri="{FF2B5EF4-FFF2-40B4-BE49-F238E27FC236}">
                <a16:creationId xmlns:a16="http://schemas.microsoft.com/office/drawing/2014/main" xmlns="" id="{88798CE9-80D7-442D-8A4C-CAA6E5D621E8}"/>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29575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en-US" altLang="ja-JP" sz="2000" b="0" dirty="0" smtClean="0"/>
              <a:t>○</a:t>
            </a:r>
            <a:r>
              <a:rPr lang="ja-JP" altLang="en-US" sz="2000" b="0" dirty="0" smtClean="0"/>
              <a:t>大目的：</a:t>
            </a:r>
            <a:r>
              <a:rPr lang="ja-JP" altLang="en-US" sz="2000" b="0" dirty="0" smtClean="0"/>
              <a:t>かん</a:t>
            </a:r>
            <a:r>
              <a:rPr lang="ja-JP" altLang="en-US" sz="2000" b="0" dirty="0"/>
              <a:t>ばんの総枚数の計算結果の</a:t>
            </a:r>
            <a:r>
              <a:rPr lang="ja-JP" altLang="en-US" sz="2000" b="0" dirty="0" smtClean="0"/>
              <a:t>問題が</a:t>
            </a:r>
            <a:r>
              <a:rPr lang="ja-JP" altLang="en-US" sz="2000" b="0" dirty="0"/>
              <a:t>在庫の過多の主要因だったの</a:t>
            </a:r>
            <a:r>
              <a:rPr lang="ja-JP" altLang="en-US" sz="2000" b="0" dirty="0" smtClean="0"/>
              <a:t>か</a:t>
            </a:r>
            <a:endParaRPr lang="en-US" altLang="ja-JP" sz="2000" b="0" dirty="0" smtClean="0"/>
          </a:p>
          <a:p>
            <a:endParaRPr lang="en-US" altLang="ja-JP" sz="2000" b="0" dirty="0"/>
          </a:p>
          <a:p>
            <a:endParaRPr lang="en-US" altLang="ja-JP" sz="2000" b="0" dirty="0" smtClean="0"/>
          </a:p>
          <a:p>
            <a:endParaRPr lang="en-US" altLang="ja-JP" sz="2000" b="0" dirty="0" smtClean="0"/>
          </a:p>
          <a:p>
            <a:endParaRPr lang="en-US" altLang="ja-JP" sz="2000" b="0" dirty="0" smtClean="0"/>
          </a:p>
          <a:p>
            <a:r>
              <a:rPr lang="en-US" altLang="ja-JP" sz="2000" b="0" dirty="0" smtClean="0"/>
              <a:t>○</a:t>
            </a:r>
            <a:r>
              <a:rPr lang="ja-JP" altLang="en-US" sz="2000" b="0" dirty="0" smtClean="0"/>
              <a:t>設計値変更前と後の比較</a:t>
            </a:r>
            <a:endParaRPr lang="en-US" altLang="ja-JP" sz="2000" b="0" dirty="0"/>
          </a:p>
          <a:p>
            <a:r>
              <a:rPr lang="ja-JP" altLang="en-US" sz="2000" b="0" dirty="0" smtClean="0"/>
              <a:t>　</a:t>
            </a:r>
            <a:r>
              <a:rPr lang="en-US" altLang="ja-JP" sz="2000" b="0" dirty="0" smtClean="0"/>
              <a:t>①</a:t>
            </a:r>
            <a:r>
              <a:rPr lang="ja-JP" altLang="en-US" sz="2000" b="0" dirty="0"/>
              <a:t>設計値変更前と変更後</a:t>
            </a:r>
            <a:r>
              <a:rPr lang="ja-JP" altLang="en-US" sz="2000" b="0" dirty="0" smtClean="0"/>
              <a:t>の</a:t>
            </a:r>
            <a:r>
              <a:rPr lang="ja-JP" altLang="en-US" sz="2000" b="0" dirty="0" smtClean="0"/>
              <a:t>実績</a:t>
            </a:r>
            <a:r>
              <a:rPr lang="en-US" altLang="ja-JP" sz="2000" b="0" dirty="0" smtClean="0"/>
              <a:t>LT</a:t>
            </a:r>
            <a:r>
              <a:rPr lang="ja-JP" altLang="en-US" sz="2000" b="0" dirty="0" smtClean="0"/>
              <a:t>の</a:t>
            </a:r>
            <a:r>
              <a:rPr lang="ja-JP" altLang="en-US" sz="2000" b="0" dirty="0" smtClean="0"/>
              <a:t>比較</a:t>
            </a:r>
            <a:r>
              <a:rPr lang="ja-JP" altLang="en-US" sz="2000" b="0" dirty="0"/>
              <a:t>（</a:t>
            </a:r>
            <a:r>
              <a:rPr lang="ja-JP" altLang="en-US" sz="2000" b="0" dirty="0" smtClean="0"/>
              <a:t>実績</a:t>
            </a:r>
            <a:r>
              <a:rPr lang="en-US" altLang="ja-JP" sz="2000" b="0" dirty="0" smtClean="0"/>
              <a:t>LT</a:t>
            </a:r>
            <a:r>
              <a:rPr lang="ja-JP" altLang="en-US" sz="2000" b="0" dirty="0" smtClean="0"/>
              <a:t>が</a:t>
            </a:r>
            <a:r>
              <a:rPr lang="ja-JP" altLang="en-US" sz="2000" b="0" dirty="0"/>
              <a:t>どう変わったか？）</a:t>
            </a:r>
            <a:endParaRPr lang="en-US" altLang="ja-JP" sz="2000" b="0" dirty="0"/>
          </a:p>
          <a:p>
            <a:r>
              <a:rPr lang="ja-JP" altLang="en-US" sz="2000" b="0" dirty="0" smtClean="0"/>
              <a:t>　</a:t>
            </a:r>
            <a:r>
              <a:rPr lang="en-US" altLang="ja-JP" sz="2000" b="0" dirty="0" smtClean="0"/>
              <a:t>②</a:t>
            </a:r>
            <a:r>
              <a:rPr lang="ja-JP" altLang="en-US" sz="2000" b="0" dirty="0"/>
              <a:t>設計と</a:t>
            </a:r>
            <a:r>
              <a:rPr lang="ja-JP" altLang="en-US" sz="2000" b="0" dirty="0" smtClean="0"/>
              <a:t>実績</a:t>
            </a:r>
            <a:r>
              <a:rPr lang="en-US" altLang="ja-JP" sz="2000" b="0" dirty="0" smtClean="0"/>
              <a:t>LT</a:t>
            </a:r>
            <a:r>
              <a:rPr lang="ja-JP" altLang="en-US" sz="2000" b="0" dirty="0" smtClean="0"/>
              <a:t>の</a:t>
            </a:r>
            <a:r>
              <a:rPr lang="ja-JP" altLang="en-US" sz="2000" b="0" dirty="0"/>
              <a:t>比較（基準在庫通りに回っているか？</a:t>
            </a:r>
            <a:r>
              <a:rPr lang="ja-JP" altLang="en-US" sz="2000" b="0" dirty="0" smtClean="0"/>
              <a:t>）</a:t>
            </a:r>
            <a:endParaRPr lang="en-US" altLang="ja-JP" sz="2000" b="0" dirty="0" smtClean="0"/>
          </a:p>
          <a:p>
            <a:r>
              <a:rPr lang="ja-JP" altLang="en-US" sz="2000" b="0" dirty="0" smtClean="0"/>
              <a:t>　</a:t>
            </a:r>
            <a:r>
              <a:rPr lang="en-US" altLang="ja-JP" sz="2000" b="0" dirty="0" smtClean="0"/>
              <a:t>③</a:t>
            </a:r>
            <a:r>
              <a:rPr lang="ja-JP" altLang="en-US" sz="2000" b="0" dirty="0" smtClean="0"/>
              <a:t>かんばん総枚数の計算結果と実績の比較（計算結果と実績が一致しているか）</a:t>
            </a:r>
            <a:endParaRPr lang="en-US" altLang="ja-JP" sz="2000" b="0" dirty="0" smtClean="0"/>
          </a:p>
          <a:p>
            <a:endParaRPr lang="en-US" altLang="ja-JP" sz="2000" b="0" dirty="0"/>
          </a:p>
          <a:p>
            <a:endParaRPr lang="en-US" altLang="ja-JP" sz="2000" b="0" dirty="0" smtClean="0"/>
          </a:p>
          <a:p>
            <a:endParaRPr lang="en-US" altLang="ja-JP" sz="2000" b="0" dirty="0"/>
          </a:p>
          <a:p>
            <a:endParaRPr lang="en-US" altLang="ja-JP" sz="2000" b="0" dirty="0" smtClean="0"/>
          </a:p>
          <a:p>
            <a:r>
              <a:rPr lang="en-US" altLang="ja-JP" sz="2000" b="0" dirty="0" smtClean="0"/>
              <a:t>○</a:t>
            </a:r>
            <a:r>
              <a:rPr lang="ja-JP" altLang="en-US" sz="2000" b="0" dirty="0" smtClean="0"/>
              <a:t>在庫の過多の原因分析</a:t>
            </a:r>
            <a:endParaRPr lang="en-US" altLang="ja-JP" sz="2000" b="0" dirty="0"/>
          </a:p>
          <a:p>
            <a:r>
              <a:rPr lang="ja-JP" altLang="en-US" sz="2000" b="0" dirty="0" smtClean="0"/>
              <a:t>　</a:t>
            </a:r>
            <a:r>
              <a:rPr lang="en-US" altLang="ja-JP" sz="2000" b="0" dirty="0" smtClean="0"/>
              <a:t>③</a:t>
            </a:r>
            <a:r>
              <a:rPr lang="ja-JP" altLang="en-US" sz="2000" b="0" dirty="0"/>
              <a:t>かんばん総枚数の計算結果（基準在庫の設定）と在庫過多の</a:t>
            </a:r>
            <a:r>
              <a:rPr lang="ja-JP" altLang="en-US" sz="2000" b="0" dirty="0" smtClean="0"/>
              <a:t>関係</a:t>
            </a:r>
            <a:endParaRPr lang="en-US" altLang="ja-JP" sz="2000" b="0" dirty="0"/>
          </a:p>
          <a:p>
            <a:r>
              <a:rPr lang="ja-JP" altLang="ja-JP" sz="2000" b="0" dirty="0" smtClean="0"/>
              <a:t>　</a:t>
            </a:r>
            <a:r>
              <a:rPr lang="en-US" altLang="ja-JP" sz="2000" b="0" dirty="0" smtClean="0"/>
              <a:t>④</a:t>
            </a:r>
            <a:r>
              <a:rPr lang="ja-JP" altLang="en-US" sz="2000" b="0" dirty="0" smtClean="0"/>
              <a:t>１便あたりに運ばれるかんばん数</a:t>
            </a:r>
            <a:r>
              <a:rPr lang="ja-JP" altLang="en-US" sz="2000" b="0" dirty="0" smtClean="0"/>
              <a:t>（</a:t>
            </a:r>
            <a:r>
              <a:rPr lang="ja-JP" altLang="en-US" sz="2000" b="0" dirty="0"/>
              <a:t>便</a:t>
            </a:r>
            <a:r>
              <a:rPr lang="en-US" altLang="ja-JP" sz="2000" b="0" dirty="0"/>
              <a:t>Ave</a:t>
            </a:r>
            <a:r>
              <a:rPr lang="ja-JP" altLang="en-US" sz="2000" b="0" dirty="0"/>
              <a:t>）と在庫過多の関係</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内容</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6" name="下矢印 5"/>
          <p:cNvSpPr/>
          <p:nvPr/>
        </p:nvSpPr>
        <p:spPr>
          <a:xfrm>
            <a:off x="5533572" y="1560285"/>
            <a:ext cx="484632" cy="4807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6564426" y="1602405"/>
            <a:ext cx="2954655" cy="369332"/>
          </a:xfrm>
          <a:prstGeom prst="rect">
            <a:avLst/>
          </a:prstGeom>
        </p:spPr>
        <p:txBody>
          <a:bodyPr wrap="none">
            <a:spAutoFit/>
          </a:bodyPr>
          <a:lstStyle/>
          <a:p>
            <a:r>
              <a:rPr lang="ja-JP" altLang="en-US" dirty="0"/>
              <a:t>現状どう変化したかの</a:t>
            </a:r>
            <a:r>
              <a:rPr lang="ja-JP" altLang="en-US" dirty="0" smtClean="0"/>
              <a:t>把握</a:t>
            </a:r>
            <a:endParaRPr lang="ja-JP" altLang="en-US" dirty="0"/>
          </a:p>
        </p:txBody>
      </p:sp>
      <p:sp>
        <p:nvSpPr>
          <p:cNvPr id="8" name="下矢印 7"/>
          <p:cNvSpPr/>
          <p:nvPr/>
        </p:nvSpPr>
        <p:spPr>
          <a:xfrm>
            <a:off x="5513615" y="4016829"/>
            <a:ext cx="484632" cy="4807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6671469" y="4068019"/>
            <a:ext cx="2723823" cy="369332"/>
          </a:xfrm>
          <a:prstGeom prst="rect">
            <a:avLst/>
          </a:prstGeom>
        </p:spPr>
        <p:txBody>
          <a:bodyPr wrap="none">
            <a:spAutoFit/>
          </a:bodyPr>
          <a:lstStyle/>
          <a:p>
            <a:r>
              <a:rPr lang="ja-JP" altLang="en-US" dirty="0" smtClean="0"/>
              <a:t>過多の原因は何かの分析</a:t>
            </a:r>
            <a:endParaRPr lang="ja-JP" altLang="en-US" dirty="0"/>
          </a:p>
        </p:txBody>
      </p:sp>
      <p:sp>
        <p:nvSpPr>
          <p:cNvPr id="10" name="角丸四角形吹き出し 9"/>
          <p:cNvSpPr/>
          <p:nvPr/>
        </p:nvSpPr>
        <p:spPr>
          <a:xfrm>
            <a:off x="8699498" y="5143500"/>
            <a:ext cx="3311073" cy="517072"/>
          </a:xfrm>
          <a:prstGeom prst="wedgeRoundRectCallout">
            <a:avLst>
              <a:gd name="adj1" fmla="val -38104"/>
              <a:gd name="adj2" fmla="val 7072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dirty="0" smtClean="0"/>
              <a:t>かんばんの数が多い</a:t>
            </a:r>
            <a:endParaRPr kumimoji="1" lang="ja-JP" altLang="en-US" dirty="0"/>
          </a:p>
        </p:txBody>
      </p:sp>
    </p:spTree>
    <p:extLst>
      <p:ext uri="{BB962C8B-B14F-4D97-AF65-F5344CB8AC3E}">
        <p14:creationId xmlns:p14="http://schemas.microsoft.com/office/powerpoint/2010/main" val="350735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7076288-570C-44BE-9B14-75D123D7F829}"/>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a:t>・設計値を変更した（</a:t>
            </a:r>
            <a:r>
              <a:rPr lang="ja-JP" altLang="en-US" sz="1800" b="0" dirty="0"/>
              <a:t>かんばんの数が少なった）ことで</a:t>
            </a:r>
            <a:r>
              <a:rPr lang="ja-JP" altLang="en-US" sz="1800" b="0" u="sng" dirty="0">
                <a:solidFill>
                  <a:srgbClr val="FF0000"/>
                </a:solidFill>
              </a:rPr>
              <a:t>社内</a:t>
            </a:r>
            <a:r>
              <a:rPr lang="en-US" altLang="ja-JP" sz="1800" b="0" u="sng" dirty="0">
                <a:solidFill>
                  <a:srgbClr val="FF0000"/>
                </a:solidFill>
              </a:rPr>
              <a:t>LT</a:t>
            </a:r>
            <a:r>
              <a:rPr lang="ja-JP" altLang="en-US" sz="1800" b="0" u="sng" dirty="0">
                <a:solidFill>
                  <a:srgbClr val="FF0000"/>
                </a:solidFill>
              </a:rPr>
              <a:t>がどう変化したかの確認</a:t>
            </a:r>
            <a:endParaRPr kumimoji="1" lang="en-US" altLang="ja-JP" sz="1800" b="0" u="sng" dirty="0">
              <a:solidFill>
                <a:srgbClr val="FF0000"/>
              </a:solidFill>
            </a:endParaRPr>
          </a:p>
          <a:p>
            <a:endParaRPr lang="en-US" altLang="ja-JP" sz="1800" b="0" dirty="0"/>
          </a:p>
          <a:p>
            <a:r>
              <a:rPr lang="ja-JP" altLang="en-US" sz="1800" b="0" dirty="0"/>
              <a:t>○結論</a:t>
            </a:r>
            <a:endParaRPr kumimoji="1" lang="en-US" altLang="ja-JP" sz="1800" b="0" dirty="0"/>
          </a:p>
          <a:p>
            <a:r>
              <a:rPr lang="ja-JP" altLang="en-US" sz="1800" b="0" dirty="0"/>
              <a:t>・かんばんの数が減り回転率が高まったことで、</a:t>
            </a:r>
            <a:r>
              <a:rPr lang="ja-JP" altLang="en-US" sz="1800" b="0" u="sng" dirty="0">
                <a:solidFill>
                  <a:srgbClr val="FF0000"/>
                </a:solidFill>
              </a:rPr>
              <a:t>社内</a:t>
            </a:r>
            <a:r>
              <a:rPr lang="en-US" altLang="ja-JP" sz="1800" b="0" u="sng" dirty="0">
                <a:solidFill>
                  <a:srgbClr val="FF0000"/>
                </a:solidFill>
              </a:rPr>
              <a:t>LT</a:t>
            </a:r>
            <a:r>
              <a:rPr lang="ja-JP" altLang="en-US" sz="1800" b="0" u="sng" dirty="0">
                <a:solidFill>
                  <a:srgbClr val="FF0000"/>
                </a:solidFill>
              </a:rPr>
              <a:t>が短くなる傾向が</a:t>
            </a:r>
            <a:r>
              <a:rPr lang="ja-JP" altLang="en-US" sz="1800" b="0" u="sng" dirty="0" smtClean="0">
                <a:solidFill>
                  <a:srgbClr val="FF0000"/>
                </a:solidFill>
              </a:rPr>
              <a:t>確認</a:t>
            </a:r>
            <a:r>
              <a:rPr lang="ja-JP" altLang="en-US" sz="1800" b="0" u="sng" dirty="0" smtClean="0">
                <a:solidFill>
                  <a:srgbClr val="FF0000"/>
                </a:solidFill>
              </a:rPr>
              <a:t>され</a:t>
            </a:r>
            <a:r>
              <a:rPr lang="ja-JP" altLang="en-US" sz="1800" b="0" u="sng" dirty="0" smtClean="0">
                <a:solidFill>
                  <a:srgbClr val="FF0000"/>
                </a:solidFill>
              </a:rPr>
              <a:t>ました</a:t>
            </a:r>
            <a:endParaRPr lang="en-US" altLang="ja-JP" sz="1800" b="0" u="sng" dirty="0">
              <a:solidFill>
                <a:srgbClr val="FF0000"/>
              </a:solidFill>
            </a:endParaRPr>
          </a:p>
          <a:p>
            <a:endParaRPr lang="en-US" altLang="ja-JP" sz="1800" b="0" dirty="0"/>
          </a:p>
          <a:p>
            <a:r>
              <a:rPr lang="ja-JP" altLang="en-US" sz="1800" b="0" dirty="0" smtClean="0"/>
              <a:t>○</a:t>
            </a:r>
            <a:r>
              <a:rPr lang="ja-JP" altLang="en-US" sz="1800" b="0" dirty="0" smtClean="0"/>
              <a:t>根拠</a:t>
            </a:r>
            <a:endParaRPr lang="en-US" altLang="ja-JP" sz="1800" b="0" dirty="0"/>
          </a:p>
          <a:p>
            <a:r>
              <a:rPr lang="ja-JP" altLang="en-US" sz="1800" b="0" dirty="0"/>
              <a:t>・</a:t>
            </a:r>
            <a:r>
              <a:rPr lang="ja-JP" altLang="en-US" sz="1800" b="0" dirty="0">
                <a:solidFill>
                  <a:schemeClr val="tx1"/>
                </a:solidFill>
              </a:rPr>
              <a:t>設計値を変更した後、</a:t>
            </a:r>
            <a:r>
              <a:rPr lang="en-US" altLang="ja-JP" sz="1800" b="0" dirty="0">
                <a:solidFill>
                  <a:schemeClr val="tx1"/>
                </a:solidFill>
              </a:rPr>
              <a:t>LT</a:t>
            </a:r>
            <a:r>
              <a:rPr lang="ja-JP" altLang="en-US" sz="1800" b="0" dirty="0">
                <a:solidFill>
                  <a:schemeClr val="tx1"/>
                </a:solidFill>
              </a:rPr>
              <a:t>が平均</a:t>
            </a:r>
            <a:r>
              <a:rPr lang="en-US" altLang="ja-JP" sz="1800" b="0" dirty="0">
                <a:solidFill>
                  <a:schemeClr val="tx1"/>
                </a:solidFill>
              </a:rPr>
              <a:t>0.3</a:t>
            </a:r>
            <a:r>
              <a:rPr lang="ja-JP" altLang="en-US" sz="1800" b="0" dirty="0">
                <a:solidFill>
                  <a:schemeClr val="tx1"/>
                </a:solidFill>
              </a:rPr>
              <a:t>日程度短くなる</a:t>
            </a:r>
            <a:endParaRPr lang="en-US" altLang="ja-JP" sz="1800" b="0" dirty="0">
              <a:solidFill>
                <a:schemeClr val="tx1"/>
              </a:solidFill>
            </a:endParaRPr>
          </a:p>
          <a:p>
            <a:r>
              <a:rPr lang="ja-JP" altLang="en-US" sz="1800" b="0" dirty="0">
                <a:solidFill>
                  <a:schemeClr val="tx1"/>
                </a:solidFill>
              </a:rPr>
              <a:t>・</a:t>
            </a:r>
            <a:r>
              <a:rPr lang="en-US" altLang="ja-JP" sz="1800" b="0" dirty="0">
                <a:solidFill>
                  <a:schemeClr val="tx1"/>
                </a:solidFill>
              </a:rPr>
              <a:t>LT</a:t>
            </a:r>
            <a:r>
              <a:rPr lang="ja-JP" altLang="en-US" sz="1800" b="0" dirty="0">
                <a:solidFill>
                  <a:schemeClr val="tx1"/>
                </a:solidFill>
              </a:rPr>
              <a:t>が短くなった品番は全体の</a:t>
            </a:r>
            <a:r>
              <a:rPr lang="en-US" altLang="ja-JP" sz="1800" b="0" dirty="0">
                <a:solidFill>
                  <a:schemeClr val="tx1"/>
                </a:solidFill>
              </a:rPr>
              <a:t>7</a:t>
            </a:r>
            <a:r>
              <a:rPr lang="ja-JP" altLang="en-US" sz="1800" b="0" dirty="0">
                <a:solidFill>
                  <a:schemeClr val="tx1"/>
                </a:solidFill>
              </a:rPr>
              <a:t>割程度存在する</a:t>
            </a:r>
            <a:endParaRPr lang="en-US" altLang="ja-JP" sz="1800" b="0" dirty="0">
              <a:solidFill>
                <a:schemeClr val="tx1"/>
              </a:solidFill>
            </a:endParaRPr>
          </a:p>
          <a:p>
            <a:endParaRPr lang="en-US" altLang="ja-JP" sz="2000" b="0" dirty="0"/>
          </a:p>
        </p:txBody>
      </p:sp>
      <p:sp>
        <p:nvSpPr>
          <p:cNvPr id="3" name="テキスト プレースホルダー 2">
            <a:extLst>
              <a:ext uri="{FF2B5EF4-FFF2-40B4-BE49-F238E27FC236}">
                <a16:creationId xmlns:a16="http://schemas.microsoft.com/office/drawing/2014/main" xmlns="" id="{C42D9732-273B-4E2F-9C58-CF4A0ABE4CEA}"/>
              </a:ext>
            </a:extLst>
          </p:cNvPr>
          <p:cNvSpPr>
            <a:spLocks noGrp="1"/>
          </p:cNvSpPr>
          <p:nvPr>
            <p:ph type="body" sz="quarter" idx="20"/>
          </p:nvPr>
        </p:nvSpPr>
        <p:spPr/>
        <p:txBody>
          <a:bodyPr/>
          <a:lstStyle/>
          <a:p>
            <a:r>
              <a:rPr lang="en-US" altLang="ja-JP" dirty="0" smtClean="0"/>
              <a:t>①</a:t>
            </a:r>
            <a:r>
              <a:rPr lang="ja-JP" altLang="en-US" dirty="0" smtClean="0"/>
              <a:t>設計値</a:t>
            </a:r>
            <a:r>
              <a:rPr lang="ja-JP" altLang="en-US" dirty="0"/>
              <a:t>変更前と変更後の</a:t>
            </a:r>
            <a:r>
              <a:rPr lang="ja-JP" altLang="en-US" dirty="0" smtClean="0"/>
              <a:t>比較</a:t>
            </a:r>
            <a:r>
              <a:rPr lang="ja-JP" altLang="en-US" dirty="0"/>
              <a:t>（実績がどう変わったか？）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xmlns="" id="{FF65D2AB-E5CF-4B88-A659-9F1946CAAF3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
        <p:nvSpPr>
          <p:cNvPr id="10" name="テキスト ボックス 9">
            <a:extLst>
              <a:ext uri="{FF2B5EF4-FFF2-40B4-BE49-F238E27FC236}">
                <a16:creationId xmlns:a16="http://schemas.microsoft.com/office/drawing/2014/main" xmlns="" id="{199DC9AC-0EB2-42A5-958F-C47C8FDB5ED8}"/>
              </a:ext>
            </a:extLst>
          </p:cNvPr>
          <p:cNvSpPr txBox="1"/>
          <p:nvPr/>
        </p:nvSpPr>
        <p:spPr>
          <a:xfrm>
            <a:off x="6305751" y="3703864"/>
            <a:ext cx="4646296" cy="369332"/>
          </a:xfrm>
          <a:prstGeom prst="rect">
            <a:avLst/>
          </a:prstGeom>
          <a:noFill/>
        </p:spPr>
        <p:txBody>
          <a:bodyPr wrap="square">
            <a:spAutoFit/>
          </a:bodyPr>
          <a:lstStyle/>
          <a:p>
            <a:r>
              <a:rPr lang="ja-JP" altLang="en-US" sz="1800" b="0" dirty="0" smtClean="0"/>
              <a:t>設計値変更前と変更後の差分</a:t>
            </a:r>
            <a:r>
              <a:rPr lang="en-US" altLang="ja-JP" sz="1800" b="0" dirty="0" smtClean="0"/>
              <a:t>LT</a:t>
            </a:r>
            <a:r>
              <a:rPr lang="ja-JP" altLang="en-US" sz="1800" b="0" dirty="0" smtClean="0"/>
              <a:t>の結果</a:t>
            </a:r>
            <a:endParaRPr lang="en-US" altLang="ja-JP" sz="1800" b="0" dirty="0"/>
          </a:p>
        </p:txBody>
      </p:sp>
      <p:pic>
        <p:nvPicPr>
          <p:cNvPr id="13" name="図 12">
            <a:extLst>
              <a:ext uri="{FF2B5EF4-FFF2-40B4-BE49-F238E27FC236}">
                <a16:creationId xmlns:a16="http://schemas.microsoft.com/office/drawing/2014/main" xmlns="" id="{E2530157-B32E-460D-A0DC-A362FE060C6D}"/>
              </a:ext>
            </a:extLst>
          </p:cNvPr>
          <p:cNvPicPr>
            <a:picLocks noChangeAspect="1"/>
          </p:cNvPicPr>
          <p:nvPr/>
        </p:nvPicPr>
        <p:blipFill>
          <a:blip r:embed="rId2"/>
          <a:stretch>
            <a:fillRect/>
          </a:stretch>
        </p:blipFill>
        <p:spPr>
          <a:xfrm>
            <a:off x="4488367" y="4164462"/>
            <a:ext cx="7530379" cy="1807291"/>
          </a:xfrm>
          <a:prstGeom prst="rect">
            <a:avLst/>
          </a:prstGeom>
        </p:spPr>
      </p:pic>
      <p:cxnSp>
        <p:nvCxnSpPr>
          <p:cNvPr id="15" name="直線コネクタ 14">
            <a:extLst>
              <a:ext uri="{FF2B5EF4-FFF2-40B4-BE49-F238E27FC236}">
                <a16:creationId xmlns:a16="http://schemas.microsoft.com/office/drawing/2014/main" xmlns="" id="{8D5CC402-2C2F-4A34-B0AB-910DC3C62A65}"/>
              </a:ext>
            </a:extLst>
          </p:cNvPr>
          <p:cNvCxnSpPr>
            <a:cxnSpLocks/>
          </p:cNvCxnSpPr>
          <p:nvPr/>
        </p:nvCxnSpPr>
        <p:spPr>
          <a:xfrm flipV="1">
            <a:off x="6434488" y="4164462"/>
            <a:ext cx="0" cy="1273812"/>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xmlns="" id="{A24B24FF-8BE5-4F77-A45C-A4DA77D1C2CF}"/>
              </a:ext>
            </a:extLst>
          </p:cNvPr>
          <p:cNvSpPr txBox="1"/>
          <p:nvPr/>
        </p:nvSpPr>
        <p:spPr>
          <a:xfrm>
            <a:off x="4807694" y="4944996"/>
            <a:ext cx="1703795" cy="246221"/>
          </a:xfrm>
          <a:prstGeom prst="rect">
            <a:avLst/>
          </a:prstGeom>
          <a:noFill/>
        </p:spPr>
        <p:txBody>
          <a:bodyPr wrap="square">
            <a:spAutoFit/>
          </a:bodyPr>
          <a:lstStyle/>
          <a:p>
            <a:r>
              <a:rPr lang="ja-JP" altLang="en-US" sz="1000" dirty="0">
                <a:solidFill>
                  <a:srgbClr val="FF0000"/>
                </a:solidFill>
              </a:rPr>
              <a:t>変更前の方が</a:t>
            </a:r>
            <a:r>
              <a:rPr lang="en-US" altLang="ja-JP" sz="1000" dirty="0">
                <a:solidFill>
                  <a:srgbClr val="FF0000"/>
                </a:solidFill>
              </a:rPr>
              <a:t>LT</a:t>
            </a:r>
            <a:r>
              <a:rPr lang="ja-JP" altLang="en-US" sz="1000" dirty="0">
                <a:solidFill>
                  <a:srgbClr val="FF0000"/>
                </a:solidFill>
              </a:rPr>
              <a:t>が短い</a:t>
            </a:r>
            <a:endParaRPr lang="en-US" altLang="ja-JP" sz="1000" b="0" dirty="0">
              <a:solidFill>
                <a:srgbClr val="FF0000"/>
              </a:solidFill>
            </a:endParaRPr>
          </a:p>
        </p:txBody>
      </p:sp>
      <p:sp>
        <p:nvSpPr>
          <p:cNvPr id="24" name="テキスト ボックス 23">
            <a:extLst>
              <a:ext uri="{FF2B5EF4-FFF2-40B4-BE49-F238E27FC236}">
                <a16:creationId xmlns:a16="http://schemas.microsoft.com/office/drawing/2014/main" xmlns="" id="{7F64D23C-E69A-41DE-AC07-EF0A0C229BB2}"/>
              </a:ext>
            </a:extLst>
          </p:cNvPr>
          <p:cNvSpPr txBox="1"/>
          <p:nvPr/>
        </p:nvSpPr>
        <p:spPr>
          <a:xfrm>
            <a:off x="6535322" y="4944996"/>
            <a:ext cx="2209535" cy="246221"/>
          </a:xfrm>
          <a:prstGeom prst="rect">
            <a:avLst/>
          </a:prstGeom>
          <a:noFill/>
        </p:spPr>
        <p:txBody>
          <a:bodyPr wrap="square">
            <a:spAutoFit/>
          </a:bodyPr>
          <a:lstStyle/>
          <a:p>
            <a:r>
              <a:rPr lang="ja-JP" altLang="en-US" sz="1000" dirty="0" smtClean="0">
                <a:solidFill>
                  <a:srgbClr val="FF0000"/>
                </a:solidFill>
              </a:rPr>
              <a:t>右側は</a:t>
            </a:r>
            <a:r>
              <a:rPr lang="ja-JP" altLang="en-US" sz="1000" dirty="0" smtClean="0">
                <a:solidFill>
                  <a:srgbClr val="FF0000"/>
                </a:solidFill>
              </a:rPr>
              <a:t>変更後</a:t>
            </a:r>
            <a:r>
              <a:rPr lang="ja-JP" altLang="en-US" sz="1000" dirty="0">
                <a:solidFill>
                  <a:srgbClr val="FF0000"/>
                </a:solidFill>
              </a:rPr>
              <a:t>の方が</a:t>
            </a:r>
            <a:r>
              <a:rPr lang="en-US" altLang="ja-JP" sz="1000" dirty="0">
                <a:solidFill>
                  <a:srgbClr val="FF0000"/>
                </a:solidFill>
              </a:rPr>
              <a:t>LT</a:t>
            </a:r>
            <a:r>
              <a:rPr lang="ja-JP" altLang="en-US" sz="1000" dirty="0">
                <a:solidFill>
                  <a:srgbClr val="FF0000"/>
                </a:solidFill>
              </a:rPr>
              <a:t>が短い</a:t>
            </a:r>
            <a:endParaRPr lang="en-US" altLang="ja-JP" sz="1000" b="0" dirty="0">
              <a:solidFill>
                <a:srgbClr val="FF0000"/>
              </a:solidFill>
            </a:endParaRPr>
          </a:p>
        </p:txBody>
      </p:sp>
      <p:sp>
        <p:nvSpPr>
          <p:cNvPr id="25" name="吹き出し: 角を丸めた四角形 24">
            <a:extLst>
              <a:ext uri="{FF2B5EF4-FFF2-40B4-BE49-F238E27FC236}">
                <a16:creationId xmlns:a16="http://schemas.microsoft.com/office/drawing/2014/main" xmlns="" id="{F534235A-0925-48DE-8FDF-7CDE6E8C8D32}"/>
              </a:ext>
            </a:extLst>
          </p:cNvPr>
          <p:cNvSpPr/>
          <p:nvPr/>
        </p:nvSpPr>
        <p:spPr>
          <a:xfrm>
            <a:off x="8781143" y="132268"/>
            <a:ext cx="3220358" cy="686291"/>
          </a:xfrm>
          <a:prstGeom prst="wedgeRoundRectCallout">
            <a:avLst>
              <a:gd name="adj1" fmla="val -42398"/>
              <a:gd name="adj2" fmla="val 90165"/>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なぜ社内</a:t>
            </a:r>
            <a:r>
              <a:rPr kumimoji="1" lang="en-US" altLang="ja-JP" sz="1000" dirty="0">
                <a:solidFill>
                  <a:schemeClr val="tx1"/>
                </a:solidFill>
              </a:rPr>
              <a:t>LT</a:t>
            </a:r>
            <a:r>
              <a:rPr kumimoji="1" lang="ja-JP" altLang="en-US" sz="1000" dirty="0">
                <a:solidFill>
                  <a:schemeClr val="tx1"/>
                </a:solidFill>
              </a:rPr>
              <a:t>？</a:t>
            </a:r>
            <a:endParaRPr lang="en-US" altLang="ja-JP" sz="1000" dirty="0">
              <a:solidFill>
                <a:schemeClr val="tx1"/>
              </a:solidFill>
            </a:endParaRPr>
          </a:p>
          <a:p>
            <a:r>
              <a:rPr kumimoji="1" lang="ja-JP" altLang="en-US" sz="1000" dirty="0">
                <a:solidFill>
                  <a:schemeClr val="tx1"/>
                </a:solidFill>
              </a:rPr>
              <a:t>・今回の設計値の変更が社内を対象にしているため</a:t>
            </a:r>
            <a:r>
              <a:rPr kumimoji="1" lang="ja-JP" altLang="en-US" sz="1000" dirty="0" smtClean="0">
                <a:solidFill>
                  <a:schemeClr val="tx1"/>
                </a:solidFill>
              </a:rPr>
              <a:t>、</a:t>
            </a:r>
            <a:endParaRPr kumimoji="1" lang="en-US" altLang="ja-JP" sz="1000" dirty="0">
              <a:solidFill>
                <a:schemeClr val="tx1"/>
              </a:solidFill>
            </a:endParaRPr>
          </a:p>
        </p:txBody>
      </p:sp>
      <p:sp>
        <p:nvSpPr>
          <p:cNvPr id="26" name="吹き出し: 角を丸めた四角形 25">
            <a:extLst>
              <a:ext uri="{FF2B5EF4-FFF2-40B4-BE49-F238E27FC236}">
                <a16:creationId xmlns:a16="http://schemas.microsoft.com/office/drawing/2014/main" xmlns="" id="{CF4A040D-C85A-4C87-A5FA-8FB42ED20195}"/>
              </a:ext>
            </a:extLst>
          </p:cNvPr>
          <p:cNvSpPr/>
          <p:nvPr/>
        </p:nvSpPr>
        <p:spPr>
          <a:xfrm>
            <a:off x="765208" y="4798060"/>
            <a:ext cx="3489045" cy="1684020"/>
          </a:xfrm>
          <a:prstGeom prst="wedgeRoundRectCallout">
            <a:avLst>
              <a:gd name="adj1" fmla="val 67101"/>
              <a:gd name="adj2" fmla="val -32238"/>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b="1" dirty="0">
                <a:solidFill>
                  <a:schemeClr val="tx1"/>
                </a:solidFill>
              </a:rPr>
              <a:t>Ｙ軸は、社内</a:t>
            </a:r>
            <a:r>
              <a:rPr kumimoji="1" lang="en-US" altLang="ja-JP" sz="1200" b="1" dirty="0">
                <a:solidFill>
                  <a:schemeClr val="tx1"/>
                </a:solidFill>
              </a:rPr>
              <a:t>LT</a:t>
            </a:r>
            <a:r>
              <a:rPr kumimoji="1" lang="ja-JP" altLang="en-US" sz="1200" b="1" dirty="0">
                <a:solidFill>
                  <a:schemeClr val="tx1"/>
                </a:solidFill>
              </a:rPr>
              <a:t>（</a:t>
            </a:r>
            <a:r>
              <a:rPr kumimoji="1" lang="en-US" altLang="ja-JP" sz="1200" b="1" dirty="0">
                <a:solidFill>
                  <a:schemeClr val="tx1"/>
                </a:solidFill>
              </a:rPr>
              <a:t>After</a:t>
            </a:r>
            <a:r>
              <a:rPr lang="ja-JP" altLang="en-US" sz="1200" b="1" dirty="0">
                <a:solidFill>
                  <a:schemeClr val="tx1"/>
                </a:solidFill>
              </a:rPr>
              <a:t>）</a:t>
            </a:r>
            <a:r>
              <a:rPr lang="en-US" altLang="ja-JP" sz="1200" b="1" dirty="0">
                <a:solidFill>
                  <a:schemeClr val="tx1"/>
                </a:solidFill>
              </a:rPr>
              <a:t>- </a:t>
            </a:r>
            <a:r>
              <a:rPr kumimoji="1" lang="ja-JP" altLang="en-US" sz="1200" b="1" dirty="0">
                <a:solidFill>
                  <a:schemeClr val="tx1"/>
                </a:solidFill>
              </a:rPr>
              <a:t>社内</a:t>
            </a:r>
            <a:r>
              <a:rPr kumimoji="1" lang="en-US" altLang="ja-JP" sz="1200" b="1" dirty="0">
                <a:solidFill>
                  <a:schemeClr val="tx1"/>
                </a:solidFill>
              </a:rPr>
              <a:t>LT</a:t>
            </a:r>
            <a:r>
              <a:rPr kumimoji="1" lang="ja-JP" altLang="en-US" sz="1200" b="1" dirty="0">
                <a:solidFill>
                  <a:schemeClr val="tx1"/>
                </a:solidFill>
              </a:rPr>
              <a:t>（</a:t>
            </a:r>
            <a:r>
              <a:rPr kumimoji="1" lang="en-US" altLang="ja-JP" sz="1200" b="1" dirty="0">
                <a:solidFill>
                  <a:schemeClr val="tx1"/>
                </a:solidFill>
              </a:rPr>
              <a:t>Before</a:t>
            </a:r>
            <a:r>
              <a:rPr kumimoji="1" lang="ja-JP" altLang="en-US" sz="1200" b="1" dirty="0">
                <a:solidFill>
                  <a:schemeClr val="tx1"/>
                </a:solidFill>
              </a:rPr>
              <a:t>）</a:t>
            </a:r>
            <a:endParaRPr kumimoji="1" lang="en-US" altLang="ja-JP" sz="1200" b="1" dirty="0">
              <a:solidFill>
                <a:schemeClr val="tx1"/>
              </a:solidFill>
            </a:endParaRPr>
          </a:p>
          <a:p>
            <a:endParaRPr kumimoji="1" lang="en-US" altLang="ja-JP" sz="1200" b="1" dirty="0" smtClean="0">
              <a:solidFill>
                <a:schemeClr val="tx1"/>
              </a:solidFill>
            </a:endParaRPr>
          </a:p>
          <a:p>
            <a:r>
              <a:rPr lang="ja-JP" altLang="en-US" sz="1200" dirty="0">
                <a:solidFill>
                  <a:srgbClr val="333333"/>
                </a:solidFill>
              </a:rPr>
              <a:t>棒グラフは差分</a:t>
            </a:r>
            <a:r>
              <a:rPr lang="en-US" altLang="ja-JP" sz="1200" dirty="0">
                <a:solidFill>
                  <a:srgbClr val="333333"/>
                </a:solidFill>
              </a:rPr>
              <a:t>LT</a:t>
            </a:r>
            <a:r>
              <a:rPr lang="ja-JP" altLang="en-US" sz="1200" dirty="0">
                <a:solidFill>
                  <a:srgbClr val="333333"/>
                </a:solidFill>
              </a:rPr>
              <a:t>の</a:t>
            </a:r>
            <a:r>
              <a:rPr lang="ja-JP" altLang="en-US" sz="1200" dirty="0" smtClean="0">
                <a:solidFill>
                  <a:srgbClr val="333333"/>
                </a:solidFill>
              </a:rPr>
              <a:t>大きさ</a:t>
            </a:r>
            <a:endParaRPr lang="en-US" altLang="ja-JP" sz="1200" dirty="0" smtClean="0">
              <a:solidFill>
                <a:srgbClr val="333333"/>
              </a:solidFill>
            </a:endParaRPr>
          </a:p>
          <a:p>
            <a:r>
              <a:rPr lang="ja-JP" altLang="en-US" sz="1200" dirty="0" smtClean="0">
                <a:solidFill>
                  <a:srgbClr val="333333"/>
                </a:solidFill>
              </a:rPr>
              <a:t>（</a:t>
            </a:r>
            <a:r>
              <a:rPr lang="ja-JP" altLang="en-US" sz="1200" dirty="0">
                <a:solidFill>
                  <a:srgbClr val="333333"/>
                </a:solidFill>
              </a:rPr>
              <a:t>上が増加、下が減少</a:t>
            </a:r>
            <a:r>
              <a:rPr lang="ja-JP" altLang="en-US" sz="1200" dirty="0" smtClean="0">
                <a:solidFill>
                  <a:srgbClr val="333333"/>
                </a:solidFill>
              </a:rPr>
              <a:t>）</a:t>
            </a:r>
            <a:endParaRPr lang="en-US" altLang="ja-JP" sz="1200" b="1" dirty="0">
              <a:solidFill>
                <a:schemeClr val="tx1"/>
              </a:solidFill>
            </a:endParaRPr>
          </a:p>
          <a:p>
            <a:endParaRPr kumimoji="1" lang="en-US" altLang="ja-JP" sz="1200" b="1" dirty="0">
              <a:solidFill>
                <a:schemeClr val="tx1"/>
              </a:solidFill>
            </a:endParaRPr>
          </a:p>
          <a:p>
            <a:r>
              <a:rPr lang="en-US" altLang="ja-JP" sz="1200" dirty="0">
                <a:solidFill>
                  <a:schemeClr val="tx1"/>
                </a:solidFill>
              </a:rPr>
              <a:t>“</a:t>
            </a:r>
            <a:r>
              <a:rPr lang="ja-JP" altLang="en-US" sz="1200" dirty="0">
                <a:solidFill>
                  <a:schemeClr val="tx1"/>
                </a:solidFill>
              </a:rPr>
              <a:t>負の値を取る品番は、設計値変更したことで</a:t>
            </a:r>
            <a:r>
              <a:rPr lang="en-US" altLang="ja-JP" sz="1200" dirty="0">
                <a:solidFill>
                  <a:schemeClr val="tx1"/>
                </a:solidFill>
              </a:rPr>
              <a:t>LT</a:t>
            </a:r>
            <a:r>
              <a:rPr lang="ja-JP" altLang="en-US" sz="1200" dirty="0">
                <a:solidFill>
                  <a:schemeClr val="tx1"/>
                </a:solidFill>
              </a:rPr>
              <a:t>が短くなることを示しています</a:t>
            </a:r>
            <a:r>
              <a:rPr lang="en-US" altLang="ja-JP" sz="1200" dirty="0">
                <a:solidFill>
                  <a:schemeClr val="tx1"/>
                </a:solidFill>
              </a:rPr>
              <a:t>”</a:t>
            </a:r>
            <a:endParaRPr kumimoji="1" lang="en-US" altLang="ja-JP" sz="1200" dirty="0">
              <a:solidFill>
                <a:schemeClr val="tx1"/>
              </a:solidFill>
            </a:endParaRPr>
          </a:p>
          <a:p>
            <a:endParaRPr kumimoji="1" lang="ja-JP" altLang="en-US" sz="1200" dirty="0">
              <a:solidFill>
                <a:schemeClr val="tx1"/>
              </a:solidFill>
            </a:endParaRPr>
          </a:p>
        </p:txBody>
      </p:sp>
      <p:sp>
        <p:nvSpPr>
          <p:cNvPr id="18" name="正方形/長方形 17"/>
          <p:cNvSpPr/>
          <p:nvPr/>
        </p:nvSpPr>
        <p:spPr>
          <a:xfrm>
            <a:off x="7218823" y="3088305"/>
            <a:ext cx="1261884" cy="307777"/>
          </a:xfrm>
          <a:prstGeom prst="rect">
            <a:avLst/>
          </a:prstGeom>
        </p:spPr>
        <p:txBody>
          <a:bodyPr wrap="none">
            <a:spAutoFit/>
          </a:bodyPr>
          <a:lstStyle/>
          <a:p>
            <a:r>
              <a:rPr lang="ja-JP" altLang="en-US" sz="1400" dirty="0" smtClean="0"/>
              <a:t>データの説明</a:t>
            </a:r>
            <a:endParaRPr lang="en-US" altLang="ja-JP" sz="1400" dirty="0"/>
          </a:p>
        </p:txBody>
      </p:sp>
      <p:sp>
        <p:nvSpPr>
          <p:cNvPr id="19" name="吹き出し: 角を丸めた四角形 25">
            <a:extLst>
              <a:ext uri="{FF2B5EF4-FFF2-40B4-BE49-F238E27FC236}">
                <a16:creationId xmlns:a16="http://schemas.microsoft.com/office/drawing/2014/main" xmlns="" id="{CF4A040D-C85A-4C87-A5FA-8FB42ED20195}"/>
              </a:ext>
            </a:extLst>
          </p:cNvPr>
          <p:cNvSpPr/>
          <p:nvPr/>
        </p:nvSpPr>
        <p:spPr>
          <a:xfrm>
            <a:off x="781537" y="3909785"/>
            <a:ext cx="3489045" cy="779207"/>
          </a:xfrm>
          <a:prstGeom prst="wedgeRoundRectCallout">
            <a:avLst>
              <a:gd name="adj1" fmla="val 61287"/>
              <a:gd name="adj2" fmla="val 17915"/>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調査結果）一番左の品番については、出庫や回収の順番が入れ替わることで</a:t>
            </a:r>
            <a:r>
              <a:rPr lang="en-US" altLang="ja-JP" sz="1200" dirty="0" smtClean="0">
                <a:solidFill>
                  <a:schemeClr val="tx1"/>
                </a:solidFill>
              </a:rPr>
              <a:t>1</a:t>
            </a:r>
            <a:r>
              <a:rPr lang="ja-JP" altLang="en-US" sz="1200" dirty="0" smtClean="0">
                <a:solidFill>
                  <a:schemeClr val="tx1"/>
                </a:solidFill>
              </a:rPr>
              <a:t>日程度滞留していたのが原因だと思います</a:t>
            </a:r>
            <a:endParaRPr lang="en-US" altLang="ja-JP" sz="1200" dirty="0" smtClean="0">
              <a:solidFill>
                <a:schemeClr val="tx1"/>
              </a:solidFill>
            </a:endParaRPr>
          </a:p>
        </p:txBody>
      </p:sp>
      <p:sp>
        <p:nvSpPr>
          <p:cNvPr id="11" name="正方形/長方形 10"/>
          <p:cNvSpPr/>
          <p:nvPr/>
        </p:nvSpPr>
        <p:spPr>
          <a:xfrm>
            <a:off x="4662715" y="4254499"/>
            <a:ext cx="136071" cy="533399"/>
          </a:xfrm>
          <a:prstGeom prst="rect">
            <a:avLst/>
          </a:prstGeom>
          <a:no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7510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dirty="0" smtClean="0"/>
              <a:t>自分なりに考えられる仮説を立ててそれを証明するにはどんなことをすればいいか</a:t>
            </a:r>
            <a:endParaRPr lang="en-US" altLang="ja-JP" dirty="0" smtClean="0"/>
          </a:p>
          <a:p>
            <a:r>
              <a:rPr kumimoji="1" lang="ja-JP" altLang="en-US" dirty="0" smtClean="0"/>
              <a:t>どんなデータが必要か。今はここまでしかできないです</a:t>
            </a:r>
            <a:endParaRPr kumimoji="1" lang="en-US" altLang="ja-JP" dirty="0" smtClean="0"/>
          </a:p>
          <a:p>
            <a:r>
              <a:rPr lang="ja-JP" altLang="en-US" dirty="0" smtClean="0"/>
              <a:t>目を向けたくないことに目を向かせない</a:t>
            </a:r>
            <a:endParaRPr kumimoji="1" lang="ja-JP" altLang="en-US"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103637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kumimoji="1" lang="en-US" altLang="ja-JP" dirty="0" smtClean="0"/>
              <a:t>③</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308441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A2DB5F2-A4A9-4D76-942A-ED4B200A93D4}"/>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a:t>・</a:t>
            </a:r>
            <a:r>
              <a:rPr kumimoji="1" lang="ja-JP" altLang="en-US" sz="1800" b="0" u="sng" dirty="0">
                <a:solidFill>
                  <a:srgbClr val="FF0000"/>
                </a:solidFill>
              </a:rPr>
              <a:t>設計値（基準在庫日数）通りに、かんばんが回っているかの確認</a:t>
            </a:r>
            <a:endParaRPr kumimoji="1" lang="en-US" altLang="ja-JP" sz="1800" b="0" u="sng" dirty="0">
              <a:solidFill>
                <a:srgbClr val="FF0000"/>
              </a:solidFill>
            </a:endParaRPr>
          </a:p>
          <a:p>
            <a:endParaRPr lang="en-US" altLang="ja-JP" sz="1800" b="0" dirty="0"/>
          </a:p>
          <a:p>
            <a:r>
              <a:rPr kumimoji="1" lang="ja-JP" altLang="en-US" sz="1800" b="0" dirty="0"/>
              <a:t>○結論</a:t>
            </a:r>
            <a:endParaRPr kumimoji="1" lang="en-US" altLang="ja-JP" sz="1800" b="0" dirty="0"/>
          </a:p>
          <a:p>
            <a:r>
              <a:rPr lang="ja-JP" altLang="en-US" sz="1800" b="0" dirty="0" smtClean="0"/>
              <a:t>・</a:t>
            </a:r>
            <a:r>
              <a:rPr lang="ja-JP" altLang="en-US" sz="1800" b="0" dirty="0" smtClean="0"/>
              <a:t>設計値を変更した</a:t>
            </a:r>
            <a:r>
              <a:rPr lang="ja-JP" altLang="en-US" sz="1800" b="0" dirty="0" smtClean="0"/>
              <a:t>後は</a:t>
            </a:r>
            <a:r>
              <a:rPr lang="ja-JP" altLang="en-US" sz="1800" b="0" dirty="0" smtClean="0"/>
              <a:t>基準在庫日数が短くなっているの</a:t>
            </a:r>
            <a:r>
              <a:rPr lang="ja-JP" altLang="en-US" sz="1800" b="0" dirty="0" smtClean="0"/>
              <a:t>で、その基準を上振る傾向が確認されました</a:t>
            </a:r>
            <a:endParaRPr lang="en-US" altLang="ja-JP" sz="1800" b="0" dirty="0" smtClean="0"/>
          </a:p>
          <a:p>
            <a:endParaRPr lang="en-US" altLang="ja-JP" sz="1800" b="0" dirty="0" smtClean="0"/>
          </a:p>
          <a:p>
            <a:r>
              <a:rPr lang="ja-JP" altLang="en-US" sz="1800" b="0" dirty="0" smtClean="0"/>
              <a:t>○</a:t>
            </a:r>
            <a:r>
              <a:rPr lang="ja-JP" altLang="en-US" sz="1800" b="0" dirty="0" smtClean="0"/>
              <a:t>根拠</a:t>
            </a:r>
            <a:endParaRPr lang="en-US" altLang="ja-JP" sz="1800" b="0" dirty="0"/>
          </a:p>
          <a:p>
            <a:pPr algn="l"/>
            <a:r>
              <a:rPr lang="ja-JP" altLang="en-US" sz="1800" b="0" dirty="0"/>
              <a:t>・基準在庫日数を平均</a:t>
            </a:r>
            <a:r>
              <a:rPr lang="en-US" altLang="ja-JP" sz="1800" b="0" dirty="0"/>
              <a:t>0.4</a:t>
            </a:r>
            <a:r>
              <a:rPr lang="ja-JP" altLang="en-US" sz="1800" b="0" dirty="0"/>
              <a:t>日程度上振れている</a:t>
            </a:r>
            <a:endParaRPr lang="en-US" altLang="ja-JP" sz="1800" b="0" dirty="0"/>
          </a:p>
          <a:p>
            <a:pPr algn="l"/>
            <a:r>
              <a:rPr lang="ja-JP" altLang="en-US" sz="1800" b="0" dirty="0"/>
              <a:t>・</a:t>
            </a:r>
            <a:r>
              <a:rPr lang="ja-JP" altLang="en-US" sz="1800" b="0" i="0" u="none" strike="noStrike" baseline="0" dirty="0">
                <a:latin typeface="メイリオ" panose="020B0604030504040204" pitchFamily="50" charset="-128"/>
                <a:ea typeface="メイリオ" panose="020B0604030504040204" pitchFamily="50" charset="-128"/>
              </a:rPr>
              <a:t>基準在庫日数通りに在庫が回っている品番が</a:t>
            </a:r>
            <a:endParaRPr lang="en-US" altLang="ja-JP" sz="1800" b="0" i="0" u="none" strike="noStrike" baseline="0" dirty="0">
              <a:latin typeface="メイリオ" panose="020B0604030504040204" pitchFamily="50" charset="-128"/>
              <a:ea typeface="メイリオ" panose="020B0604030504040204" pitchFamily="50" charset="-128"/>
            </a:endParaRPr>
          </a:p>
          <a:p>
            <a:pPr algn="l"/>
            <a:r>
              <a:rPr lang="ja-JP" altLang="en-US" sz="1800" b="0" dirty="0"/>
              <a:t>　</a:t>
            </a:r>
            <a:r>
              <a:rPr lang="ja-JP" altLang="en-US" sz="1800" b="0" i="0" u="none" strike="noStrike" baseline="0" dirty="0">
                <a:latin typeface="メイリオ" panose="020B0604030504040204" pitchFamily="50" charset="-128"/>
                <a:ea typeface="メイリオ" panose="020B0604030504040204" pitchFamily="50" charset="-128"/>
              </a:rPr>
              <a:t>全体の</a:t>
            </a:r>
            <a:r>
              <a:rPr lang="en-US" altLang="ja-JP" sz="1800" b="0" i="0" u="none" strike="noStrike" baseline="0" dirty="0">
                <a:latin typeface="メイリオ" panose="020B0604030504040204" pitchFamily="50" charset="-128"/>
                <a:ea typeface="メイリオ" panose="020B0604030504040204" pitchFamily="50" charset="-128"/>
              </a:rPr>
              <a:t>3</a:t>
            </a:r>
            <a:r>
              <a:rPr lang="ja-JP" altLang="en-US" sz="1800" b="0" i="0" u="none" strike="noStrike" baseline="0" dirty="0">
                <a:latin typeface="メイリオ" panose="020B0604030504040204" pitchFamily="50" charset="-128"/>
                <a:ea typeface="メイリオ" panose="020B0604030504040204" pitchFamily="50" charset="-128"/>
              </a:rPr>
              <a:t>割</a:t>
            </a:r>
            <a:r>
              <a:rPr lang="ja-JP" altLang="en-US" sz="1800" b="0" i="0" u="none" strike="noStrike" baseline="0" dirty="0" smtClean="0">
                <a:latin typeface="メイリオ" panose="020B0604030504040204" pitchFamily="50" charset="-128"/>
                <a:ea typeface="メイリオ" panose="020B0604030504040204" pitchFamily="50" charset="-128"/>
              </a:rPr>
              <a:t>程度</a:t>
            </a:r>
            <a:r>
              <a:rPr lang="ja-JP" altLang="en-US" sz="1800" b="0" i="0" u="none" strike="noStrike" baseline="0" dirty="0" smtClean="0">
                <a:latin typeface="メイリオ" panose="020B0604030504040204" pitchFamily="50" charset="-128"/>
                <a:ea typeface="メイリオ" panose="020B0604030504040204" pitchFamily="50" charset="-128"/>
              </a:rPr>
              <a:t>（設計値変更前と変わらず）</a:t>
            </a:r>
            <a:endParaRPr lang="en-US" altLang="ja-JP" sz="1800" b="0" i="0" u="none" strike="noStrike" baseline="0" dirty="0" smtClean="0">
              <a:latin typeface="メイリオ" panose="020B0604030504040204" pitchFamily="50" charset="-128"/>
              <a:ea typeface="メイリオ" panose="020B0604030504040204" pitchFamily="50" charset="-128"/>
            </a:endParaRPr>
          </a:p>
          <a:p>
            <a:pPr algn="l"/>
            <a:r>
              <a:rPr lang="ja-JP" altLang="en-US" sz="1800" b="0" i="0" u="none" strike="noStrike" baseline="0" dirty="0" smtClean="0">
                <a:latin typeface="メイリオ" panose="020B0604030504040204" pitchFamily="50" charset="-128"/>
                <a:ea typeface="メイリオ" panose="020B0604030504040204" pitchFamily="50" charset="-128"/>
              </a:rPr>
              <a:t>・</a:t>
            </a:r>
            <a:r>
              <a:rPr lang="ja-JP" altLang="en-US" sz="1800" b="0" dirty="0" smtClean="0"/>
              <a:t>設計値変更後、</a:t>
            </a:r>
            <a:r>
              <a:rPr lang="en-US" altLang="ja-JP" sz="1800" b="0" dirty="0" smtClean="0"/>
              <a:t>LT</a:t>
            </a:r>
            <a:r>
              <a:rPr lang="ja-JP" altLang="en-US" sz="1800" b="0" dirty="0" smtClean="0"/>
              <a:t>が短くなっているが</a:t>
            </a:r>
            <a:endParaRPr lang="en-US" altLang="ja-JP" sz="1800" b="0" dirty="0" smtClean="0"/>
          </a:p>
          <a:p>
            <a:pPr algn="l"/>
            <a:r>
              <a:rPr lang="ja-JP" altLang="ja-JP" sz="1800" b="0" dirty="0"/>
              <a:t>　</a:t>
            </a:r>
            <a:r>
              <a:rPr lang="ja-JP" altLang="en-US" sz="1800" b="0" dirty="0" smtClean="0"/>
              <a:t>基準在庫日数も短くなってる</a:t>
            </a:r>
            <a:endParaRPr lang="en-US" altLang="ja-JP" sz="1800" b="0" dirty="0" smtClean="0"/>
          </a:p>
        </p:txBody>
      </p:sp>
      <p:sp>
        <p:nvSpPr>
          <p:cNvPr id="3" name="テキスト プレースホルダー 2">
            <a:extLst>
              <a:ext uri="{FF2B5EF4-FFF2-40B4-BE49-F238E27FC236}">
                <a16:creationId xmlns:a16="http://schemas.microsoft.com/office/drawing/2014/main" xmlns="" id="{BAC0D225-799A-494A-AF10-B4058C43D070}"/>
              </a:ext>
            </a:extLst>
          </p:cNvPr>
          <p:cNvSpPr>
            <a:spLocks noGrp="1"/>
          </p:cNvSpPr>
          <p:nvPr>
            <p:ph type="body" sz="quarter" idx="20"/>
          </p:nvPr>
        </p:nvSpPr>
        <p:spPr/>
        <p:txBody>
          <a:bodyPr/>
          <a:lstStyle/>
          <a:p>
            <a:r>
              <a:rPr lang="en-US" altLang="ja-JP" dirty="0"/>
              <a:t>②</a:t>
            </a:r>
            <a:r>
              <a:rPr lang="ja-JP" altLang="en-US" dirty="0"/>
              <a:t>設計と実績の</a:t>
            </a:r>
            <a:r>
              <a:rPr lang="ja-JP" altLang="en-US" dirty="0" smtClean="0"/>
              <a:t>比較</a:t>
            </a:r>
            <a:r>
              <a:rPr lang="ja-JP" altLang="en-US" dirty="0"/>
              <a:t>（基準在庫通りに回っているか？）</a:t>
            </a:r>
            <a:endParaRPr kumimoji="1" lang="ja-JP" altLang="en-US" dirty="0"/>
          </a:p>
        </p:txBody>
      </p:sp>
      <p:sp>
        <p:nvSpPr>
          <p:cNvPr id="4" name="日付プレースホルダー 3">
            <a:extLst>
              <a:ext uri="{FF2B5EF4-FFF2-40B4-BE49-F238E27FC236}">
                <a16:creationId xmlns:a16="http://schemas.microsoft.com/office/drawing/2014/main" xmlns="" id="{8E2BFF7A-B03D-4BC1-AA2F-50C344D8CF0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pic>
        <p:nvPicPr>
          <p:cNvPr id="10" name="図 9">
            <a:extLst>
              <a:ext uri="{FF2B5EF4-FFF2-40B4-BE49-F238E27FC236}">
                <a16:creationId xmlns:a16="http://schemas.microsoft.com/office/drawing/2014/main" xmlns="" id="{75CBE91C-79C0-44D1-B511-D4B44036A316}"/>
              </a:ext>
            </a:extLst>
          </p:cNvPr>
          <p:cNvPicPr>
            <a:picLocks noChangeAspect="1"/>
          </p:cNvPicPr>
          <p:nvPr/>
        </p:nvPicPr>
        <p:blipFill>
          <a:blip r:embed="rId2"/>
          <a:stretch>
            <a:fillRect/>
          </a:stretch>
        </p:blipFill>
        <p:spPr>
          <a:xfrm>
            <a:off x="5470072" y="2803913"/>
            <a:ext cx="5669643" cy="3700868"/>
          </a:xfrm>
          <a:prstGeom prst="rect">
            <a:avLst/>
          </a:prstGeom>
        </p:spPr>
      </p:pic>
      <p:sp>
        <p:nvSpPr>
          <p:cNvPr id="7" name="テキスト ボックス 6">
            <a:extLst>
              <a:ext uri="{FF2B5EF4-FFF2-40B4-BE49-F238E27FC236}">
                <a16:creationId xmlns:a16="http://schemas.microsoft.com/office/drawing/2014/main" xmlns="" id="{7F64D23C-E69A-41DE-AC07-EF0A0C229BB2}"/>
              </a:ext>
            </a:extLst>
          </p:cNvPr>
          <p:cNvSpPr txBox="1"/>
          <p:nvPr/>
        </p:nvSpPr>
        <p:spPr>
          <a:xfrm>
            <a:off x="9751786" y="3248640"/>
            <a:ext cx="1387928" cy="400110"/>
          </a:xfrm>
          <a:prstGeom prst="rect">
            <a:avLst/>
          </a:prstGeom>
          <a:noFill/>
        </p:spPr>
        <p:txBody>
          <a:bodyPr wrap="square">
            <a:spAutoFit/>
          </a:bodyPr>
          <a:lstStyle/>
          <a:p>
            <a:r>
              <a:rPr lang="ja-JP" altLang="en-US" sz="1000" b="0" dirty="0" smtClean="0">
                <a:solidFill>
                  <a:schemeClr val="accent2"/>
                </a:solidFill>
              </a:rPr>
              <a:t>青棒：</a:t>
            </a:r>
            <a:r>
              <a:rPr lang="en-US" altLang="ja-JP" sz="1000" dirty="0" smtClean="0">
                <a:solidFill>
                  <a:schemeClr val="accent2"/>
                </a:solidFill>
              </a:rPr>
              <a:t>LT</a:t>
            </a:r>
            <a:r>
              <a:rPr lang="ja-JP" altLang="en-US" sz="1000" dirty="0" smtClean="0">
                <a:solidFill>
                  <a:schemeClr val="accent2"/>
                </a:solidFill>
              </a:rPr>
              <a:t>中央値</a:t>
            </a:r>
            <a:endParaRPr lang="en-US" altLang="ja-JP" sz="1000" b="0" dirty="0" smtClean="0">
              <a:solidFill>
                <a:schemeClr val="accent2"/>
              </a:solidFill>
            </a:endParaRPr>
          </a:p>
          <a:p>
            <a:r>
              <a:rPr lang="ja-JP" altLang="en-US" sz="1000" b="0" dirty="0" smtClean="0">
                <a:solidFill>
                  <a:srgbClr val="FF0000"/>
                </a:solidFill>
              </a:rPr>
              <a:t>赤線：基準在庫日数</a:t>
            </a:r>
            <a:endParaRPr lang="en-US" altLang="ja-JP" sz="1000" b="0" dirty="0">
              <a:solidFill>
                <a:srgbClr val="FF0000"/>
              </a:solidFill>
            </a:endParaRPr>
          </a:p>
        </p:txBody>
      </p:sp>
      <p:sp>
        <p:nvSpPr>
          <p:cNvPr id="9" name="正方形/長方形 8"/>
          <p:cNvSpPr/>
          <p:nvPr/>
        </p:nvSpPr>
        <p:spPr>
          <a:xfrm>
            <a:off x="9559254" y="2761735"/>
            <a:ext cx="1569660" cy="369332"/>
          </a:xfrm>
          <a:prstGeom prst="rect">
            <a:avLst/>
          </a:prstGeom>
        </p:spPr>
        <p:txBody>
          <a:bodyPr wrap="none">
            <a:spAutoFit/>
          </a:bodyPr>
          <a:lstStyle/>
          <a:p>
            <a:r>
              <a:rPr lang="ja-JP" altLang="en-US" dirty="0" smtClean="0"/>
              <a:t>設計値変更前</a:t>
            </a:r>
            <a:endParaRPr lang="en-US" altLang="ja-JP" dirty="0"/>
          </a:p>
        </p:txBody>
      </p:sp>
      <p:sp>
        <p:nvSpPr>
          <p:cNvPr id="12" name="正方形/長方形 11"/>
          <p:cNvSpPr/>
          <p:nvPr/>
        </p:nvSpPr>
        <p:spPr>
          <a:xfrm>
            <a:off x="9575583" y="4673992"/>
            <a:ext cx="1569660" cy="369332"/>
          </a:xfrm>
          <a:prstGeom prst="rect">
            <a:avLst/>
          </a:prstGeom>
        </p:spPr>
        <p:txBody>
          <a:bodyPr wrap="none">
            <a:spAutoFit/>
          </a:bodyPr>
          <a:lstStyle/>
          <a:p>
            <a:r>
              <a:rPr lang="ja-JP" altLang="en-US" dirty="0" smtClean="0"/>
              <a:t>設計値変更後</a:t>
            </a:r>
            <a:endParaRPr lang="en-US" altLang="ja-JP" dirty="0"/>
          </a:p>
        </p:txBody>
      </p:sp>
      <p:sp>
        <p:nvSpPr>
          <p:cNvPr id="13" name="テキスト ボックス 12">
            <a:extLst>
              <a:ext uri="{FF2B5EF4-FFF2-40B4-BE49-F238E27FC236}">
                <a16:creationId xmlns:a16="http://schemas.microsoft.com/office/drawing/2014/main" xmlns="" id="{7F64D23C-E69A-41DE-AC07-EF0A0C229BB2}"/>
              </a:ext>
            </a:extLst>
          </p:cNvPr>
          <p:cNvSpPr txBox="1"/>
          <p:nvPr/>
        </p:nvSpPr>
        <p:spPr>
          <a:xfrm>
            <a:off x="9722757" y="5106468"/>
            <a:ext cx="1387928" cy="400110"/>
          </a:xfrm>
          <a:prstGeom prst="rect">
            <a:avLst/>
          </a:prstGeom>
          <a:noFill/>
        </p:spPr>
        <p:txBody>
          <a:bodyPr wrap="square">
            <a:spAutoFit/>
          </a:bodyPr>
          <a:lstStyle/>
          <a:p>
            <a:r>
              <a:rPr lang="ja-JP" altLang="en-US" sz="1000" b="0" dirty="0" smtClean="0">
                <a:solidFill>
                  <a:schemeClr val="accent2"/>
                </a:solidFill>
              </a:rPr>
              <a:t>青棒：</a:t>
            </a:r>
            <a:r>
              <a:rPr lang="en-US" altLang="ja-JP" sz="1000" dirty="0" smtClean="0">
                <a:solidFill>
                  <a:schemeClr val="accent2"/>
                </a:solidFill>
              </a:rPr>
              <a:t>LT</a:t>
            </a:r>
            <a:r>
              <a:rPr lang="ja-JP" altLang="en-US" sz="1000" dirty="0" smtClean="0">
                <a:solidFill>
                  <a:schemeClr val="accent2"/>
                </a:solidFill>
              </a:rPr>
              <a:t>中央値</a:t>
            </a:r>
            <a:endParaRPr lang="en-US" altLang="ja-JP" sz="1000" b="0" dirty="0" smtClean="0">
              <a:solidFill>
                <a:schemeClr val="accent2"/>
              </a:solidFill>
            </a:endParaRPr>
          </a:p>
          <a:p>
            <a:r>
              <a:rPr lang="ja-JP" altLang="en-US" sz="1000" b="0" dirty="0" smtClean="0">
                <a:solidFill>
                  <a:srgbClr val="FF0000"/>
                </a:solidFill>
              </a:rPr>
              <a:t>赤線：基準在庫日数</a:t>
            </a:r>
            <a:endParaRPr lang="en-US" altLang="ja-JP" sz="1000" b="0" dirty="0">
              <a:solidFill>
                <a:srgbClr val="FF0000"/>
              </a:solidFill>
            </a:endParaRPr>
          </a:p>
        </p:txBody>
      </p:sp>
      <p:sp>
        <p:nvSpPr>
          <p:cNvPr id="15" name="吹き出し: 角を丸めた四角形 25">
            <a:extLst>
              <a:ext uri="{FF2B5EF4-FFF2-40B4-BE49-F238E27FC236}">
                <a16:creationId xmlns:a16="http://schemas.microsoft.com/office/drawing/2014/main" xmlns="" id="{CF4A040D-C85A-4C87-A5FA-8FB42ED20195}"/>
              </a:ext>
            </a:extLst>
          </p:cNvPr>
          <p:cNvSpPr/>
          <p:nvPr/>
        </p:nvSpPr>
        <p:spPr>
          <a:xfrm>
            <a:off x="1177777" y="5230585"/>
            <a:ext cx="3489045" cy="779207"/>
          </a:xfrm>
          <a:prstGeom prst="wedgeRoundRectCallout">
            <a:avLst>
              <a:gd name="adj1" fmla="val 68567"/>
              <a:gd name="adj2" fmla="val -26417"/>
              <a:gd name="adj3" fmla="val 16667"/>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solidFill>
              </a:rPr>
              <a:t>仮説）</a:t>
            </a:r>
            <a:r>
              <a:rPr lang="ja-JP" altLang="en-US" sz="1200" dirty="0" smtClean="0">
                <a:solidFill>
                  <a:schemeClr val="tx1"/>
                </a:solidFill>
              </a:rPr>
              <a:t>同じ</a:t>
            </a:r>
            <a:r>
              <a:rPr lang="ja-JP" altLang="en-US" sz="1200" dirty="0">
                <a:solidFill>
                  <a:schemeClr val="tx1"/>
                </a:solidFill>
              </a:rPr>
              <a:t>品番で上振れが強い。基準在庫以外の要因が絡んでいるので</a:t>
            </a:r>
            <a:r>
              <a:rPr lang="ja-JP" altLang="en-US" sz="1200" dirty="0" smtClean="0">
                <a:solidFill>
                  <a:schemeClr val="tx1"/>
                </a:solidFill>
              </a:rPr>
              <a:t>は</a:t>
            </a:r>
            <a:endParaRPr lang="ja-JP" altLang="en-US" sz="1200" dirty="0">
              <a:solidFill>
                <a:schemeClr val="tx1"/>
              </a:solidFill>
            </a:endParaRPr>
          </a:p>
        </p:txBody>
      </p:sp>
    </p:spTree>
    <p:extLst>
      <p:ext uri="{BB962C8B-B14F-4D97-AF65-F5344CB8AC3E}">
        <p14:creationId xmlns:p14="http://schemas.microsoft.com/office/powerpoint/2010/main" val="315185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A2DB5F2-A4A9-4D76-942A-ED4B200A93D4}"/>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smtClean="0"/>
              <a:t>・</a:t>
            </a:r>
            <a:r>
              <a:rPr kumimoji="1" lang="ja-JP" altLang="en-US" sz="1800" b="0" u="sng" dirty="0" smtClean="0">
                <a:solidFill>
                  <a:srgbClr val="FF0000"/>
                </a:solidFill>
              </a:rPr>
              <a:t>社内のかんばんの総枚数</a:t>
            </a:r>
            <a:r>
              <a:rPr kumimoji="1" lang="ja-JP" altLang="en-US" sz="1800" b="0" u="sng" dirty="0" smtClean="0">
                <a:solidFill>
                  <a:srgbClr val="FF0000"/>
                </a:solidFill>
              </a:rPr>
              <a:t>の</a:t>
            </a:r>
            <a:r>
              <a:rPr kumimoji="1" lang="ja-JP" altLang="en-US" sz="1800" b="0" u="sng" dirty="0" smtClean="0">
                <a:solidFill>
                  <a:srgbClr val="FF0000"/>
                </a:solidFill>
              </a:rPr>
              <a:t>計算結果に問題があることで在庫過多になっていないかの確認</a:t>
            </a:r>
            <a:endParaRPr kumimoji="1" lang="en-US" altLang="ja-JP" sz="1800" b="0" u="sng" dirty="0">
              <a:solidFill>
                <a:srgbClr val="FF0000"/>
              </a:solidFill>
            </a:endParaRPr>
          </a:p>
          <a:p>
            <a:endParaRPr lang="en-US" altLang="ja-JP" sz="1800" b="0" dirty="0"/>
          </a:p>
          <a:p>
            <a:r>
              <a:rPr kumimoji="1" lang="ja-JP" altLang="en-US" sz="1800" b="0" dirty="0" smtClean="0"/>
              <a:t>○</a:t>
            </a:r>
            <a:r>
              <a:rPr lang="ja-JP" altLang="en-US" sz="1800" b="0" dirty="0" smtClean="0"/>
              <a:t>仮説</a:t>
            </a:r>
            <a:endParaRPr kumimoji="1" lang="en-US" altLang="ja-JP" sz="1800" b="0" dirty="0"/>
          </a:p>
          <a:p>
            <a:r>
              <a:rPr lang="ja-JP" altLang="en-US" sz="1800" b="0" dirty="0" smtClean="0"/>
              <a:t>・</a:t>
            </a:r>
            <a:r>
              <a:rPr lang="ja-JP" altLang="en-US" sz="1800" b="0" dirty="0" smtClean="0"/>
              <a:t>不要なかんばんが多いほど、在庫過多になり滞留日数がかさむ（比例の関係があるのでは）</a:t>
            </a:r>
            <a:endParaRPr lang="en-US" altLang="ja-JP" sz="1800" b="0" dirty="0" smtClean="0"/>
          </a:p>
          <a:p>
            <a:endParaRPr lang="en-US" altLang="ja-JP" sz="1800" b="0" dirty="0" smtClean="0"/>
          </a:p>
          <a:p>
            <a:endParaRPr lang="en-US" altLang="ja-JP" sz="1800" b="0" dirty="0"/>
          </a:p>
        </p:txBody>
      </p:sp>
      <p:sp>
        <p:nvSpPr>
          <p:cNvPr id="3" name="テキスト プレースホルダー 2">
            <a:extLst>
              <a:ext uri="{FF2B5EF4-FFF2-40B4-BE49-F238E27FC236}">
                <a16:creationId xmlns:a16="http://schemas.microsoft.com/office/drawing/2014/main" xmlns="" id="{BAC0D225-799A-494A-AF10-B4058C43D070}"/>
              </a:ext>
            </a:extLst>
          </p:cNvPr>
          <p:cNvSpPr>
            <a:spLocks noGrp="1"/>
          </p:cNvSpPr>
          <p:nvPr>
            <p:ph type="body" sz="quarter" idx="20"/>
          </p:nvPr>
        </p:nvSpPr>
        <p:spPr/>
        <p:txBody>
          <a:bodyPr/>
          <a:lstStyle/>
          <a:p>
            <a:r>
              <a:rPr lang="en-US" altLang="ja-JP" dirty="0" smtClean="0"/>
              <a:t>③</a:t>
            </a:r>
            <a:r>
              <a:rPr lang="ja-JP" altLang="en-US" dirty="0" smtClean="0"/>
              <a:t>かんば</a:t>
            </a:r>
            <a:r>
              <a:rPr lang="ja-JP" altLang="en-US" dirty="0" smtClean="0"/>
              <a:t>ん</a:t>
            </a:r>
            <a:r>
              <a:rPr lang="ja-JP" altLang="en-US" dirty="0" smtClean="0"/>
              <a:t>総枚数</a:t>
            </a:r>
            <a:r>
              <a:rPr lang="ja-JP" altLang="en-US" dirty="0"/>
              <a:t>の計算結果と在庫過多の関係</a:t>
            </a:r>
          </a:p>
          <a:p>
            <a:endParaRPr kumimoji="1" lang="ja-JP" altLang="en-US" dirty="0"/>
          </a:p>
        </p:txBody>
      </p:sp>
      <p:sp>
        <p:nvSpPr>
          <p:cNvPr id="4" name="日付プレースホルダー 3">
            <a:extLst>
              <a:ext uri="{FF2B5EF4-FFF2-40B4-BE49-F238E27FC236}">
                <a16:creationId xmlns:a16="http://schemas.microsoft.com/office/drawing/2014/main" xmlns="" id="{8E2BFF7A-B03D-4BC1-AA2F-50C344D8CF0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371830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CA2DB5F2-A4A9-4D76-942A-ED4B200A93D4}"/>
              </a:ext>
            </a:extLst>
          </p:cNvPr>
          <p:cNvSpPr>
            <a:spLocks noGrp="1"/>
          </p:cNvSpPr>
          <p:nvPr>
            <p:ph type="body" sz="quarter" idx="18"/>
          </p:nvPr>
        </p:nvSpPr>
        <p:spPr/>
        <p:txBody>
          <a:bodyPr/>
          <a:lstStyle/>
          <a:p>
            <a:r>
              <a:rPr lang="ja-JP" altLang="en-US" sz="1800" b="0" dirty="0"/>
              <a:t>○目的</a:t>
            </a:r>
            <a:endParaRPr lang="en-US" altLang="ja-JP" sz="1800" b="0" dirty="0"/>
          </a:p>
          <a:p>
            <a:r>
              <a:rPr kumimoji="1" lang="ja-JP" altLang="en-US" sz="1800" b="0" dirty="0" smtClean="0"/>
              <a:t>・</a:t>
            </a:r>
            <a:r>
              <a:rPr kumimoji="1" lang="ja-JP" altLang="en-US" sz="1800" b="0" u="sng" dirty="0" smtClean="0">
                <a:solidFill>
                  <a:srgbClr val="FF0000"/>
                </a:solidFill>
              </a:rPr>
              <a:t>社内のかんばん総枚数</a:t>
            </a:r>
            <a:r>
              <a:rPr kumimoji="1" lang="ja-JP" altLang="en-US" sz="1800" b="0" u="sng" dirty="0" smtClean="0">
                <a:solidFill>
                  <a:srgbClr val="FF0000"/>
                </a:solidFill>
              </a:rPr>
              <a:t>の</a:t>
            </a:r>
            <a:r>
              <a:rPr kumimoji="1" lang="ja-JP" altLang="en-US" sz="1800" b="0" u="sng" dirty="0" smtClean="0">
                <a:solidFill>
                  <a:srgbClr val="FF0000"/>
                </a:solidFill>
              </a:rPr>
              <a:t>計算結果と在庫過多の関係の確認</a:t>
            </a:r>
            <a:endParaRPr kumimoji="1" lang="en-US" altLang="ja-JP" sz="1800" b="0" u="sng" dirty="0">
              <a:solidFill>
                <a:srgbClr val="FF0000"/>
              </a:solidFill>
            </a:endParaRPr>
          </a:p>
          <a:p>
            <a:endParaRPr lang="en-US" altLang="ja-JP" sz="1800" b="0" dirty="0"/>
          </a:p>
          <a:p>
            <a:r>
              <a:rPr kumimoji="1" lang="ja-JP" altLang="en-US" sz="1800" b="0" dirty="0"/>
              <a:t>○結論</a:t>
            </a:r>
            <a:endParaRPr kumimoji="1" lang="en-US" altLang="ja-JP" sz="1800" b="0" dirty="0"/>
          </a:p>
          <a:p>
            <a:r>
              <a:rPr lang="ja-JP" altLang="en-US" sz="1800" b="0" dirty="0" smtClean="0"/>
              <a:t>・</a:t>
            </a:r>
            <a:r>
              <a:rPr lang="ja-JP" altLang="en-US" sz="1800" b="0" dirty="0" smtClean="0"/>
              <a:t>不要なかんばんが少ないほ</a:t>
            </a:r>
            <a:r>
              <a:rPr lang="ja-JP" altLang="en-US" sz="1800" b="0" dirty="0" smtClean="0"/>
              <a:t>ど</a:t>
            </a:r>
            <a:r>
              <a:rPr lang="ja-JP" altLang="en-US" sz="1800" b="0" dirty="0" smtClean="0"/>
              <a:t>滞留日数は短いが、</a:t>
            </a:r>
            <a:endParaRPr lang="en-US" altLang="ja-JP" sz="1800" b="0" dirty="0" smtClean="0"/>
          </a:p>
          <a:p>
            <a:r>
              <a:rPr lang="ja-JP" altLang="ja-JP" sz="1800" b="0" dirty="0"/>
              <a:t>　</a:t>
            </a:r>
            <a:r>
              <a:rPr lang="ja-JP" altLang="en-US" sz="1800" b="0" dirty="0" smtClean="0"/>
              <a:t>不要なかんばんが多いほど滞留日数が長くなるという、傾向は見られなかった</a:t>
            </a:r>
            <a:endParaRPr lang="en-US" altLang="ja-JP" sz="1800" b="0" dirty="0" smtClean="0"/>
          </a:p>
          <a:p>
            <a:endParaRPr lang="en-US" altLang="ja-JP" sz="1800" b="0" dirty="0" smtClean="0"/>
          </a:p>
          <a:p>
            <a:r>
              <a:rPr lang="ja-JP" altLang="en-US" sz="1800" b="0" dirty="0" smtClean="0"/>
              <a:t>○</a:t>
            </a:r>
            <a:r>
              <a:rPr lang="ja-JP" altLang="en-US" sz="1800" b="0" dirty="0"/>
              <a:t>理由</a:t>
            </a:r>
            <a:endParaRPr lang="en-US" altLang="ja-JP" sz="1800" b="0" dirty="0"/>
          </a:p>
          <a:p>
            <a:pPr algn="l"/>
            <a:r>
              <a:rPr lang="ja-JP" altLang="en-US" sz="1800" b="0" dirty="0" smtClean="0"/>
              <a:t>・</a:t>
            </a:r>
            <a:r>
              <a:rPr lang="ja-JP" altLang="en-US" sz="1800" b="0" dirty="0" smtClean="0"/>
              <a:t>ある品番の１週間のかんばん総枚数と１週間の</a:t>
            </a:r>
            <a:r>
              <a:rPr lang="en-US" altLang="ja-JP" sz="1800" b="0" dirty="0" smtClean="0"/>
              <a:t>LT</a:t>
            </a:r>
            <a:r>
              <a:rPr lang="ja-JP" altLang="en-US" sz="1800" b="0" dirty="0" smtClean="0"/>
              <a:t>データの中央値をデータとして採用しており、</a:t>
            </a:r>
            <a:endParaRPr lang="en-US" altLang="ja-JP" sz="1800" b="0" dirty="0" smtClean="0"/>
          </a:p>
          <a:p>
            <a:pPr algn="l"/>
            <a:r>
              <a:rPr lang="ja-JP" altLang="ja-JP" sz="1800" b="0" dirty="0"/>
              <a:t>　</a:t>
            </a:r>
            <a:r>
              <a:rPr lang="ja-JP" altLang="en-US" sz="1800" b="0" dirty="0" smtClean="0"/>
              <a:t>分析の粒度が荒い。日毎や数時間単位など、短い時間スケールで確認しないと、特徴を捉えられない</a:t>
            </a:r>
            <a:endParaRPr lang="en-US" altLang="ja-JP" sz="1800" b="0" dirty="0" smtClean="0"/>
          </a:p>
          <a:p>
            <a:pPr algn="l"/>
            <a:r>
              <a:rPr lang="ja-JP" altLang="ja-JP" sz="1800" b="0" dirty="0"/>
              <a:t>　</a:t>
            </a:r>
            <a:r>
              <a:rPr lang="ja-JP" altLang="en-US" sz="1800" b="0" dirty="0" smtClean="0"/>
              <a:t>かもしれない</a:t>
            </a:r>
            <a:endParaRPr lang="en-US" altLang="ja-JP" sz="1800" b="0" dirty="0" smtClean="0"/>
          </a:p>
          <a:p>
            <a:pPr algn="l"/>
            <a:r>
              <a:rPr lang="ja-JP" altLang="en-US" sz="1800" b="0" dirty="0" smtClean="0"/>
              <a:t>・社外のかんばん枚数に問題がある</a:t>
            </a:r>
            <a:endParaRPr lang="en-US" altLang="ja-JP" sz="1800" b="0" dirty="0" smtClean="0"/>
          </a:p>
        </p:txBody>
      </p:sp>
      <p:sp>
        <p:nvSpPr>
          <p:cNvPr id="3" name="テキスト プレースホルダー 2">
            <a:extLst>
              <a:ext uri="{FF2B5EF4-FFF2-40B4-BE49-F238E27FC236}">
                <a16:creationId xmlns:a16="http://schemas.microsoft.com/office/drawing/2014/main" xmlns="" id="{BAC0D225-799A-494A-AF10-B4058C43D070}"/>
              </a:ext>
            </a:extLst>
          </p:cNvPr>
          <p:cNvSpPr>
            <a:spLocks noGrp="1"/>
          </p:cNvSpPr>
          <p:nvPr>
            <p:ph type="body" sz="quarter" idx="20"/>
          </p:nvPr>
        </p:nvSpPr>
        <p:spPr/>
        <p:txBody>
          <a:bodyPr/>
          <a:lstStyle/>
          <a:p>
            <a:r>
              <a:rPr lang="en-US" altLang="ja-JP" dirty="0" smtClean="0"/>
              <a:t>③</a:t>
            </a:r>
            <a:r>
              <a:rPr lang="ja-JP" altLang="en-US" dirty="0" smtClean="0"/>
              <a:t>かんば</a:t>
            </a:r>
            <a:r>
              <a:rPr lang="ja-JP" altLang="en-US" dirty="0" smtClean="0"/>
              <a:t>ん</a:t>
            </a:r>
            <a:r>
              <a:rPr lang="ja-JP" altLang="en-US" dirty="0" smtClean="0"/>
              <a:t>総枚数</a:t>
            </a:r>
            <a:r>
              <a:rPr lang="ja-JP" altLang="en-US" dirty="0"/>
              <a:t>の計算結果と在庫過多の関係</a:t>
            </a:r>
          </a:p>
          <a:p>
            <a:endParaRPr kumimoji="1" lang="ja-JP" altLang="en-US" dirty="0"/>
          </a:p>
        </p:txBody>
      </p:sp>
      <p:sp>
        <p:nvSpPr>
          <p:cNvPr id="4" name="日付プレースホルダー 3">
            <a:extLst>
              <a:ext uri="{FF2B5EF4-FFF2-40B4-BE49-F238E27FC236}">
                <a16:creationId xmlns:a16="http://schemas.microsoft.com/office/drawing/2014/main" xmlns="" id="{8E2BFF7A-B03D-4BC1-AA2F-50C344D8CF0E}"/>
              </a:ext>
            </a:extLst>
          </p:cNvPr>
          <p:cNvSpPr>
            <a:spLocks noGrp="1"/>
          </p:cNvSpPr>
          <p:nvPr>
            <p:ph type="dt" sz="half" idx="19"/>
          </p:nvPr>
        </p:nvSpPr>
        <p:spPr/>
        <p:txBody>
          <a:bodyPr/>
          <a:lstStyle/>
          <a:p>
            <a:fld id="{FCAFAC13-DB77-42F2-BE26-45BA5532FD50}" type="datetime4">
              <a:rPr lang="en-US" altLang="ja-JP" smtClean="0"/>
              <a:pPr/>
              <a:t>2023年 9月 20日 </a:t>
            </a:fld>
            <a:endParaRPr lang="en-US" dirty="0"/>
          </a:p>
        </p:txBody>
      </p:sp>
    </p:spTree>
    <p:extLst>
      <p:ext uri="{BB962C8B-B14F-4D97-AF65-F5344CB8AC3E}">
        <p14:creationId xmlns:p14="http://schemas.microsoft.com/office/powerpoint/2010/main" val="172910864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13433</TotalTime>
  <Words>5222</Words>
  <Application>Microsoft Macintosh PowerPoint</Application>
  <PresentationFormat>ユーザー設定</PresentationFormat>
  <Paragraphs>3178</Paragraphs>
  <Slides>21</Slides>
  <Notes>0</Notes>
  <HiddenSlides>0</HiddenSlides>
  <MMClips>0</MMClips>
  <ScaleCrop>false</ScaleCrop>
  <HeadingPairs>
    <vt:vector size="4" baseType="variant">
      <vt:variant>
        <vt:lpstr>テーマ</vt:lpstr>
      </vt:variant>
      <vt:variant>
        <vt:i4>4</vt:i4>
      </vt:variant>
      <vt:variant>
        <vt:lpstr>スライド タイトル</vt:lpstr>
      </vt:variant>
      <vt:variant>
        <vt:i4>21</vt:i4>
      </vt:variant>
    </vt:vector>
  </HeadingPairs>
  <TitlesOfParts>
    <vt:vector size="25"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250</cp:revision>
  <dcterms:created xsi:type="dcterms:W3CDTF">2022-01-19T01:36:44Z</dcterms:created>
  <dcterms:modified xsi:type="dcterms:W3CDTF">2023-09-19T23:25:23Z</dcterms:modified>
</cp:coreProperties>
</file>