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2"/>
  </p:notesMasterIdLst>
  <p:sldIdLst>
    <p:sldId id="291" r:id="rId5"/>
    <p:sldId id="293" r:id="rId6"/>
    <p:sldId id="287" r:id="rId7"/>
    <p:sldId id="294" r:id="rId8"/>
    <p:sldId id="290" r:id="rId9"/>
    <p:sldId id="295" r:id="rId10"/>
    <p:sldId id="28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9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24/02/21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xmlns="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xmlns="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xmlns="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xmlns="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xmlns="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24/02/21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24/02/21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xmlns="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24/02/21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2024年 2月 21日 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xmlns="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FE00E507-DE09-4994-94C6-814C41EC59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2400" dirty="0"/>
              <a:t>・背景</a:t>
            </a:r>
            <a:endParaRPr lang="en-US" altLang="ja-JP" sz="2400" dirty="0"/>
          </a:p>
          <a:p>
            <a:r>
              <a:rPr lang="ja-JP" altLang="en-US" sz="2400" dirty="0"/>
              <a:t>・現在の状況やこれまでの経緯</a:t>
            </a:r>
            <a:endParaRPr lang="en-US" altLang="ja-JP" sz="2400" dirty="0"/>
          </a:p>
          <a:p>
            <a:r>
              <a:rPr lang="ja-JP" altLang="en-US" sz="2400" dirty="0"/>
              <a:t>・在庫見える化</a:t>
            </a:r>
            <a:r>
              <a:rPr lang="ja-JP" altLang="en-US" sz="2400" dirty="0" smtClean="0"/>
              <a:t>ツール</a:t>
            </a:r>
            <a:r>
              <a:rPr lang="ja-JP" altLang="en-US" sz="2400" dirty="0" smtClean="0"/>
              <a:t>の</a:t>
            </a:r>
            <a:r>
              <a:rPr lang="ja-JP" altLang="en-US" sz="2400" dirty="0" smtClean="0"/>
              <a:t>イメージ</a:t>
            </a:r>
            <a:endParaRPr lang="en-US" altLang="ja-JP" sz="2400" dirty="0"/>
          </a:p>
          <a:p>
            <a:r>
              <a:rPr lang="ja-JP" altLang="en-US" sz="2400" dirty="0"/>
              <a:t>・在庫見える化ツールの</a:t>
            </a:r>
            <a:r>
              <a:rPr lang="ja-JP" altLang="en-US" sz="2400" dirty="0" smtClean="0"/>
              <a:t>アウトプットイメージ</a:t>
            </a:r>
            <a:endParaRPr kumimoji="1" lang="ja-JP" altLang="en-US" sz="24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3BB957B3-8082-4E51-A1CA-C9F9D2220B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AF047F6-13A5-4396-8A50-AD8D9A68DE8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22日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9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 背景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48653" y="773965"/>
            <a:ext cx="532542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ja-JP" b="1" dirty="0">
                <a:solidFill>
                  <a:srgbClr val="FFFFFF"/>
                </a:solidFill>
              </a:rPr>
              <a:t>B</a:t>
            </a:r>
            <a:r>
              <a:rPr lang="en-US" altLang="ja-JP" b="1" dirty="0" err="1">
                <a:solidFill>
                  <a:srgbClr val="FFFFFF"/>
                </a:solidFill>
              </a:rPr>
              <a:t>efore</a:t>
            </a:r>
            <a:r>
              <a:rPr lang="ja-JP" altLang="en-US" b="1" dirty="0">
                <a:solidFill>
                  <a:srgbClr val="FFFFFF"/>
                </a:solidFill>
              </a:rPr>
              <a:t>（現状）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479170" y="774778"/>
            <a:ext cx="5315443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ja-JP" altLang="ja-JP" b="1" dirty="0">
                <a:solidFill>
                  <a:srgbClr val="FFFFFF"/>
                </a:solidFill>
              </a:rPr>
              <a:t>A</a:t>
            </a:r>
            <a:r>
              <a:rPr lang="en-US" altLang="ja-JP" b="1" dirty="0" err="1">
                <a:solidFill>
                  <a:srgbClr val="FFFFFF"/>
                </a:solidFill>
              </a:rPr>
              <a:t>fter</a:t>
            </a:r>
            <a:r>
              <a:rPr lang="ja-JP" altLang="en-US" b="1" dirty="0">
                <a:solidFill>
                  <a:srgbClr val="FFFFFF"/>
                </a:solidFill>
              </a:rPr>
              <a:t>（将来）</a:t>
            </a:r>
          </a:p>
        </p:txBody>
      </p:sp>
      <p:sp>
        <p:nvSpPr>
          <p:cNvPr id="9" name="二等辺三角形 8"/>
          <p:cNvSpPr/>
          <p:nvPr/>
        </p:nvSpPr>
        <p:spPr>
          <a:xfrm rot="5400000">
            <a:off x="5761843" y="3569312"/>
            <a:ext cx="764331" cy="223420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29108" y="2221366"/>
            <a:ext cx="479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在庫異常（過多欠品）の原因特定は多大な時間と工数がかかる</a:t>
            </a:r>
            <a:endParaRPr lang="en-US" altLang="ja-JP" dirty="0"/>
          </a:p>
        </p:txBody>
      </p:sp>
      <p:sp>
        <p:nvSpPr>
          <p:cNvPr id="11" name="正方形/長方形 10"/>
          <p:cNvSpPr/>
          <p:nvPr/>
        </p:nvSpPr>
        <p:spPr>
          <a:xfrm>
            <a:off x="729109" y="4219812"/>
            <a:ext cx="479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在庫異常の基準が存在</a:t>
            </a:r>
            <a:r>
              <a:rPr lang="ja-JP" altLang="en-US" dirty="0" smtClean="0"/>
              <a:t>しない</a:t>
            </a:r>
            <a:r>
              <a:rPr lang="ja-JP" altLang="en-US" dirty="0" smtClean="0"/>
              <a:t>ため、</a:t>
            </a:r>
            <a:r>
              <a:rPr lang="ja-JP" altLang="en-US" dirty="0" smtClean="0"/>
              <a:t>適正</a:t>
            </a:r>
            <a:r>
              <a:rPr lang="ja-JP" altLang="en-US" dirty="0"/>
              <a:t>な在庫量が</a:t>
            </a:r>
            <a:r>
              <a:rPr lang="ja-JP" altLang="en-US" dirty="0" smtClean="0"/>
              <a:t>分からない</a:t>
            </a:r>
            <a:endParaRPr lang="en-US" altLang="ja-JP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69" y="2963078"/>
            <a:ext cx="1003674" cy="1025907"/>
          </a:xfrm>
          <a:prstGeom prst="rect">
            <a:avLst/>
          </a:prstGeom>
        </p:spPr>
      </p:pic>
      <p:sp>
        <p:nvSpPr>
          <p:cNvPr id="13" name="雲形吹き出し 12"/>
          <p:cNvSpPr/>
          <p:nvPr/>
        </p:nvSpPr>
        <p:spPr>
          <a:xfrm>
            <a:off x="2210846" y="3068904"/>
            <a:ext cx="2737449" cy="670220"/>
          </a:xfrm>
          <a:prstGeom prst="cloudCallout">
            <a:avLst>
              <a:gd name="adj1" fmla="val -58611"/>
              <a:gd name="adj2" fmla="val 30921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rgbClr val="333333"/>
                </a:solidFill>
              </a:rPr>
              <a:t>要因候補</a:t>
            </a:r>
            <a:r>
              <a:rPr kumimoji="1" lang="ja-JP" altLang="en-US" sz="1400" dirty="0">
                <a:solidFill>
                  <a:srgbClr val="333333"/>
                </a:solidFill>
              </a:rPr>
              <a:t>が多い</a:t>
            </a:r>
            <a:r>
              <a:rPr kumimoji="1" lang="mr-IN" altLang="ja-JP" sz="1400" dirty="0" smtClean="0">
                <a:solidFill>
                  <a:srgbClr val="333333"/>
                </a:solidFill>
              </a:rPr>
              <a:t>…</a:t>
            </a:r>
            <a:endParaRPr lang="en-US" altLang="ja-JP" sz="1400" dirty="0">
              <a:solidFill>
                <a:srgbClr val="333333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rgbClr val="333333"/>
                </a:solidFill>
              </a:rPr>
              <a:t>関係性が分からない</a:t>
            </a:r>
            <a:endParaRPr kumimoji="1" lang="en-US" altLang="ja-JP" sz="1400" dirty="0">
              <a:solidFill>
                <a:srgbClr val="333333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19556" y="1344698"/>
            <a:ext cx="4795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通常業務の中に在庫を適正化</a:t>
            </a:r>
            <a:r>
              <a:rPr lang="ja-JP" altLang="en-US" sz="1400" b="1" dirty="0"/>
              <a:t>（在庫異常の原因を</a:t>
            </a:r>
            <a:r>
              <a:rPr lang="ja-JP" altLang="en-US" sz="1400" b="1" dirty="0" smtClean="0"/>
              <a:t>調べて</a:t>
            </a:r>
            <a:r>
              <a:rPr lang="ja-JP" altLang="en-US" sz="1400" b="1" dirty="0" smtClean="0"/>
              <a:t>在庫</a:t>
            </a:r>
            <a:r>
              <a:rPr lang="ja-JP" altLang="en-US" sz="1400" b="1" dirty="0" smtClean="0"/>
              <a:t>調整</a:t>
            </a:r>
            <a:r>
              <a:rPr lang="ja-JP" altLang="en-US" sz="1400" b="1" dirty="0"/>
              <a:t>など）</a:t>
            </a:r>
            <a:r>
              <a:rPr lang="ja-JP" altLang="en-US" b="1" dirty="0"/>
              <a:t>する活動は含まれない</a:t>
            </a:r>
            <a:endParaRPr lang="en-US" altLang="ja-JP" b="1" dirty="0"/>
          </a:p>
        </p:txBody>
      </p:sp>
      <p:sp>
        <p:nvSpPr>
          <p:cNvPr id="20" name="正方形/長方形 19"/>
          <p:cNvSpPr/>
          <p:nvPr/>
        </p:nvSpPr>
        <p:spPr>
          <a:xfrm>
            <a:off x="6822412" y="1341318"/>
            <a:ext cx="4643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通常業務の中で在庫を</a:t>
            </a:r>
            <a:r>
              <a:rPr lang="ja-JP" altLang="en-US" b="1" dirty="0" smtClean="0">
                <a:solidFill>
                  <a:schemeClr val="accent1"/>
                </a:solidFill>
              </a:rPr>
              <a:t>適正化して</a:t>
            </a:r>
            <a:r>
              <a:rPr lang="ja-JP" altLang="en-US" b="1" dirty="0">
                <a:solidFill>
                  <a:schemeClr val="accent1"/>
                </a:solidFill>
              </a:rPr>
              <a:t>いる</a:t>
            </a:r>
            <a:endParaRPr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844200" y="2227478"/>
            <a:ext cx="4480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在庫管理基準を明確化し、</a:t>
            </a:r>
            <a:r>
              <a:rPr lang="en-US" altLang="ja-JP" dirty="0"/>
              <a:t>AI</a:t>
            </a:r>
            <a:r>
              <a:rPr lang="ja-JP" altLang="en-US" dirty="0"/>
              <a:t>が分析を行うことで、原因</a:t>
            </a:r>
            <a:r>
              <a:rPr lang="ja-JP" altLang="en-US" sz="1400" dirty="0"/>
              <a:t>（の改善条件）</a:t>
            </a:r>
            <a:r>
              <a:rPr lang="ja-JP" altLang="en-US" dirty="0"/>
              <a:t>を提示</a:t>
            </a:r>
            <a:endParaRPr lang="en-US" altLang="ja-JP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14" y="3016695"/>
            <a:ext cx="983814" cy="983814"/>
          </a:xfrm>
          <a:prstGeom prst="rect">
            <a:avLst/>
          </a:prstGeom>
        </p:spPr>
      </p:pic>
      <p:sp>
        <p:nvSpPr>
          <p:cNvPr id="23" name="角丸四角形吹き出し 22"/>
          <p:cNvSpPr/>
          <p:nvPr/>
        </p:nvSpPr>
        <p:spPr>
          <a:xfrm>
            <a:off x="8278900" y="3110746"/>
            <a:ext cx="3292211" cy="1140552"/>
          </a:xfrm>
          <a:prstGeom prst="wedgeRoundRectCallout">
            <a:avLst>
              <a:gd name="adj1" fmla="val -64185"/>
              <a:gd name="adj2" fmla="val -23791"/>
              <a:gd name="adj3" fmla="val 16667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現在庫</a:t>
            </a:r>
            <a:r>
              <a:rPr kumimoji="1" lang="en-US" altLang="ja-JP" sz="1400" dirty="0">
                <a:solidFill>
                  <a:srgbClr val="333333"/>
                </a:solidFill>
                <a:latin typeface="+mn-ea"/>
              </a:rPr>
              <a:t>=10</a:t>
            </a:r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 かつ</a:t>
            </a:r>
            <a:r>
              <a:rPr kumimoji="1" lang="en-US" altLang="ja-JP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日量数</a:t>
            </a:r>
            <a:r>
              <a:rPr kumimoji="1" lang="en-US" altLang="ja-JP" sz="1400" dirty="0">
                <a:solidFill>
                  <a:srgbClr val="333333"/>
                </a:solidFill>
                <a:latin typeface="+mn-ea"/>
              </a:rPr>
              <a:t> = 50</a:t>
            </a:r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のとき</a:t>
            </a:r>
            <a:endParaRPr kumimoji="1" lang="en-US" altLang="ja-JP" sz="1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ja-JP" sz="1400" dirty="0">
                <a:solidFill>
                  <a:srgbClr val="333333"/>
                </a:solidFill>
                <a:latin typeface="+mn-ea"/>
              </a:rPr>
              <a:t>→</a:t>
            </a:r>
            <a:r>
              <a:rPr lang="ja-JP" altLang="en-US" sz="1400" dirty="0">
                <a:solidFill>
                  <a:srgbClr val="333333"/>
                </a:solidFill>
                <a:latin typeface="+mn-ea"/>
              </a:rPr>
              <a:t> 異常発生</a:t>
            </a:r>
            <a:endParaRPr lang="en-US" altLang="ja-JP" sz="1400" dirty="0">
              <a:solidFill>
                <a:srgbClr val="333333"/>
              </a:solidFill>
              <a:latin typeface="+mn-ea"/>
            </a:endParaRPr>
          </a:p>
          <a:p>
            <a:endParaRPr kumimoji="1" lang="en-US" altLang="ja-JP" sz="1000" dirty="0">
              <a:solidFill>
                <a:srgbClr val="333333"/>
              </a:solidFill>
              <a:latin typeface="+mn-ea"/>
            </a:endParaRPr>
          </a:p>
          <a:p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現在庫</a:t>
            </a:r>
            <a:r>
              <a:rPr lang="en-US" altLang="ja-JP" sz="1400" dirty="0">
                <a:solidFill>
                  <a:srgbClr val="333333"/>
                </a:solidFill>
                <a:latin typeface="+mn-ea"/>
              </a:rPr>
              <a:t>=10 </a:t>
            </a:r>
            <a:r>
              <a:rPr lang="ja-JP" altLang="en-US" sz="1400" dirty="0">
                <a:solidFill>
                  <a:srgbClr val="333333"/>
                </a:solidFill>
                <a:latin typeface="+mn-ea"/>
              </a:rPr>
              <a:t>かつ</a:t>
            </a:r>
            <a:r>
              <a:rPr lang="en-US" altLang="ja-JP" sz="1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ja-JP" altLang="en-US" sz="1400" dirty="0">
                <a:solidFill>
                  <a:srgbClr val="333333"/>
                </a:solidFill>
                <a:latin typeface="+mn-ea"/>
              </a:rPr>
              <a:t>日量数</a:t>
            </a:r>
            <a:r>
              <a:rPr lang="en-US" altLang="ja-JP" sz="1400" dirty="0">
                <a:solidFill>
                  <a:srgbClr val="333333"/>
                </a:solidFill>
                <a:latin typeface="+mn-ea"/>
              </a:rPr>
              <a:t> = 40</a:t>
            </a:r>
            <a:r>
              <a:rPr lang="ja-JP" altLang="en-US" sz="1400" dirty="0">
                <a:solidFill>
                  <a:srgbClr val="333333"/>
                </a:solidFill>
                <a:latin typeface="+mn-ea"/>
              </a:rPr>
              <a:t>のとき</a:t>
            </a:r>
            <a:endParaRPr lang="en-US" altLang="ja-JP" sz="1400" dirty="0">
              <a:solidFill>
                <a:srgbClr val="333333"/>
              </a:solidFill>
              <a:latin typeface="+mn-ea"/>
            </a:endParaRPr>
          </a:p>
          <a:p>
            <a:r>
              <a:rPr kumimoji="1" lang="en-US" altLang="ja-JP" sz="1400" dirty="0">
                <a:solidFill>
                  <a:srgbClr val="333333"/>
                </a:solidFill>
                <a:latin typeface="+mn-ea"/>
              </a:rPr>
              <a:t>→</a:t>
            </a:r>
            <a:r>
              <a:rPr kumimoji="1" lang="ja-JP" altLang="en-US" sz="1400" dirty="0">
                <a:solidFill>
                  <a:srgbClr val="333333"/>
                </a:solidFill>
                <a:latin typeface="+mn-ea"/>
              </a:rPr>
              <a:t> 正常</a:t>
            </a: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673" y="4956793"/>
            <a:ext cx="1202293" cy="120229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57" y="5084359"/>
            <a:ext cx="1171032" cy="1171032"/>
          </a:xfrm>
          <a:prstGeom prst="rect">
            <a:avLst/>
          </a:prstGeom>
        </p:spPr>
      </p:pic>
      <p:sp>
        <p:nvSpPr>
          <p:cNvPr id="16" name="雲形吹き出し 15"/>
          <p:cNvSpPr/>
          <p:nvPr/>
        </p:nvSpPr>
        <p:spPr>
          <a:xfrm>
            <a:off x="2210370" y="4985042"/>
            <a:ext cx="2493084" cy="670220"/>
          </a:xfrm>
          <a:prstGeom prst="cloudCallout">
            <a:avLst>
              <a:gd name="adj1" fmla="val -58611"/>
              <a:gd name="adj2" fmla="val 30921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在庫が十分か</a:t>
            </a:r>
            <a:endParaRPr kumimoji="1" lang="en-US" altLang="ja-JP" sz="1400" dirty="0">
              <a:solidFill>
                <a:srgbClr val="333333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分からない</a:t>
            </a:r>
            <a:r>
              <a:rPr kumimoji="1" lang="mr-IN" altLang="ja-JP" sz="1400" dirty="0">
                <a:solidFill>
                  <a:srgbClr val="333333"/>
                </a:solidFill>
              </a:rPr>
              <a:t>…</a:t>
            </a:r>
            <a:endParaRPr kumimoji="1" lang="ja-JP" altLang="en-US" sz="1400" dirty="0">
              <a:solidFill>
                <a:srgbClr val="333333"/>
              </a:solidFill>
            </a:endParaRPr>
          </a:p>
        </p:txBody>
      </p:sp>
      <p:sp>
        <p:nvSpPr>
          <p:cNvPr id="19" name="雲形吹き出し 18"/>
          <p:cNvSpPr/>
          <p:nvPr/>
        </p:nvSpPr>
        <p:spPr>
          <a:xfrm>
            <a:off x="2233412" y="5738027"/>
            <a:ext cx="2493084" cy="481174"/>
          </a:xfrm>
          <a:prstGeom prst="cloudCallout">
            <a:avLst>
              <a:gd name="adj1" fmla="val -57196"/>
              <a:gd name="adj2" fmla="val -32614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減らしてもいいか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85920" y="6833131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21日 </a:t>
            </a:fld>
            <a:endParaRPr 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458634" y="776044"/>
            <a:ext cx="5315442" cy="5643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479171" y="773965"/>
            <a:ext cx="5315442" cy="565260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雲形吹き出し 31"/>
          <p:cNvSpPr/>
          <p:nvPr/>
        </p:nvSpPr>
        <p:spPr>
          <a:xfrm>
            <a:off x="8618981" y="5049945"/>
            <a:ext cx="2893872" cy="670220"/>
          </a:xfrm>
          <a:prstGeom prst="cloudCallout">
            <a:avLst>
              <a:gd name="adj1" fmla="val -58611"/>
              <a:gd name="adj2" fmla="val 30921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発注数</a:t>
            </a:r>
            <a:r>
              <a:rPr kumimoji="1" lang="en-US" altLang="ja-JP" sz="1400" dirty="0">
                <a:solidFill>
                  <a:srgbClr val="333333"/>
                </a:solidFill>
              </a:rPr>
              <a:t>45</a:t>
            </a:r>
            <a:r>
              <a:rPr kumimoji="1" lang="ja-JP" altLang="en-US" sz="1400" dirty="0">
                <a:solidFill>
                  <a:srgbClr val="333333"/>
                </a:solidFill>
              </a:rPr>
              <a:t>個ぐらい</a:t>
            </a:r>
            <a:endParaRPr kumimoji="1" lang="en-US" altLang="ja-JP" sz="1400" dirty="0">
              <a:solidFill>
                <a:srgbClr val="333333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rgbClr val="333333"/>
                </a:solidFill>
              </a:rPr>
              <a:t>にしとくか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8483757" y="5931785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※</a:t>
            </a:r>
            <a:r>
              <a:rPr lang="ja-JP" altLang="en-US" sz="1000" dirty="0"/>
              <a:t>ユーザーや利用シーンが明確に決まっていないので</a:t>
            </a:r>
            <a:endParaRPr lang="en-US" altLang="ja-JP" sz="1000" dirty="0"/>
          </a:p>
          <a:p>
            <a:r>
              <a:rPr lang="ja-JP" altLang="en-US" sz="1000" dirty="0"/>
              <a:t>あくまでイメージです</a:t>
            </a:r>
          </a:p>
        </p:txBody>
      </p:sp>
      <p:cxnSp>
        <p:nvCxnSpPr>
          <p:cNvPr id="41" name="直線矢印コネクタ 40"/>
          <p:cNvCxnSpPr/>
          <p:nvPr/>
        </p:nvCxnSpPr>
        <p:spPr>
          <a:xfrm>
            <a:off x="7373394" y="4227782"/>
            <a:ext cx="0" cy="55263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7375880" y="429580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/>
              <a:t>情報提示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24778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2C324245-0B48-418E-A7ED-E07B2C0C1F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1800" dirty="0">
                <a:solidFill>
                  <a:schemeClr val="tx1"/>
                </a:solidFill>
                <a:latin typeface="+mn-lt"/>
              </a:rPr>
              <a:t>「在庫異常（過多や欠品）が発生した際に、その異常の原因を見える化するツール」を開発</a:t>
            </a:r>
            <a:endParaRPr lang="en-US" altLang="ja-JP" sz="1800" dirty="0">
              <a:solidFill>
                <a:schemeClr val="tx1"/>
              </a:solidFill>
              <a:latin typeface="+mn-lt"/>
            </a:endParaRPr>
          </a:p>
          <a:p>
            <a:r>
              <a:rPr lang="ja-JP" altLang="en-US" sz="1800" dirty="0" smtClean="0">
                <a:solidFill>
                  <a:schemeClr val="tx1"/>
                </a:solidFill>
              </a:rPr>
              <a:t>▶</a:t>
            </a:r>
            <a:r>
              <a:rPr lang="ja-JP" altLang="en-US" sz="1800" dirty="0">
                <a:solidFill>
                  <a:schemeClr val="tx1"/>
                </a:solidFill>
              </a:rPr>
              <a:t>要件を明確にするために、工務</a:t>
            </a:r>
            <a:r>
              <a:rPr lang="en-US" altLang="ja-JP" sz="1800" dirty="0">
                <a:solidFill>
                  <a:schemeClr val="tx1"/>
                </a:solidFill>
              </a:rPr>
              <a:t>/</a:t>
            </a:r>
            <a:r>
              <a:rPr lang="ja-JP" altLang="en-US" sz="1800" dirty="0">
                <a:solidFill>
                  <a:schemeClr val="tx1"/>
                </a:solidFill>
              </a:rPr>
              <a:t>整備室と</a:t>
            </a:r>
            <a:r>
              <a:rPr lang="ja-JP" altLang="en-US" sz="1800" dirty="0" smtClean="0">
                <a:solidFill>
                  <a:schemeClr val="tx1"/>
                </a:solidFill>
              </a:rPr>
              <a:t>会話</a:t>
            </a:r>
            <a:r>
              <a:rPr lang="ja-JP" altLang="en-US" sz="1800" dirty="0" smtClean="0">
                <a:solidFill>
                  <a:schemeClr val="tx1"/>
                </a:solidFill>
              </a:rPr>
              <a:t>していく</a:t>
            </a:r>
            <a:r>
              <a:rPr lang="ja-JP" altLang="en-US" sz="1800" dirty="0" smtClean="0">
                <a:solidFill>
                  <a:schemeClr val="tx1"/>
                </a:solidFill>
              </a:rPr>
              <a:t>（</a:t>
            </a:r>
            <a:r>
              <a:rPr lang="en-US" altLang="ja-JP" sz="1800" dirty="0">
                <a:solidFill>
                  <a:schemeClr val="tx1"/>
                </a:solidFill>
              </a:rPr>
              <a:t>2</a:t>
            </a:r>
            <a:r>
              <a:rPr lang="ja-JP" altLang="en-US" sz="1800" dirty="0">
                <a:solidFill>
                  <a:schemeClr val="tx1"/>
                </a:solidFill>
              </a:rPr>
              <a:t>月</a:t>
            </a:r>
            <a:r>
              <a:rPr lang="en-US" altLang="ja-JP" sz="1800" dirty="0">
                <a:solidFill>
                  <a:schemeClr val="tx1"/>
                </a:solidFill>
              </a:rPr>
              <a:t>27</a:t>
            </a:r>
            <a:r>
              <a:rPr lang="ja-JP" altLang="en-US" sz="1800" dirty="0">
                <a:solidFill>
                  <a:schemeClr val="tx1"/>
                </a:solidFill>
              </a:rPr>
              <a:t>日予定）</a:t>
            </a:r>
            <a:endParaRPr lang="en-US" altLang="ja-JP" sz="1800" dirty="0">
              <a:solidFill>
                <a:schemeClr val="tx1"/>
              </a:solidFill>
              <a:latin typeface="+mn-lt"/>
            </a:endParaRPr>
          </a:p>
          <a:p>
            <a:endParaRPr lang="en-US" altLang="ja-JP" sz="1800" dirty="0">
              <a:solidFill>
                <a:srgbClr val="323130"/>
              </a:solidFill>
              <a:latin typeface="+mn-lt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C8330057-4CDE-4BC1-8C5E-9E9F26C45E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 現在の状況やこれまでの経緯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BFCBBB82-15E7-4945-B3BE-48D1753E1DF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21日 </a:t>
            </a:fld>
            <a:endParaRPr lang="en-US" dirty="0"/>
          </a:p>
        </p:txBody>
      </p:sp>
      <p:graphicFrame>
        <p:nvGraphicFramePr>
          <p:cNvPr id="27" name="表 6">
            <a:extLst>
              <a:ext uri="{FF2B5EF4-FFF2-40B4-BE49-F238E27FC236}">
                <a16:creationId xmlns:a16="http://schemas.microsoft.com/office/drawing/2014/main" xmlns="" id="{6E0CC476-926E-4130-9CCF-E5D67DABE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00010"/>
              </p:ext>
            </p:extLst>
          </p:nvPr>
        </p:nvGraphicFramePr>
        <p:xfrm>
          <a:off x="572066" y="1805650"/>
          <a:ext cx="11341555" cy="4484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19">
                  <a:extLst>
                    <a:ext uri="{9D8B030D-6E8A-4147-A177-3AD203B41FA5}">
                      <a16:colId xmlns:a16="http://schemas.microsoft.com/office/drawing/2014/main" xmlns="" val="3563586837"/>
                    </a:ext>
                  </a:extLst>
                </a:gridCol>
                <a:gridCol w="9538136">
                  <a:extLst>
                    <a:ext uri="{9D8B030D-6E8A-4147-A177-3AD203B41FA5}">
                      <a16:colId xmlns:a16="http://schemas.microsoft.com/office/drawing/2014/main" xmlns="" val="2755163576"/>
                    </a:ext>
                  </a:extLst>
                </a:gridCol>
              </a:tblGrid>
              <a:tr h="146242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latin typeface="+mn-lt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1447576"/>
                  </a:ext>
                </a:extLst>
              </a:tr>
              <a:tr h="829347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7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dirty="0">
                          <a:latin typeface="+mn-lt"/>
                        </a:rPr>
                        <a:t>ものづくり革新部より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DS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部に在庫に関する相談があった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>
                          <a:latin typeface="+mn-lt"/>
                        </a:rPr>
                        <a:t>※</a:t>
                      </a:r>
                      <a:r>
                        <a:rPr kumimoji="1" lang="ja-JP" altLang="en-US" sz="1400" b="0" dirty="0">
                          <a:latin typeface="+mn-lt"/>
                        </a:rPr>
                        <a:t>在庫過多欠品の原因が分からない、順立装置の仮置き場でモノが溢れているなど</a:t>
                      </a:r>
                      <a:endParaRPr kumimoji="1" lang="en-US" altLang="ja-JP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0670840"/>
                  </a:ext>
                </a:extLst>
              </a:tr>
              <a:tr h="829347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8-9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dirty="0">
                          <a:latin typeface="+mn-lt"/>
                        </a:rPr>
                        <a:t>在庫に関するデータ確認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/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分析</a:t>
                      </a:r>
                      <a:endParaRPr kumimoji="1" lang="en-US" altLang="ja-JP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7319618"/>
                  </a:ext>
                </a:extLst>
              </a:tr>
              <a:tr h="829347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10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0" dirty="0">
                          <a:latin typeface="+mn-lt"/>
                        </a:rPr>
                        <a:t>ものづくり革新部より、在庫見える化ツールのアイデア共有</a:t>
                      </a:r>
                      <a:endParaRPr kumimoji="1" lang="en-US" altLang="ja-JP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9998022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latin typeface="+mn-lt"/>
                        </a:rPr>
                        <a:t>23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11-12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dirty="0">
                          <a:latin typeface="+mn-lt"/>
                        </a:rPr>
                        <a:t>機械学習（</a:t>
                      </a:r>
                      <a:r>
                        <a:rPr lang="en-US" altLang="ja-JP" sz="1600" b="0" dirty="0">
                          <a:latin typeface="+mn-lt"/>
                        </a:rPr>
                        <a:t>AI</a:t>
                      </a:r>
                      <a:r>
                        <a:rPr lang="ja-JP" altLang="en-US" sz="1600" b="0" dirty="0">
                          <a:latin typeface="+mn-lt"/>
                        </a:rPr>
                        <a:t>）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を用いた在庫見える化ツール（要因調査モデル）の開発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1270223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latin typeface="+mn-lt"/>
                        </a:rPr>
                        <a:t>24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1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latin typeface="+mn-lt"/>
                        </a:rPr>
                        <a:t>今後の進め方検討（モデル改修、現場への持っていき方検討）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9046845"/>
                  </a:ext>
                </a:extLst>
              </a:tr>
              <a:tr h="423725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latin typeface="+mn-lt"/>
                        </a:rPr>
                        <a:t>24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年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2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>
                          <a:latin typeface="+mn-lt"/>
                        </a:rPr>
                        <a:t>現場と顔合わせ＆ツール紹介（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2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月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27</a:t>
                      </a:r>
                      <a:r>
                        <a:rPr kumimoji="1" lang="ja-JP" altLang="en-US" sz="1600" b="0" dirty="0">
                          <a:latin typeface="+mn-lt"/>
                        </a:rPr>
                        <a:t>日予定）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501613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2818211" y="337461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150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8471C6DD-87FE-47EB-B983-9128B777CF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 </a:t>
            </a:r>
            <a:r>
              <a:rPr kumimoji="1" lang="ja-JP" altLang="en-US" dirty="0" smtClean="0"/>
              <a:t>在庫</a:t>
            </a:r>
            <a:r>
              <a:rPr kumimoji="1" lang="ja-JP" altLang="en-US" dirty="0"/>
              <a:t>見える化</a:t>
            </a:r>
            <a:r>
              <a:rPr kumimoji="1" lang="ja-JP" altLang="en-US" dirty="0" smtClean="0"/>
              <a:t>ツー</a:t>
            </a:r>
            <a:r>
              <a:rPr lang="ja-JP" altLang="en-US" dirty="0" smtClean="0"/>
              <a:t>ル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イメージ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8B967D7-3F99-4CC7-8A4D-B1F4392AB48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22日 </a:t>
            </a:fld>
            <a:endParaRPr 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="" xmlns:a16="http://schemas.microsoft.com/office/drawing/2014/main" id="{36A2ECBD-F364-4081-A81F-B082129F8AF4}"/>
              </a:ext>
            </a:extLst>
          </p:cNvPr>
          <p:cNvSpPr/>
          <p:nvPr/>
        </p:nvSpPr>
        <p:spPr>
          <a:xfrm>
            <a:off x="455359" y="1475174"/>
            <a:ext cx="3720446" cy="90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u="sng" dirty="0" smtClean="0">
                <a:solidFill>
                  <a:srgbClr val="001A72"/>
                </a:solidFill>
              </a:rPr>
              <a:t>在庫に関係するデータを活用</a:t>
            </a:r>
            <a:endParaRPr kumimoji="1" lang="en-US" altLang="ja-JP" sz="1600" b="1" u="sng" dirty="0" smtClean="0">
              <a:solidFill>
                <a:srgbClr val="001A72"/>
              </a:solidFill>
            </a:endParaRPr>
          </a:p>
          <a:p>
            <a:r>
              <a:rPr lang="ja-JP" altLang="en-US" sz="1600" dirty="0" smtClean="0">
                <a:solidFill>
                  <a:srgbClr val="001A72"/>
                </a:solidFill>
              </a:rPr>
              <a:t>計画と実績のズレなど在庫の変動に</a:t>
            </a:r>
            <a:r>
              <a:rPr lang="ja-JP" altLang="en-US" sz="1600" dirty="0" smtClean="0">
                <a:solidFill>
                  <a:srgbClr val="001A72"/>
                </a:solidFill>
              </a:rPr>
              <a:t>関係</a:t>
            </a:r>
            <a:r>
              <a:rPr lang="ja-JP" altLang="en-US" sz="1600" dirty="0" smtClean="0">
                <a:solidFill>
                  <a:srgbClr val="001A72"/>
                </a:solidFill>
              </a:rPr>
              <a:t>する</a:t>
            </a:r>
            <a:r>
              <a:rPr lang="ja-JP" altLang="en-US" sz="1600" dirty="0" smtClean="0">
                <a:solidFill>
                  <a:srgbClr val="001A72"/>
                </a:solidFill>
              </a:rPr>
              <a:t>データ</a:t>
            </a:r>
            <a:r>
              <a:rPr lang="ja-JP" altLang="en-US" sz="1600" dirty="0" smtClean="0">
                <a:solidFill>
                  <a:srgbClr val="001A72"/>
                </a:solidFill>
              </a:rPr>
              <a:t>を</a:t>
            </a:r>
            <a:r>
              <a:rPr lang="ja-JP" altLang="en-US" sz="1600" dirty="0" smtClean="0">
                <a:solidFill>
                  <a:srgbClr val="001A72"/>
                </a:solidFill>
              </a:rPr>
              <a:t>用意</a:t>
            </a:r>
            <a:r>
              <a:rPr lang="ja-JP" altLang="en-US" sz="1600" dirty="0" smtClean="0">
                <a:solidFill>
                  <a:srgbClr val="001A72"/>
                </a:solidFill>
              </a:rPr>
              <a:t>する</a:t>
            </a:r>
            <a:endParaRPr kumimoji="1" lang="ja-JP" altLang="en-US" sz="1600" dirty="0">
              <a:solidFill>
                <a:srgbClr val="001A72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="" xmlns:a16="http://schemas.microsoft.com/office/drawing/2014/main" id="{D8F84245-C688-456E-AC71-34D93536BD7F}"/>
              </a:ext>
            </a:extLst>
          </p:cNvPr>
          <p:cNvSpPr/>
          <p:nvPr/>
        </p:nvSpPr>
        <p:spPr>
          <a:xfrm>
            <a:off x="4286417" y="1485585"/>
            <a:ext cx="3687940" cy="90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u="sng" dirty="0" smtClean="0">
                <a:solidFill>
                  <a:srgbClr val="001A72"/>
                </a:solidFill>
              </a:rPr>
              <a:t>データに潜む</a:t>
            </a:r>
            <a:r>
              <a:rPr lang="ja-JP" altLang="en-US" sz="1600" b="1" u="sng" dirty="0" smtClean="0">
                <a:solidFill>
                  <a:srgbClr val="001A72"/>
                </a:solidFill>
              </a:rPr>
              <a:t>規則性</a:t>
            </a:r>
            <a:r>
              <a:rPr kumimoji="1" lang="ja-JP" altLang="en-US" sz="1600" b="1" u="sng" dirty="0" smtClean="0">
                <a:solidFill>
                  <a:srgbClr val="001A72"/>
                </a:solidFill>
              </a:rPr>
              <a:t>を</a:t>
            </a:r>
            <a:r>
              <a:rPr kumimoji="1" lang="en-US" altLang="ja-JP" sz="1600" b="1" u="sng" dirty="0" smtClean="0">
                <a:solidFill>
                  <a:srgbClr val="001A72"/>
                </a:solidFill>
              </a:rPr>
              <a:t>AI</a:t>
            </a:r>
            <a:r>
              <a:rPr kumimoji="1" lang="ja-JP" altLang="en-US" sz="1600" b="1" u="sng" dirty="0" smtClean="0">
                <a:solidFill>
                  <a:srgbClr val="001A72"/>
                </a:solidFill>
              </a:rPr>
              <a:t>が分析</a:t>
            </a:r>
            <a:endParaRPr kumimoji="1" lang="en-US" altLang="ja-JP" sz="1600" b="1" u="sng" dirty="0" smtClean="0">
              <a:solidFill>
                <a:srgbClr val="001A72"/>
              </a:solidFill>
            </a:endParaRPr>
          </a:p>
          <a:p>
            <a:r>
              <a:rPr lang="en-US" altLang="ja-JP" sz="1600" dirty="0" smtClean="0">
                <a:solidFill>
                  <a:srgbClr val="001A72"/>
                </a:solidFill>
              </a:rPr>
              <a:t>AI</a:t>
            </a:r>
            <a:r>
              <a:rPr lang="ja-JP" altLang="en-US" sz="1600" dirty="0" smtClean="0">
                <a:solidFill>
                  <a:srgbClr val="001A72"/>
                </a:solidFill>
              </a:rPr>
              <a:t>が在庫変動要因と在庫の関係を分析し</a:t>
            </a:r>
            <a:r>
              <a:rPr lang="ja-JP" altLang="en-US" sz="1600" dirty="0" smtClean="0">
                <a:solidFill>
                  <a:srgbClr val="001A72"/>
                </a:solidFill>
              </a:rPr>
              <a:t>、要因</a:t>
            </a:r>
            <a:r>
              <a:rPr lang="ja-JP" altLang="en-US" sz="1600" dirty="0" smtClean="0">
                <a:solidFill>
                  <a:srgbClr val="001A72"/>
                </a:solidFill>
              </a:rPr>
              <a:t>別の寄与度を計算</a:t>
            </a:r>
            <a:endParaRPr lang="en-US" altLang="ja-JP" sz="1600" dirty="0" smtClean="0">
              <a:solidFill>
                <a:srgbClr val="001A72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="" xmlns:a16="http://schemas.microsoft.com/office/drawing/2014/main" id="{EFCDAB46-9850-4BB8-BD36-A1CFEC07E5A4}"/>
              </a:ext>
            </a:extLst>
          </p:cNvPr>
          <p:cNvSpPr/>
          <p:nvPr/>
        </p:nvSpPr>
        <p:spPr>
          <a:xfrm>
            <a:off x="8074560" y="1465840"/>
            <a:ext cx="3720446" cy="903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u="sng" dirty="0">
                <a:solidFill>
                  <a:srgbClr val="001A72"/>
                </a:solidFill>
              </a:rPr>
              <a:t>在庫推移に寄与した項目</a:t>
            </a:r>
            <a:r>
              <a:rPr kumimoji="1" lang="ja-JP" altLang="en-US" sz="1600" b="1" u="sng" dirty="0" smtClean="0">
                <a:solidFill>
                  <a:srgbClr val="001A72"/>
                </a:solidFill>
              </a:rPr>
              <a:t>を見える化</a:t>
            </a:r>
            <a:endParaRPr kumimoji="1" lang="en-US" altLang="ja-JP" sz="1600" b="1" u="sng" dirty="0" smtClean="0">
              <a:solidFill>
                <a:srgbClr val="001A72"/>
              </a:solidFill>
            </a:endParaRPr>
          </a:p>
          <a:p>
            <a:r>
              <a:rPr lang="ja-JP" altLang="en-US" sz="1600" dirty="0" smtClean="0">
                <a:solidFill>
                  <a:srgbClr val="001A72"/>
                </a:solidFill>
              </a:rPr>
              <a:t>どの要因がどのような条件のとき、異常が起こる</a:t>
            </a:r>
            <a:r>
              <a:rPr lang="ja-JP" altLang="en-US" sz="1600" dirty="0" smtClean="0">
                <a:solidFill>
                  <a:srgbClr val="001A72"/>
                </a:solidFill>
              </a:rPr>
              <a:t>か</a:t>
            </a:r>
            <a:r>
              <a:rPr lang="ja-JP" altLang="en-US" sz="1600" dirty="0" smtClean="0">
                <a:solidFill>
                  <a:srgbClr val="001A72"/>
                </a:solidFill>
              </a:rPr>
              <a:t>提示する</a:t>
            </a:r>
            <a:endParaRPr kumimoji="1" lang="en-US" altLang="ja-JP" sz="1600" dirty="0" smtClean="0">
              <a:solidFill>
                <a:srgbClr val="001A72"/>
              </a:solidFill>
            </a:endParaRPr>
          </a:p>
        </p:txBody>
      </p:sp>
      <p:sp>
        <p:nvSpPr>
          <p:cNvPr id="61" name="六角形 60"/>
          <p:cNvSpPr/>
          <p:nvPr/>
        </p:nvSpPr>
        <p:spPr>
          <a:xfrm>
            <a:off x="5230519" y="2549407"/>
            <a:ext cx="1928518" cy="1514593"/>
          </a:xfrm>
          <a:prstGeom prst="hexagon">
            <a:avLst>
              <a:gd name="adj" fmla="val 16667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solidFill>
              <a:srgbClr val="3333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モデル</a:t>
            </a:r>
            <a:endParaRPr kumimoji="1" lang="en-US" altLang="ja-JP" sz="1400" dirty="0" smtClean="0">
              <a:solidFill>
                <a:schemeClr val="tx1"/>
              </a:solidFill>
            </a:endParaRPr>
          </a:p>
        </p:txBody>
      </p:sp>
      <p:sp>
        <p:nvSpPr>
          <p:cNvPr id="62" name="角丸四角形吹き出し 61"/>
          <p:cNvSpPr/>
          <p:nvPr/>
        </p:nvSpPr>
        <p:spPr>
          <a:xfrm>
            <a:off x="4446319" y="4163269"/>
            <a:ext cx="3492669" cy="2205546"/>
          </a:xfrm>
          <a:prstGeom prst="wedgeRoundRectCallout">
            <a:avLst>
              <a:gd name="adj1" fmla="val -7298"/>
              <a:gd name="adj2" fmla="val -66264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3" name="直線矢印コネクタ 62"/>
          <p:cNvCxnSpPr/>
          <p:nvPr/>
        </p:nvCxnSpPr>
        <p:spPr>
          <a:xfrm flipV="1">
            <a:off x="4811353" y="4522126"/>
            <a:ext cx="1851" cy="586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5968534" y="4796340"/>
            <a:ext cx="155687" cy="293957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 w="28575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/>
          <p:cNvCxnSpPr/>
          <p:nvPr/>
        </p:nvCxnSpPr>
        <p:spPr>
          <a:xfrm flipV="1">
            <a:off x="4799590" y="5120844"/>
            <a:ext cx="2845881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4553578" y="421216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/>
              <a:t>在庫</a:t>
            </a:r>
            <a:endParaRPr lang="ja-JP" altLang="en-US" sz="1400" b="1" dirty="0"/>
          </a:p>
        </p:txBody>
      </p:sp>
      <p:sp>
        <p:nvSpPr>
          <p:cNvPr id="68" name="正方形/長方形 67"/>
          <p:cNvSpPr/>
          <p:nvPr/>
        </p:nvSpPr>
        <p:spPr>
          <a:xfrm>
            <a:off x="4543692" y="5206458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/>
              <a:t>寄与度</a:t>
            </a:r>
            <a:endParaRPr lang="ja-JP" altLang="en-US" sz="1400" b="1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AF9BFCF7-FB03-43FD-8BDB-4B0CC9C11BA8}"/>
              </a:ext>
            </a:extLst>
          </p:cNvPr>
          <p:cNvSpPr/>
          <p:nvPr/>
        </p:nvSpPr>
        <p:spPr>
          <a:xfrm>
            <a:off x="5059694" y="5607639"/>
            <a:ext cx="247924" cy="4115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5835589" y="448262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なぜ？</a:t>
            </a:r>
            <a:endParaRPr lang="ja-JP" alt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 flipV="1">
            <a:off x="4813227" y="5478794"/>
            <a:ext cx="1851" cy="586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V="1">
            <a:off x="4813225" y="6030936"/>
            <a:ext cx="2822839" cy="23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AF9BFCF7-FB03-43FD-8BDB-4B0CC9C11BA8}"/>
              </a:ext>
            </a:extLst>
          </p:cNvPr>
          <p:cNvSpPr/>
          <p:nvPr/>
        </p:nvSpPr>
        <p:spPr>
          <a:xfrm>
            <a:off x="5412010" y="5772256"/>
            <a:ext cx="260161" cy="2464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AF9BFCF7-FB03-43FD-8BDB-4B0CC9C11BA8}"/>
              </a:ext>
            </a:extLst>
          </p:cNvPr>
          <p:cNvSpPr/>
          <p:nvPr/>
        </p:nvSpPr>
        <p:spPr>
          <a:xfrm>
            <a:off x="5764327" y="5842805"/>
            <a:ext cx="237121" cy="175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円柱 74"/>
          <p:cNvSpPr/>
          <p:nvPr/>
        </p:nvSpPr>
        <p:spPr>
          <a:xfrm>
            <a:off x="961252" y="2564228"/>
            <a:ext cx="2076719" cy="152927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rgbClr val="333333"/>
                </a:solidFill>
              </a:rPr>
              <a:t>実績データ（</a:t>
            </a:r>
            <a:r>
              <a:rPr lang="en-US" altLang="ja-JP" sz="1400" dirty="0" smtClean="0">
                <a:solidFill>
                  <a:srgbClr val="333333"/>
                </a:solidFill>
              </a:rPr>
              <a:t>LINKS</a:t>
            </a:r>
            <a:r>
              <a:rPr kumimoji="1" lang="ja-JP" altLang="en-US" sz="1400" dirty="0" smtClean="0">
                <a:solidFill>
                  <a:srgbClr val="333333"/>
                </a:solidFill>
              </a:rPr>
              <a:t>）</a:t>
            </a:r>
            <a:endParaRPr kumimoji="1" lang="en-US" altLang="ja-JP" sz="1400" dirty="0" smtClean="0">
              <a:solidFill>
                <a:srgbClr val="333333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333333"/>
                </a:solidFill>
              </a:rPr>
              <a:t>計画</a:t>
            </a:r>
            <a:r>
              <a:rPr lang="ja-JP" altLang="en-US" sz="1400" dirty="0" smtClean="0">
                <a:solidFill>
                  <a:srgbClr val="333333"/>
                </a:solidFill>
              </a:rPr>
              <a:t>データ（</a:t>
            </a:r>
            <a:r>
              <a:rPr lang="en-US" altLang="ja-JP" sz="1400" dirty="0" smtClean="0">
                <a:solidFill>
                  <a:srgbClr val="333333"/>
                </a:solidFill>
              </a:rPr>
              <a:t>Active</a:t>
            </a:r>
            <a:r>
              <a:rPr lang="ja-JP" altLang="en-US" sz="1400" dirty="0" smtClean="0">
                <a:solidFill>
                  <a:srgbClr val="333333"/>
                </a:solidFill>
              </a:rPr>
              <a:t>）</a:t>
            </a:r>
            <a:endParaRPr kumimoji="1" lang="ja-JP" altLang="en-US" sz="1400" dirty="0">
              <a:solidFill>
                <a:srgbClr val="333333"/>
              </a:solidFill>
            </a:endParaRPr>
          </a:p>
        </p:txBody>
      </p:sp>
      <p:sp>
        <p:nvSpPr>
          <p:cNvPr id="76" name="角丸四角形吹き出し 75"/>
          <p:cNvSpPr/>
          <p:nvPr/>
        </p:nvSpPr>
        <p:spPr>
          <a:xfrm>
            <a:off x="462569" y="4166078"/>
            <a:ext cx="3492669" cy="2202738"/>
          </a:xfrm>
          <a:prstGeom prst="wedgeRoundRectCallout">
            <a:avLst>
              <a:gd name="adj1" fmla="val -9991"/>
              <a:gd name="adj2" fmla="val -67612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xmlns="" id="{E66997BE-4FBC-4C12-BCB3-08A2761F6E5E}"/>
              </a:ext>
            </a:extLst>
          </p:cNvPr>
          <p:cNvSpPr txBox="1"/>
          <p:nvPr/>
        </p:nvSpPr>
        <p:spPr>
          <a:xfrm>
            <a:off x="538265" y="4867165"/>
            <a:ext cx="3223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 smtClean="0"/>
              <a:t>在庫変動</a:t>
            </a:r>
            <a:r>
              <a:rPr kumimoji="1" lang="ja-JP" altLang="en-US" sz="1400" b="1" dirty="0" smtClean="0"/>
              <a:t>要因</a:t>
            </a:r>
            <a:r>
              <a:rPr kumimoji="1" lang="ja-JP" altLang="en-US" sz="1400" b="1" dirty="0" smtClean="0"/>
              <a:t>（仕入先</a:t>
            </a:r>
            <a:r>
              <a:rPr kumimoji="1" lang="en-US" altLang="ja-JP" sz="1400" b="1" dirty="0" smtClean="0"/>
              <a:t>〜</a:t>
            </a:r>
            <a:r>
              <a:rPr lang="ja-JP" altLang="en-US" sz="1400" b="1" dirty="0" smtClean="0"/>
              <a:t>組立）</a:t>
            </a:r>
            <a:endParaRPr kumimoji="1" lang="ja-JP" altLang="en-US" sz="1400" b="1" dirty="0"/>
          </a:p>
        </p:txBody>
      </p:sp>
      <p:sp>
        <p:nvSpPr>
          <p:cNvPr id="78" name="角丸四角形 77"/>
          <p:cNvSpPr/>
          <p:nvPr/>
        </p:nvSpPr>
        <p:spPr>
          <a:xfrm>
            <a:off x="646024" y="5212612"/>
            <a:ext cx="3069314" cy="3095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rgbClr val="001A72"/>
                </a:solidFill>
              </a:rPr>
              <a:t>1.</a:t>
            </a:r>
            <a:r>
              <a:rPr lang="ja-JP" altLang="en-US" sz="1400" b="1" dirty="0" smtClean="0">
                <a:solidFill>
                  <a:srgbClr val="001A72"/>
                </a:solidFill>
              </a:rPr>
              <a:t> 実績生産台数</a:t>
            </a:r>
            <a:r>
              <a:rPr lang="en-US" altLang="ja-JP" sz="1400" b="1" dirty="0" smtClean="0">
                <a:solidFill>
                  <a:srgbClr val="001A72"/>
                </a:solidFill>
              </a:rPr>
              <a:t> - </a:t>
            </a:r>
            <a:r>
              <a:rPr lang="ja-JP" altLang="en-US" sz="1400" b="1" dirty="0" smtClean="0">
                <a:solidFill>
                  <a:srgbClr val="001A72"/>
                </a:solidFill>
              </a:rPr>
              <a:t>生産計画台数</a:t>
            </a:r>
            <a:endParaRPr lang="ja-JP" altLang="en-US" sz="1400" b="1" dirty="0">
              <a:solidFill>
                <a:srgbClr val="001A72"/>
              </a:solidFill>
            </a:endParaRPr>
          </a:p>
        </p:txBody>
      </p:sp>
      <p:sp>
        <p:nvSpPr>
          <p:cNvPr id="82" name="右矢印 81"/>
          <p:cNvSpPr/>
          <p:nvPr/>
        </p:nvSpPr>
        <p:spPr>
          <a:xfrm>
            <a:off x="3697556" y="3068284"/>
            <a:ext cx="978408" cy="484632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矢印 82"/>
          <p:cNvSpPr/>
          <p:nvPr/>
        </p:nvSpPr>
        <p:spPr>
          <a:xfrm>
            <a:off x="7513980" y="3068284"/>
            <a:ext cx="978408" cy="484632"/>
          </a:xfrm>
          <a:prstGeom prst="rightArrow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7585989" y="2636236"/>
            <a:ext cx="727635" cy="418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001A72"/>
                </a:solidFill>
              </a:rPr>
              <a:t>判定</a:t>
            </a:r>
            <a:endParaRPr lang="ja-JP" altLang="en-US" dirty="0">
              <a:solidFill>
                <a:srgbClr val="001A72"/>
              </a:solidFill>
            </a:endParaRPr>
          </a:p>
        </p:txBody>
      </p:sp>
      <p:sp>
        <p:nvSpPr>
          <p:cNvPr id="88" name="矢印: 五方向 1">
            <a:extLst>
              <a:ext uri="{FF2B5EF4-FFF2-40B4-BE49-F238E27FC236}">
                <a16:creationId xmlns="" xmlns:a16="http://schemas.microsoft.com/office/drawing/2014/main" id="{36694121-065B-4642-9152-37AEED05BC00}"/>
              </a:ext>
            </a:extLst>
          </p:cNvPr>
          <p:cNvSpPr/>
          <p:nvPr/>
        </p:nvSpPr>
        <p:spPr>
          <a:xfrm>
            <a:off x="468209" y="988550"/>
            <a:ext cx="3887829" cy="484632"/>
          </a:xfrm>
          <a:prstGeom prst="homePlate">
            <a:avLst>
              <a:gd name="adj" fmla="val 32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I</a:t>
            </a:r>
            <a:r>
              <a:rPr lang="en-US" altLang="ja-JP" dirty="0" smtClean="0"/>
              <a:t>NPUT</a:t>
            </a:r>
            <a:endParaRPr kumimoji="1" lang="ja-JP" altLang="en-US" dirty="0"/>
          </a:p>
        </p:txBody>
      </p:sp>
      <p:sp>
        <p:nvSpPr>
          <p:cNvPr id="89" name="矢印: 山形 25">
            <a:extLst>
              <a:ext uri="{FF2B5EF4-FFF2-40B4-BE49-F238E27FC236}">
                <a16:creationId xmlns="" xmlns:a16="http://schemas.microsoft.com/office/drawing/2014/main" id="{7FFE4975-F093-4854-9EB5-7F107B62F2AB}"/>
              </a:ext>
            </a:extLst>
          </p:cNvPr>
          <p:cNvSpPr/>
          <p:nvPr/>
        </p:nvSpPr>
        <p:spPr>
          <a:xfrm>
            <a:off x="4292578" y="996378"/>
            <a:ext cx="3858526" cy="484632"/>
          </a:xfrm>
          <a:prstGeom prst="chevron">
            <a:avLst>
              <a:gd name="adj" fmla="val 31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AI</a:t>
            </a:r>
            <a:r>
              <a:rPr kumimoji="1" lang="ja-JP" altLang="en-US" dirty="0" smtClean="0">
                <a:solidFill>
                  <a:schemeClr val="bg1"/>
                </a:solidFill>
              </a:rPr>
              <a:t>（機械学習）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矢印: 山形 47">
            <a:extLst>
              <a:ext uri="{FF2B5EF4-FFF2-40B4-BE49-F238E27FC236}">
                <a16:creationId xmlns="" xmlns:a16="http://schemas.microsoft.com/office/drawing/2014/main" id="{2762D77D-6BE9-409C-ABDC-417FC45729E4}"/>
              </a:ext>
            </a:extLst>
          </p:cNvPr>
          <p:cNvSpPr/>
          <p:nvPr/>
        </p:nvSpPr>
        <p:spPr>
          <a:xfrm>
            <a:off x="8087643" y="988550"/>
            <a:ext cx="3858526" cy="484632"/>
          </a:xfrm>
          <a:prstGeom prst="chevron">
            <a:avLst>
              <a:gd name="adj" fmla="val 31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 smtClean="0">
                <a:solidFill>
                  <a:schemeClr val="bg1"/>
                </a:solidFill>
              </a:rPr>
              <a:t>OUTPUT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1" name="角丸四角形 90"/>
          <p:cNvSpPr/>
          <p:nvPr/>
        </p:nvSpPr>
        <p:spPr>
          <a:xfrm>
            <a:off x="647906" y="5571975"/>
            <a:ext cx="3069314" cy="3095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 smtClean="0">
                <a:solidFill>
                  <a:srgbClr val="001A72"/>
                </a:solidFill>
              </a:rPr>
              <a:t>2.</a:t>
            </a:r>
            <a:r>
              <a:rPr lang="ja-JP" altLang="en-US" sz="1400" b="1" dirty="0" smtClean="0">
                <a:solidFill>
                  <a:srgbClr val="001A72"/>
                </a:solidFill>
              </a:rPr>
              <a:t> 納入数</a:t>
            </a:r>
            <a:r>
              <a:rPr lang="en-US" altLang="ja-JP" sz="1400" b="1" dirty="0" smtClean="0">
                <a:solidFill>
                  <a:srgbClr val="001A72"/>
                </a:solidFill>
              </a:rPr>
              <a:t> </a:t>
            </a:r>
            <a:r>
              <a:rPr lang="mr-IN" altLang="ja-JP" sz="1400" b="1" dirty="0" smtClean="0">
                <a:solidFill>
                  <a:srgbClr val="001A72"/>
                </a:solidFill>
              </a:rPr>
              <a:t>–</a:t>
            </a:r>
            <a:r>
              <a:rPr lang="en-US" altLang="ja-JP" sz="1400" b="1" dirty="0" smtClean="0">
                <a:solidFill>
                  <a:srgbClr val="001A72"/>
                </a:solidFill>
              </a:rPr>
              <a:t> </a:t>
            </a:r>
            <a:r>
              <a:rPr lang="ja-JP" altLang="en-US" sz="1400" b="1" dirty="0" smtClean="0">
                <a:solidFill>
                  <a:srgbClr val="001A72"/>
                </a:solidFill>
              </a:rPr>
              <a:t>日量</a:t>
            </a:r>
            <a:r>
              <a:rPr lang="ja-JP" altLang="en-US" sz="1400" b="1" dirty="0" smtClean="0">
                <a:solidFill>
                  <a:srgbClr val="001A72"/>
                </a:solidFill>
              </a:rPr>
              <a:t>数（箱数）</a:t>
            </a:r>
            <a:endParaRPr lang="ja-JP" altLang="en-US" sz="1400" b="1" dirty="0">
              <a:solidFill>
                <a:srgbClr val="001A72"/>
              </a:solidFill>
            </a:endParaRPr>
          </a:p>
        </p:txBody>
      </p:sp>
      <p:sp>
        <p:nvSpPr>
          <p:cNvPr id="92" name="角丸四角形 91"/>
          <p:cNvSpPr/>
          <p:nvPr/>
        </p:nvSpPr>
        <p:spPr>
          <a:xfrm>
            <a:off x="649787" y="5950153"/>
            <a:ext cx="3069314" cy="3095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rgbClr val="001A72"/>
                </a:solidFill>
              </a:rPr>
              <a:t>3</a:t>
            </a:r>
            <a:r>
              <a:rPr lang="en-US" altLang="ja-JP" sz="1400" b="1" dirty="0" smtClean="0">
                <a:solidFill>
                  <a:srgbClr val="001A72"/>
                </a:solidFill>
              </a:rPr>
              <a:t>.</a:t>
            </a:r>
            <a:r>
              <a:rPr lang="ja-JP" altLang="en-US" sz="1400" b="1" dirty="0" smtClean="0">
                <a:solidFill>
                  <a:srgbClr val="001A72"/>
                </a:solidFill>
              </a:rPr>
              <a:t> </a:t>
            </a:r>
            <a:r>
              <a:rPr lang="mr-IN" altLang="ja-JP" sz="1400" b="1" dirty="0" smtClean="0">
                <a:solidFill>
                  <a:srgbClr val="001A72"/>
                </a:solidFill>
              </a:rPr>
              <a:t>…</a:t>
            </a:r>
            <a:endParaRPr lang="ja-JP" altLang="en-US" sz="1400" b="1" dirty="0">
              <a:solidFill>
                <a:srgbClr val="001A72"/>
              </a:solidFill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3705592" y="2694562"/>
            <a:ext cx="727635" cy="4181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001A72"/>
                </a:solidFill>
              </a:rPr>
              <a:t>学習</a:t>
            </a:r>
            <a:endParaRPr lang="ja-JP" altLang="en-US" dirty="0">
              <a:solidFill>
                <a:srgbClr val="001A72"/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875311" y="6039081"/>
            <a:ext cx="5950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/>
              <a:t>要因</a:t>
            </a:r>
            <a:r>
              <a:rPr lang="en-US" altLang="ja-JP" sz="1200" dirty="0" smtClean="0"/>
              <a:t>A</a:t>
            </a:r>
            <a:endParaRPr lang="ja-JP" altLang="en-US" sz="1200" dirty="0"/>
          </a:p>
        </p:txBody>
      </p:sp>
      <p:sp>
        <p:nvSpPr>
          <p:cNvPr id="95" name="正方形/長方形 94"/>
          <p:cNvSpPr/>
          <p:nvPr/>
        </p:nvSpPr>
        <p:spPr>
          <a:xfrm>
            <a:off x="5404008" y="6040962"/>
            <a:ext cx="287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/>
              <a:t>B</a:t>
            </a:r>
            <a:endParaRPr lang="ja-JP" altLang="en-US" sz="1200" dirty="0"/>
          </a:p>
        </p:txBody>
      </p:sp>
      <p:sp>
        <p:nvSpPr>
          <p:cNvPr id="96" name="正方形/長方形 95"/>
          <p:cNvSpPr/>
          <p:nvPr/>
        </p:nvSpPr>
        <p:spPr>
          <a:xfrm>
            <a:off x="5733266" y="6031555"/>
            <a:ext cx="29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/>
              <a:t>C</a:t>
            </a:r>
            <a:endParaRPr lang="ja-JP" altLang="en-US" sz="1200" dirty="0"/>
          </a:p>
        </p:txBody>
      </p:sp>
      <p:sp>
        <p:nvSpPr>
          <p:cNvPr id="12" name="フリーフォーム 11"/>
          <p:cNvSpPr/>
          <p:nvPr/>
        </p:nvSpPr>
        <p:spPr>
          <a:xfrm>
            <a:off x="4948295" y="4515555"/>
            <a:ext cx="2558815" cy="498593"/>
          </a:xfrm>
          <a:custGeom>
            <a:avLst/>
            <a:gdLst>
              <a:gd name="connsiteX0" fmla="*/ 0 w 2295408"/>
              <a:gd name="connsiteY0" fmla="*/ 649112 h 856075"/>
              <a:gd name="connsiteX1" fmla="*/ 94074 w 2295408"/>
              <a:gd name="connsiteY1" fmla="*/ 348075 h 856075"/>
              <a:gd name="connsiteX2" fmla="*/ 188149 w 2295408"/>
              <a:gd name="connsiteY2" fmla="*/ 667926 h 856075"/>
              <a:gd name="connsiteX3" fmla="*/ 244593 w 2295408"/>
              <a:gd name="connsiteY3" fmla="*/ 451556 h 856075"/>
              <a:gd name="connsiteX4" fmla="*/ 329260 w 2295408"/>
              <a:gd name="connsiteY4" fmla="*/ 667926 h 856075"/>
              <a:gd name="connsiteX5" fmla="*/ 460963 w 2295408"/>
              <a:gd name="connsiteY5" fmla="*/ 122297 h 856075"/>
              <a:gd name="connsiteX6" fmla="*/ 545630 w 2295408"/>
              <a:gd name="connsiteY6" fmla="*/ 348075 h 856075"/>
              <a:gd name="connsiteX7" fmla="*/ 686741 w 2295408"/>
              <a:gd name="connsiteY7" fmla="*/ 0 h 856075"/>
              <a:gd name="connsiteX8" fmla="*/ 809037 w 2295408"/>
              <a:gd name="connsiteY8" fmla="*/ 489186 h 856075"/>
              <a:gd name="connsiteX9" fmla="*/ 893704 w 2295408"/>
              <a:gd name="connsiteY9" fmla="*/ 752593 h 856075"/>
              <a:gd name="connsiteX10" fmla="*/ 987778 w 2295408"/>
              <a:gd name="connsiteY10" fmla="*/ 856075 h 856075"/>
              <a:gd name="connsiteX11" fmla="*/ 1166519 w 2295408"/>
              <a:gd name="connsiteY11" fmla="*/ 752593 h 856075"/>
              <a:gd name="connsiteX12" fmla="*/ 1251186 w 2295408"/>
              <a:gd name="connsiteY12" fmla="*/ 545630 h 856075"/>
              <a:gd name="connsiteX13" fmla="*/ 1382889 w 2295408"/>
              <a:gd name="connsiteY13" fmla="*/ 310445 h 856075"/>
              <a:gd name="connsiteX14" fmla="*/ 1448741 w 2295408"/>
              <a:gd name="connsiteY14" fmla="*/ 451556 h 856075"/>
              <a:gd name="connsiteX15" fmla="*/ 1580445 w 2295408"/>
              <a:gd name="connsiteY15" fmla="*/ 376297 h 856075"/>
              <a:gd name="connsiteX16" fmla="*/ 1759186 w 2295408"/>
              <a:gd name="connsiteY16" fmla="*/ 442149 h 856075"/>
              <a:gd name="connsiteX17" fmla="*/ 2003778 w 2295408"/>
              <a:gd name="connsiteY17" fmla="*/ 649112 h 856075"/>
              <a:gd name="connsiteX18" fmla="*/ 2154297 w 2295408"/>
              <a:gd name="connsiteY18" fmla="*/ 489186 h 856075"/>
              <a:gd name="connsiteX19" fmla="*/ 2295408 w 2295408"/>
              <a:gd name="connsiteY19" fmla="*/ 583260 h 85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95408" h="856075">
                <a:moveTo>
                  <a:pt x="0" y="649112"/>
                </a:moveTo>
                <a:lnTo>
                  <a:pt x="94074" y="348075"/>
                </a:lnTo>
                <a:lnTo>
                  <a:pt x="188149" y="667926"/>
                </a:lnTo>
                <a:lnTo>
                  <a:pt x="244593" y="451556"/>
                </a:lnTo>
                <a:lnTo>
                  <a:pt x="329260" y="667926"/>
                </a:lnTo>
                <a:lnTo>
                  <a:pt x="460963" y="122297"/>
                </a:lnTo>
                <a:lnTo>
                  <a:pt x="545630" y="348075"/>
                </a:lnTo>
                <a:lnTo>
                  <a:pt x="686741" y="0"/>
                </a:lnTo>
                <a:lnTo>
                  <a:pt x="809037" y="489186"/>
                </a:lnTo>
                <a:lnTo>
                  <a:pt x="893704" y="752593"/>
                </a:lnTo>
                <a:lnTo>
                  <a:pt x="987778" y="856075"/>
                </a:lnTo>
                <a:lnTo>
                  <a:pt x="1166519" y="752593"/>
                </a:lnTo>
                <a:lnTo>
                  <a:pt x="1251186" y="545630"/>
                </a:lnTo>
                <a:lnTo>
                  <a:pt x="1382889" y="310445"/>
                </a:lnTo>
                <a:lnTo>
                  <a:pt x="1448741" y="451556"/>
                </a:lnTo>
                <a:lnTo>
                  <a:pt x="1580445" y="376297"/>
                </a:lnTo>
                <a:lnTo>
                  <a:pt x="1759186" y="442149"/>
                </a:lnTo>
                <a:lnTo>
                  <a:pt x="2003778" y="649112"/>
                </a:lnTo>
                <a:lnTo>
                  <a:pt x="2154297" y="489186"/>
                </a:lnTo>
                <a:lnTo>
                  <a:pt x="2295408" y="583260"/>
                </a:lnTo>
              </a:path>
            </a:pathLst>
          </a:cu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6019955" y="5304556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時系列変化に伴う</a:t>
            </a:r>
            <a:endParaRPr lang="en-US" altLang="ja-JP" sz="12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ja-JP" alt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要因別の寄与度を定量化</a:t>
            </a:r>
            <a:endParaRPr lang="ja-JP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5362222" y="5192889"/>
            <a:ext cx="677334" cy="39511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6125257" y="6096658"/>
            <a:ext cx="149474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 smtClean="0">
                <a:solidFill>
                  <a:srgbClr val="333333"/>
                </a:solidFill>
              </a:rPr>
              <a:t>※SHAP</a:t>
            </a:r>
            <a:r>
              <a:rPr lang="ja-JP" altLang="en-US" sz="800" dirty="0" smtClean="0">
                <a:solidFill>
                  <a:srgbClr val="333333"/>
                </a:solidFill>
              </a:rPr>
              <a:t>によるモデルの説明</a:t>
            </a:r>
            <a:endParaRPr lang="ja-JP" altLang="en-US" sz="800" dirty="0"/>
          </a:p>
        </p:txBody>
      </p:sp>
      <p:sp>
        <p:nvSpPr>
          <p:cNvPr id="18" name="メモ 17"/>
          <p:cNvSpPr/>
          <p:nvPr/>
        </p:nvSpPr>
        <p:spPr>
          <a:xfrm>
            <a:off x="9049926" y="2596444"/>
            <a:ext cx="2097851" cy="1429926"/>
          </a:xfrm>
          <a:prstGeom prst="foldedCorner">
            <a:avLst>
              <a:gd name="adj" fmla="val 2653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rgbClr val="333333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453799" y="315026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400" dirty="0" smtClean="0">
                <a:solidFill>
                  <a:srgbClr val="333333"/>
                </a:solidFill>
              </a:rPr>
              <a:t>見える化画面</a:t>
            </a:r>
            <a:endParaRPr lang="ja-JP" altLang="en-US" sz="1400" dirty="0">
              <a:solidFill>
                <a:srgbClr val="333333"/>
              </a:solidFill>
            </a:endParaRPr>
          </a:p>
        </p:txBody>
      </p:sp>
      <p:sp>
        <p:nvSpPr>
          <p:cNvPr id="98" name="角丸四角形吹き出し 97"/>
          <p:cNvSpPr/>
          <p:nvPr/>
        </p:nvSpPr>
        <p:spPr>
          <a:xfrm>
            <a:off x="8371090" y="4146337"/>
            <a:ext cx="3492669" cy="2205546"/>
          </a:xfrm>
          <a:prstGeom prst="wedgeRoundRectCallout">
            <a:avLst>
              <a:gd name="adj1" fmla="val -7298"/>
              <a:gd name="adj2" fmla="val -66264"/>
              <a:gd name="adj3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9" name="正方形/長方形 98"/>
          <p:cNvSpPr/>
          <p:nvPr/>
        </p:nvSpPr>
        <p:spPr>
          <a:xfrm>
            <a:off x="8666497" y="4336342"/>
            <a:ext cx="287771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/>
              <a:t>アウトプットイメージは今後検討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dirty="0"/>
              <a:t>ユーザーや利用シーンに応じて、</a:t>
            </a:r>
            <a:endParaRPr lang="en-US" altLang="ja-JP" sz="1400" dirty="0"/>
          </a:p>
          <a:p>
            <a:r>
              <a:rPr lang="ja-JP" altLang="en-US" sz="1400" dirty="0" smtClean="0"/>
              <a:t>制御できる変数も変わり、</a:t>
            </a:r>
            <a:endParaRPr lang="en-US" altLang="ja-JP" sz="1400" dirty="0" smtClean="0"/>
          </a:p>
          <a:p>
            <a:r>
              <a:rPr lang="ja-JP" altLang="en-US" sz="1400" dirty="0" smtClean="0"/>
              <a:t>欲しい</a:t>
            </a:r>
            <a:r>
              <a:rPr lang="ja-JP" altLang="en-US" sz="1400" dirty="0" smtClean="0"/>
              <a:t>情報</a:t>
            </a:r>
            <a:r>
              <a:rPr lang="ja-JP" altLang="en-US" sz="1400" dirty="0"/>
              <a:t>が変わってくるため。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現状のイメージは後で紹介</a:t>
            </a:r>
          </a:p>
          <a:p>
            <a:endParaRPr lang="ja-JP" altLang="en-US" sz="1400" b="1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xmlns="" id="{E66997BE-4FBC-4C12-BCB3-08A2761F6E5E}"/>
              </a:ext>
            </a:extLst>
          </p:cNvPr>
          <p:cNvSpPr txBox="1"/>
          <p:nvPr/>
        </p:nvSpPr>
        <p:spPr>
          <a:xfrm>
            <a:off x="540145" y="4219936"/>
            <a:ext cx="3223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 smtClean="0"/>
              <a:t>在庫</a:t>
            </a:r>
            <a:r>
              <a:rPr kumimoji="1" lang="ja-JP" altLang="en-US" sz="1400" b="1" dirty="0" smtClean="0"/>
              <a:t>（一部の工程）</a:t>
            </a:r>
            <a:endParaRPr kumimoji="1" lang="ja-JP" altLang="en-US" sz="1400" b="1" dirty="0"/>
          </a:p>
        </p:txBody>
      </p:sp>
      <p:sp>
        <p:nvSpPr>
          <p:cNvPr id="101" name="角丸四角形 100"/>
          <p:cNvSpPr/>
          <p:nvPr/>
        </p:nvSpPr>
        <p:spPr>
          <a:xfrm>
            <a:off x="647906" y="4537161"/>
            <a:ext cx="3069314" cy="3095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400" b="1" dirty="0" smtClean="0">
                <a:solidFill>
                  <a:srgbClr val="001A72"/>
                </a:solidFill>
              </a:rPr>
              <a:t>順立装置（整備室）の在庫</a:t>
            </a:r>
            <a:endParaRPr lang="ja-JP" altLang="en-US" sz="1400" b="1" dirty="0">
              <a:solidFill>
                <a:srgbClr val="001A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0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7CB531B3-50E4-419B-9EFB-5D0088A508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800" dirty="0" smtClean="0"/>
              <a:t>アプリ化までできていないので、コードベースで実行すると、、</a:t>
            </a:r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21DE76F-6FA0-4060-8FC0-1E5811E9F8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4.</a:t>
            </a:r>
            <a:r>
              <a:rPr lang="ja-JP" altLang="en-US" dirty="0"/>
              <a:t>在庫見える化ツールのアウトプットイメージ</a:t>
            </a:r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4F7197C-7C98-48DA-A9C9-94C58ED6466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22日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72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7CB531B3-50E4-419B-9EFB-5D0088A508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800" dirty="0" smtClean="0"/>
              <a:t>アプリ化までできていないので、コードベースで実行すると、、</a:t>
            </a:r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21DE76F-6FA0-4060-8FC0-1E5811E9F8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4.</a:t>
            </a:r>
            <a:r>
              <a:rPr lang="ja-JP" altLang="en-US" dirty="0"/>
              <a:t>在庫見える化ツールのアウトプットイメージ</a:t>
            </a:r>
            <a:endParaRPr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E4F7197C-7C98-48DA-A9C9-94C58ED6466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22日 </a:t>
            </a:fld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815629" y="2323630"/>
            <a:ext cx="2652889" cy="9144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1148FF"/>
                </a:solidFill>
              </a:rPr>
              <a:t>シンプルに</a:t>
            </a:r>
            <a:r>
              <a:rPr kumimoji="1" lang="ja-JP" altLang="en-US" dirty="0" smtClean="0">
                <a:solidFill>
                  <a:srgbClr val="1148FF"/>
                </a:solidFill>
              </a:rPr>
              <a:t>か</a:t>
            </a:r>
            <a:r>
              <a:rPr kumimoji="1" lang="en-US" altLang="ja-JP" dirty="0" smtClean="0">
                <a:solidFill>
                  <a:srgbClr val="1148FF"/>
                </a:solidFill>
              </a:rPr>
              <a:t>k</a:t>
            </a:r>
            <a:r>
              <a:rPr kumimoji="1" lang="ja-JP" altLang="en-US" dirty="0" smtClean="0">
                <a:solidFill>
                  <a:srgbClr val="1148FF"/>
                </a:solidFill>
              </a:rPr>
              <a:t>テル</a:t>
            </a:r>
            <a:r>
              <a:rPr kumimoji="1" lang="ja-JP" altLang="en-US" dirty="0" smtClean="0">
                <a:solidFill>
                  <a:srgbClr val="1148FF"/>
                </a:solidFill>
              </a:rPr>
              <a:t>けど、カスタマイズできる</a:t>
            </a:r>
            <a:endParaRPr kumimoji="1" lang="en-US" altLang="ja-JP" dirty="0" smtClean="0">
              <a:solidFill>
                <a:srgbClr val="1148FF"/>
              </a:solidFill>
            </a:endParaRPr>
          </a:p>
          <a:p>
            <a:pPr algn="ctr"/>
            <a:r>
              <a:rPr lang="ja-JP" altLang="en-US" dirty="0" smtClean="0">
                <a:solidFill>
                  <a:srgbClr val="1148FF"/>
                </a:solidFill>
              </a:rPr>
              <a:t>設計値かんばん式</a:t>
            </a:r>
            <a:endParaRPr lang="en-US" altLang="ja-JP" dirty="0">
              <a:solidFill>
                <a:srgbClr val="1148FF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rgbClr val="1148FF"/>
                </a:solidFill>
              </a:rPr>
              <a:t>どのずれがきよしているか？</a:t>
            </a:r>
            <a:endParaRPr kumimoji="1" lang="ja-JP" altLang="en-US" dirty="0">
              <a:solidFill>
                <a:srgbClr val="1148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5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kumimoji="1"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6666</TotalTime>
  <Words>647</Words>
  <Application>Microsoft Macintosh PowerPoint</Application>
  <PresentationFormat>ユーザー設定</PresentationFormat>
  <Paragraphs>97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</cp:lastModifiedBy>
  <cp:revision>169</cp:revision>
  <dcterms:created xsi:type="dcterms:W3CDTF">2022-01-19T01:36:44Z</dcterms:created>
  <dcterms:modified xsi:type="dcterms:W3CDTF">2024-02-22T00:19:13Z</dcterms:modified>
</cp:coreProperties>
</file>