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4"/>
  </p:notesMasterIdLst>
  <p:sldIdLst>
    <p:sldId id="257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  <a:srgbClr val="333333"/>
    <a:srgbClr val="0017C1"/>
    <a:srgbClr val="F8F8FB"/>
    <a:srgbClr val="259D63"/>
    <a:srgbClr val="C2E5D1"/>
    <a:srgbClr val="4979F5"/>
    <a:srgbClr val="FFE380"/>
    <a:srgbClr val="D9E6FF"/>
    <a:srgbClr val="000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68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24/06/10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24/06/10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xmlns="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6月 10日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xmlns="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xmlns="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xmlns="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xmlns="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xmlns="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xmlns="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24/06/10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24/06/10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24/06/10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xmlns="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6月 10日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6月 10日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6月 10日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Relationship Id="rId3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4.xml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xmlns="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24/06/10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2024年 6月 10日 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xmlns="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xmlns="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1800" b="0" dirty="0" smtClean="0"/>
              <a:t>在庫異常による問題</a:t>
            </a:r>
            <a:endParaRPr kumimoji="1" lang="en-US" altLang="ja-JP" sz="1800" b="0" dirty="0" smtClean="0"/>
          </a:p>
          <a:p>
            <a:r>
              <a:rPr lang="ja-JP" altLang="en-US" sz="1800" b="0" dirty="0" smtClean="0"/>
              <a:t>・集欠時の緊急対応の工数</a:t>
            </a:r>
            <a:endParaRPr lang="en-US" altLang="ja-JP" sz="1800" b="0" dirty="0" smtClean="0"/>
          </a:p>
          <a:p>
            <a:r>
              <a:rPr lang="ja-JP" altLang="en-US" sz="1800" b="0" dirty="0" smtClean="0"/>
              <a:t>・欠品時のライン停止</a:t>
            </a:r>
            <a:endParaRPr lang="en-US" altLang="ja-JP" sz="1800" b="0" dirty="0" smtClean="0"/>
          </a:p>
          <a:p>
            <a:r>
              <a:rPr lang="ja-JP" altLang="en-US" sz="1800" b="0" dirty="0" smtClean="0"/>
              <a:t>・過多時のスペース占有、作業工数の増加</a:t>
            </a:r>
            <a:endParaRPr lang="en-US" altLang="ja-JP" sz="1800" b="0" dirty="0" smtClean="0"/>
          </a:p>
          <a:p>
            <a:endParaRPr lang="en-US" altLang="ja-JP" sz="1800" b="0" dirty="0" smtClean="0"/>
          </a:p>
          <a:p>
            <a:r>
              <a:rPr lang="ja-JP" altLang="en-US" sz="1800" b="0" dirty="0" smtClean="0"/>
              <a:t>在庫異常が発生する要因</a:t>
            </a:r>
            <a:endParaRPr lang="en-US" altLang="ja-JP" sz="1800" b="0" dirty="0" smtClean="0"/>
          </a:p>
          <a:p>
            <a:r>
              <a:rPr lang="ja-JP" altLang="en-US" sz="1800" b="0" dirty="0" smtClean="0"/>
              <a:t>・運用（現場責？瞬間的な在庫異常につながる？）</a:t>
            </a:r>
            <a:endParaRPr lang="en-US" altLang="ja-JP" sz="1800" b="0" dirty="0" smtClean="0"/>
          </a:p>
          <a:p>
            <a:r>
              <a:rPr lang="ja-JP" altLang="ja-JP" sz="1800" b="0" dirty="0"/>
              <a:t>　</a:t>
            </a:r>
            <a:r>
              <a:rPr lang="ja-JP" altLang="en-US" sz="1800" b="0" dirty="0" smtClean="0"/>
              <a:t>・発注フレ、納入フレ、トラック早着遅延、ロボット故障、組立ラインの稼動状況など</a:t>
            </a:r>
            <a:endParaRPr lang="en-US" altLang="ja-JP" sz="1800" b="0" dirty="0" smtClean="0"/>
          </a:p>
          <a:p>
            <a:r>
              <a:rPr lang="ja-JP" altLang="en-US" sz="1800" b="0" dirty="0" smtClean="0"/>
              <a:t>・設計（スタッフ責？定常的な在庫異常につながる？）</a:t>
            </a:r>
            <a:endParaRPr lang="en-US" altLang="ja-JP" sz="1800" b="0" dirty="0" smtClean="0"/>
          </a:p>
          <a:p>
            <a:r>
              <a:rPr lang="ja-JP" altLang="ja-JP" sz="1800" b="0" dirty="0"/>
              <a:t>　</a:t>
            </a:r>
            <a:r>
              <a:rPr lang="ja-JP" altLang="en-US" sz="1800" b="0" dirty="0" smtClean="0"/>
              <a:t>・かんばん計算式、計算式に含まれる数値、原単位など</a:t>
            </a:r>
            <a:endParaRPr lang="en-US" altLang="ja-JP" sz="1800" b="0" dirty="0" smtClean="0"/>
          </a:p>
          <a:p>
            <a:endParaRPr lang="en-US" altLang="ja-JP" sz="1800" b="0" dirty="0"/>
          </a:p>
          <a:p>
            <a:r>
              <a:rPr lang="ja-JP" altLang="en-US" sz="1800" b="0" dirty="0" smtClean="0"/>
              <a:t>上の要因（問題）を解消できていない理由</a:t>
            </a:r>
            <a:endParaRPr lang="en-US" altLang="ja-JP" sz="1800" b="0" dirty="0" smtClean="0"/>
          </a:p>
          <a:p>
            <a:r>
              <a:rPr lang="ja-JP" altLang="en-US" sz="1800" b="0" dirty="0" smtClean="0"/>
              <a:t>・基準がないので正常異常が分からない、基準がないので、監視管理していない</a:t>
            </a:r>
            <a:endParaRPr lang="en-US" altLang="ja-JP" sz="1800" b="0" dirty="0" smtClean="0"/>
          </a:p>
          <a:p>
            <a:r>
              <a:rPr lang="ja-JP" altLang="en-US" sz="1800" b="0" dirty="0" smtClean="0"/>
              <a:t>・自工程責がない、社外の問題、前後工程の問題</a:t>
            </a:r>
            <a:endParaRPr lang="en-US" altLang="ja-JP" sz="1800" b="0" dirty="0" smtClean="0"/>
          </a:p>
          <a:p>
            <a:r>
              <a:rPr lang="ja-JP" altLang="en-US" sz="1800" b="0" dirty="0" smtClean="0"/>
              <a:t>・正しい設計を誰も知らない、手入力を間違える</a:t>
            </a:r>
            <a:endParaRPr lang="en-US" altLang="ja-JP" sz="1800" b="0" dirty="0" smtClean="0"/>
          </a:p>
          <a:p>
            <a:endParaRPr lang="en-US" altLang="ja-JP" sz="1800" b="0" dirty="0"/>
          </a:p>
          <a:p>
            <a:r>
              <a:rPr lang="ja-JP" altLang="en-US" sz="1800" b="0" dirty="0" smtClean="0"/>
              <a:t>本来は、</a:t>
            </a:r>
            <a:r>
              <a:rPr lang="en-US" altLang="ja-JP" sz="1800" b="0" dirty="0" smtClean="0"/>
              <a:t>①</a:t>
            </a:r>
            <a:r>
              <a:rPr lang="ja-JP" altLang="en-US" sz="1800" b="0" dirty="0" smtClean="0"/>
              <a:t>各工程で適正在庫を監視管理（工程スルーで可視化）</a:t>
            </a:r>
            <a:endParaRPr lang="en-US" altLang="ja-JP" sz="1800" b="0" dirty="0" smtClean="0"/>
          </a:p>
          <a:p>
            <a:r>
              <a:rPr lang="ja-JP" altLang="ja-JP" sz="1800" b="0" dirty="0"/>
              <a:t>　</a:t>
            </a:r>
            <a:r>
              <a:rPr lang="ja-JP" altLang="en-US" sz="1800" b="0" dirty="0" smtClean="0"/>
              <a:t>　　　</a:t>
            </a:r>
            <a:r>
              <a:rPr lang="en-US" altLang="ja-JP" sz="1800" b="0" dirty="0" smtClean="0"/>
              <a:t>②</a:t>
            </a:r>
            <a:r>
              <a:rPr lang="ja-JP" altLang="en-US" sz="1800" b="0" dirty="0" smtClean="0"/>
              <a:t>設計を見直す</a:t>
            </a:r>
            <a:r>
              <a:rPr lang="en-US" altLang="ja-JP" sz="1800" b="0" dirty="0" smtClean="0"/>
              <a:t>→</a:t>
            </a:r>
            <a:r>
              <a:rPr lang="ja-JP" altLang="en-US" sz="1800" b="0" dirty="0" smtClean="0"/>
              <a:t>適正化</a:t>
            </a:r>
            <a:endParaRPr lang="en-US" altLang="ja-JP" sz="1800" b="0" dirty="0" smtClean="0"/>
          </a:p>
          <a:p>
            <a:endParaRPr lang="en-US" altLang="ja-JP" sz="1800" b="0" dirty="0"/>
          </a:p>
          <a:p>
            <a:r>
              <a:rPr lang="ja-JP" altLang="en-US" sz="1800" b="0" dirty="0" smtClean="0"/>
              <a:t>今は、整備課の人間が判断</a:t>
            </a:r>
            <a:endParaRPr lang="en-US" altLang="ja-JP" sz="1800" b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6月 10日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6月 19日 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69648"/>
              </p:ext>
            </p:extLst>
          </p:nvPr>
        </p:nvGraphicFramePr>
        <p:xfrm>
          <a:off x="449812" y="751951"/>
          <a:ext cx="9710637" cy="4395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30"/>
                <a:gridCol w="3853221"/>
                <a:gridCol w="4477486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定常的な在庫異常（日単位）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瞬間的な在庫異常（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時間単位）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8024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原因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・かんばん計算式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・かんばん計算式に入るパラメータなど設計値に問題がある</a:t>
                      </a:r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・トラックの遅れ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・組立ラインの不調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など日々の運用に問題がある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解決策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最適なかんばん数を設定する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・かんばん計算式の見直し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・設計値の最適化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・予測して未然防止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効果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・箱数減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関係者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・工務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・仕入先</a:t>
                      </a:r>
                      <a:r>
                        <a:rPr kumimoji="1" lang="en-US" altLang="ja-JP" dirty="0" smtClean="0"/>
                        <a:t>〜</a:t>
                      </a:r>
                      <a:r>
                        <a:rPr kumimoji="1" lang="ja-JP" altLang="en-US" dirty="0" smtClean="0"/>
                        <a:t>組立ライン（整備課含む）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67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 smtClean="0"/>
              <a:t>瞬間的な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6月 19日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9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6月 20日 </a:t>
            </a:fld>
            <a:endParaRPr 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735802" y="4347795"/>
            <a:ext cx="6544018" cy="1076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821907" y="2593610"/>
            <a:ext cx="0" cy="175418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696417" y="2606106"/>
            <a:ext cx="0" cy="175418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6504729" y="4444653"/>
            <a:ext cx="394473" cy="374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ja-JP" dirty="0"/>
              <a:t>t</a:t>
            </a:r>
            <a:endParaRPr lang="en-US" altLang="ja-JP" dirty="0"/>
          </a:p>
        </p:txBody>
      </p:sp>
      <p:sp>
        <p:nvSpPr>
          <p:cNvPr id="13" name="正方形/長方形 12"/>
          <p:cNvSpPr/>
          <p:nvPr/>
        </p:nvSpPr>
        <p:spPr>
          <a:xfrm>
            <a:off x="4493728" y="4457148"/>
            <a:ext cx="608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t</a:t>
            </a:r>
            <a:r>
              <a:rPr lang="en-US" altLang="ja-JP" dirty="0" smtClean="0"/>
              <a:t>-X</a:t>
            </a:r>
            <a:endParaRPr lang="en-US" altLang="ja-JP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8581690" y="2607840"/>
            <a:ext cx="0" cy="175418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8207028" y="4457148"/>
            <a:ext cx="726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 smtClean="0"/>
              <a:t>t+X</a:t>
            </a:r>
            <a:endParaRPr lang="en-US" altLang="ja-JP" dirty="0"/>
          </a:p>
        </p:txBody>
      </p:sp>
      <p:sp>
        <p:nvSpPr>
          <p:cNvPr id="16" name="正方形/長方形 15"/>
          <p:cNvSpPr/>
          <p:nvPr/>
        </p:nvSpPr>
        <p:spPr>
          <a:xfrm>
            <a:off x="4796812" y="1015084"/>
            <a:ext cx="6784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FA0000"/>
                </a:solidFill>
              </a:rPr>
              <a:t>一定期間の集計値を特徴量（ローリング特徴量）として活用</a:t>
            </a:r>
            <a:endParaRPr lang="en-US" altLang="ja-JP" dirty="0" smtClean="0">
              <a:solidFill>
                <a:srgbClr val="FA0000"/>
              </a:solidFill>
            </a:endParaRPr>
          </a:p>
          <a:p>
            <a:endParaRPr lang="en-US" altLang="ja-JP" dirty="0" smtClean="0"/>
          </a:p>
          <a:p>
            <a:r>
              <a:rPr lang="ja-JP" altLang="en-US" dirty="0" smtClean="0"/>
              <a:t>発注と入庫に</a:t>
            </a:r>
            <a:r>
              <a:rPr lang="ja-JP" altLang="ja-JP" dirty="0" smtClean="0"/>
              <a:t>X</a:t>
            </a:r>
            <a:r>
              <a:rPr lang="ja-JP" altLang="en-US" dirty="0" smtClean="0"/>
              <a:t>時間の時間遅れがある時は、</a:t>
            </a:r>
            <a:endParaRPr lang="en-US" altLang="ja-JP" dirty="0" smtClean="0"/>
          </a:p>
          <a:p>
            <a:r>
              <a:rPr lang="ja-JP" altLang="en-US" dirty="0"/>
              <a:t>発注数（</a:t>
            </a:r>
            <a:r>
              <a:rPr lang="en-US" altLang="ja-JP" dirty="0" err="1"/>
              <a:t>t-X~t</a:t>
            </a:r>
            <a:r>
              <a:rPr lang="ja-JP" altLang="en-US" dirty="0" smtClean="0"/>
              <a:t>）</a:t>
            </a:r>
            <a:r>
              <a:rPr lang="ja-JP" altLang="en-US" dirty="0" smtClean="0"/>
              <a:t>と</a:t>
            </a:r>
            <a:r>
              <a:rPr lang="ja-JP" altLang="en-US" dirty="0"/>
              <a:t>入庫数（</a:t>
            </a:r>
            <a:r>
              <a:rPr lang="en-US" altLang="ja-JP" dirty="0" err="1"/>
              <a:t>t~t+X</a:t>
            </a:r>
            <a:r>
              <a:rPr lang="ja-JP" altLang="en-US" dirty="0" smtClean="0"/>
              <a:t>）</a:t>
            </a:r>
            <a:r>
              <a:rPr lang="ja-JP" altLang="en-US" dirty="0" smtClean="0"/>
              <a:t>に相関がある</a:t>
            </a:r>
            <a:endParaRPr lang="en-US" altLang="ja-JP" dirty="0"/>
          </a:p>
        </p:txBody>
      </p:sp>
      <p:sp>
        <p:nvSpPr>
          <p:cNvPr id="17" name="正方形/長方形 16"/>
          <p:cNvSpPr/>
          <p:nvPr/>
        </p:nvSpPr>
        <p:spPr>
          <a:xfrm>
            <a:off x="4875723" y="2604371"/>
            <a:ext cx="1775925" cy="1700375"/>
          </a:xfrm>
          <a:prstGeom prst="rect">
            <a:avLst/>
          </a:prstGeom>
          <a:solidFill>
            <a:schemeClr val="accent5">
              <a:alpha val="1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333333"/>
                </a:solidFill>
              </a:rPr>
              <a:t>発注合計数</a:t>
            </a:r>
            <a:endParaRPr kumimoji="1" lang="ja-JP" altLang="en-US" dirty="0">
              <a:solidFill>
                <a:srgbClr val="333333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750232" y="2616867"/>
            <a:ext cx="1775925" cy="1700375"/>
          </a:xfrm>
          <a:prstGeom prst="rect">
            <a:avLst/>
          </a:prstGeom>
          <a:solidFill>
            <a:schemeClr val="accent6">
              <a:alpha val="1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333333"/>
                </a:solidFill>
              </a:rPr>
              <a:t>入庫合計数</a:t>
            </a:r>
            <a:endParaRPr kumimoji="1" lang="ja-JP" altLang="en-US" dirty="0">
              <a:solidFill>
                <a:srgbClr val="333333"/>
              </a:solidFill>
            </a:endParaRPr>
          </a:p>
        </p:txBody>
      </p:sp>
      <p:sp>
        <p:nvSpPr>
          <p:cNvPr id="19" name="左中かっこ 18"/>
          <p:cNvSpPr/>
          <p:nvPr/>
        </p:nvSpPr>
        <p:spPr>
          <a:xfrm rot="16200000">
            <a:off x="5553804" y="4240176"/>
            <a:ext cx="409002" cy="1764946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4856741" y="5482803"/>
            <a:ext cx="1832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/>
              <a:t>発注数（</a:t>
            </a:r>
            <a:r>
              <a:rPr lang="en-US" altLang="ja-JP" dirty="0" err="1" smtClean="0"/>
              <a:t>t-X~t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1" name="正方形/長方形 20"/>
          <p:cNvSpPr/>
          <p:nvPr/>
        </p:nvSpPr>
        <p:spPr>
          <a:xfrm>
            <a:off x="6788389" y="5473774"/>
            <a:ext cx="1890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/>
              <a:t>入庫数（</a:t>
            </a:r>
            <a:r>
              <a:rPr lang="en-US" altLang="ja-JP" dirty="0" err="1" smtClean="0"/>
              <a:t>t~t+X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2" name="左中かっこ 21"/>
          <p:cNvSpPr/>
          <p:nvPr/>
        </p:nvSpPr>
        <p:spPr>
          <a:xfrm rot="16200000">
            <a:off x="7428313" y="4241910"/>
            <a:ext cx="409002" cy="1764946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656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6月 20日 </a:t>
            </a:fld>
            <a:endParaRPr 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4799302" y="2739129"/>
            <a:ext cx="6544018" cy="1076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4885407" y="984944"/>
            <a:ext cx="0" cy="175418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6759917" y="997440"/>
            <a:ext cx="0" cy="175418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568229" y="2835987"/>
            <a:ext cx="394473" cy="374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ja-JP" dirty="0"/>
              <a:t>t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>
          <a:xfrm>
            <a:off x="4557228" y="2848482"/>
            <a:ext cx="608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t</a:t>
            </a:r>
            <a:r>
              <a:rPr lang="en-US" altLang="ja-JP" dirty="0" smtClean="0"/>
              <a:t>-X</a:t>
            </a:r>
            <a:endParaRPr lang="en-US" altLang="ja-JP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8645190" y="999174"/>
            <a:ext cx="0" cy="175418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8270528" y="2848482"/>
            <a:ext cx="726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 smtClean="0"/>
              <a:t>t+X</a:t>
            </a:r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4939223" y="995705"/>
            <a:ext cx="1775925" cy="1700375"/>
          </a:xfrm>
          <a:prstGeom prst="rect">
            <a:avLst/>
          </a:prstGeom>
          <a:solidFill>
            <a:schemeClr val="accent5">
              <a:alpha val="1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333333"/>
                </a:solidFill>
              </a:rPr>
              <a:t>発注合計数</a:t>
            </a:r>
            <a:endParaRPr kumimoji="1" lang="ja-JP" altLang="en-US" dirty="0">
              <a:solidFill>
                <a:srgbClr val="333333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813732" y="1008201"/>
            <a:ext cx="1775925" cy="1700375"/>
          </a:xfrm>
          <a:prstGeom prst="rect">
            <a:avLst/>
          </a:prstGeom>
          <a:solidFill>
            <a:schemeClr val="accent6">
              <a:alpha val="1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333333"/>
                </a:solidFill>
              </a:rPr>
              <a:t>入庫合計数</a:t>
            </a:r>
            <a:endParaRPr kumimoji="1" lang="ja-JP" altLang="en-US" dirty="0">
              <a:solidFill>
                <a:srgbClr val="333333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276955" y="3222439"/>
            <a:ext cx="1775925" cy="1700375"/>
          </a:xfrm>
          <a:prstGeom prst="rect">
            <a:avLst/>
          </a:prstGeom>
          <a:solidFill>
            <a:srgbClr val="259D63">
              <a:alpha val="1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333333"/>
                </a:solidFill>
              </a:rPr>
              <a:t>検収合計数</a:t>
            </a:r>
            <a:endParaRPr kumimoji="1" lang="ja-JP" altLang="en-US" dirty="0">
              <a:solidFill>
                <a:srgbClr val="333333"/>
              </a:solidFill>
            </a:endParaRPr>
          </a:p>
        </p:txBody>
      </p:sp>
      <p:sp>
        <p:nvSpPr>
          <p:cNvPr id="23" name="左中かっこ 22"/>
          <p:cNvSpPr/>
          <p:nvPr/>
        </p:nvSpPr>
        <p:spPr>
          <a:xfrm rot="16200000">
            <a:off x="6966880" y="4362560"/>
            <a:ext cx="409002" cy="1764946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6026688" y="5621941"/>
            <a:ext cx="2376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/>
              <a:t>入庫数（</a:t>
            </a:r>
            <a:r>
              <a:rPr lang="en-US" altLang="ja-JP" dirty="0" smtClean="0"/>
              <a:t>t</a:t>
            </a:r>
            <a:r>
              <a:rPr lang="ja-JP" altLang="ja-JP" dirty="0" smtClean="0"/>
              <a:t>-</a:t>
            </a:r>
            <a:r>
              <a:rPr lang="en-US" altLang="ja-JP" dirty="0" err="1" smtClean="0"/>
              <a:t>Y~t+X-Y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7" name="正方形/長方形 26"/>
          <p:cNvSpPr/>
          <p:nvPr/>
        </p:nvSpPr>
        <p:spPr>
          <a:xfrm>
            <a:off x="8253299" y="4038674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/>
              <a:t>検収合計数︎</a:t>
            </a:r>
            <a:r>
              <a:rPr lang="en-US" altLang="ja-JP" dirty="0" smtClean="0"/>
              <a:t>-</a:t>
            </a:r>
            <a:r>
              <a:rPr lang="ja-JP" altLang="en-US" dirty="0" smtClean="0"/>
              <a:t>発注合計数を計算</a:t>
            </a:r>
            <a:endParaRPr lang="en-US" altLang="ja-JP" dirty="0" smtClean="0"/>
          </a:p>
          <a:p>
            <a:r>
              <a:rPr lang="ja-JP" altLang="en-US" dirty="0" smtClean="0"/>
              <a:t>＝未納や挽回納入数を表す特徴量</a:t>
            </a:r>
            <a:endParaRPr lang="en-US" altLang="ja-JP" dirty="0" smtClean="0"/>
          </a:p>
          <a:p>
            <a:pPr algn="ctr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3895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6月 20日 </a:t>
            </a:fld>
            <a:endParaRPr 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4862802" y="1881879"/>
            <a:ext cx="6544018" cy="1076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4885407" y="984944"/>
            <a:ext cx="0" cy="81796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6759917" y="997440"/>
            <a:ext cx="0" cy="81796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631729" y="1978737"/>
            <a:ext cx="394473" cy="374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ja-JP" dirty="0"/>
              <a:t>t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>
          <a:xfrm>
            <a:off x="4620728" y="1991232"/>
            <a:ext cx="608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t</a:t>
            </a:r>
            <a:r>
              <a:rPr lang="en-US" altLang="ja-JP" dirty="0" smtClean="0"/>
              <a:t>-X</a:t>
            </a:r>
            <a:endParaRPr lang="en-US" altLang="ja-JP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8645190" y="999174"/>
            <a:ext cx="0" cy="81796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8334028" y="1991232"/>
            <a:ext cx="726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 smtClean="0"/>
              <a:t>t+X</a:t>
            </a:r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4939223" y="995706"/>
            <a:ext cx="1775925" cy="792878"/>
          </a:xfrm>
          <a:prstGeom prst="rect">
            <a:avLst/>
          </a:prstGeom>
          <a:solidFill>
            <a:schemeClr val="accent5">
              <a:alpha val="1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333333"/>
                </a:solidFill>
              </a:rPr>
              <a:t>発注合計数</a:t>
            </a:r>
            <a:endParaRPr kumimoji="1" lang="ja-JP" altLang="en-US" dirty="0">
              <a:solidFill>
                <a:srgbClr val="333333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813732" y="1008202"/>
            <a:ext cx="1775925" cy="792878"/>
          </a:xfrm>
          <a:prstGeom prst="rect">
            <a:avLst/>
          </a:prstGeom>
          <a:solidFill>
            <a:schemeClr val="accent6">
              <a:alpha val="1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333333"/>
                </a:solidFill>
              </a:rPr>
              <a:t>入庫合計数</a:t>
            </a:r>
            <a:endParaRPr kumimoji="1" lang="ja-JP" altLang="en-US" dirty="0">
              <a:solidFill>
                <a:srgbClr val="333333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234622" y="2418107"/>
            <a:ext cx="1775925" cy="792878"/>
          </a:xfrm>
          <a:prstGeom prst="rect">
            <a:avLst/>
          </a:prstGeom>
          <a:solidFill>
            <a:srgbClr val="FFFF00">
              <a:alpha val="1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333333"/>
                </a:solidFill>
              </a:rPr>
              <a:t>検収合計数</a:t>
            </a:r>
            <a:r>
              <a:rPr lang="ja-JP" altLang="ja-JP" dirty="0" smtClean="0">
                <a:solidFill>
                  <a:srgbClr val="333333"/>
                </a:solidFill>
              </a:rPr>
              <a:t>-</a:t>
            </a:r>
            <a:r>
              <a:rPr lang="ja-JP" altLang="en-US" dirty="0" smtClean="0">
                <a:solidFill>
                  <a:srgbClr val="333333"/>
                </a:solidFill>
              </a:rPr>
              <a:t>発注合計数</a:t>
            </a:r>
            <a:endParaRPr kumimoji="1" lang="ja-JP" altLang="en-US" dirty="0">
              <a:solidFill>
                <a:srgbClr val="333333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820939" y="3332507"/>
            <a:ext cx="1775925" cy="792878"/>
          </a:xfrm>
          <a:prstGeom prst="rect">
            <a:avLst/>
          </a:prstGeom>
          <a:solidFill>
            <a:srgbClr val="FF6600">
              <a:alpha val="1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333333"/>
                </a:solidFill>
              </a:rPr>
              <a:t>ラックの</a:t>
            </a:r>
            <a:endParaRPr kumimoji="1" lang="en-US" altLang="ja-JP" dirty="0" smtClean="0">
              <a:solidFill>
                <a:srgbClr val="333333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rgbClr val="333333"/>
                </a:solidFill>
              </a:rPr>
              <a:t>充足率</a:t>
            </a:r>
            <a:endParaRPr kumimoji="1" lang="ja-JP" altLang="en-US" dirty="0">
              <a:solidFill>
                <a:srgbClr val="333333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817965" y="5351602"/>
            <a:ext cx="1775925" cy="792878"/>
          </a:xfrm>
          <a:prstGeom prst="rect">
            <a:avLst/>
          </a:prstGeom>
          <a:solidFill>
            <a:srgbClr val="259D63">
              <a:alpha val="1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333333"/>
                </a:solidFill>
              </a:rPr>
              <a:t>組立生産台数</a:t>
            </a:r>
            <a:endParaRPr kumimoji="1" lang="ja-JP" altLang="en-US" dirty="0">
              <a:solidFill>
                <a:srgbClr val="333333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828548" y="4377935"/>
            <a:ext cx="1775925" cy="792878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333333"/>
                </a:solidFill>
              </a:rPr>
              <a:t>出庫合計数</a:t>
            </a:r>
            <a:endParaRPr kumimoji="1" lang="ja-JP" altLang="en-US" dirty="0">
              <a:solidFill>
                <a:srgbClr val="333333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9474382" y="2356519"/>
            <a:ext cx="1775925" cy="792878"/>
          </a:xfrm>
          <a:prstGeom prst="rect">
            <a:avLst/>
          </a:prstGeom>
          <a:solidFill>
            <a:schemeClr val="accent2">
              <a:alpha val="1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333333"/>
                </a:solidFill>
              </a:rPr>
              <a:t>在庫増減数</a:t>
            </a:r>
            <a:endParaRPr kumimoji="1" lang="ja-JP" altLang="en-US" dirty="0">
              <a:solidFill>
                <a:srgbClr val="333333"/>
              </a:solidFill>
            </a:endParaRPr>
          </a:p>
        </p:txBody>
      </p:sp>
      <p:cxnSp>
        <p:nvCxnSpPr>
          <p:cNvPr id="31" name="直線矢印コネクタ 30"/>
          <p:cNvCxnSpPr>
            <a:stCxn id="13" idx="3"/>
            <a:endCxn id="29" idx="1"/>
          </p:cNvCxnSpPr>
          <p:nvPr/>
        </p:nvCxnSpPr>
        <p:spPr>
          <a:xfrm>
            <a:off x="8589657" y="1404641"/>
            <a:ext cx="884725" cy="134831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8" idx="3"/>
            <a:endCxn id="29" idx="1"/>
          </p:cNvCxnSpPr>
          <p:nvPr/>
        </p:nvCxnSpPr>
        <p:spPr>
          <a:xfrm flipV="1">
            <a:off x="8604473" y="2752958"/>
            <a:ext cx="869909" cy="20214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8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6月 20日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1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6月 20日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71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6月 20日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92142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52823</TotalTime>
  <Words>299</Words>
  <Application>Microsoft Macintosh PowerPoint</Application>
  <PresentationFormat>ユーザー設定</PresentationFormat>
  <Paragraphs>81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4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</cp:lastModifiedBy>
  <cp:revision>191</cp:revision>
  <dcterms:created xsi:type="dcterms:W3CDTF">2022-01-19T01:36:44Z</dcterms:created>
  <dcterms:modified xsi:type="dcterms:W3CDTF">2024-06-19T23:19:43Z</dcterms:modified>
</cp:coreProperties>
</file>