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3"/>
  </p:notesMasterIdLst>
  <p:sldIdLst>
    <p:sldId id="15112" r:id="rId5"/>
    <p:sldId id="15113" r:id="rId6"/>
    <p:sldId id="15117" r:id="rId7"/>
    <p:sldId id="15114" r:id="rId8"/>
    <p:sldId id="15116" r:id="rId9"/>
    <p:sldId id="15115" r:id="rId10"/>
    <p:sldId id="15110" r:id="rId11"/>
    <p:sldId id="1510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4" autoAdjust="0"/>
    <p:restoredTop sz="87430" autoAdjust="0"/>
  </p:normalViewPr>
  <p:slideViewPr>
    <p:cSldViewPr snapToGrid="0">
      <p:cViewPr varScale="1">
        <p:scale>
          <a:sx n="60" d="100"/>
          <a:sy n="60" d="100"/>
        </p:scale>
        <p:origin x="188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F6D370-5569-5552-CA38-24C6D5729C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sz="1800" b="0" dirty="0"/>
          </a:p>
          <a:p>
            <a:r>
              <a:rPr kumimoji="1" lang="en-US" altLang="ja-JP" sz="1800" b="0" dirty="0"/>
              <a:t>【</a:t>
            </a:r>
            <a:r>
              <a:rPr kumimoji="1" lang="ja-JP" altLang="en-US" sz="1800" b="0" dirty="0"/>
              <a:t>共有事項</a:t>
            </a:r>
            <a:r>
              <a:rPr kumimoji="1" lang="en-US" altLang="ja-JP" sz="1800" b="0" dirty="0"/>
              <a:t>】</a:t>
            </a:r>
          </a:p>
          <a:p>
            <a:r>
              <a:rPr lang="ja-JP" altLang="en-US" sz="1800" b="0" dirty="0"/>
              <a:t>・トライ用アプリの開発状況</a:t>
            </a:r>
            <a:endParaRPr kumimoji="1" lang="en-US" altLang="ja-JP" sz="1800" b="0" dirty="0"/>
          </a:p>
          <a:p>
            <a:r>
              <a:rPr kumimoji="1" lang="ja-JP" altLang="en-US" sz="1800" b="0" dirty="0"/>
              <a:t>　・スケジュール通り、</a:t>
            </a:r>
            <a:r>
              <a:rPr kumimoji="1" lang="en-US" altLang="ja-JP" sz="1800" b="0" dirty="0"/>
              <a:t>9/30</a:t>
            </a:r>
            <a:r>
              <a:rPr kumimoji="1" lang="ja-JP" altLang="en-US" sz="1800" b="0" dirty="0"/>
              <a:t>（月）にアプリ展開できる見込み</a:t>
            </a:r>
            <a:endParaRPr kumimoji="1" lang="en-US" altLang="ja-JP" sz="1800" b="0" dirty="0"/>
          </a:p>
          <a:p>
            <a:r>
              <a:rPr lang="ja-JP" altLang="en-US" sz="1800" b="0" dirty="0"/>
              <a:t>　　</a:t>
            </a:r>
            <a:endParaRPr lang="en-US" altLang="ja-JP" sz="1800" b="0" dirty="0"/>
          </a:p>
          <a:p>
            <a:endParaRPr kumimoji="1" lang="en-US" altLang="ja-JP" sz="1800" b="0" dirty="0"/>
          </a:p>
          <a:p>
            <a:r>
              <a:rPr lang="en-US" altLang="ja-JP" sz="1800" b="0" dirty="0"/>
              <a:t>【</a:t>
            </a:r>
            <a:r>
              <a:rPr lang="ja-JP" altLang="en-US" sz="1800" b="0" dirty="0"/>
              <a:t>相談事項</a:t>
            </a:r>
            <a:r>
              <a:rPr lang="en-US" altLang="ja-JP" sz="1800" b="0" dirty="0"/>
              <a:t>】</a:t>
            </a:r>
          </a:p>
          <a:p>
            <a:r>
              <a:rPr kumimoji="1" lang="ja-JP" altLang="en-US" sz="1800" b="0" dirty="0"/>
              <a:t>・下期活動の検討</a:t>
            </a:r>
            <a:endParaRPr kumimoji="1" lang="en-US" altLang="ja-JP" sz="1800" b="0" dirty="0"/>
          </a:p>
          <a:p>
            <a:r>
              <a:rPr lang="ja-JP" altLang="en-US" sz="1800" b="0" dirty="0"/>
              <a:t>　・下期ゴールなどの確認</a:t>
            </a:r>
            <a:endParaRPr kumimoji="1" lang="ja-JP" altLang="en-US" sz="18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2ADFC7-5D5D-888D-43C3-7955F18C10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2024/09/25 </a:t>
            </a:r>
            <a:r>
              <a:rPr kumimoji="1" lang="ja-JP" altLang="en-US" dirty="0"/>
              <a:t>進捗共有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F266DE-DBBF-F841-16CE-C3C4E4FE397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C284CB-EDE5-FA01-4B3C-C9793DAEBB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u="sng" dirty="0"/>
              <a:t>❶バックエンド</a:t>
            </a:r>
            <a:endParaRPr lang="en-US" altLang="ja-JP" sz="1800" b="0" u="sng" dirty="0"/>
          </a:p>
          <a:p>
            <a:r>
              <a:rPr kumimoji="1" lang="ja-JP" altLang="en-US" sz="1800" b="0" dirty="0"/>
              <a:t>　・集欠</a:t>
            </a:r>
            <a:r>
              <a:rPr kumimoji="1" lang="en-US" altLang="ja-JP" sz="1800" b="0" dirty="0"/>
              <a:t>4</a:t>
            </a:r>
            <a:r>
              <a:rPr kumimoji="1" lang="ja-JP" altLang="en-US" sz="1800" b="0" dirty="0"/>
              <a:t>件発生？</a:t>
            </a:r>
            <a:endParaRPr kumimoji="1" lang="en-US" altLang="ja-JP" sz="1800" b="0" dirty="0"/>
          </a:p>
          <a:p>
            <a:r>
              <a:rPr lang="ja-JP" altLang="en-US" sz="1800" b="0" dirty="0"/>
              <a:t>　・</a:t>
            </a:r>
            <a:r>
              <a:rPr lang="en-US" altLang="ja-JP" sz="1800" b="0" dirty="0"/>
              <a:t>9/6</a:t>
            </a:r>
            <a:r>
              <a:rPr lang="ja-JP" altLang="en-US" sz="1800" b="0" dirty="0"/>
              <a:t>以降、データ取得できない問題発生中？</a:t>
            </a:r>
            <a:endParaRPr lang="en-US" altLang="ja-JP" sz="1800" b="0" dirty="0"/>
          </a:p>
          <a:p>
            <a:r>
              <a:rPr lang="ja-JP" altLang="en-US" sz="1800" b="0" dirty="0"/>
              <a:t>　→ 次ページで詳細報告</a:t>
            </a:r>
            <a:endParaRPr lang="en-US" altLang="ja-JP" sz="1800" b="0" dirty="0"/>
          </a:p>
          <a:p>
            <a:endParaRPr kumimoji="1" lang="en-US" altLang="ja-JP" sz="1800" b="0" dirty="0"/>
          </a:p>
          <a:p>
            <a:r>
              <a:rPr kumimoji="1" lang="ja-JP" altLang="en-US" sz="1800" b="0" u="sng" dirty="0"/>
              <a:t>❷フロントエンド</a:t>
            </a:r>
            <a:endParaRPr kumimoji="1" lang="en-US" altLang="ja-JP" sz="1800" b="0" u="sng" dirty="0"/>
          </a:p>
          <a:p>
            <a:r>
              <a:rPr lang="ja-JP" altLang="en-US" sz="1800" b="0" dirty="0"/>
              <a:t>　・済</a:t>
            </a:r>
            <a:endParaRPr lang="en-US" altLang="ja-JP" sz="1800" b="0" dirty="0"/>
          </a:p>
          <a:p>
            <a:endParaRPr kumimoji="1" lang="en-US" altLang="ja-JP" sz="1800" b="0" dirty="0"/>
          </a:p>
          <a:p>
            <a:r>
              <a:rPr lang="ja-JP" altLang="en-US" sz="1800" b="0" u="sng" dirty="0"/>
              <a:t>❸データ連携</a:t>
            </a:r>
            <a:endParaRPr lang="en-US" altLang="ja-JP" sz="1800" b="0" u="sng" dirty="0"/>
          </a:p>
          <a:p>
            <a:r>
              <a:rPr kumimoji="1" lang="ja-JP" altLang="en-US" sz="1800" b="0" dirty="0"/>
              <a:t>　・</a:t>
            </a:r>
            <a:r>
              <a:rPr kumimoji="1" lang="en-US" altLang="ja-JP" sz="1800" b="0" dirty="0"/>
              <a:t>Active</a:t>
            </a:r>
            <a:r>
              <a:rPr kumimoji="1" lang="ja-JP" altLang="en-US" sz="1800" b="0" dirty="0"/>
              <a:t>以外データ連携完了</a:t>
            </a:r>
            <a:endParaRPr kumimoji="1" lang="en-US" altLang="ja-JP" sz="1800" b="0" dirty="0"/>
          </a:p>
          <a:p>
            <a:r>
              <a:rPr lang="ja-JP" altLang="en-US" sz="1800" b="0" dirty="0"/>
              <a:t>　　・</a:t>
            </a:r>
            <a:r>
              <a:rPr lang="en-US" altLang="ja-JP" sz="1800" b="0" dirty="0"/>
              <a:t>Active</a:t>
            </a:r>
            <a:r>
              <a:rPr lang="ja-JP" altLang="en-US" sz="1800" b="0" dirty="0"/>
              <a:t>について。間違ったテーブルを申請してました。</a:t>
            </a:r>
            <a:r>
              <a:rPr lang="en-US" altLang="ja-JP" sz="1800" b="0" dirty="0"/>
              <a:t>9/16</a:t>
            </a:r>
            <a:r>
              <a:rPr lang="ja-JP" altLang="en-US" sz="1800" b="0" dirty="0"/>
              <a:t>に再申請。権限許可待ち</a:t>
            </a:r>
            <a:endParaRPr lang="en-US" altLang="ja-JP" sz="1800" b="0" dirty="0"/>
          </a:p>
          <a:p>
            <a:r>
              <a:rPr kumimoji="1" lang="ja-JP" altLang="en-US" sz="1800" b="0" dirty="0"/>
              <a:t>　　　間に合わなけれな事前に</a:t>
            </a:r>
            <a:r>
              <a:rPr kumimoji="1" lang="en-US" altLang="ja-JP" sz="1800" b="0" dirty="0"/>
              <a:t>10</a:t>
            </a:r>
            <a:r>
              <a:rPr kumimoji="1" lang="ja-JP" altLang="en-US" sz="1800" b="0" dirty="0"/>
              <a:t>月分まで手動で入れて置くことで対処する予定</a:t>
            </a:r>
            <a:endParaRPr kumimoji="1" lang="en-US" altLang="ja-JP" sz="1800" b="0" dirty="0"/>
          </a:p>
          <a:p>
            <a:endParaRPr lang="en-US" altLang="ja-JP" sz="1800" b="0" dirty="0"/>
          </a:p>
          <a:p>
            <a:r>
              <a:rPr kumimoji="1" lang="ja-JP" altLang="en-US" sz="1800" b="0" u="sng" dirty="0"/>
              <a:t>トライ用アプリについて</a:t>
            </a:r>
            <a:endParaRPr kumimoji="1" lang="en-US" altLang="ja-JP" sz="1800" b="0" u="sng" dirty="0"/>
          </a:p>
          <a:p>
            <a:r>
              <a:rPr lang="ja-JP" altLang="en-US" sz="1800" b="0" dirty="0"/>
              <a:t>　・環境構築、動作確認完了（トライ用</a:t>
            </a:r>
            <a:r>
              <a:rPr lang="en-US" altLang="ja-JP" sz="1800" b="0" dirty="0"/>
              <a:t>PC</a:t>
            </a:r>
            <a:r>
              <a:rPr lang="ja-JP" altLang="en-US" sz="1800" b="0" dirty="0"/>
              <a:t>で問題無く動作することを確認）→ 実行に最低</a:t>
            </a:r>
            <a:r>
              <a:rPr lang="en-US" altLang="ja-JP" sz="1800" b="0" dirty="0"/>
              <a:t>3</a:t>
            </a:r>
            <a:r>
              <a:rPr lang="ja-JP" altLang="en-US" sz="1800" b="0" dirty="0"/>
              <a:t>分程度～</a:t>
            </a:r>
            <a:endParaRPr lang="en-US" altLang="ja-JP" sz="1800" b="0" dirty="0"/>
          </a:p>
          <a:p>
            <a:endParaRPr kumimoji="1" lang="en-US" altLang="ja-JP" sz="1800" b="0" dirty="0"/>
          </a:p>
          <a:p>
            <a:r>
              <a:rPr lang="en-US" altLang="ja-JP" sz="1800" b="0" u="sng" dirty="0"/>
              <a:t>Todo</a:t>
            </a:r>
          </a:p>
          <a:p>
            <a:r>
              <a:rPr lang="en-US" altLang="ja-JP" sz="1800" b="0" dirty="0"/>
              <a:t>   </a:t>
            </a:r>
            <a:r>
              <a:rPr lang="ja-JP" altLang="en-US" sz="1800" b="0" dirty="0"/>
              <a:t>・精度検証</a:t>
            </a:r>
            <a:endParaRPr lang="en-US" altLang="ja-JP" sz="1800" b="0" dirty="0"/>
          </a:p>
          <a:p>
            <a:r>
              <a:rPr lang="ja-JP" altLang="en-US" sz="1800" b="0" dirty="0"/>
              <a:t>　・実行時間の短縮</a:t>
            </a:r>
            <a:endParaRPr lang="en-US" altLang="ja-JP" sz="1800" b="0" dirty="0"/>
          </a:p>
          <a:p>
            <a:r>
              <a:rPr kumimoji="1" lang="ja-JP" altLang="en-US" sz="1800" b="0" dirty="0"/>
              <a:t>　・</a:t>
            </a:r>
            <a:r>
              <a:rPr kumimoji="1" lang="en-US" altLang="ja-JP" sz="1800" b="0" dirty="0"/>
              <a:t>T157</a:t>
            </a:r>
            <a:r>
              <a:rPr lang="ja-JP" altLang="en-US" sz="1800" b="0" dirty="0"/>
              <a:t>へ適用できるようコード改修中</a:t>
            </a:r>
            <a:endParaRPr lang="en-US" altLang="ja-JP" sz="1800" b="0" dirty="0"/>
          </a:p>
          <a:p>
            <a:r>
              <a:rPr kumimoji="1" lang="ja-JP" altLang="en-US" sz="1800" b="0" dirty="0"/>
              <a:t>　・マニュアル作成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86A06-FE2F-E319-CABA-EF7A8F7859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トライ用アプリの開発状況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33B949-9A34-5680-5524-2037381D2A9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08004C-173A-8AF4-9F80-70D68C62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807" y="59695"/>
            <a:ext cx="6005906" cy="269554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0D3567-10A5-FD35-CBA4-6838B363B508}"/>
              </a:ext>
            </a:extLst>
          </p:cNvPr>
          <p:cNvSpPr txBox="1"/>
          <p:nvPr/>
        </p:nvSpPr>
        <p:spPr>
          <a:xfrm>
            <a:off x="6373440" y="2755243"/>
            <a:ext cx="55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0" dirty="0"/>
              <a:t>スケジュール通り、</a:t>
            </a:r>
            <a:r>
              <a:rPr kumimoji="1" lang="en-US" altLang="ja-JP" sz="1600" b="0" dirty="0"/>
              <a:t>9/30</a:t>
            </a:r>
            <a:r>
              <a:rPr kumimoji="1" lang="ja-JP" altLang="en-US" sz="1600" b="0" dirty="0"/>
              <a:t>（月）にアプリ展開できる見込み</a:t>
            </a:r>
            <a:endParaRPr kumimoji="1" lang="en-US" altLang="ja-JP" sz="1600" b="0" dirty="0"/>
          </a:p>
        </p:txBody>
      </p:sp>
    </p:spTree>
    <p:extLst>
      <p:ext uri="{BB962C8B-B14F-4D97-AF65-F5344CB8AC3E}">
        <p14:creationId xmlns:p14="http://schemas.microsoft.com/office/powerpoint/2010/main" val="6526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76036A5-C818-0C1D-4939-458A6432CF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B58C7-452E-6B8D-6CFF-DC086A80BC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集欠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E1A92-BB25-B262-E42E-9D2A6965EAB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6CCCF5A-519F-B704-0163-7CF46D10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47505"/>
              </p:ext>
            </p:extLst>
          </p:nvPr>
        </p:nvGraphicFramePr>
        <p:xfrm>
          <a:off x="443076" y="767396"/>
          <a:ext cx="113415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824">
                  <a:extLst>
                    <a:ext uri="{9D8B030D-6E8A-4147-A177-3AD203B41FA5}">
                      <a16:colId xmlns:a16="http://schemas.microsoft.com/office/drawing/2014/main" val="348092143"/>
                    </a:ext>
                  </a:extLst>
                </a:gridCol>
                <a:gridCol w="6032731">
                  <a:extLst>
                    <a:ext uri="{9D8B030D-6E8A-4147-A177-3AD203B41FA5}">
                      <a16:colId xmlns:a16="http://schemas.microsoft.com/office/drawing/2014/main" val="4151862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状況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品番情報を頂きたい、この場で検証できます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0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8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9/6</a:t>
                      </a:r>
                      <a:r>
                        <a:rPr kumimoji="1" lang="ja-JP" altLang="en-US" dirty="0"/>
                        <a:t>データ取得できない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9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9/6</a:t>
                      </a:r>
                      <a:r>
                        <a:rPr kumimoji="1" lang="ja-JP" altLang="en-US" dirty="0"/>
                        <a:t>データ取得できない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2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08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23DEB09-E096-5D4A-3231-8E39B13CB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F9254A-1FEF-4C66-22D1-F1B6F16F65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下期活動の検討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DE99C-D79B-F73A-CF6B-49ABDA647BF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EE6FFD-7641-567B-D5E1-1B48F7A6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44881"/>
              </p:ext>
            </p:extLst>
          </p:nvPr>
        </p:nvGraphicFramePr>
        <p:xfrm>
          <a:off x="443699" y="737253"/>
          <a:ext cx="12820852" cy="57047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230">
                  <a:extLst>
                    <a:ext uri="{9D8B030D-6E8A-4147-A177-3AD203B41FA5}">
                      <a16:colId xmlns:a16="http://schemas.microsoft.com/office/drawing/2014/main" val="1894381422"/>
                    </a:ext>
                  </a:extLst>
                </a:gridCol>
                <a:gridCol w="1282380">
                  <a:extLst>
                    <a:ext uri="{9D8B030D-6E8A-4147-A177-3AD203B41FA5}">
                      <a16:colId xmlns:a16="http://schemas.microsoft.com/office/drawing/2014/main" val="3359863344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958184874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2450962405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91413671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893804434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4093926850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4128556380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014116663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300125859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654955923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207179135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017043679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620052017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2574212936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954462717"/>
                    </a:ext>
                  </a:extLst>
                </a:gridCol>
              </a:tblGrid>
              <a:tr h="486577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13562"/>
                  </a:ext>
                </a:extLst>
              </a:tr>
              <a:tr h="47919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47818"/>
                  </a:ext>
                </a:extLst>
              </a:tr>
              <a:tr h="140700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要因分析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整備課さん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（現テーマ）</a:t>
                      </a:r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29720"/>
                  </a:ext>
                </a:extLst>
              </a:tr>
              <a:tr h="81517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工務さん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（設計値側）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74495"/>
                  </a:ext>
                </a:extLst>
              </a:tr>
              <a:tr h="88650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予測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在庫リミット計算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92592"/>
                  </a:ext>
                </a:extLst>
              </a:tr>
              <a:tr h="81517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在庫予測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（シミュ）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24935"/>
                  </a:ext>
                </a:extLst>
              </a:tr>
              <a:tr h="81517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在庫予測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（シミュ</a:t>
                      </a:r>
                      <a:r>
                        <a:rPr kumimoji="1" lang="en-US" altLang="ja-JP" sz="1400" dirty="0"/>
                        <a:t>×</a:t>
                      </a:r>
                      <a:r>
                        <a:rPr kumimoji="1" lang="ja-JP" altLang="en-US" sz="1400" dirty="0"/>
                        <a:t>人口知能）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2703"/>
                  </a:ext>
                </a:extLst>
              </a:tr>
            </a:tbl>
          </a:graphicData>
        </a:graphic>
      </p:graphicFrame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640B9CA-D6AD-BCFE-408E-03859800F0ED}"/>
              </a:ext>
            </a:extLst>
          </p:cNvPr>
          <p:cNvSpPr/>
          <p:nvPr/>
        </p:nvSpPr>
        <p:spPr>
          <a:xfrm>
            <a:off x="2095017" y="2141317"/>
            <a:ext cx="76393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BF0D65A-0429-863C-40BC-02926B33AA40}"/>
              </a:ext>
            </a:extLst>
          </p:cNvPr>
          <p:cNvSpPr/>
          <p:nvPr/>
        </p:nvSpPr>
        <p:spPr>
          <a:xfrm>
            <a:off x="2858947" y="2141317"/>
            <a:ext cx="165128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２ヶ月～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3929F65-E56F-D770-E6D9-E0A2CC5689D4}"/>
              </a:ext>
            </a:extLst>
          </p:cNvPr>
          <p:cNvSpPr/>
          <p:nvPr/>
        </p:nvSpPr>
        <p:spPr>
          <a:xfrm>
            <a:off x="4510233" y="2151275"/>
            <a:ext cx="1585767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lang="ja-JP" altLang="en-US" sz="1400" dirty="0">
                <a:solidFill>
                  <a:schemeClr val="tx1"/>
                </a:solidFill>
              </a:rPr>
              <a:t>ヶ月～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E0389188-CF41-66C3-32D9-D23689C549C0}"/>
              </a:ext>
            </a:extLst>
          </p:cNvPr>
          <p:cNvSpPr/>
          <p:nvPr/>
        </p:nvSpPr>
        <p:spPr>
          <a:xfrm>
            <a:off x="6096000" y="2141317"/>
            <a:ext cx="2462881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ja-JP" altLang="en-US" sz="1400" dirty="0">
                <a:solidFill>
                  <a:schemeClr val="tx1"/>
                </a:solidFill>
              </a:rPr>
              <a:t>か月～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49F2E5-5C02-A940-071B-B66ACBD9740B}"/>
              </a:ext>
            </a:extLst>
          </p:cNvPr>
          <p:cNvSpPr txBox="1"/>
          <p:nvPr/>
        </p:nvSpPr>
        <p:spPr>
          <a:xfrm>
            <a:off x="1974930" y="2573127"/>
            <a:ext cx="1166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トライ用</a:t>
            </a:r>
            <a:endParaRPr lang="en-US" altLang="ja-JP" sz="1200" dirty="0"/>
          </a:p>
          <a:p>
            <a:r>
              <a:rPr lang="ja-JP" altLang="en-US" sz="1200" dirty="0"/>
              <a:t>アプリ開発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C6F176-B8A6-1DA3-F9D5-47CE8CDC6BB3}"/>
              </a:ext>
            </a:extLst>
          </p:cNvPr>
          <p:cNvSpPr txBox="1"/>
          <p:nvPr/>
        </p:nvSpPr>
        <p:spPr>
          <a:xfrm>
            <a:off x="2858947" y="2610679"/>
            <a:ext cx="1585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トライ評価</a:t>
            </a:r>
            <a:r>
              <a:rPr lang="en-US" altLang="ja-JP" sz="1200" dirty="0"/>
              <a:t>/</a:t>
            </a:r>
            <a:r>
              <a:rPr lang="ja-JP" altLang="en-US" sz="1200" dirty="0"/>
              <a:t>アプリ改修</a:t>
            </a:r>
            <a:endParaRPr lang="en-US" altLang="ja-JP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2857B4-E007-D09F-C6A0-04AA325F52F5}"/>
              </a:ext>
            </a:extLst>
          </p:cNvPr>
          <p:cNvSpPr txBox="1"/>
          <p:nvPr/>
        </p:nvSpPr>
        <p:spPr>
          <a:xfrm>
            <a:off x="4510233" y="2610680"/>
            <a:ext cx="1166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本運用に向けた要件定義</a:t>
            </a:r>
            <a:endParaRPr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3490CF-4174-D107-1562-66CFE93D0F37}"/>
              </a:ext>
            </a:extLst>
          </p:cNvPr>
          <p:cNvSpPr txBox="1"/>
          <p:nvPr/>
        </p:nvSpPr>
        <p:spPr>
          <a:xfrm>
            <a:off x="6072227" y="2588888"/>
            <a:ext cx="1510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本システム開発</a:t>
            </a:r>
            <a:endParaRPr lang="en-US" altLang="ja-JP" sz="1200" dirty="0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9FF1058F-A877-1524-293D-F05377C381D4}"/>
              </a:ext>
            </a:extLst>
          </p:cNvPr>
          <p:cNvSpPr/>
          <p:nvPr/>
        </p:nvSpPr>
        <p:spPr>
          <a:xfrm>
            <a:off x="2920660" y="4146948"/>
            <a:ext cx="76393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8B631EA6-E9E3-E11B-FB09-8659B0E32A93}"/>
              </a:ext>
            </a:extLst>
          </p:cNvPr>
          <p:cNvSpPr/>
          <p:nvPr/>
        </p:nvSpPr>
        <p:spPr>
          <a:xfrm>
            <a:off x="3746303" y="4143738"/>
            <a:ext cx="158576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8DD5C86-8DCB-C5D5-34B4-222EF21FAC8F}"/>
              </a:ext>
            </a:extLst>
          </p:cNvPr>
          <p:cNvSpPr/>
          <p:nvPr/>
        </p:nvSpPr>
        <p:spPr>
          <a:xfrm>
            <a:off x="5350111" y="4165724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684AA7C0-6F0B-7E24-EC23-0F6217F41708}"/>
              </a:ext>
            </a:extLst>
          </p:cNvPr>
          <p:cNvSpPr/>
          <p:nvPr/>
        </p:nvSpPr>
        <p:spPr>
          <a:xfrm>
            <a:off x="5293451" y="5833930"/>
            <a:ext cx="1557553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1842AEA-A5CD-F87A-F7C4-BEEEBB2FCB70}"/>
              </a:ext>
            </a:extLst>
          </p:cNvPr>
          <p:cNvSpPr txBox="1"/>
          <p:nvPr/>
        </p:nvSpPr>
        <p:spPr>
          <a:xfrm>
            <a:off x="7498839" y="6266496"/>
            <a:ext cx="1114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技術開発</a:t>
            </a:r>
            <a:endParaRPr lang="en-US" altLang="ja-JP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4E2433-71B2-458E-AC9C-46FCF2F9DC17}"/>
              </a:ext>
            </a:extLst>
          </p:cNvPr>
          <p:cNvSpPr txBox="1"/>
          <p:nvPr/>
        </p:nvSpPr>
        <p:spPr>
          <a:xfrm>
            <a:off x="3533194" y="4561859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トライ評価</a:t>
            </a:r>
            <a:r>
              <a:rPr lang="en-US" altLang="ja-JP" sz="1200" dirty="0"/>
              <a:t>/</a:t>
            </a:r>
            <a:r>
              <a:rPr lang="ja-JP" altLang="en-US" sz="1200" dirty="0"/>
              <a:t>アプリ改修</a:t>
            </a:r>
            <a:endParaRPr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5190E9C-6B48-B38B-D831-BABAB6160756}"/>
              </a:ext>
            </a:extLst>
          </p:cNvPr>
          <p:cNvSpPr txBox="1"/>
          <p:nvPr/>
        </p:nvSpPr>
        <p:spPr>
          <a:xfrm>
            <a:off x="5304233" y="4574769"/>
            <a:ext cx="2068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本運用に向けた要件定義</a:t>
            </a:r>
            <a:endParaRPr lang="en-US" altLang="ja-JP" sz="1200" dirty="0"/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70A41CBB-A923-43D7-B93B-6A2C916170A2}"/>
              </a:ext>
            </a:extLst>
          </p:cNvPr>
          <p:cNvSpPr/>
          <p:nvPr/>
        </p:nvSpPr>
        <p:spPr>
          <a:xfrm>
            <a:off x="6889592" y="4165724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CC341418-FC42-DAA3-9669-D7E69347420F}"/>
              </a:ext>
            </a:extLst>
          </p:cNvPr>
          <p:cNvSpPr/>
          <p:nvPr/>
        </p:nvSpPr>
        <p:spPr>
          <a:xfrm>
            <a:off x="5281339" y="5046235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２ヶ月</a:t>
            </a:r>
            <a:r>
              <a:rPr kumimoji="1" lang="en-US" altLang="ja-JP" sz="1400" dirty="0">
                <a:solidFill>
                  <a:schemeClr val="tx1"/>
                </a:solidFill>
              </a:rPr>
              <a:t>~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7469D709-B33C-926C-AA26-0055BD7C959E}"/>
              </a:ext>
            </a:extLst>
          </p:cNvPr>
          <p:cNvSpPr/>
          <p:nvPr/>
        </p:nvSpPr>
        <p:spPr>
          <a:xfrm>
            <a:off x="6910662" y="5032601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AD5EEA3E-9FA9-DCE8-478C-33BE23BD5D19}"/>
              </a:ext>
            </a:extLst>
          </p:cNvPr>
          <p:cNvSpPr/>
          <p:nvPr/>
        </p:nvSpPr>
        <p:spPr>
          <a:xfrm>
            <a:off x="8472410" y="4995200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9B2B4DDA-2731-9F58-431E-525605E2E772}"/>
              </a:ext>
            </a:extLst>
          </p:cNvPr>
          <p:cNvSpPr/>
          <p:nvPr/>
        </p:nvSpPr>
        <p:spPr>
          <a:xfrm>
            <a:off x="6962400" y="5833930"/>
            <a:ext cx="235522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lang="ja-JP" altLang="en-US" sz="1400" dirty="0">
                <a:solidFill>
                  <a:schemeClr val="tx1"/>
                </a:solidFill>
              </a:rPr>
              <a:t>か月</a:t>
            </a:r>
            <a:r>
              <a:rPr lang="en-US" altLang="ja-JP" sz="14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0B4BED7D-3002-60C0-43F7-B4DD31928D0A}"/>
              </a:ext>
            </a:extLst>
          </p:cNvPr>
          <p:cNvSpPr/>
          <p:nvPr/>
        </p:nvSpPr>
        <p:spPr>
          <a:xfrm>
            <a:off x="9317620" y="5820479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01E0CB-BBC4-BB3D-72A0-A2023EDB160D}"/>
              </a:ext>
            </a:extLst>
          </p:cNvPr>
          <p:cNvSpPr txBox="1"/>
          <p:nvPr/>
        </p:nvSpPr>
        <p:spPr>
          <a:xfrm>
            <a:off x="5588114" y="6241715"/>
            <a:ext cx="1470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0FB504-CCEE-C0B4-086D-08804FEDA859}"/>
              </a:ext>
            </a:extLst>
          </p:cNvPr>
          <p:cNvSpPr txBox="1"/>
          <p:nvPr/>
        </p:nvSpPr>
        <p:spPr>
          <a:xfrm>
            <a:off x="1974930" y="4549122"/>
            <a:ext cx="1594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要件定義、技術開発、トライ用アプリ開発</a:t>
            </a:r>
            <a:endParaRPr lang="en-US" altLang="ja-JP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1E5C19-30B5-DC69-A9B4-13F298444ECB}"/>
              </a:ext>
            </a:extLst>
          </p:cNvPr>
          <p:cNvSpPr txBox="1"/>
          <p:nvPr/>
        </p:nvSpPr>
        <p:spPr>
          <a:xfrm>
            <a:off x="9317620" y="6278281"/>
            <a:ext cx="1762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トライ用アプリ開発</a:t>
            </a:r>
            <a:endParaRPr lang="en-US" altLang="ja-JP" sz="1200" dirty="0"/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AB47B264-676E-4EA0-16E7-3145224D29CE}"/>
              </a:ext>
            </a:extLst>
          </p:cNvPr>
          <p:cNvSpPr/>
          <p:nvPr/>
        </p:nvSpPr>
        <p:spPr>
          <a:xfrm>
            <a:off x="3746503" y="4143738"/>
            <a:ext cx="158576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1" name="矢印: 五方向 40">
            <a:extLst>
              <a:ext uri="{FF2B5EF4-FFF2-40B4-BE49-F238E27FC236}">
                <a16:creationId xmlns:a16="http://schemas.microsoft.com/office/drawing/2014/main" id="{131C7456-EBDB-B0B9-8AAD-DDFD73982D8C}"/>
              </a:ext>
            </a:extLst>
          </p:cNvPr>
          <p:cNvSpPr/>
          <p:nvPr/>
        </p:nvSpPr>
        <p:spPr>
          <a:xfrm>
            <a:off x="3709586" y="5042142"/>
            <a:ext cx="1470254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F0A15C-E2BF-39A4-257C-1FF0815C5FA7}"/>
              </a:ext>
            </a:extLst>
          </p:cNvPr>
          <p:cNvSpPr txBox="1"/>
          <p:nvPr/>
        </p:nvSpPr>
        <p:spPr>
          <a:xfrm>
            <a:off x="3991941" y="5444633"/>
            <a:ext cx="869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E9084FB-CABF-37F6-54AE-27BEF2B692B9}"/>
              </a:ext>
            </a:extLst>
          </p:cNvPr>
          <p:cNvSpPr txBox="1"/>
          <p:nvPr/>
        </p:nvSpPr>
        <p:spPr>
          <a:xfrm>
            <a:off x="5101421" y="5490231"/>
            <a:ext cx="2130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技術開発</a:t>
            </a:r>
            <a:r>
              <a:rPr lang="en-US" altLang="ja-JP" sz="1200" dirty="0"/>
              <a:t>/</a:t>
            </a:r>
            <a:r>
              <a:rPr lang="ja-JP" altLang="en-US" sz="1200" dirty="0"/>
              <a:t>トライアプリ開発</a:t>
            </a:r>
            <a:endParaRPr lang="en-US" altLang="ja-JP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A0DCE3-4B49-8553-340E-E1CC296458DB}"/>
              </a:ext>
            </a:extLst>
          </p:cNvPr>
          <p:cNvSpPr txBox="1"/>
          <p:nvPr/>
        </p:nvSpPr>
        <p:spPr>
          <a:xfrm>
            <a:off x="7150145" y="5466298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トライ評価</a:t>
            </a:r>
            <a:r>
              <a:rPr lang="en-US" altLang="ja-JP" sz="1200" dirty="0"/>
              <a:t>/</a:t>
            </a:r>
            <a:r>
              <a:rPr lang="ja-JP" altLang="en-US" sz="1200" dirty="0"/>
              <a:t>アプリ改修</a:t>
            </a:r>
            <a:endParaRPr lang="en-US" altLang="ja-JP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1810B57-6556-3A7B-EBBC-81192CAFDB86}"/>
              </a:ext>
            </a:extLst>
          </p:cNvPr>
          <p:cNvSpPr txBox="1"/>
          <p:nvPr/>
        </p:nvSpPr>
        <p:spPr>
          <a:xfrm>
            <a:off x="8879970" y="5440477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本運用に向けた要件定義</a:t>
            </a:r>
            <a:endParaRPr lang="en-US" altLang="ja-JP" sz="1200" dirty="0"/>
          </a:p>
        </p:txBody>
      </p:sp>
      <p:sp>
        <p:nvSpPr>
          <p:cNvPr id="46" name="矢印: 五方向 45">
            <a:extLst>
              <a:ext uri="{FF2B5EF4-FFF2-40B4-BE49-F238E27FC236}">
                <a16:creationId xmlns:a16="http://schemas.microsoft.com/office/drawing/2014/main" id="{C8B74563-FAFB-1395-77B8-A6DEB4BC986B}"/>
              </a:ext>
            </a:extLst>
          </p:cNvPr>
          <p:cNvSpPr/>
          <p:nvPr/>
        </p:nvSpPr>
        <p:spPr>
          <a:xfrm>
            <a:off x="10083102" y="4987292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3F3F4B5-D3C9-6E80-F0A0-1FEC0B3FEC02}"/>
              </a:ext>
            </a:extLst>
          </p:cNvPr>
          <p:cNvSpPr txBox="1"/>
          <p:nvPr/>
        </p:nvSpPr>
        <p:spPr>
          <a:xfrm>
            <a:off x="12525580" y="6277346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本システム顔発</a:t>
            </a:r>
            <a:endParaRPr lang="en-US" altLang="ja-JP" sz="1200" dirty="0"/>
          </a:p>
        </p:txBody>
      </p:sp>
      <p:sp>
        <p:nvSpPr>
          <p:cNvPr id="48" name="矢印: 五方向 47">
            <a:extLst>
              <a:ext uri="{FF2B5EF4-FFF2-40B4-BE49-F238E27FC236}">
                <a16:creationId xmlns:a16="http://schemas.microsoft.com/office/drawing/2014/main" id="{C576ED76-4CAD-906C-B494-06355F5662D2}"/>
              </a:ext>
            </a:extLst>
          </p:cNvPr>
          <p:cNvSpPr/>
          <p:nvPr/>
        </p:nvSpPr>
        <p:spPr>
          <a:xfrm>
            <a:off x="10859700" y="5811699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9" name="矢印: 五方向 48">
            <a:extLst>
              <a:ext uri="{FF2B5EF4-FFF2-40B4-BE49-F238E27FC236}">
                <a16:creationId xmlns:a16="http://schemas.microsoft.com/office/drawing/2014/main" id="{32EE6078-A796-B866-37CE-BD9358F98F0A}"/>
              </a:ext>
            </a:extLst>
          </p:cNvPr>
          <p:cNvSpPr/>
          <p:nvPr/>
        </p:nvSpPr>
        <p:spPr>
          <a:xfrm>
            <a:off x="12433757" y="5850547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F6907E6-BF78-0D0F-C80F-3ED09F02412A}"/>
              </a:ext>
            </a:extLst>
          </p:cNvPr>
          <p:cNvSpPr txBox="1"/>
          <p:nvPr/>
        </p:nvSpPr>
        <p:spPr>
          <a:xfrm>
            <a:off x="10950956" y="6234192"/>
            <a:ext cx="141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</a:t>
            </a:r>
            <a:endParaRPr lang="en-US" altLang="ja-JP" sz="1200" dirty="0"/>
          </a:p>
          <a:p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BCE31C-6335-A296-1066-564FE83E4C0F}"/>
              </a:ext>
            </a:extLst>
          </p:cNvPr>
          <p:cNvSpPr txBox="1"/>
          <p:nvPr/>
        </p:nvSpPr>
        <p:spPr>
          <a:xfrm>
            <a:off x="10859700" y="5424085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本システム顔発</a:t>
            </a:r>
            <a:endParaRPr lang="en-US" altLang="ja-JP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AAB6A44-1010-5196-33F2-BAA08CF4C895}"/>
              </a:ext>
            </a:extLst>
          </p:cNvPr>
          <p:cNvSpPr txBox="1"/>
          <p:nvPr/>
        </p:nvSpPr>
        <p:spPr>
          <a:xfrm>
            <a:off x="7226955" y="4566500"/>
            <a:ext cx="1349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本システム開発</a:t>
            </a:r>
            <a:endParaRPr lang="en-US" altLang="ja-JP" sz="1200" dirty="0"/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7D364DBA-B542-D537-4F2A-9F88377E9282}"/>
              </a:ext>
            </a:extLst>
          </p:cNvPr>
          <p:cNvSpPr/>
          <p:nvPr/>
        </p:nvSpPr>
        <p:spPr>
          <a:xfrm>
            <a:off x="7601805" y="814055"/>
            <a:ext cx="818867" cy="351354"/>
          </a:xfrm>
          <a:prstGeom prst="wedgeRectCallout">
            <a:avLst>
              <a:gd name="adj1" fmla="val -31429"/>
              <a:gd name="adj2" fmla="val 8329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accent6"/>
                </a:solidFill>
              </a:rPr>
              <a:t>T447</a:t>
            </a:r>
            <a:r>
              <a:rPr kumimoji="1" lang="ja-JP" altLang="en-US" sz="1000" dirty="0">
                <a:solidFill>
                  <a:schemeClr val="accent6"/>
                </a:solidFill>
              </a:rPr>
              <a:t>号口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7767CB6-8913-49E8-B041-6840D2EBF9D1}"/>
              </a:ext>
            </a:extLst>
          </p:cNvPr>
          <p:cNvSpPr/>
          <p:nvPr/>
        </p:nvSpPr>
        <p:spPr>
          <a:xfrm>
            <a:off x="8617083" y="1800864"/>
            <a:ext cx="4987076" cy="291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accent6"/>
                </a:solidFill>
              </a:rPr>
              <a:t>【</a:t>
            </a:r>
            <a:r>
              <a:rPr lang="ja-JP" altLang="en-US" sz="1400" b="1" dirty="0">
                <a:solidFill>
                  <a:schemeClr val="accent6"/>
                </a:solidFill>
              </a:rPr>
              <a:t>確認事項</a:t>
            </a:r>
            <a:r>
              <a:rPr lang="en-US" altLang="ja-JP" sz="1400" b="1" dirty="0">
                <a:solidFill>
                  <a:schemeClr val="accent6"/>
                </a:solidFill>
              </a:rPr>
              <a:t>】</a:t>
            </a:r>
          </a:p>
          <a:p>
            <a:r>
              <a:rPr kumimoji="1" lang="en-US" altLang="ja-JP" sz="1400" b="1" dirty="0">
                <a:solidFill>
                  <a:schemeClr val="accent6"/>
                </a:solidFill>
              </a:rPr>
              <a:t>Q.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下期終了時点のゴール？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en-US" altLang="ja-JP" sz="1400" b="1" dirty="0">
                <a:solidFill>
                  <a:schemeClr val="accent6"/>
                </a:solidFill>
              </a:rPr>
              <a:t>Q.</a:t>
            </a:r>
            <a:r>
              <a:rPr lang="ja-JP" altLang="en-US" sz="1400" b="1" dirty="0">
                <a:solidFill>
                  <a:schemeClr val="accent6"/>
                </a:solidFill>
              </a:rPr>
              <a:t> どのようなアプリを展開するのか？（トライ </a:t>
            </a:r>
            <a:r>
              <a:rPr lang="en-US" altLang="ja-JP" sz="1400" b="1" dirty="0">
                <a:solidFill>
                  <a:schemeClr val="accent6"/>
                </a:solidFill>
              </a:rPr>
              <a:t>or </a:t>
            </a:r>
            <a:r>
              <a:rPr lang="ja-JP" altLang="en-US" sz="1400" b="1" dirty="0">
                <a:solidFill>
                  <a:schemeClr val="accent6"/>
                </a:solidFill>
              </a:rPr>
              <a:t>本番？）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kumimoji="1" lang="en-US" altLang="ja-JP" sz="1400" b="1" dirty="0">
                <a:solidFill>
                  <a:schemeClr val="accent6"/>
                </a:solidFill>
              </a:rPr>
              <a:t>Q. 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分析 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or 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予測？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　・何の分析？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kumimoji="1" lang="ja-JP" altLang="en-US" sz="1400" b="1" dirty="0">
                <a:solidFill>
                  <a:schemeClr val="accent6"/>
                </a:solidFill>
              </a:rPr>
              <a:t>　　・</a:t>
            </a:r>
            <a:r>
              <a:rPr lang="ja-JP" altLang="en-US" sz="1400" b="1" dirty="0">
                <a:solidFill>
                  <a:schemeClr val="accent6"/>
                </a:solidFill>
              </a:rPr>
              <a:t>集欠？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集欠以外？設計値？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　・分析のレベル感、精度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kumimoji="1" lang="ja-JP" altLang="en-US" sz="1400" b="1" dirty="0">
                <a:solidFill>
                  <a:schemeClr val="accent6"/>
                </a:solidFill>
              </a:rPr>
              <a:t>　・予測のレベル感、精度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DF121EE4-A4E4-CE95-6ED6-AFF6B69E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3" y="5040930"/>
            <a:ext cx="1019673" cy="570713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70990329-66BD-E28C-C9F4-F627D676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35" y="6023426"/>
            <a:ext cx="3629969" cy="658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58965A50-9A3E-B33B-A3E6-59492EB8652C}"/>
              </a:ext>
            </a:extLst>
          </p:cNvPr>
          <p:cNvSpPr/>
          <p:nvPr/>
        </p:nvSpPr>
        <p:spPr>
          <a:xfrm>
            <a:off x="10198279" y="172406"/>
            <a:ext cx="165128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想定工数</a:t>
            </a:r>
          </a:p>
        </p:txBody>
      </p:sp>
      <p:sp>
        <p:nvSpPr>
          <p:cNvPr id="19" name="星: 5 pt 18">
            <a:extLst>
              <a:ext uri="{FF2B5EF4-FFF2-40B4-BE49-F238E27FC236}">
                <a16:creationId xmlns:a16="http://schemas.microsoft.com/office/drawing/2014/main" id="{CC10C045-62A9-2B45-B454-8FA7BC0E3909}"/>
              </a:ext>
            </a:extLst>
          </p:cNvPr>
          <p:cNvSpPr/>
          <p:nvPr/>
        </p:nvSpPr>
        <p:spPr>
          <a:xfrm>
            <a:off x="4325839" y="1787550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D5AD1C-BE5A-1A9A-354A-073D6E211024}"/>
              </a:ext>
            </a:extLst>
          </p:cNvPr>
          <p:cNvSpPr txBox="1"/>
          <p:nvPr/>
        </p:nvSpPr>
        <p:spPr>
          <a:xfrm>
            <a:off x="4542708" y="1785474"/>
            <a:ext cx="12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続行判断する</a:t>
            </a:r>
          </a:p>
        </p:txBody>
      </p:sp>
    </p:spTree>
    <p:extLst>
      <p:ext uri="{BB962C8B-B14F-4D97-AF65-F5344CB8AC3E}">
        <p14:creationId xmlns:p14="http://schemas.microsoft.com/office/powerpoint/2010/main" val="224793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620458-BC93-C968-9184-91BA70F5D8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E679B6-6F37-8141-6303-15ABC66374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トライと本番について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26EAE-FFE1-8975-3BEF-49D4AF6A1D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3124AE4-C968-6B14-A243-16CC58F6E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03488"/>
              </p:ext>
            </p:extLst>
          </p:nvPr>
        </p:nvGraphicFramePr>
        <p:xfrm>
          <a:off x="1296971" y="1036264"/>
          <a:ext cx="91814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498">
                  <a:extLst>
                    <a:ext uri="{9D8B030D-6E8A-4147-A177-3AD203B41FA5}">
                      <a16:colId xmlns:a16="http://schemas.microsoft.com/office/drawing/2014/main" val="3219717702"/>
                    </a:ext>
                  </a:extLst>
                </a:gridCol>
                <a:gridCol w="3060498">
                  <a:extLst>
                    <a:ext uri="{9D8B030D-6E8A-4147-A177-3AD203B41FA5}">
                      <a16:colId xmlns:a16="http://schemas.microsoft.com/office/drawing/2014/main" val="809266761"/>
                    </a:ext>
                  </a:extLst>
                </a:gridCol>
                <a:gridCol w="3060498">
                  <a:extLst>
                    <a:ext uri="{9D8B030D-6E8A-4147-A177-3AD203B41FA5}">
                      <a16:colId xmlns:a16="http://schemas.microsoft.com/office/drawing/2014/main" val="233853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トライ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2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バックエンド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同じもの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フロントエンド（画面）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シンプル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システム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3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トライ工場のみ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対象工場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78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00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799A1-6F08-0FDB-9DA0-108A432DA3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7E366E-FEBE-DA08-CE20-48B68CB981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アプリについて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A07AB-12D9-7AD0-DB62-D981620412C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0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93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24</a:t>
            </a:r>
            <a:r>
              <a:rPr kumimoji="1" lang="ja-JP" altLang="en-US" dirty="0"/>
              <a:t>年度の上期スケジュール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24,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98492"/>
              </p:ext>
            </p:extLst>
          </p:nvPr>
        </p:nvGraphicFramePr>
        <p:xfrm>
          <a:off x="410339" y="754800"/>
          <a:ext cx="11407029" cy="563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319422753"/>
                    </a:ext>
                  </a:extLst>
                </a:gridCol>
              </a:tblGrid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マイルストーン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18919"/>
                  </a:ext>
                </a:extLst>
              </a:tr>
              <a:tr h="512509">
                <a:tc rowSpan="3">
                  <a:txBody>
                    <a:bodyPr/>
                    <a:lstStyle/>
                    <a:p>
                      <a:r>
                        <a:rPr lang="ja-JP" altLang="en-US" sz="1400" b="1" dirty="0"/>
                        <a:t>❶バックエンド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09">
                <a:tc rowSpan="3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❷フロントエンド</a:t>
                      </a:r>
                      <a:endParaRPr lang="ja-JP" altLang="en-US" sz="14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0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/>
                        <a:t>❸</a:t>
                      </a:r>
                      <a:r>
                        <a:rPr lang="ja-JP" altLang="en-US" sz="1400" b="1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DX3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" name="正方形/長方形 55"/>
          <p:cNvSpPr/>
          <p:nvPr/>
        </p:nvSpPr>
        <p:spPr>
          <a:xfrm>
            <a:off x="4798110" y="1777683"/>
            <a:ext cx="861265" cy="462731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5058802" y="381125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E4D0CD4E-EEDC-9C93-1056-5AE22D59FEC8}"/>
              </a:ext>
            </a:extLst>
          </p:cNvPr>
          <p:cNvSpPr/>
          <p:nvPr/>
        </p:nvSpPr>
        <p:spPr>
          <a:xfrm>
            <a:off x="5687818" y="2556268"/>
            <a:ext cx="4320000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F24928ED-A673-482F-BEDC-94E2D7F287AD}"/>
              </a:ext>
            </a:extLst>
          </p:cNvPr>
          <p:cNvSpPr/>
          <p:nvPr/>
        </p:nvSpPr>
        <p:spPr>
          <a:xfrm>
            <a:off x="3926887" y="3831924"/>
            <a:ext cx="857735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C6C10D54-1CD8-A6C2-3B64-08E95064EDF2}"/>
              </a:ext>
            </a:extLst>
          </p:cNvPr>
          <p:cNvSpPr/>
          <p:nvPr/>
        </p:nvSpPr>
        <p:spPr>
          <a:xfrm>
            <a:off x="3062536" y="4358519"/>
            <a:ext cx="857982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61F450A7-4DE9-CDFC-3204-13EE79251604}"/>
              </a:ext>
            </a:extLst>
          </p:cNvPr>
          <p:cNvSpPr/>
          <p:nvPr/>
        </p:nvSpPr>
        <p:spPr>
          <a:xfrm>
            <a:off x="6546114" y="3566372"/>
            <a:ext cx="4366644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ホームベース 5">
            <a:extLst>
              <a:ext uri="{FF2B5EF4-FFF2-40B4-BE49-F238E27FC236}">
                <a16:creationId xmlns:a16="http://schemas.microsoft.com/office/drawing/2014/main" id="{7D124482-AC55-290B-FACF-0F74CD46A93E}"/>
              </a:ext>
            </a:extLst>
          </p:cNvPr>
          <p:cNvSpPr/>
          <p:nvPr/>
        </p:nvSpPr>
        <p:spPr>
          <a:xfrm>
            <a:off x="5689008" y="5133999"/>
            <a:ext cx="2587452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5">
            <a:extLst>
              <a:ext uri="{FF2B5EF4-FFF2-40B4-BE49-F238E27FC236}">
                <a16:creationId xmlns:a16="http://schemas.microsoft.com/office/drawing/2014/main" id="{F107310E-858C-B604-A762-359E4AA42E76}"/>
              </a:ext>
            </a:extLst>
          </p:cNvPr>
          <p:cNvSpPr/>
          <p:nvPr/>
        </p:nvSpPr>
        <p:spPr>
          <a:xfrm>
            <a:off x="3058436" y="5408908"/>
            <a:ext cx="1682944" cy="98122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ホームベース 5">
            <a:extLst>
              <a:ext uri="{FF2B5EF4-FFF2-40B4-BE49-F238E27FC236}">
                <a16:creationId xmlns:a16="http://schemas.microsoft.com/office/drawing/2014/main" id="{8CED52F4-7F5B-D413-7245-1D58AF72B722}"/>
              </a:ext>
            </a:extLst>
          </p:cNvPr>
          <p:cNvSpPr/>
          <p:nvPr/>
        </p:nvSpPr>
        <p:spPr>
          <a:xfrm>
            <a:off x="5687818" y="5638636"/>
            <a:ext cx="16829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ホームベース 5">
            <a:extLst>
              <a:ext uri="{FF2B5EF4-FFF2-40B4-BE49-F238E27FC236}">
                <a16:creationId xmlns:a16="http://schemas.microsoft.com/office/drawing/2014/main" id="{696F8607-E38B-5947-10E4-117BB6A78040}"/>
              </a:ext>
            </a:extLst>
          </p:cNvPr>
          <p:cNvSpPr/>
          <p:nvPr/>
        </p:nvSpPr>
        <p:spPr>
          <a:xfrm>
            <a:off x="7440818" y="6168825"/>
            <a:ext cx="3438307" cy="20148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ホームベース 8">
            <a:extLst>
              <a:ext uri="{FF2B5EF4-FFF2-40B4-BE49-F238E27FC236}">
                <a16:creationId xmlns:a16="http://schemas.microsoft.com/office/drawing/2014/main" id="{0195FDFE-EA1D-0B8B-1BC8-66E68B52B1BE}"/>
              </a:ext>
            </a:extLst>
          </p:cNvPr>
          <p:cNvSpPr/>
          <p:nvPr/>
        </p:nvSpPr>
        <p:spPr>
          <a:xfrm>
            <a:off x="3061218" y="5420190"/>
            <a:ext cx="1680162" cy="965540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ホームベース 8">
            <a:extLst>
              <a:ext uri="{FF2B5EF4-FFF2-40B4-BE49-F238E27FC236}">
                <a16:creationId xmlns:a16="http://schemas.microsoft.com/office/drawing/2014/main" id="{363AE403-A232-261A-6050-1ABBBFB524F5}"/>
              </a:ext>
            </a:extLst>
          </p:cNvPr>
          <p:cNvSpPr/>
          <p:nvPr/>
        </p:nvSpPr>
        <p:spPr>
          <a:xfrm>
            <a:off x="3064279" y="4371767"/>
            <a:ext cx="855991" cy="9887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DDB2DDF-02ED-4097-E98C-44E24FB82241}"/>
              </a:ext>
            </a:extLst>
          </p:cNvPr>
          <p:cNvSpPr/>
          <p:nvPr/>
        </p:nvSpPr>
        <p:spPr>
          <a:xfrm>
            <a:off x="11120796" y="2063216"/>
            <a:ext cx="3085760" cy="388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整備課メンバーがトライ活用できる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❶バックエンド（要因分析機能）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目標精度</a:t>
            </a:r>
            <a:r>
              <a:rPr lang="en-US" altLang="ja-JP" sz="1400" dirty="0">
                <a:solidFill>
                  <a:schemeClr val="accent6"/>
                </a:solidFill>
              </a:rPr>
              <a:t>80</a:t>
            </a:r>
            <a:r>
              <a:rPr lang="ja-JP" altLang="en-US" sz="1400" dirty="0">
                <a:solidFill>
                  <a:schemeClr val="accent6"/>
                </a:solidFill>
              </a:rPr>
              <a:t>％達成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❷フロントエンド（画面動作）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要望をもとに</a:t>
            </a:r>
            <a:r>
              <a:rPr lang="en-US" altLang="ja-JP" sz="1400" dirty="0">
                <a:solidFill>
                  <a:schemeClr val="accent6"/>
                </a:solidFill>
              </a:rPr>
              <a:t>UI</a:t>
            </a:r>
            <a:r>
              <a:rPr lang="ja-JP" altLang="en-US" sz="1400" dirty="0">
                <a:solidFill>
                  <a:schemeClr val="accent6"/>
                </a:solidFill>
              </a:rPr>
              <a:t>を改修済み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❸データ連携実装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データを手動で収集する必要がなく、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自動連携（バッチ連携）できる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400" dirty="0">
              <a:solidFill>
                <a:schemeClr val="accent6"/>
              </a:solidFill>
            </a:endParaRPr>
          </a:p>
          <a:p>
            <a:r>
              <a:rPr lang="en-US" altLang="ja-JP" sz="1400" dirty="0">
                <a:solidFill>
                  <a:schemeClr val="accent6"/>
                </a:solidFill>
              </a:rPr>
              <a:t>※</a:t>
            </a:r>
            <a:r>
              <a:rPr lang="ja-JP" altLang="en-US" sz="1400" dirty="0">
                <a:solidFill>
                  <a:schemeClr val="accent6"/>
                </a:solidFill>
              </a:rPr>
              <a:t>データの更新頻度の問題でリアルタイムでの分析はできない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ホームベース 5">
            <a:extLst>
              <a:ext uri="{FF2B5EF4-FFF2-40B4-BE49-F238E27FC236}">
                <a16:creationId xmlns:a16="http://schemas.microsoft.com/office/drawing/2014/main" id="{C9BA4C73-0258-3218-9F59-727DFBF36921}"/>
              </a:ext>
            </a:extLst>
          </p:cNvPr>
          <p:cNvSpPr/>
          <p:nvPr/>
        </p:nvSpPr>
        <p:spPr>
          <a:xfrm>
            <a:off x="3040623" y="2799315"/>
            <a:ext cx="857982" cy="98878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ホームベース 8">
            <a:extLst>
              <a:ext uri="{FF2B5EF4-FFF2-40B4-BE49-F238E27FC236}">
                <a16:creationId xmlns:a16="http://schemas.microsoft.com/office/drawing/2014/main" id="{240CBDEC-4062-A408-A94E-DDE0ADAFFAEF}"/>
              </a:ext>
            </a:extLst>
          </p:cNvPr>
          <p:cNvSpPr/>
          <p:nvPr/>
        </p:nvSpPr>
        <p:spPr>
          <a:xfrm>
            <a:off x="3037147" y="2804041"/>
            <a:ext cx="861458" cy="99275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4D0994-A3CC-2C63-4525-3213C350243A}"/>
              </a:ext>
            </a:extLst>
          </p:cNvPr>
          <p:cNvSpPr/>
          <p:nvPr/>
        </p:nvSpPr>
        <p:spPr>
          <a:xfrm>
            <a:off x="2973026" y="31738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671AC8-6812-F248-4630-315164A13CE9}"/>
              </a:ext>
            </a:extLst>
          </p:cNvPr>
          <p:cNvSpPr/>
          <p:nvPr/>
        </p:nvSpPr>
        <p:spPr>
          <a:xfrm>
            <a:off x="3037147" y="475083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29502E-FB07-40E1-43AA-B5C0D218BD87}"/>
              </a:ext>
            </a:extLst>
          </p:cNvPr>
          <p:cNvSpPr/>
          <p:nvPr/>
        </p:nvSpPr>
        <p:spPr>
          <a:xfrm>
            <a:off x="3513695" y="580146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進め方整理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709549-93A3-D391-589E-3AB16B627A97}"/>
              </a:ext>
            </a:extLst>
          </p:cNvPr>
          <p:cNvSpPr/>
          <p:nvPr/>
        </p:nvSpPr>
        <p:spPr>
          <a:xfrm>
            <a:off x="6027233" y="540890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0C496AE-1995-56B2-E02E-BC2E19CBB3C7}"/>
              </a:ext>
            </a:extLst>
          </p:cNvPr>
          <p:cNvSpPr/>
          <p:nvPr/>
        </p:nvSpPr>
        <p:spPr>
          <a:xfrm>
            <a:off x="8483640" y="596224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連携実装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34A83D-ED87-FAB8-D40A-B6A1BF387AF2}"/>
              </a:ext>
            </a:extLst>
          </p:cNvPr>
          <p:cNvSpPr/>
          <p:nvPr/>
        </p:nvSpPr>
        <p:spPr>
          <a:xfrm>
            <a:off x="6432060" y="4907817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改修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5F74E2-3B22-3DB2-9208-6505F20410D8}"/>
              </a:ext>
            </a:extLst>
          </p:cNvPr>
          <p:cNvSpPr/>
          <p:nvPr/>
        </p:nvSpPr>
        <p:spPr>
          <a:xfrm>
            <a:off x="5900386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  <a:endParaRPr lang="ja-JP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0AF21C-E49F-10FC-B2D6-060A07018A01}"/>
              </a:ext>
            </a:extLst>
          </p:cNvPr>
          <p:cNvSpPr/>
          <p:nvPr/>
        </p:nvSpPr>
        <p:spPr>
          <a:xfrm>
            <a:off x="7974530" y="3325109"/>
            <a:ext cx="13388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要因分析アルゴ改良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95319D-64F8-1C7C-32C7-AF4E63723D56}"/>
              </a:ext>
            </a:extLst>
          </p:cNvPr>
          <p:cNvSpPr/>
          <p:nvPr/>
        </p:nvSpPr>
        <p:spPr>
          <a:xfrm>
            <a:off x="11120795" y="2063215"/>
            <a:ext cx="3085760" cy="5742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目指す状態（</a:t>
            </a:r>
            <a:r>
              <a:rPr kumimoji="1" lang="en-US" altLang="ja-JP" dirty="0"/>
              <a:t>9/E</a:t>
            </a:r>
            <a:r>
              <a:rPr kumimoji="1" lang="ja-JP" altLang="en-US" dirty="0"/>
              <a:t>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0FF133-D54A-A9C6-3A92-DD978F581D72}"/>
              </a:ext>
            </a:extLst>
          </p:cNvPr>
          <p:cNvSpPr/>
          <p:nvPr/>
        </p:nvSpPr>
        <p:spPr>
          <a:xfrm>
            <a:off x="10220404" y="2028435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本日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3B7441-302A-6D68-6966-3BDDFB4BAE49}"/>
              </a:ext>
            </a:extLst>
          </p:cNvPr>
          <p:cNvSpPr/>
          <p:nvPr/>
        </p:nvSpPr>
        <p:spPr>
          <a:xfrm>
            <a:off x="9162966" y="1787172"/>
            <a:ext cx="19223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トライ用アプリ完成（</a:t>
            </a:r>
            <a:r>
              <a:rPr lang="en-US" altLang="ja-JP" sz="1000" b="1" dirty="0">
                <a:solidFill>
                  <a:schemeClr val="accent6"/>
                </a:solidFill>
              </a:rPr>
              <a:t>9/E</a:t>
            </a:r>
            <a:r>
              <a:rPr lang="ja-JP" altLang="en-US" sz="1000" b="1" dirty="0">
                <a:solidFill>
                  <a:schemeClr val="accent6"/>
                </a:solidFill>
              </a:rPr>
              <a:t>）★</a:t>
            </a:r>
          </a:p>
        </p:txBody>
      </p:sp>
      <p:sp>
        <p:nvSpPr>
          <p:cNvPr id="34" name="ホームベース 5">
            <a:extLst>
              <a:ext uri="{FF2B5EF4-FFF2-40B4-BE49-F238E27FC236}">
                <a16:creationId xmlns:a16="http://schemas.microsoft.com/office/drawing/2014/main" id="{D5057DF7-5132-4DF6-0078-7C3749CFF50B}"/>
              </a:ext>
            </a:extLst>
          </p:cNvPr>
          <p:cNvSpPr/>
          <p:nvPr/>
        </p:nvSpPr>
        <p:spPr>
          <a:xfrm>
            <a:off x="3920272" y="4873947"/>
            <a:ext cx="857982" cy="48660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ホームベース 5">
            <a:extLst>
              <a:ext uri="{FF2B5EF4-FFF2-40B4-BE49-F238E27FC236}">
                <a16:creationId xmlns:a16="http://schemas.microsoft.com/office/drawing/2014/main" id="{CE69D6A0-BADC-2E91-F538-AEB3ADD867B9}"/>
              </a:ext>
            </a:extLst>
          </p:cNvPr>
          <p:cNvSpPr/>
          <p:nvPr/>
        </p:nvSpPr>
        <p:spPr>
          <a:xfrm>
            <a:off x="6577388" y="3843415"/>
            <a:ext cx="857735" cy="995167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ホームベース 8">
            <a:extLst>
              <a:ext uri="{FF2B5EF4-FFF2-40B4-BE49-F238E27FC236}">
                <a16:creationId xmlns:a16="http://schemas.microsoft.com/office/drawing/2014/main" id="{9480826A-BD8B-ED38-0CFA-875EC7896DE8}"/>
              </a:ext>
            </a:extLst>
          </p:cNvPr>
          <p:cNvSpPr/>
          <p:nvPr/>
        </p:nvSpPr>
        <p:spPr>
          <a:xfrm>
            <a:off x="3936292" y="3835499"/>
            <a:ext cx="855991" cy="9887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ホームベース 8">
            <a:extLst>
              <a:ext uri="{FF2B5EF4-FFF2-40B4-BE49-F238E27FC236}">
                <a16:creationId xmlns:a16="http://schemas.microsoft.com/office/drawing/2014/main" id="{1AADF29A-9627-0CC9-B657-3F8BB9E16A9E}"/>
              </a:ext>
            </a:extLst>
          </p:cNvPr>
          <p:cNvSpPr/>
          <p:nvPr/>
        </p:nvSpPr>
        <p:spPr>
          <a:xfrm>
            <a:off x="3927758" y="4882313"/>
            <a:ext cx="864525" cy="486603"/>
          </a:xfrm>
          <a:prstGeom prst="homePlate">
            <a:avLst>
              <a:gd name="adj" fmla="val 50000"/>
            </a:avLst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F9451F7-0F43-7F71-183C-96DC3E8FB7B6}"/>
              </a:ext>
            </a:extLst>
          </p:cNvPr>
          <p:cNvSpPr/>
          <p:nvPr/>
        </p:nvSpPr>
        <p:spPr>
          <a:xfrm>
            <a:off x="3935877" y="500763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反映検討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23142D6-06AC-94B4-BCFC-FEE86D4A8B7F}"/>
              </a:ext>
            </a:extLst>
          </p:cNvPr>
          <p:cNvSpPr/>
          <p:nvPr/>
        </p:nvSpPr>
        <p:spPr>
          <a:xfrm>
            <a:off x="3923046" y="4211229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要望出し</a:t>
            </a:r>
          </a:p>
        </p:txBody>
      </p:sp>
      <p:sp>
        <p:nvSpPr>
          <p:cNvPr id="15" name="ホームベース 8">
            <a:extLst>
              <a:ext uri="{FF2B5EF4-FFF2-40B4-BE49-F238E27FC236}">
                <a16:creationId xmlns:a16="http://schemas.microsoft.com/office/drawing/2014/main" id="{02F57AD3-1566-79DF-9104-0874084C1A66}"/>
              </a:ext>
            </a:extLst>
          </p:cNvPr>
          <p:cNvSpPr/>
          <p:nvPr/>
        </p:nvSpPr>
        <p:spPr>
          <a:xfrm>
            <a:off x="5687817" y="2633391"/>
            <a:ext cx="4769877" cy="22331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ホームベース 8">
            <a:extLst>
              <a:ext uri="{FF2B5EF4-FFF2-40B4-BE49-F238E27FC236}">
                <a16:creationId xmlns:a16="http://schemas.microsoft.com/office/drawing/2014/main" id="{9CF14FCA-BA78-8125-A9B1-74368DDD402D}"/>
              </a:ext>
            </a:extLst>
          </p:cNvPr>
          <p:cNvSpPr/>
          <p:nvPr/>
        </p:nvSpPr>
        <p:spPr>
          <a:xfrm>
            <a:off x="5690785" y="5142086"/>
            <a:ext cx="2584518" cy="207296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ホームベース 8">
            <a:extLst>
              <a:ext uri="{FF2B5EF4-FFF2-40B4-BE49-F238E27FC236}">
                <a16:creationId xmlns:a16="http://schemas.microsoft.com/office/drawing/2014/main" id="{97015ACD-8305-2906-C5C4-59D0630E3918}"/>
              </a:ext>
            </a:extLst>
          </p:cNvPr>
          <p:cNvSpPr/>
          <p:nvPr/>
        </p:nvSpPr>
        <p:spPr>
          <a:xfrm>
            <a:off x="5687817" y="5707001"/>
            <a:ext cx="2584518" cy="177856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ホームベース 8">
            <a:extLst>
              <a:ext uri="{FF2B5EF4-FFF2-40B4-BE49-F238E27FC236}">
                <a16:creationId xmlns:a16="http://schemas.microsoft.com/office/drawing/2014/main" id="{1B5A079B-7AA3-6EF2-A64B-91ABF3E4967C}"/>
              </a:ext>
            </a:extLst>
          </p:cNvPr>
          <p:cNvSpPr/>
          <p:nvPr/>
        </p:nvSpPr>
        <p:spPr>
          <a:xfrm>
            <a:off x="6558880" y="3856095"/>
            <a:ext cx="906570" cy="99057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061A11E-26B6-8720-CED3-8566C49E3DFD}"/>
              </a:ext>
            </a:extLst>
          </p:cNvPr>
          <p:cNvSpPr/>
          <p:nvPr/>
        </p:nvSpPr>
        <p:spPr>
          <a:xfrm>
            <a:off x="6547061" y="4242591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追加要望</a:t>
            </a:r>
            <a:endParaRPr lang="en-US" altLang="ja-JP" sz="1000" b="1" dirty="0"/>
          </a:p>
          <a:p>
            <a:r>
              <a:rPr lang="ja-JP" altLang="en-US" sz="1000" b="1" dirty="0"/>
              <a:t>出し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5AB302E-D26D-8077-4606-4FCF8D62CBD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0440977" y="2274656"/>
            <a:ext cx="10466" cy="4070055"/>
          </a:xfrm>
          <a:prstGeom prst="line">
            <a:avLst/>
          </a:prstGeom>
          <a:ln w="28575">
            <a:solidFill>
              <a:schemeClr val="accent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ホームベース 8">
            <a:extLst>
              <a:ext uri="{FF2B5EF4-FFF2-40B4-BE49-F238E27FC236}">
                <a16:creationId xmlns:a16="http://schemas.microsoft.com/office/drawing/2014/main" id="{06681227-93DC-C4DD-6979-D607774F109D}"/>
              </a:ext>
            </a:extLst>
          </p:cNvPr>
          <p:cNvSpPr/>
          <p:nvPr/>
        </p:nvSpPr>
        <p:spPr>
          <a:xfrm>
            <a:off x="8819724" y="442611"/>
            <a:ext cx="1264712" cy="151895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ホームベース 5">
            <a:extLst>
              <a:ext uri="{FF2B5EF4-FFF2-40B4-BE49-F238E27FC236}">
                <a16:creationId xmlns:a16="http://schemas.microsoft.com/office/drawing/2014/main" id="{BC101CB8-AC43-4554-CF20-D9C70A5345DA}"/>
              </a:ext>
            </a:extLst>
          </p:cNvPr>
          <p:cNvSpPr/>
          <p:nvPr/>
        </p:nvSpPr>
        <p:spPr>
          <a:xfrm>
            <a:off x="8811158" y="202878"/>
            <a:ext cx="1264712" cy="13199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E178206-E81E-88BA-E77E-25B4BC2840CC}"/>
              </a:ext>
            </a:extLst>
          </p:cNvPr>
          <p:cNvSpPr/>
          <p:nvPr/>
        </p:nvSpPr>
        <p:spPr>
          <a:xfrm>
            <a:off x="10152410" y="15464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計画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58CED3-4BA1-6A04-3AFB-9F325B1C8BDB}"/>
              </a:ext>
            </a:extLst>
          </p:cNvPr>
          <p:cNvSpPr/>
          <p:nvPr/>
        </p:nvSpPr>
        <p:spPr>
          <a:xfrm>
            <a:off x="10152410" y="40987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実績</a:t>
            </a:r>
          </a:p>
        </p:txBody>
      </p:sp>
      <p:sp>
        <p:nvSpPr>
          <p:cNvPr id="8" name="ホームベース 8">
            <a:extLst>
              <a:ext uri="{FF2B5EF4-FFF2-40B4-BE49-F238E27FC236}">
                <a16:creationId xmlns:a16="http://schemas.microsoft.com/office/drawing/2014/main" id="{77E0E0B9-270D-6BAB-1785-E841BB11924A}"/>
              </a:ext>
            </a:extLst>
          </p:cNvPr>
          <p:cNvSpPr/>
          <p:nvPr/>
        </p:nvSpPr>
        <p:spPr>
          <a:xfrm>
            <a:off x="8272335" y="6173388"/>
            <a:ext cx="2135906" cy="21674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ホームベース 8">
            <a:extLst>
              <a:ext uri="{FF2B5EF4-FFF2-40B4-BE49-F238E27FC236}">
                <a16:creationId xmlns:a16="http://schemas.microsoft.com/office/drawing/2014/main" id="{5797F8FC-A130-2F91-63CA-8C37241B5F49}"/>
              </a:ext>
            </a:extLst>
          </p:cNvPr>
          <p:cNvSpPr/>
          <p:nvPr/>
        </p:nvSpPr>
        <p:spPr>
          <a:xfrm>
            <a:off x="9181267" y="3628201"/>
            <a:ext cx="1259710" cy="22331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4D5BEE7-F1D4-A732-8627-A7A6029D834D}"/>
              </a:ext>
            </a:extLst>
          </p:cNvPr>
          <p:cNvSpPr/>
          <p:nvPr/>
        </p:nvSpPr>
        <p:spPr>
          <a:xfrm>
            <a:off x="962040" y="4907817"/>
            <a:ext cx="540000" cy="54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済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018B6D4-92B3-3E88-028F-C6F2823021F8}"/>
              </a:ext>
            </a:extLst>
          </p:cNvPr>
          <p:cNvSpPr/>
          <p:nvPr/>
        </p:nvSpPr>
        <p:spPr>
          <a:xfrm>
            <a:off x="11277600" y="9704"/>
            <a:ext cx="914400" cy="45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607995196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31179</TotalTime>
  <Words>670</Words>
  <Application>Microsoft Office PowerPoint</Application>
  <PresentationFormat>ワイド画面</PresentationFormat>
  <Paragraphs>199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197</cp:revision>
  <dcterms:created xsi:type="dcterms:W3CDTF">2022-01-19T01:36:44Z</dcterms:created>
  <dcterms:modified xsi:type="dcterms:W3CDTF">2024-09-24T23:11:01Z</dcterms:modified>
</cp:coreProperties>
</file>