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8"/>
  </p:notes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4" autoAdjust="0"/>
    <p:restoredTop sz="87430" autoAdjust="0"/>
  </p:normalViewPr>
  <p:slideViewPr>
    <p:cSldViewPr snapToGrid="0">
      <p:cViewPr varScale="1">
        <p:scale>
          <a:sx n="72" d="100"/>
          <a:sy n="72" d="100"/>
        </p:scale>
        <p:origin x="142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September 13,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F976236-EEAA-653F-F642-E4CF9B004C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B1AB8E-3569-A373-057F-635B61F08F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新しいモデルの検討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FDB09-33FB-5825-AAE9-64B832E19AF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13,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AD861AC-6202-FD19-5B73-F343A2FBA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34578"/>
              </p:ext>
            </p:extLst>
          </p:nvPr>
        </p:nvGraphicFramePr>
        <p:xfrm>
          <a:off x="443080" y="767396"/>
          <a:ext cx="11341552" cy="563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94">
                  <a:extLst>
                    <a:ext uri="{9D8B030D-6E8A-4147-A177-3AD203B41FA5}">
                      <a16:colId xmlns:a16="http://schemas.microsoft.com/office/drawing/2014/main" val="3807302130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3099065306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427585444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2832427128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1715911558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2624300653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3341148303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3370381713"/>
                    </a:ext>
                  </a:extLst>
                </a:gridCol>
              </a:tblGrid>
              <a:tr h="395713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モデル設定ファイル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モデル重みファイル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推論速度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モデルサイズ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メリット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デメリット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618726"/>
                  </a:ext>
                </a:extLst>
              </a:tr>
              <a:tr h="1033801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既存モデル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td-hm_hrnet-w48_dark-8xb32-210e_coco-wholebody-384x288.py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hrnet_w48_coco_wholebody_384x288_dark-f5726563_20200918.pth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良好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安定した性能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最新技術に比べて精度が劣る可能性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32475"/>
                  </a:ext>
                </a:extLst>
              </a:tr>
              <a:tr h="1033801"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HRFormer</a:t>
                      </a:r>
                    </a:p>
                    <a:p>
                      <a:r>
                        <a:rPr kumimoji="1" lang="ja-JP" altLang="en-US" sz="1000" dirty="0"/>
                        <a:t>（</a:t>
                      </a:r>
                      <a:r>
                        <a:rPr kumimoji="1" lang="en-US" altLang="ja-JP" sz="1000" dirty="0"/>
                        <a:t>HRNet</a:t>
                      </a:r>
                      <a:r>
                        <a:rPr kumimoji="1" lang="ja-JP" altLang="en-US" sz="1000" dirty="0"/>
                        <a:t>モデルの後継、</a:t>
                      </a:r>
                      <a:r>
                        <a:rPr kumimoji="1" lang="en-US" altLang="ja-JP" sz="1000" dirty="0"/>
                        <a:t>Transformer</a:t>
                      </a:r>
                      <a:r>
                        <a:rPr kumimoji="1" lang="ja-JP" altLang="en-US" sz="1000" dirty="0"/>
                        <a:t>を活用）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td-hm_hrformer_base-8xb32-210e_coco-wholebody-384x288.py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hrformer_base_coco_wholebody_384x288.pth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非常に高い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高精度、マルチスケール特徴の効率的な学習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モデルが複雑で計算コストが高い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06345"/>
                  </a:ext>
                </a:extLst>
              </a:tr>
              <a:tr h="1033801"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ViTPose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td-hm_vitpose_large-8xb64-210e_coco-wholebody-256x192.py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vitpose_large_coco_wholebody_256x192.pth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非常に高い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やや遅い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非常に大きい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高精度、</a:t>
                      </a:r>
                      <a:r>
                        <a:rPr lang="en-US" altLang="ja-JP" sz="1000" dirty="0"/>
                        <a:t>Transformer</a:t>
                      </a:r>
                      <a:r>
                        <a:rPr lang="ja-JP" altLang="en-US" sz="1000" dirty="0"/>
                        <a:t>の柔軟な表現力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モデルサイズが大きく、計算資源が必要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46338"/>
                  </a:ext>
                </a:extLst>
              </a:tr>
              <a:tr h="1106682"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Swin Transformer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td-hm_swin_large_patch4_window12-8xb32-210e_coco-wholebody-384x288.py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swin_large_patch4_window12_coco_wholebody_384x288.pth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高い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スケーラブルなアーキテクチャ、効率的な画像情報の活用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HRFormer</a:t>
                      </a:r>
                      <a:r>
                        <a:rPr lang="ja-JP" altLang="en-US" sz="1000" dirty="0"/>
                        <a:t>や</a:t>
                      </a:r>
                      <a:r>
                        <a:rPr lang="en-US" altLang="ja-JP" sz="1000" dirty="0"/>
                        <a:t>ViTPose</a:t>
                      </a:r>
                      <a:r>
                        <a:rPr lang="ja-JP" altLang="en-US" sz="1000" dirty="0"/>
                        <a:t>ほどの精度向上はない可能性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93174"/>
                  </a:ext>
                </a:extLst>
              </a:tr>
              <a:tr h="1033801"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高解像度入力を用いた</a:t>
                      </a:r>
                      <a:r>
                        <a:rPr lang="en-US" altLang="ja-JP" sz="1000" dirty="0"/>
                        <a:t>HRNet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td-hm_hrnet-w48_dark-8xb32-210e_coco-wholebody-512x384.py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altLang="ja-JP" sz="1000" dirty="0"/>
                        <a:t>hrnet_w48_coco_wholebody_512x384_dark.pth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良好</a:t>
                      </a:r>
                      <a:r>
                        <a:rPr lang="en-US" altLang="ja-JP" sz="1000" dirty="0"/>
                        <a:t>〜</a:t>
                      </a:r>
                      <a:r>
                        <a:rPr lang="ja-JP" altLang="en-US" sz="1000" dirty="0"/>
                        <a:t>高い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遅い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非常に大きい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解像度アップによる精度向上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/>
                        <a:t>推論速度の低下、メモリ使用量の増加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6051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DD2D28-CF09-7390-62BD-A88072FF2F88}"/>
              </a:ext>
            </a:extLst>
          </p:cNvPr>
          <p:cNvSpPr/>
          <p:nvPr/>
        </p:nvSpPr>
        <p:spPr>
          <a:xfrm>
            <a:off x="2987749" y="2190307"/>
            <a:ext cx="3974651" cy="2339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存在しない</a:t>
            </a:r>
          </a:p>
        </p:txBody>
      </p:sp>
    </p:spTree>
    <p:extLst>
      <p:ext uri="{BB962C8B-B14F-4D97-AF65-F5344CB8AC3E}">
        <p14:creationId xmlns:p14="http://schemas.microsoft.com/office/powerpoint/2010/main" val="405113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8FDEA-4D64-8574-7E8E-4BEAF9D5C0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8E1AC-A6D0-C6D1-35B6-DA7D0E2C87F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13,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EB4BD11-A8AD-320D-719A-ECE3C361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598" y="1236196"/>
            <a:ext cx="3737303" cy="211375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E4D480E-FB45-3933-E85D-FC7B59D5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6"/>
          <a:stretch/>
        </p:blipFill>
        <p:spPr>
          <a:xfrm>
            <a:off x="3377062" y="1247972"/>
            <a:ext cx="3737303" cy="21019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56E2C2B-289B-8D81-19A6-6C8A4CF2F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0" y="1512879"/>
            <a:ext cx="660116" cy="660116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CED084F-BA07-21A4-CBDD-2FAB14DF821A}"/>
              </a:ext>
            </a:extLst>
          </p:cNvPr>
          <p:cNvSpPr/>
          <p:nvPr/>
        </p:nvSpPr>
        <p:spPr>
          <a:xfrm>
            <a:off x="516219" y="2465417"/>
            <a:ext cx="2180215" cy="66011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mmpose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5C9B28A-1FE9-D018-99F0-6C7F7D46FC7A}"/>
              </a:ext>
            </a:extLst>
          </p:cNvPr>
          <p:cNvSpPr/>
          <p:nvPr/>
        </p:nvSpPr>
        <p:spPr>
          <a:xfrm>
            <a:off x="516220" y="4606536"/>
            <a:ext cx="2180215" cy="6601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3DDFA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27F847-C388-A237-4C2C-ED6040D2268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606327" y="2172995"/>
            <a:ext cx="1" cy="29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AD991B0-A121-B719-C8B4-C9AE4E24B130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>
            <a:off x="1606328" y="4234482"/>
            <a:ext cx="0" cy="372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28C1CD42-078A-8AE1-9518-201FEC5CC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0" y="5572931"/>
            <a:ext cx="660116" cy="660116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DA621A9-D595-05C5-CD4D-CBF54E8AC79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1606328" y="5266652"/>
            <a:ext cx="0" cy="306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280EC9-6387-3BD6-3A7E-CBADBCBFE5CC}"/>
              </a:ext>
            </a:extLst>
          </p:cNvPr>
          <p:cNvSpPr txBox="1"/>
          <p:nvPr/>
        </p:nvSpPr>
        <p:spPr>
          <a:xfrm>
            <a:off x="443077" y="966779"/>
            <a:ext cx="19445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u="sng" dirty="0"/>
              <a:t>全体のフロー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BF0B858-1E6C-FA2A-F0C6-7A4B4C65C7ED}"/>
              </a:ext>
            </a:extLst>
          </p:cNvPr>
          <p:cNvSpPr txBox="1"/>
          <p:nvPr/>
        </p:nvSpPr>
        <p:spPr>
          <a:xfrm>
            <a:off x="1071088" y="6231549"/>
            <a:ext cx="1070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解析動画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B6858F-C54D-7E15-60B6-67476C10CEDC}"/>
              </a:ext>
            </a:extLst>
          </p:cNvPr>
          <p:cNvSpPr txBox="1"/>
          <p:nvPr/>
        </p:nvSpPr>
        <p:spPr>
          <a:xfrm>
            <a:off x="5626606" y="3660154"/>
            <a:ext cx="3433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バウンディングボックスは顔ランドマークから</a:t>
            </a:r>
            <a:endParaRPr lang="en-US" altLang="ja-JP" sz="1200" dirty="0"/>
          </a:p>
          <a:p>
            <a:r>
              <a:rPr lang="ja-JP" altLang="en-US" sz="1200" dirty="0"/>
              <a:t>最小最大座標を用いて計算（正方形）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1C35856-1419-1B71-18CE-452E6D963A76}"/>
              </a:ext>
            </a:extLst>
          </p:cNvPr>
          <p:cNvSpPr/>
          <p:nvPr/>
        </p:nvSpPr>
        <p:spPr>
          <a:xfrm>
            <a:off x="516220" y="3574366"/>
            <a:ext cx="2180215" cy="66011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顔画像推定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CBE94DB-2A0A-39ED-16D4-267A8FC99FCE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1606327" y="3125533"/>
            <a:ext cx="1" cy="448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3BB543-362B-14A9-22A0-8EF05F8F6167}"/>
              </a:ext>
            </a:extLst>
          </p:cNvPr>
          <p:cNvSpPr txBox="1"/>
          <p:nvPr/>
        </p:nvSpPr>
        <p:spPr>
          <a:xfrm>
            <a:off x="617513" y="3202312"/>
            <a:ext cx="10291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/>
              <a:t>face_keypoints</a:t>
            </a:r>
            <a:endParaRPr lang="ja-JP" altLang="en-US" sz="100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6EFD869D-4A13-6B1D-AE98-2E62F3D1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906" t="36870" r="42609" b="48029"/>
          <a:stretch/>
        </p:blipFill>
        <p:spPr>
          <a:xfrm>
            <a:off x="4939924" y="3641316"/>
            <a:ext cx="611577" cy="49934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21664501-3647-AE9C-2389-0793DF1A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479" t="37669" r="45100" b="52131"/>
          <a:stretch/>
        </p:blipFill>
        <p:spPr>
          <a:xfrm>
            <a:off x="9060494" y="3641316"/>
            <a:ext cx="433828" cy="461665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9E91299-8FE8-24CA-C91B-265EB1B18E0A}"/>
              </a:ext>
            </a:extLst>
          </p:cNvPr>
          <p:cNvSpPr txBox="1"/>
          <p:nvPr/>
        </p:nvSpPr>
        <p:spPr>
          <a:xfrm>
            <a:off x="970482" y="4264511"/>
            <a:ext cx="6115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/>
              <a:t>roi_box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140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71CDE-09D4-3FC9-EC23-DD838BF6BDF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60229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28052</TotalTime>
  <Words>288</Words>
  <Application>Microsoft Office PowerPoint</Application>
  <PresentationFormat>ワイド画面</PresentationFormat>
  <Paragraphs>63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185</cp:revision>
  <dcterms:created xsi:type="dcterms:W3CDTF">2022-01-19T01:36:44Z</dcterms:created>
  <dcterms:modified xsi:type="dcterms:W3CDTF">2024-09-15T12:19:35Z</dcterms:modified>
</cp:coreProperties>
</file>