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1137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4"/>
          </a:solidFill>
        </a:fill>
      </a:tcStyle>
    </a:wholeTbl>
    <a:band2H>
      <a:tcTxStyle b="def" i="def"/>
      <a:tcStyle>
        <a:tcBdr/>
        <a:fill>
          <a:solidFill>
            <a:srgbClr val="E6E7EB"/>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AE6"/>
          </a:solidFill>
        </a:fill>
      </a:tcStyle>
    </a:wholeTbl>
    <a:band2H>
      <a:tcTxStyle b="def" i="def"/>
      <a:tcStyle>
        <a:tcBdr/>
        <a:fill>
          <a:solidFill>
            <a:srgbClr val="ECEDF3"/>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CACD"/>
          </a:solidFill>
        </a:fill>
      </a:tcStyle>
    </a:wholeTbl>
    <a:band2H>
      <a:tcTxStyle b="def" i="def"/>
      <a:tcStyle>
        <a:tcBdr/>
        <a:fill>
          <a:solidFill>
            <a:srgbClr val="FEE6E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333333"/>
      </a:tcTxStyle>
      <a:tcStyle>
        <a:tcBdr>
          <a:left>
            <a:ln w="12700" cap="flat">
              <a:noFill/>
              <a:miter lim="400000"/>
            </a:ln>
          </a:left>
          <a:right>
            <a:ln w="12700" cap="flat">
              <a:noFill/>
              <a:miter lim="400000"/>
            </a:ln>
          </a:right>
          <a:top>
            <a:ln w="508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333333"/>
              </a:solidFill>
              <a:prstDash val="solid"/>
              <a:round/>
            </a:ln>
          </a:top>
          <a:bottom>
            <a:ln w="25400" cap="flat">
              <a:solidFill>
                <a:srgbClr val="33333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33333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b="def" i="def"/>
      <a:tcStyle>
        <a:tcBdr/>
        <a:fill>
          <a:solidFill>
            <a:srgbClr val="E7E7E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33333"/>
          </a:solidFill>
        </a:fill>
      </a:tcStyle>
    </a:firstRow>
  </a:tblStyle>
  <a:tblStyle styleId="{2708684C-4D16-4618-839F-0558EEFCDFE6}" styleName="">
    <a:tblBg/>
    <a:wholeTbl>
      <a:tcTxStyle b="off"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solidFill>
            <a:srgbClr val="333333">
              <a:alpha val="20000"/>
            </a:srgbClr>
          </a:solidFill>
        </a:fill>
      </a:tcStyle>
    </a:firstCol>
    <a:lastRow>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50800" cap="flat">
              <a:solidFill>
                <a:srgbClr val="333333"/>
              </a:solidFill>
              <a:prstDash val="solid"/>
              <a:round/>
            </a:ln>
          </a:top>
          <a:bottom>
            <a:ln w="127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lastRow>
    <a:firstRow>
      <a:tcTxStyle b="on" i="off">
        <a:font>
          <a:latin typeface="Segoe UI"/>
          <a:ea typeface="Segoe UI"/>
          <a:cs typeface="Segoe UI"/>
        </a:font>
        <a:srgbClr val="333333"/>
      </a:tcTxStyle>
      <a:tcStyle>
        <a:tcBdr>
          <a:left>
            <a:ln w="12700" cap="flat">
              <a:solidFill>
                <a:srgbClr val="333333"/>
              </a:solidFill>
              <a:prstDash val="solid"/>
              <a:round/>
            </a:ln>
          </a:left>
          <a:right>
            <a:ln w="12700" cap="flat">
              <a:solidFill>
                <a:srgbClr val="333333"/>
              </a:solidFill>
              <a:prstDash val="solid"/>
              <a:round/>
            </a:ln>
          </a:right>
          <a:top>
            <a:ln w="12700" cap="flat">
              <a:solidFill>
                <a:srgbClr val="333333"/>
              </a:solidFill>
              <a:prstDash val="solid"/>
              <a:round/>
            </a:ln>
          </a:top>
          <a:bottom>
            <a:ln w="25400" cap="flat">
              <a:solidFill>
                <a:srgbClr val="333333"/>
              </a:solidFill>
              <a:prstDash val="solid"/>
              <a:round/>
            </a:ln>
          </a:bottom>
          <a:insideH>
            <a:ln w="12700" cap="flat">
              <a:solidFill>
                <a:srgbClr val="333333"/>
              </a:solidFill>
              <a:prstDash val="solid"/>
              <a:round/>
            </a:ln>
          </a:insideH>
          <a:insideV>
            <a:ln w="12700" cap="flat">
              <a:solidFill>
                <a:srgbClr val="33333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表紙［機密なし］">
    <p:spTree>
      <p:nvGrpSpPr>
        <p:cNvPr id="1" name=""/>
        <p:cNvGrpSpPr/>
        <p:nvPr/>
      </p:nvGrpSpPr>
      <p:grpSpPr>
        <a:xfrm>
          <a:off x="0" y="0"/>
          <a:ext cx="0" cy="0"/>
          <a:chOff x="0" y="0"/>
          <a:chExt cx="0" cy="0"/>
        </a:xfrm>
      </p:grpSpPr>
      <p:pic>
        <p:nvPicPr>
          <p:cNvPr id="12" name="図 2" descr="図 2"/>
          <p:cNvPicPr>
            <a:picLocks noChangeAspect="1"/>
          </p:cNvPicPr>
          <p:nvPr/>
        </p:nvPicPr>
        <p:blipFill>
          <a:blip r:embed="rId2">
            <a:extLst/>
          </a:blip>
          <a:stretch>
            <a:fillRect/>
          </a:stretch>
        </p:blipFill>
        <p:spPr>
          <a:xfrm>
            <a:off x="0" y="0"/>
            <a:ext cx="11145839" cy="6858000"/>
          </a:xfrm>
          <a:prstGeom prst="rect">
            <a:avLst/>
          </a:prstGeom>
          <a:ln w="12700">
            <a:miter lim="400000"/>
          </a:ln>
        </p:spPr>
      </p:pic>
      <p:pic>
        <p:nvPicPr>
          <p:cNvPr id="13" name="図 30" descr="図 30"/>
          <p:cNvPicPr>
            <a:picLocks noChangeAspect="1"/>
          </p:cNvPicPr>
          <p:nvPr/>
        </p:nvPicPr>
        <p:blipFill>
          <a:blip r:embed="rId3">
            <a:extLst/>
          </a:blip>
          <a:stretch>
            <a:fillRect/>
          </a:stretch>
        </p:blipFill>
        <p:spPr>
          <a:xfrm>
            <a:off x="532" y="0"/>
            <a:ext cx="11144779" cy="6858000"/>
          </a:xfrm>
          <a:prstGeom prst="rect">
            <a:avLst/>
          </a:prstGeom>
          <a:ln w="12700">
            <a:miter lim="400000"/>
          </a:ln>
        </p:spPr>
      </p:pic>
      <p:sp>
        <p:nvSpPr>
          <p:cNvPr id="14"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 AISIN CORPORATION All Rights Reserved.</a:t>
            </a:r>
          </a:p>
        </p:txBody>
      </p:sp>
      <p:sp>
        <p:nvSpPr>
          <p:cNvPr id="15" name="本文レベル1…"/>
          <p:cNvSpPr txBox="1"/>
          <p:nvPr>
            <p:ph type="body" sz="half" idx="1" hasCustomPrompt="1"/>
          </p:nvPr>
        </p:nvSpPr>
        <p:spPr>
          <a:xfrm>
            <a:off x="493665" y="2360932"/>
            <a:ext cx="9323229" cy="2088233"/>
          </a:xfrm>
          <a:prstGeom prst="rect">
            <a:avLst/>
          </a:prstGeom>
        </p:spPr>
        <p:txBody>
          <a:bodyPr lIns="0" tIns="0" rIns="0" bIns="0" anchor="ctr">
            <a:normAutofit fontScale="100000" lnSpcReduction="0"/>
          </a:bodyPr>
          <a:lstStyle>
            <a:lvl1pPr marL="0" indent="0">
              <a:spcBef>
                <a:spcPts val="0"/>
              </a:spcBef>
              <a:defRPr sz="3200">
                <a:solidFill>
                  <a:srgbClr val="FFFFFF"/>
                </a:solidFill>
                <a:effectLst>
                  <a:outerShdw sx="100000" sy="100000" kx="0" ky="0" algn="b" rotWithShape="0" blurRad="38100" dist="38100" dir="2700000">
                    <a:srgbClr val="000000">
                      <a:alpha val="43137"/>
                    </a:srgbClr>
                  </a:outerShdw>
                </a:effectLst>
              </a:defRPr>
            </a:lvl1pPr>
            <a:lvl2pPr marL="0" indent="417972">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2pPr>
            <a:lvl3pPr marL="0" indent="835944">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3pPr>
            <a:lvl4pPr marL="0" indent="1253916">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4pPr>
            <a:lvl5pPr marL="0" indent="1671889">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5pPr>
          </a:lstStyle>
          <a:p>
            <a:pPr/>
            <a:r>
              <a:t>資料タイトル メイリオ36pt</a:t>
            </a:r>
          </a:p>
          <a:p>
            <a:pPr lvl="1"/>
            <a:r>
              <a:t/>
            </a:r>
          </a:p>
          <a:p>
            <a:pPr lvl="2"/>
            <a:r>
              <a:t/>
            </a:r>
          </a:p>
          <a:p>
            <a:pPr lvl="3"/>
            <a:r>
              <a:t/>
            </a:r>
          </a:p>
          <a:p>
            <a:pPr lvl="4"/>
            <a:r>
              <a:t/>
            </a:r>
          </a:p>
        </p:txBody>
      </p:sp>
      <p:sp>
        <p:nvSpPr>
          <p:cNvPr id="16" name="テキスト プレースホルダー 2"/>
          <p:cNvSpPr/>
          <p:nvPr>
            <p:ph type="body" sz="quarter" idx="21" hasCustomPrompt="1"/>
          </p:nvPr>
        </p:nvSpPr>
        <p:spPr>
          <a:xfrm>
            <a:off x="493664" y="4732632"/>
            <a:ext cx="7158102" cy="1444730"/>
          </a:xfrm>
          <a:prstGeom prst="rect">
            <a:avLst/>
          </a:prstGeom>
        </p:spPr>
        <p:txBody>
          <a:bodyPr lIns="0" tIns="0" rIns="0" bIns="0">
            <a:normAutofit fontScale="100000" lnSpcReduction="0"/>
          </a:bodyPr>
          <a:lstStyle>
            <a:lvl1pPr marL="0" indent="0">
              <a:defRPr sz="2100">
                <a:solidFill>
                  <a:srgbClr val="FFFFFF"/>
                </a:solidFill>
              </a:defRPr>
            </a:lvl1pPr>
          </a:lstStyle>
          <a:p>
            <a:pPr/>
            <a:r>
              <a:t>会社・部署名・発表者氏名 メイリオ24pt</a:t>
            </a:r>
          </a:p>
        </p:txBody>
      </p:sp>
      <p:sp>
        <p:nvSpPr>
          <p:cNvPr id="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表紙［関係者外秘］">
    <p:spTree>
      <p:nvGrpSpPr>
        <p:cNvPr id="1" name=""/>
        <p:cNvGrpSpPr/>
        <p:nvPr/>
      </p:nvGrpSpPr>
      <p:grpSpPr>
        <a:xfrm>
          <a:off x="0" y="0"/>
          <a:ext cx="0" cy="0"/>
          <a:chOff x="0" y="0"/>
          <a:chExt cx="0" cy="0"/>
        </a:xfrm>
      </p:grpSpPr>
      <p:pic>
        <p:nvPicPr>
          <p:cNvPr id="24" name="図 2" descr="図 2"/>
          <p:cNvPicPr>
            <a:picLocks noChangeAspect="1"/>
          </p:cNvPicPr>
          <p:nvPr/>
        </p:nvPicPr>
        <p:blipFill>
          <a:blip r:embed="rId2">
            <a:extLst/>
          </a:blip>
          <a:stretch>
            <a:fillRect/>
          </a:stretch>
        </p:blipFill>
        <p:spPr>
          <a:xfrm>
            <a:off x="0" y="0"/>
            <a:ext cx="11145839" cy="6858000"/>
          </a:xfrm>
          <a:prstGeom prst="rect">
            <a:avLst/>
          </a:prstGeom>
          <a:ln w="12700">
            <a:miter lim="400000"/>
          </a:ln>
        </p:spPr>
      </p:pic>
      <p:pic>
        <p:nvPicPr>
          <p:cNvPr id="25" name="図 30" descr="図 30"/>
          <p:cNvPicPr>
            <a:picLocks noChangeAspect="1"/>
          </p:cNvPicPr>
          <p:nvPr/>
        </p:nvPicPr>
        <p:blipFill>
          <a:blip r:embed="rId3">
            <a:extLst/>
          </a:blip>
          <a:stretch>
            <a:fillRect/>
          </a:stretch>
        </p:blipFill>
        <p:spPr>
          <a:xfrm>
            <a:off x="532" y="0"/>
            <a:ext cx="11144779" cy="6858000"/>
          </a:xfrm>
          <a:prstGeom prst="rect">
            <a:avLst/>
          </a:prstGeom>
          <a:ln w="12700">
            <a:miter lim="400000"/>
          </a:ln>
        </p:spPr>
      </p:pic>
      <p:sp>
        <p:nvSpPr>
          <p:cNvPr id="26"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 AISIN CORPORATION All Rights Reserved.</a:t>
            </a:r>
          </a:p>
        </p:txBody>
      </p:sp>
      <p:pic>
        <p:nvPicPr>
          <p:cNvPr id="27" name="図 2" descr="図 2"/>
          <p:cNvPicPr>
            <a:picLocks noChangeAspect="1"/>
          </p:cNvPicPr>
          <p:nvPr/>
        </p:nvPicPr>
        <p:blipFill>
          <a:blip r:embed="rId4">
            <a:extLst/>
          </a:blip>
          <a:stretch>
            <a:fillRect/>
          </a:stretch>
        </p:blipFill>
        <p:spPr>
          <a:xfrm>
            <a:off x="2093709" y="0"/>
            <a:ext cx="9052130" cy="6858000"/>
          </a:xfrm>
          <a:prstGeom prst="rect">
            <a:avLst/>
          </a:prstGeom>
          <a:ln w="12700">
            <a:miter lim="400000"/>
          </a:ln>
        </p:spPr>
      </p:pic>
      <p:sp>
        <p:nvSpPr>
          <p:cNvPr id="28" name="本文レベル1…"/>
          <p:cNvSpPr txBox="1"/>
          <p:nvPr>
            <p:ph type="body" sz="half" idx="1" hasCustomPrompt="1"/>
          </p:nvPr>
        </p:nvSpPr>
        <p:spPr>
          <a:xfrm>
            <a:off x="493665" y="2360932"/>
            <a:ext cx="9323229" cy="2088233"/>
          </a:xfrm>
          <a:prstGeom prst="rect">
            <a:avLst/>
          </a:prstGeom>
        </p:spPr>
        <p:txBody>
          <a:bodyPr lIns="0" tIns="0" rIns="0" bIns="0" anchor="ctr">
            <a:normAutofit fontScale="100000" lnSpcReduction="0"/>
          </a:bodyPr>
          <a:lstStyle>
            <a:lvl1pPr marL="0" indent="0">
              <a:spcBef>
                <a:spcPts val="0"/>
              </a:spcBef>
              <a:defRPr sz="3200">
                <a:solidFill>
                  <a:srgbClr val="FFFFFF"/>
                </a:solidFill>
                <a:effectLst>
                  <a:outerShdw sx="100000" sy="100000" kx="0" ky="0" algn="b" rotWithShape="0" blurRad="38100" dist="38100" dir="2700000">
                    <a:srgbClr val="000000">
                      <a:alpha val="43137"/>
                    </a:srgbClr>
                  </a:outerShdw>
                </a:effectLst>
              </a:defRPr>
            </a:lvl1pPr>
            <a:lvl2pPr marL="0" indent="417972">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2pPr>
            <a:lvl3pPr marL="0" indent="835944">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3pPr>
            <a:lvl4pPr marL="0" indent="1253916">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4pPr>
            <a:lvl5pPr marL="0" indent="1671889">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5pPr>
          </a:lstStyle>
          <a:p>
            <a:pPr/>
            <a:r>
              <a:t>資料タイトル メイリオ36pt</a:t>
            </a:r>
          </a:p>
          <a:p>
            <a:pPr lvl="1"/>
            <a:r>
              <a:t/>
            </a:r>
          </a:p>
          <a:p>
            <a:pPr lvl="2"/>
            <a:r>
              <a:t/>
            </a:r>
          </a:p>
          <a:p>
            <a:pPr lvl="3"/>
            <a:r>
              <a:t/>
            </a:r>
          </a:p>
          <a:p>
            <a:pPr lvl="4"/>
            <a:r>
              <a:t/>
            </a:r>
          </a:p>
        </p:txBody>
      </p:sp>
      <p:sp>
        <p:nvSpPr>
          <p:cNvPr id="29" name="テキスト プレースホルダー 2"/>
          <p:cNvSpPr/>
          <p:nvPr>
            <p:ph type="body" sz="quarter" idx="21" hasCustomPrompt="1"/>
          </p:nvPr>
        </p:nvSpPr>
        <p:spPr>
          <a:xfrm>
            <a:off x="493664" y="4732632"/>
            <a:ext cx="7158102" cy="1444730"/>
          </a:xfrm>
          <a:prstGeom prst="rect">
            <a:avLst/>
          </a:prstGeom>
        </p:spPr>
        <p:txBody>
          <a:bodyPr lIns="0" tIns="0" rIns="0" bIns="0">
            <a:normAutofit fontScale="100000" lnSpcReduction="0"/>
          </a:bodyPr>
          <a:lstStyle>
            <a:lvl1pPr marL="0" indent="0">
              <a:defRPr sz="2100">
                <a:solidFill>
                  <a:srgbClr val="FFFFFF"/>
                </a:solidFill>
              </a:defRPr>
            </a:lvl1pPr>
          </a:lstStyle>
          <a:p>
            <a:pPr/>
            <a:r>
              <a:t>会社・部署名・発表者氏名 メイリオ24pt</a:t>
            </a:r>
          </a:p>
        </p:txBody>
      </p:sp>
      <p:sp>
        <p:nvSpPr>
          <p:cNvPr id="30" name="テキスト ボックス 6"/>
          <p:cNvSpPr txBox="1"/>
          <p:nvPr/>
        </p:nvSpPr>
        <p:spPr>
          <a:xfrm>
            <a:off x="10191433" y="510579"/>
            <a:ext cx="661374"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800">
                <a:solidFill>
                  <a:srgbClr val="D21E23"/>
                </a:solidFill>
                <a:latin typeface="Meiryo UI"/>
                <a:ea typeface="Meiryo UI"/>
                <a:cs typeface="Meiryo UI"/>
                <a:sym typeface="Meiryo UI"/>
              </a:defRPr>
            </a:pPr>
            <a:r>
              <a:t>TQM</a:t>
            </a:r>
            <a:r>
              <a:t>推進部</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表紙［秘］">
    <p:spTree>
      <p:nvGrpSpPr>
        <p:cNvPr id="1" name=""/>
        <p:cNvGrpSpPr/>
        <p:nvPr/>
      </p:nvGrpSpPr>
      <p:grpSpPr>
        <a:xfrm>
          <a:off x="0" y="0"/>
          <a:ext cx="0" cy="0"/>
          <a:chOff x="0" y="0"/>
          <a:chExt cx="0" cy="0"/>
        </a:xfrm>
      </p:grpSpPr>
      <p:pic>
        <p:nvPicPr>
          <p:cNvPr id="38" name="図 2" descr="図 2"/>
          <p:cNvPicPr>
            <a:picLocks noChangeAspect="1"/>
          </p:cNvPicPr>
          <p:nvPr/>
        </p:nvPicPr>
        <p:blipFill>
          <a:blip r:embed="rId2">
            <a:extLst/>
          </a:blip>
          <a:stretch>
            <a:fillRect/>
          </a:stretch>
        </p:blipFill>
        <p:spPr>
          <a:xfrm>
            <a:off x="0" y="0"/>
            <a:ext cx="11145839" cy="6858000"/>
          </a:xfrm>
          <a:prstGeom prst="rect">
            <a:avLst/>
          </a:prstGeom>
          <a:ln w="12700">
            <a:miter lim="400000"/>
          </a:ln>
        </p:spPr>
      </p:pic>
      <p:pic>
        <p:nvPicPr>
          <p:cNvPr id="39" name="図 30" descr="図 30"/>
          <p:cNvPicPr>
            <a:picLocks noChangeAspect="1"/>
          </p:cNvPicPr>
          <p:nvPr/>
        </p:nvPicPr>
        <p:blipFill>
          <a:blip r:embed="rId3">
            <a:extLst/>
          </a:blip>
          <a:stretch>
            <a:fillRect/>
          </a:stretch>
        </p:blipFill>
        <p:spPr>
          <a:xfrm>
            <a:off x="532" y="0"/>
            <a:ext cx="11144779" cy="6858000"/>
          </a:xfrm>
          <a:prstGeom prst="rect">
            <a:avLst/>
          </a:prstGeom>
          <a:ln w="12700">
            <a:miter lim="400000"/>
          </a:ln>
        </p:spPr>
      </p:pic>
      <p:sp>
        <p:nvSpPr>
          <p:cNvPr id="40"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 AISIN CORPORATION All Rights Reserved.</a:t>
            </a:r>
          </a:p>
        </p:txBody>
      </p:sp>
      <p:pic>
        <p:nvPicPr>
          <p:cNvPr id="41" name="図 1" descr="図 1"/>
          <p:cNvPicPr>
            <a:picLocks noChangeAspect="1"/>
          </p:cNvPicPr>
          <p:nvPr/>
        </p:nvPicPr>
        <p:blipFill>
          <a:blip r:embed="rId4">
            <a:extLst/>
          </a:blip>
          <a:stretch>
            <a:fillRect/>
          </a:stretch>
        </p:blipFill>
        <p:spPr>
          <a:xfrm>
            <a:off x="2789359" y="0"/>
            <a:ext cx="8356481" cy="6858000"/>
          </a:xfrm>
          <a:prstGeom prst="rect">
            <a:avLst/>
          </a:prstGeom>
          <a:ln w="12700">
            <a:miter lim="400000"/>
          </a:ln>
        </p:spPr>
      </p:pic>
      <p:sp>
        <p:nvSpPr>
          <p:cNvPr id="42" name="本文レベル1…"/>
          <p:cNvSpPr txBox="1"/>
          <p:nvPr>
            <p:ph type="body" sz="half" idx="1" hasCustomPrompt="1"/>
          </p:nvPr>
        </p:nvSpPr>
        <p:spPr>
          <a:xfrm>
            <a:off x="493665" y="2360932"/>
            <a:ext cx="9323229" cy="2088233"/>
          </a:xfrm>
          <a:prstGeom prst="rect">
            <a:avLst/>
          </a:prstGeom>
        </p:spPr>
        <p:txBody>
          <a:bodyPr lIns="0" tIns="0" rIns="0" bIns="0" anchor="ctr">
            <a:normAutofit fontScale="100000" lnSpcReduction="0"/>
          </a:bodyPr>
          <a:lstStyle>
            <a:lvl1pPr marL="0" indent="0">
              <a:spcBef>
                <a:spcPts val="0"/>
              </a:spcBef>
              <a:defRPr sz="3200">
                <a:solidFill>
                  <a:srgbClr val="FFFFFF"/>
                </a:solidFill>
                <a:effectLst>
                  <a:outerShdw sx="100000" sy="100000" kx="0" ky="0" algn="b" rotWithShape="0" blurRad="38100" dist="38100" dir="2700000">
                    <a:srgbClr val="000000">
                      <a:alpha val="43137"/>
                    </a:srgbClr>
                  </a:outerShdw>
                </a:effectLst>
              </a:defRPr>
            </a:lvl1pPr>
            <a:lvl2pPr marL="0" indent="417972">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2pPr>
            <a:lvl3pPr marL="0" indent="835944">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3pPr>
            <a:lvl4pPr marL="0" indent="1253916">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4pPr>
            <a:lvl5pPr marL="0" indent="1671889">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5pPr>
          </a:lstStyle>
          <a:p>
            <a:pPr/>
            <a:r>
              <a:t>資料タイトル メイリオ36pt</a:t>
            </a:r>
          </a:p>
          <a:p>
            <a:pPr lvl="1"/>
            <a:r>
              <a:t/>
            </a:r>
          </a:p>
          <a:p>
            <a:pPr lvl="2"/>
            <a:r>
              <a:t/>
            </a:r>
          </a:p>
          <a:p>
            <a:pPr lvl="3"/>
            <a:r>
              <a:t/>
            </a:r>
          </a:p>
          <a:p>
            <a:pPr lvl="4"/>
            <a:r>
              <a:t/>
            </a:r>
          </a:p>
        </p:txBody>
      </p:sp>
      <p:sp>
        <p:nvSpPr>
          <p:cNvPr id="43" name="テキスト プレースホルダー 2"/>
          <p:cNvSpPr/>
          <p:nvPr>
            <p:ph type="body" sz="quarter" idx="21" hasCustomPrompt="1"/>
          </p:nvPr>
        </p:nvSpPr>
        <p:spPr>
          <a:xfrm>
            <a:off x="493664" y="4732632"/>
            <a:ext cx="7158102" cy="1444730"/>
          </a:xfrm>
          <a:prstGeom prst="rect">
            <a:avLst/>
          </a:prstGeom>
        </p:spPr>
        <p:txBody>
          <a:bodyPr lIns="0" tIns="0" rIns="0" bIns="0">
            <a:normAutofit fontScale="100000" lnSpcReduction="0"/>
          </a:bodyPr>
          <a:lstStyle>
            <a:lvl1pPr marL="0" indent="0">
              <a:defRPr sz="2100">
                <a:solidFill>
                  <a:srgbClr val="FFFFFF"/>
                </a:solidFill>
              </a:defRPr>
            </a:lvl1pPr>
          </a:lstStyle>
          <a:p>
            <a:pPr/>
            <a:r>
              <a:t>会社・部署名・発表者氏名 メイリオ24pt</a:t>
            </a:r>
          </a:p>
        </p:txBody>
      </p:sp>
      <p:sp>
        <p:nvSpPr>
          <p:cNvPr id="44" name="テキスト ボックス 7"/>
          <p:cNvSpPr txBox="1"/>
          <p:nvPr/>
        </p:nvSpPr>
        <p:spPr>
          <a:xfrm>
            <a:off x="10213265" y="581240"/>
            <a:ext cx="669369" cy="20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600">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部</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表紙［極秘］">
    <p:spTree>
      <p:nvGrpSpPr>
        <p:cNvPr id="1" name=""/>
        <p:cNvGrpSpPr/>
        <p:nvPr/>
      </p:nvGrpSpPr>
      <p:grpSpPr>
        <a:xfrm>
          <a:off x="0" y="0"/>
          <a:ext cx="0" cy="0"/>
          <a:chOff x="0" y="0"/>
          <a:chExt cx="0" cy="0"/>
        </a:xfrm>
      </p:grpSpPr>
      <p:pic>
        <p:nvPicPr>
          <p:cNvPr id="52" name="図 2" descr="図 2"/>
          <p:cNvPicPr>
            <a:picLocks noChangeAspect="1"/>
          </p:cNvPicPr>
          <p:nvPr/>
        </p:nvPicPr>
        <p:blipFill>
          <a:blip r:embed="rId2">
            <a:extLst/>
          </a:blip>
          <a:stretch>
            <a:fillRect/>
          </a:stretch>
        </p:blipFill>
        <p:spPr>
          <a:xfrm>
            <a:off x="0" y="0"/>
            <a:ext cx="11145839" cy="6858000"/>
          </a:xfrm>
          <a:prstGeom prst="rect">
            <a:avLst/>
          </a:prstGeom>
          <a:ln w="12700">
            <a:miter lim="400000"/>
          </a:ln>
        </p:spPr>
      </p:pic>
      <p:pic>
        <p:nvPicPr>
          <p:cNvPr id="53" name="図 30" descr="図 30"/>
          <p:cNvPicPr>
            <a:picLocks noChangeAspect="1"/>
          </p:cNvPicPr>
          <p:nvPr/>
        </p:nvPicPr>
        <p:blipFill>
          <a:blip r:embed="rId3">
            <a:extLst/>
          </a:blip>
          <a:stretch>
            <a:fillRect/>
          </a:stretch>
        </p:blipFill>
        <p:spPr>
          <a:xfrm>
            <a:off x="532" y="0"/>
            <a:ext cx="11144779" cy="6858000"/>
          </a:xfrm>
          <a:prstGeom prst="rect">
            <a:avLst/>
          </a:prstGeom>
          <a:ln w="12700">
            <a:miter lim="400000"/>
          </a:ln>
        </p:spPr>
      </p:pic>
      <p:sp>
        <p:nvSpPr>
          <p:cNvPr id="54" name="コンテンツ プレースホルダー 6"/>
          <p:cNvSpPr txBox="1"/>
          <p:nvPr/>
        </p:nvSpPr>
        <p:spPr>
          <a:xfrm>
            <a:off x="8046725" y="6672099"/>
            <a:ext cx="296198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 AISIN CORPORATION All Rights Reserved.</a:t>
            </a:r>
          </a:p>
        </p:txBody>
      </p:sp>
      <p:pic>
        <p:nvPicPr>
          <p:cNvPr id="55" name="図 2" descr="図 2"/>
          <p:cNvPicPr>
            <a:picLocks noChangeAspect="1"/>
          </p:cNvPicPr>
          <p:nvPr/>
        </p:nvPicPr>
        <p:blipFill>
          <a:blip r:embed="rId4">
            <a:extLst/>
          </a:blip>
          <a:stretch>
            <a:fillRect/>
          </a:stretch>
        </p:blipFill>
        <p:spPr>
          <a:xfrm>
            <a:off x="2093709" y="0"/>
            <a:ext cx="9052130" cy="6858000"/>
          </a:xfrm>
          <a:prstGeom prst="rect">
            <a:avLst/>
          </a:prstGeom>
          <a:ln w="12700">
            <a:miter lim="400000"/>
          </a:ln>
        </p:spPr>
      </p:pic>
      <p:sp>
        <p:nvSpPr>
          <p:cNvPr id="56" name="本文レベル1…"/>
          <p:cNvSpPr txBox="1"/>
          <p:nvPr>
            <p:ph type="body" sz="half" idx="1" hasCustomPrompt="1"/>
          </p:nvPr>
        </p:nvSpPr>
        <p:spPr>
          <a:xfrm>
            <a:off x="493665" y="2360932"/>
            <a:ext cx="9323229" cy="2088233"/>
          </a:xfrm>
          <a:prstGeom prst="rect">
            <a:avLst/>
          </a:prstGeom>
        </p:spPr>
        <p:txBody>
          <a:bodyPr lIns="0" tIns="0" rIns="0" bIns="0" anchor="ctr">
            <a:normAutofit fontScale="100000" lnSpcReduction="0"/>
          </a:bodyPr>
          <a:lstStyle>
            <a:lvl1pPr marL="0" indent="0">
              <a:spcBef>
                <a:spcPts val="0"/>
              </a:spcBef>
              <a:defRPr sz="3200">
                <a:solidFill>
                  <a:srgbClr val="FFFFFF"/>
                </a:solidFill>
                <a:effectLst>
                  <a:outerShdw sx="100000" sy="100000" kx="0" ky="0" algn="b" rotWithShape="0" blurRad="38100" dist="38100" dir="2700000">
                    <a:srgbClr val="000000">
                      <a:alpha val="43137"/>
                    </a:srgbClr>
                  </a:outerShdw>
                </a:effectLst>
              </a:defRPr>
            </a:lvl1pPr>
            <a:lvl2pPr marL="0" indent="417972">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2pPr>
            <a:lvl3pPr marL="0" indent="835944">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3pPr>
            <a:lvl4pPr marL="0" indent="1253916">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4pPr>
            <a:lvl5pPr marL="0" indent="1671889">
              <a:spcBef>
                <a:spcPts val="0"/>
              </a:spcBef>
              <a:buSzTx/>
              <a:buNone/>
              <a:defRPr sz="3200">
                <a:solidFill>
                  <a:srgbClr val="FFFFFF"/>
                </a:solidFill>
                <a:effectLst>
                  <a:outerShdw sx="100000" sy="100000" kx="0" ky="0" algn="b" rotWithShape="0" blurRad="38100" dist="38100" dir="2700000">
                    <a:srgbClr val="000000">
                      <a:alpha val="43137"/>
                    </a:srgbClr>
                  </a:outerShdw>
                </a:effectLst>
              </a:defRPr>
            </a:lvl5pPr>
          </a:lstStyle>
          <a:p>
            <a:pPr/>
            <a:r>
              <a:t>資料タイトル メイリオ36pt</a:t>
            </a:r>
          </a:p>
          <a:p>
            <a:pPr lvl="1"/>
            <a:r>
              <a:t/>
            </a:r>
          </a:p>
          <a:p>
            <a:pPr lvl="2"/>
            <a:r>
              <a:t/>
            </a:r>
          </a:p>
          <a:p>
            <a:pPr lvl="3"/>
            <a:r>
              <a:t/>
            </a:r>
          </a:p>
          <a:p>
            <a:pPr lvl="4"/>
            <a:r>
              <a:t/>
            </a:r>
          </a:p>
        </p:txBody>
      </p:sp>
      <p:sp>
        <p:nvSpPr>
          <p:cNvPr id="57" name="テキスト プレースホルダー 2"/>
          <p:cNvSpPr/>
          <p:nvPr>
            <p:ph type="body" sz="quarter" idx="21" hasCustomPrompt="1"/>
          </p:nvPr>
        </p:nvSpPr>
        <p:spPr>
          <a:xfrm>
            <a:off x="493664" y="4732632"/>
            <a:ext cx="7158102" cy="1444730"/>
          </a:xfrm>
          <a:prstGeom prst="rect">
            <a:avLst/>
          </a:prstGeom>
        </p:spPr>
        <p:txBody>
          <a:bodyPr lIns="0" tIns="0" rIns="0" bIns="0">
            <a:normAutofit fontScale="100000" lnSpcReduction="0"/>
          </a:bodyPr>
          <a:lstStyle>
            <a:lvl1pPr marL="0" indent="0">
              <a:defRPr sz="2100">
                <a:solidFill>
                  <a:srgbClr val="FFFFFF"/>
                </a:solidFill>
              </a:defRPr>
            </a:lvl1pPr>
          </a:lstStyle>
          <a:p>
            <a:pPr/>
            <a:r>
              <a:t>会社・部署名・発表者氏名 メイリオ24pt</a:t>
            </a:r>
          </a:p>
        </p:txBody>
      </p:sp>
      <p:sp>
        <p:nvSpPr>
          <p:cNvPr id="58" name="テキスト ボックス 7"/>
          <p:cNvSpPr txBox="1"/>
          <p:nvPr/>
        </p:nvSpPr>
        <p:spPr>
          <a:xfrm>
            <a:off x="9788218" y="730664"/>
            <a:ext cx="1103077" cy="20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600">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年　　月　　日まで</a:t>
            </a:r>
          </a:p>
        </p:txBody>
      </p:sp>
      <p:sp>
        <p:nvSpPr>
          <p:cNvPr id="59" name="テキスト ボックス 8"/>
          <p:cNvSpPr txBox="1"/>
          <p:nvPr/>
        </p:nvSpPr>
        <p:spPr>
          <a:xfrm>
            <a:off x="10213265" y="581240"/>
            <a:ext cx="669369" cy="205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600">
                <a:solidFill>
                  <a:srgbClr val="D21E23"/>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部</a:t>
            </a:r>
          </a:p>
        </p:txBody>
      </p:sp>
      <p:sp>
        <p:nvSpPr>
          <p:cNvPr id="6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最終頁">
    <p:spTree>
      <p:nvGrpSpPr>
        <p:cNvPr id="1" name=""/>
        <p:cNvGrpSpPr/>
        <p:nvPr/>
      </p:nvGrpSpPr>
      <p:grpSpPr>
        <a:xfrm>
          <a:off x="0" y="0"/>
          <a:ext cx="0" cy="0"/>
          <a:chOff x="0" y="0"/>
          <a:chExt cx="0" cy="0"/>
        </a:xfrm>
      </p:grpSpPr>
      <p:sp>
        <p:nvSpPr>
          <p:cNvPr id="6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目次">
    <p:spTree>
      <p:nvGrpSpPr>
        <p:cNvPr id="1" name=""/>
        <p:cNvGrpSpPr/>
        <p:nvPr/>
      </p:nvGrpSpPr>
      <p:grpSpPr>
        <a:xfrm>
          <a:off x="0" y="0"/>
          <a:ext cx="0" cy="0"/>
          <a:chOff x="0" y="0"/>
          <a:chExt cx="0" cy="0"/>
        </a:xfrm>
      </p:grpSpPr>
      <p:pic>
        <p:nvPicPr>
          <p:cNvPr id="74" name="図 1" descr="図 1"/>
          <p:cNvPicPr>
            <a:picLocks noChangeAspect="1"/>
          </p:cNvPicPr>
          <p:nvPr/>
        </p:nvPicPr>
        <p:blipFill>
          <a:blip r:embed="rId2">
            <a:extLst/>
          </a:blip>
          <a:stretch>
            <a:fillRect/>
          </a:stretch>
        </p:blipFill>
        <p:spPr>
          <a:xfrm>
            <a:off x="0" y="6596818"/>
            <a:ext cx="11145839" cy="261183"/>
          </a:xfrm>
          <a:prstGeom prst="rect">
            <a:avLst/>
          </a:prstGeom>
          <a:ln w="12700">
            <a:miter lim="400000"/>
          </a:ln>
        </p:spPr>
      </p:pic>
      <p:sp>
        <p:nvSpPr>
          <p:cNvPr id="75"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AISIN CORPORATION All Rights Reserved.</a:t>
            </a:r>
          </a:p>
        </p:txBody>
      </p:sp>
      <p:sp>
        <p:nvSpPr>
          <p:cNvPr id="76" name="スライド番号"/>
          <p:cNvSpPr txBox="1"/>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pPr/>
            <a:fld id="{86CB4B4D-7CA3-9044-876B-883B54F8677D}" type="slidenum"/>
          </a:p>
        </p:txBody>
      </p:sp>
      <p:pic>
        <p:nvPicPr>
          <p:cNvPr id="77" name="図 31" descr="図 31"/>
          <p:cNvPicPr>
            <a:picLocks noChangeAspect="1"/>
          </p:cNvPicPr>
          <p:nvPr/>
        </p:nvPicPr>
        <p:blipFill>
          <a:blip r:embed="rId3">
            <a:extLst/>
          </a:blip>
          <a:srcRect l="79887" t="5900" r="1931" b="88849"/>
          <a:stretch>
            <a:fillRect/>
          </a:stretch>
        </p:blipFill>
        <p:spPr>
          <a:xfrm>
            <a:off x="2359623" y="6554662"/>
            <a:ext cx="1645731" cy="289981"/>
          </a:xfrm>
          <a:prstGeom prst="rect">
            <a:avLst/>
          </a:prstGeom>
          <a:ln w="12700">
            <a:miter lim="400000"/>
          </a:ln>
        </p:spPr>
      </p:pic>
      <p:sp>
        <p:nvSpPr>
          <p:cNvPr id="78" name="テキスト ボックス 34"/>
          <p:cNvSpPr txBox="1"/>
          <p:nvPr/>
        </p:nvSpPr>
        <p:spPr>
          <a:xfrm>
            <a:off x="3225374" y="6619686"/>
            <a:ext cx="661374"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800">
                <a:solidFill>
                  <a:srgbClr val="D21E23"/>
                </a:solidFill>
                <a:latin typeface="Meiryo UI"/>
                <a:ea typeface="Meiryo UI"/>
                <a:cs typeface="Meiryo UI"/>
                <a:sym typeface="Meiryo UI"/>
              </a:defRPr>
            </a:pPr>
            <a:r>
              <a:t>TQM</a:t>
            </a:r>
            <a:r>
              <a:t>推進部</a:t>
            </a:r>
          </a:p>
        </p:txBody>
      </p:sp>
      <p:sp>
        <p:nvSpPr>
          <p:cNvPr id="79" name="テキスト ボックス 1"/>
          <p:cNvSpPr txBox="1"/>
          <p:nvPr/>
        </p:nvSpPr>
        <p:spPr>
          <a:xfrm>
            <a:off x="405058" y="305999"/>
            <a:ext cx="10333023" cy="393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35944">
              <a:defRPr b="1" sz="2100">
                <a:solidFill>
                  <a:srgbClr val="000000"/>
                </a:solidFill>
                <a:latin typeface="メイリオ"/>
                <a:ea typeface="メイリオ"/>
                <a:cs typeface="メイリオ"/>
                <a:sym typeface="メイリオ"/>
              </a:defRPr>
            </a:lvl1pPr>
          </a:lstStyle>
          <a:p>
            <a:pPr/>
            <a:r>
              <a:t>CONTENTS</a:t>
            </a:r>
          </a:p>
        </p:txBody>
      </p:sp>
      <p:sp>
        <p:nvSpPr>
          <p:cNvPr id="80" name="本文レベル1…"/>
          <p:cNvSpPr txBox="1"/>
          <p:nvPr>
            <p:ph type="body" idx="1" hasCustomPrompt="1"/>
          </p:nvPr>
        </p:nvSpPr>
        <p:spPr>
          <a:xfrm>
            <a:off x="911308" y="1079999"/>
            <a:ext cx="9323228" cy="5004001"/>
          </a:xfrm>
          <a:prstGeom prst="rect">
            <a:avLst/>
          </a:prstGeom>
        </p:spPr>
        <p:txBody>
          <a:bodyPr>
            <a:normAutofit fontScale="100000" lnSpcReduction="0"/>
          </a:bodyPr>
          <a:lstStyle>
            <a:lvl1pPr marL="0" indent="0">
              <a:spcBef>
                <a:spcPts val="0"/>
              </a:spcBef>
              <a:defRPr sz="2500"/>
            </a:lvl1pPr>
            <a:lvl2pPr marL="0" indent="417972">
              <a:spcBef>
                <a:spcPts val="0"/>
              </a:spcBef>
              <a:buSzTx/>
              <a:buNone/>
              <a:defRPr sz="2500"/>
            </a:lvl2pPr>
            <a:lvl3pPr marL="0" indent="835944">
              <a:spcBef>
                <a:spcPts val="0"/>
              </a:spcBef>
              <a:buSzTx/>
              <a:buNone/>
              <a:defRPr sz="2500"/>
            </a:lvl3pPr>
            <a:lvl4pPr marL="0" indent="1253916">
              <a:spcBef>
                <a:spcPts val="0"/>
              </a:spcBef>
              <a:buSzTx/>
              <a:buNone/>
              <a:defRPr sz="2500"/>
            </a:lvl4pPr>
            <a:lvl5pPr marL="0" indent="1671889">
              <a:spcBef>
                <a:spcPts val="0"/>
              </a:spcBef>
              <a:buSzTx/>
              <a:buNone/>
              <a:defRPr sz="2500"/>
            </a:lvl5pPr>
          </a:lstStyle>
          <a:p>
            <a:pPr/>
            <a:r>
              <a:t>1　項目タイトル メイリオ28pt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扉">
    <p:spTree>
      <p:nvGrpSpPr>
        <p:cNvPr id="1" name=""/>
        <p:cNvGrpSpPr/>
        <p:nvPr/>
      </p:nvGrpSpPr>
      <p:grpSpPr>
        <a:xfrm>
          <a:off x="0" y="0"/>
          <a:ext cx="0" cy="0"/>
          <a:chOff x="0" y="0"/>
          <a:chExt cx="0" cy="0"/>
        </a:xfrm>
      </p:grpSpPr>
      <p:pic>
        <p:nvPicPr>
          <p:cNvPr id="87" name="図 1" descr="図 1"/>
          <p:cNvPicPr>
            <a:picLocks noChangeAspect="1"/>
          </p:cNvPicPr>
          <p:nvPr/>
        </p:nvPicPr>
        <p:blipFill>
          <a:blip r:embed="rId2">
            <a:extLst/>
          </a:blip>
          <a:stretch>
            <a:fillRect/>
          </a:stretch>
        </p:blipFill>
        <p:spPr>
          <a:xfrm>
            <a:off x="0" y="6596818"/>
            <a:ext cx="11145839" cy="261183"/>
          </a:xfrm>
          <a:prstGeom prst="rect">
            <a:avLst/>
          </a:prstGeom>
          <a:ln w="12700">
            <a:miter lim="400000"/>
          </a:ln>
        </p:spPr>
      </p:pic>
      <p:sp>
        <p:nvSpPr>
          <p:cNvPr id="88"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AISIN CORPORATION All Rights Reserved.</a:t>
            </a:r>
          </a:p>
        </p:txBody>
      </p:sp>
      <p:sp>
        <p:nvSpPr>
          <p:cNvPr id="89" name="スライド番号"/>
          <p:cNvSpPr txBox="1"/>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pPr/>
            <a:fld id="{86CB4B4D-7CA3-9044-876B-883B54F8677D}" type="slidenum"/>
          </a:p>
        </p:txBody>
      </p:sp>
      <p:pic>
        <p:nvPicPr>
          <p:cNvPr id="90" name="図 31" descr="図 31"/>
          <p:cNvPicPr>
            <a:picLocks noChangeAspect="1"/>
          </p:cNvPicPr>
          <p:nvPr/>
        </p:nvPicPr>
        <p:blipFill>
          <a:blip r:embed="rId3">
            <a:extLst/>
          </a:blip>
          <a:srcRect l="79887" t="5900" r="1931" b="88849"/>
          <a:stretch>
            <a:fillRect/>
          </a:stretch>
        </p:blipFill>
        <p:spPr>
          <a:xfrm>
            <a:off x="2359623" y="6554662"/>
            <a:ext cx="1645731" cy="289981"/>
          </a:xfrm>
          <a:prstGeom prst="rect">
            <a:avLst/>
          </a:prstGeom>
          <a:ln w="12700">
            <a:miter lim="400000"/>
          </a:ln>
        </p:spPr>
      </p:pic>
      <p:sp>
        <p:nvSpPr>
          <p:cNvPr id="91" name="テキスト ボックス 34"/>
          <p:cNvSpPr txBox="1"/>
          <p:nvPr/>
        </p:nvSpPr>
        <p:spPr>
          <a:xfrm>
            <a:off x="3225374" y="6619686"/>
            <a:ext cx="661374"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800">
                <a:solidFill>
                  <a:srgbClr val="D21E23"/>
                </a:solidFill>
                <a:latin typeface="Meiryo UI"/>
                <a:ea typeface="Meiryo UI"/>
                <a:cs typeface="Meiryo UI"/>
                <a:sym typeface="Meiryo UI"/>
              </a:defRPr>
            </a:pPr>
            <a:r>
              <a:t>TQM</a:t>
            </a:r>
            <a:r>
              <a:t>推進部</a:t>
            </a:r>
          </a:p>
        </p:txBody>
      </p:sp>
      <p:sp>
        <p:nvSpPr>
          <p:cNvPr id="92" name="本文レベル1…"/>
          <p:cNvSpPr txBox="1"/>
          <p:nvPr>
            <p:ph type="body" sz="half" idx="1" hasCustomPrompt="1"/>
          </p:nvPr>
        </p:nvSpPr>
        <p:spPr>
          <a:xfrm>
            <a:off x="404385" y="2303883"/>
            <a:ext cx="10337073" cy="2088234"/>
          </a:xfrm>
          <a:prstGeom prst="rect">
            <a:avLst/>
          </a:prstGeom>
        </p:spPr>
        <p:txBody>
          <a:bodyPr lIns="0" tIns="0" rIns="0" bIns="0" anchor="ctr">
            <a:normAutofit fontScale="100000" lnSpcReduction="0"/>
          </a:bodyPr>
          <a:lstStyle>
            <a:lvl1pPr marL="0" indent="0" algn="ctr">
              <a:spcBef>
                <a:spcPts val="0"/>
              </a:spcBef>
              <a:defRPr sz="3200">
                <a:solidFill>
                  <a:srgbClr val="000000"/>
                </a:solidFill>
              </a:defRPr>
            </a:lvl1pPr>
            <a:lvl2pPr marL="0" indent="417972" algn="ctr">
              <a:spcBef>
                <a:spcPts val="0"/>
              </a:spcBef>
              <a:buSzTx/>
              <a:buNone/>
              <a:defRPr sz="3200">
                <a:solidFill>
                  <a:srgbClr val="000000"/>
                </a:solidFill>
              </a:defRPr>
            </a:lvl2pPr>
            <a:lvl3pPr marL="0" indent="835944" algn="ctr">
              <a:spcBef>
                <a:spcPts val="0"/>
              </a:spcBef>
              <a:buSzTx/>
              <a:buNone/>
              <a:defRPr sz="3200">
                <a:solidFill>
                  <a:srgbClr val="000000"/>
                </a:solidFill>
              </a:defRPr>
            </a:lvl3pPr>
            <a:lvl4pPr marL="0" indent="1253916" algn="ctr">
              <a:spcBef>
                <a:spcPts val="0"/>
              </a:spcBef>
              <a:buSzTx/>
              <a:buNone/>
              <a:defRPr sz="3200">
                <a:solidFill>
                  <a:srgbClr val="000000"/>
                </a:solidFill>
              </a:defRPr>
            </a:lvl4pPr>
            <a:lvl5pPr marL="0" indent="1671889" algn="ctr">
              <a:spcBef>
                <a:spcPts val="0"/>
              </a:spcBef>
              <a:buSzTx/>
              <a:buNone/>
              <a:defRPr sz="3200">
                <a:solidFill>
                  <a:srgbClr val="000000"/>
                </a:solidFill>
              </a:defRPr>
            </a:lvl5pPr>
          </a:lstStyle>
          <a:p>
            <a:pPr/>
            <a:r>
              <a:t>項目タイトル メイリオ36pt</a:t>
            </a:r>
          </a:p>
          <a:p>
            <a:pPr lvl="1"/>
            <a:r>
              <a:t/>
            </a:r>
          </a:p>
          <a:p>
            <a:pPr lvl="2"/>
            <a:r>
              <a:t/>
            </a:r>
          </a:p>
          <a:p>
            <a:pPr lvl="3"/>
            <a:r>
              <a:t/>
            </a:r>
          </a:p>
          <a:p>
            <a:pPr lvl="4"/>
            <a:r>
              <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見出し1行">
    <p:spTree>
      <p:nvGrpSpPr>
        <p:cNvPr id="1" name=""/>
        <p:cNvGrpSpPr/>
        <p:nvPr/>
      </p:nvGrpSpPr>
      <p:grpSpPr>
        <a:xfrm>
          <a:off x="0" y="0"/>
          <a:ext cx="0" cy="0"/>
          <a:chOff x="0" y="0"/>
          <a:chExt cx="0" cy="0"/>
        </a:xfrm>
      </p:grpSpPr>
      <p:pic>
        <p:nvPicPr>
          <p:cNvPr id="99" name="図 1" descr="図 1"/>
          <p:cNvPicPr>
            <a:picLocks noChangeAspect="1"/>
          </p:cNvPicPr>
          <p:nvPr/>
        </p:nvPicPr>
        <p:blipFill>
          <a:blip r:embed="rId2">
            <a:extLst/>
          </a:blip>
          <a:stretch>
            <a:fillRect/>
          </a:stretch>
        </p:blipFill>
        <p:spPr>
          <a:xfrm>
            <a:off x="0" y="6596818"/>
            <a:ext cx="11145839" cy="261183"/>
          </a:xfrm>
          <a:prstGeom prst="rect">
            <a:avLst/>
          </a:prstGeom>
          <a:ln w="12700">
            <a:miter lim="400000"/>
          </a:ln>
        </p:spPr>
      </p:pic>
      <p:sp>
        <p:nvSpPr>
          <p:cNvPr id="100"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AISIN CORPORATION All Rights Reserved.</a:t>
            </a:r>
          </a:p>
        </p:txBody>
      </p:sp>
      <p:sp>
        <p:nvSpPr>
          <p:cNvPr id="101" name="スライド番号"/>
          <p:cNvSpPr txBox="1"/>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pPr/>
            <a:fld id="{86CB4B4D-7CA3-9044-876B-883B54F8677D}" type="slidenum"/>
          </a:p>
        </p:txBody>
      </p:sp>
      <p:pic>
        <p:nvPicPr>
          <p:cNvPr id="102" name="図 31" descr="図 31"/>
          <p:cNvPicPr>
            <a:picLocks noChangeAspect="1"/>
          </p:cNvPicPr>
          <p:nvPr/>
        </p:nvPicPr>
        <p:blipFill>
          <a:blip r:embed="rId3">
            <a:extLst/>
          </a:blip>
          <a:srcRect l="79887" t="5900" r="1931" b="88849"/>
          <a:stretch>
            <a:fillRect/>
          </a:stretch>
        </p:blipFill>
        <p:spPr>
          <a:xfrm>
            <a:off x="2359623" y="6554662"/>
            <a:ext cx="1645731" cy="289981"/>
          </a:xfrm>
          <a:prstGeom prst="rect">
            <a:avLst/>
          </a:prstGeom>
          <a:ln w="12700">
            <a:miter lim="400000"/>
          </a:ln>
        </p:spPr>
      </p:pic>
      <p:sp>
        <p:nvSpPr>
          <p:cNvPr id="103" name="テキスト ボックス 34"/>
          <p:cNvSpPr txBox="1"/>
          <p:nvPr/>
        </p:nvSpPr>
        <p:spPr>
          <a:xfrm>
            <a:off x="3225374" y="6619686"/>
            <a:ext cx="661374"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800">
                <a:solidFill>
                  <a:srgbClr val="D21E23"/>
                </a:solidFill>
                <a:latin typeface="Meiryo UI"/>
                <a:ea typeface="Meiryo UI"/>
                <a:cs typeface="Meiryo UI"/>
                <a:sym typeface="Meiryo UI"/>
              </a:defRPr>
            </a:pPr>
            <a:r>
              <a:t>TQM</a:t>
            </a:r>
            <a:r>
              <a:t>推進部</a:t>
            </a:r>
          </a:p>
        </p:txBody>
      </p:sp>
      <p:sp>
        <p:nvSpPr>
          <p:cNvPr id="104" name="本文レベル1…"/>
          <p:cNvSpPr txBox="1"/>
          <p:nvPr>
            <p:ph type="body" idx="1" hasCustomPrompt="1"/>
          </p:nvPr>
        </p:nvSpPr>
        <p:spPr>
          <a:xfrm>
            <a:off x="405059" y="767395"/>
            <a:ext cx="10368369" cy="5637602"/>
          </a:xfrm>
          <a:prstGeom prst="rect">
            <a:avLst/>
          </a:prstGeom>
        </p:spPr>
        <p:txBody>
          <a:bodyPr>
            <a:normAutofit fontScale="100000" lnSpcReduction="0"/>
          </a:bodyPr>
          <a:lstStyle>
            <a:lvl1pPr marL="0" indent="0">
              <a:spcBef>
                <a:spcPts val="0"/>
              </a:spcBef>
              <a:defRPr sz="1900"/>
            </a:lvl1pPr>
            <a:lvl2pPr marL="0" indent="417972">
              <a:spcBef>
                <a:spcPts val="0"/>
              </a:spcBef>
              <a:buSzTx/>
              <a:buNone/>
              <a:defRPr sz="1900"/>
            </a:lvl2pPr>
            <a:lvl3pPr marL="0" indent="835944">
              <a:spcBef>
                <a:spcPts val="0"/>
              </a:spcBef>
              <a:buSzTx/>
              <a:buNone/>
              <a:defRPr sz="1900"/>
            </a:lvl3pPr>
            <a:lvl4pPr marL="0" indent="1253916">
              <a:spcBef>
                <a:spcPts val="0"/>
              </a:spcBef>
              <a:buSzTx/>
              <a:buNone/>
              <a:defRPr sz="1900"/>
            </a:lvl4pPr>
            <a:lvl5pPr marL="0" indent="1671889">
              <a:spcBef>
                <a:spcPts val="0"/>
              </a:spcBef>
              <a:buSzTx/>
              <a:buNone/>
              <a:defRPr sz="1900"/>
            </a:lvl5pPr>
          </a:lstStyle>
          <a:p>
            <a:pPr/>
            <a:r>
              <a:t>本文 メイリオ21pt</a:t>
            </a:r>
          </a:p>
          <a:p>
            <a:pPr lvl="1"/>
            <a:r>
              <a:t/>
            </a:r>
          </a:p>
          <a:p>
            <a:pPr lvl="2"/>
            <a:r>
              <a:t/>
            </a:r>
          </a:p>
          <a:p>
            <a:pPr lvl="3"/>
            <a:r>
              <a:t/>
            </a:r>
          </a:p>
          <a:p>
            <a:pPr lvl="4"/>
            <a:r>
              <a:t/>
            </a:r>
          </a:p>
        </p:txBody>
      </p:sp>
      <p:sp>
        <p:nvSpPr>
          <p:cNvPr id="105" name="テキスト プレースホルダー 5"/>
          <p:cNvSpPr/>
          <p:nvPr>
            <p:ph type="body" sz="quarter" idx="21" hasCustomPrompt="1"/>
          </p:nvPr>
        </p:nvSpPr>
        <p:spPr>
          <a:xfrm>
            <a:off x="405059" y="273604"/>
            <a:ext cx="10368369" cy="351354"/>
          </a:xfrm>
          <a:prstGeom prst="rect">
            <a:avLst/>
          </a:prstGeom>
        </p:spPr>
        <p:txBody>
          <a:bodyPr>
            <a:normAutofit fontScale="100000" lnSpcReduction="0"/>
          </a:bodyPr>
          <a:lstStyle>
            <a:lvl1pPr marL="0" indent="0" defTabSz="576801">
              <a:spcBef>
                <a:spcPts val="0"/>
              </a:spcBef>
              <a:defRPr sz="1449">
                <a:solidFill>
                  <a:srgbClr val="000000"/>
                </a:solidFill>
              </a:defRPr>
            </a:lvl1pPr>
          </a:lstStyle>
          <a:p>
            <a:pPr/>
            <a:r>
              <a:t>ページ見出し メイリオ24pt</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見出し2行">
    <p:spTree>
      <p:nvGrpSpPr>
        <p:cNvPr id="1" name=""/>
        <p:cNvGrpSpPr/>
        <p:nvPr/>
      </p:nvGrpSpPr>
      <p:grpSpPr>
        <a:xfrm>
          <a:off x="0" y="0"/>
          <a:ext cx="0" cy="0"/>
          <a:chOff x="0" y="0"/>
          <a:chExt cx="0" cy="0"/>
        </a:xfrm>
      </p:grpSpPr>
      <p:pic>
        <p:nvPicPr>
          <p:cNvPr id="112" name="図 1" descr="図 1"/>
          <p:cNvPicPr>
            <a:picLocks noChangeAspect="1"/>
          </p:cNvPicPr>
          <p:nvPr/>
        </p:nvPicPr>
        <p:blipFill>
          <a:blip r:embed="rId2">
            <a:extLst/>
          </a:blip>
          <a:stretch>
            <a:fillRect/>
          </a:stretch>
        </p:blipFill>
        <p:spPr>
          <a:xfrm>
            <a:off x="0" y="6596818"/>
            <a:ext cx="11145839" cy="261183"/>
          </a:xfrm>
          <a:prstGeom prst="rect">
            <a:avLst/>
          </a:prstGeom>
          <a:ln w="12700">
            <a:miter lim="400000"/>
          </a:ln>
        </p:spPr>
      </p:pic>
      <p:sp>
        <p:nvSpPr>
          <p:cNvPr id="113" name="コンテンツ プレースホルダー 6"/>
          <p:cNvSpPr txBox="1"/>
          <p:nvPr/>
        </p:nvSpPr>
        <p:spPr>
          <a:xfrm>
            <a:off x="7398380" y="6672099"/>
            <a:ext cx="29619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100"/>
              </a:spcBef>
              <a:defRPr sz="700">
                <a:solidFill>
                  <a:srgbClr val="FFFFFF"/>
                </a:solidFill>
              </a:defRPr>
            </a:lvl1pPr>
          </a:lstStyle>
          <a:p>
            <a:pPr/>
            <a:r>
              <a:t>/ © AISIN CORPORATION All Rights Reserved.</a:t>
            </a:r>
          </a:p>
        </p:txBody>
      </p:sp>
      <p:sp>
        <p:nvSpPr>
          <p:cNvPr id="114" name="スライド番号"/>
          <p:cNvSpPr txBox="1"/>
          <p:nvPr>
            <p:ph type="sldNum" sz="quarter" idx="2"/>
          </p:nvPr>
        </p:nvSpPr>
        <p:spPr>
          <a:xfrm>
            <a:off x="10843614" y="6607924"/>
            <a:ext cx="273922" cy="248695"/>
          </a:xfrm>
          <a:prstGeom prst="rect">
            <a:avLst/>
          </a:prstGeom>
        </p:spPr>
        <p:txBody>
          <a:bodyPr lIns="41797" tIns="41797" rIns="41797" bIns="41797"/>
          <a:lstStyle>
            <a:lvl1pPr>
              <a:defRPr sz="1100">
                <a:solidFill>
                  <a:srgbClr val="FFFFFF"/>
                </a:solidFill>
              </a:defRPr>
            </a:lvl1pPr>
          </a:lstStyle>
          <a:p>
            <a:pPr/>
            <a:fld id="{86CB4B4D-7CA3-9044-876B-883B54F8677D}" type="slidenum"/>
          </a:p>
        </p:txBody>
      </p:sp>
      <p:pic>
        <p:nvPicPr>
          <p:cNvPr id="115" name="図 31" descr="図 31"/>
          <p:cNvPicPr>
            <a:picLocks noChangeAspect="1"/>
          </p:cNvPicPr>
          <p:nvPr/>
        </p:nvPicPr>
        <p:blipFill>
          <a:blip r:embed="rId3">
            <a:extLst/>
          </a:blip>
          <a:srcRect l="79887" t="5900" r="1931" b="88849"/>
          <a:stretch>
            <a:fillRect/>
          </a:stretch>
        </p:blipFill>
        <p:spPr>
          <a:xfrm>
            <a:off x="2359623" y="6554662"/>
            <a:ext cx="1645731" cy="289981"/>
          </a:xfrm>
          <a:prstGeom prst="rect">
            <a:avLst/>
          </a:prstGeom>
          <a:ln w="12700">
            <a:miter lim="400000"/>
          </a:ln>
        </p:spPr>
      </p:pic>
      <p:sp>
        <p:nvSpPr>
          <p:cNvPr id="116" name="テキスト ボックス 34"/>
          <p:cNvSpPr txBox="1"/>
          <p:nvPr/>
        </p:nvSpPr>
        <p:spPr>
          <a:xfrm>
            <a:off x="3225374" y="6619686"/>
            <a:ext cx="661374"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800">
                <a:solidFill>
                  <a:srgbClr val="D21E23"/>
                </a:solidFill>
                <a:latin typeface="Meiryo UI"/>
                <a:ea typeface="Meiryo UI"/>
                <a:cs typeface="Meiryo UI"/>
                <a:sym typeface="Meiryo UI"/>
              </a:defRPr>
            </a:pPr>
            <a:r>
              <a:t>TQM</a:t>
            </a:r>
            <a:r>
              <a:t>推進部</a:t>
            </a:r>
          </a:p>
        </p:txBody>
      </p:sp>
      <p:sp>
        <p:nvSpPr>
          <p:cNvPr id="117" name="本文レベル1…"/>
          <p:cNvSpPr txBox="1"/>
          <p:nvPr>
            <p:ph type="body" sz="quarter" idx="1" hasCustomPrompt="1"/>
          </p:nvPr>
        </p:nvSpPr>
        <p:spPr>
          <a:xfrm>
            <a:off x="405059" y="273599"/>
            <a:ext cx="10368369" cy="779138"/>
          </a:xfrm>
          <a:prstGeom prst="rect">
            <a:avLst/>
          </a:prstGeom>
        </p:spPr>
        <p:txBody>
          <a:bodyPr>
            <a:normAutofit fontScale="100000" lnSpcReduction="0"/>
          </a:bodyPr>
          <a:lstStyle>
            <a:lvl1pPr marL="0" indent="0">
              <a:spcBef>
                <a:spcPts val="0"/>
              </a:spcBef>
              <a:defRPr sz="2100">
                <a:solidFill>
                  <a:srgbClr val="000000"/>
                </a:solidFill>
              </a:defRPr>
            </a:lvl1pPr>
            <a:lvl2pPr marL="329112" indent="-131645">
              <a:spcBef>
                <a:spcPts val="0"/>
              </a:spcBef>
              <a:defRPr sz="2100">
                <a:solidFill>
                  <a:srgbClr val="000000"/>
                </a:solidFill>
              </a:defRPr>
            </a:lvl2pPr>
            <a:lvl3pPr marL="658224" indent="-131645">
              <a:spcBef>
                <a:spcPts val="0"/>
              </a:spcBef>
              <a:defRPr sz="2100">
                <a:solidFill>
                  <a:srgbClr val="000000"/>
                </a:solidFill>
              </a:defRPr>
            </a:lvl3pPr>
            <a:lvl4pPr marL="0" indent="855690">
              <a:spcBef>
                <a:spcPts val="0"/>
              </a:spcBef>
              <a:buSzTx/>
              <a:buNone/>
              <a:defRPr sz="2100">
                <a:solidFill>
                  <a:srgbClr val="000000"/>
                </a:solidFill>
              </a:defRPr>
            </a:lvl4pPr>
            <a:lvl5pPr marL="1316448" indent="-131644">
              <a:spcBef>
                <a:spcPts val="0"/>
              </a:spcBef>
              <a:defRPr sz="2100">
                <a:solidFill>
                  <a:srgbClr val="000000"/>
                </a:solidFill>
              </a:defRPr>
            </a:lvl5pPr>
          </a:lstStyle>
          <a:p>
            <a:pPr/>
            <a:r>
              <a:t>ページ見出し 2行 メイリオ24pt</a:t>
            </a:r>
          </a:p>
          <a:p>
            <a:pPr lvl="1"/>
            <a:r>
              <a:t/>
            </a:r>
          </a:p>
          <a:p>
            <a:pPr lvl="2"/>
            <a:r>
              <a:t/>
            </a:r>
          </a:p>
          <a:p>
            <a:pPr lvl="3"/>
            <a:r>
              <a:t/>
            </a:r>
          </a:p>
          <a:p>
            <a:pPr lvl="4"/>
            <a:r>
              <a:t/>
            </a:r>
          </a:p>
        </p:txBody>
      </p:sp>
      <p:sp>
        <p:nvSpPr>
          <p:cNvPr id="118" name="テキスト プレースホルダー 2"/>
          <p:cNvSpPr/>
          <p:nvPr>
            <p:ph type="body" idx="21" hasCustomPrompt="1"/>
          </p:nvPr>
        </p:nvSpPr>
        <p:spPr>
          <a:xfrm>
            <a:off x="405058" y="1232735"/>
            <a:ext cx="10368368" cy="5171666"/>
          </a:xfrm>
          <a:prstGeom prst="rect">
            <a:avLst/>
          </a:prstGeom>
        </p:spPr>
        <p:txBody>
          <a:bodyPr>
            <a:normAutofit fontScale="100000" lnSpcReduction="0"/>
          </a:bodyPr>
          <a:lstStyle>
            <a:lvl1pPr marL="0" indent="0">
              <a:spcBef>
                <a:spcPts val="0"/>
              </a:spcBef>
              <a:defRPr sz="1900"/>
            </a:lvl1pPr>
          </a:lstStyle>
          <a:p>
            <a:pPr/>
            <a:r>
              <a:t>本文 メイリオ21pt</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図 27" descr="図 27"/>
          <p:cNvPicPr>
            <a:picLocks noChangeAspect="1"/>
          </p:cNvPicPr>
          <p:nvPr/>
        </p:nvPicPr>
        <p:blipFill>
          <a:blip r:embed="rId2">
            <a:extLst/>
          </a:blip>
          <a:stretch>
            <a:fillRect/>
          </a:stretch>
        </p:blipFill>
        <p:spPr>
          <a:xfrm>
            <a:off x="532" y="0"/>
            <a:ext cx="11144779" cy="6858000"/>
          </a:xfrm>
          <a:prstGeom prst="rect">
            <a:avLst/>
          </a:prstGeom>
          <a:ln w="12700">
            <a:miter lim="400000"/>
          </a:ln>
        </p:spPr>
      </p:pic>
      <p:sp>
        <p:nvSpPr>
          <p:cNvPr id="3" name="タイトルテキスト"/>
          <p:cNvSpPr txBox="1"/>
          <p:nvPr>
            <p:ph type="title"/>
          </p:nvPr>
        </p:nvSpPr>
        <p:spPr>
          <a:xfrm>
            <a:off x="556894" y="92074"/>
            <a:ext cx="10024111"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タイトルテキスト</a:t>
            </a:r>
          </a:p>
        </p:txBody>
      </p:sp>
      <p:sp>
        <p:nvSpPr>
          <p:cNvPr id="4" name="本文レベル1…"/>
          <p:cNvSpPr txBox="1"/>
          <p:nvPr>
            <p:ph type="body" idx="1"/>
          </p:nvPr>
        </p:nvSpPr>
        <p:spPr>
          <a:xfrm>
            <a:off x="556894" y="1600200"/>
            <a:ext cx="10024111"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本文レベル1</a:t>
            </a:r>
          </a:p>
          <a:p>
            <a:pPr lvl="1"/>
            <a:r>
              <a:t>本文レベル2</a:t>
            </a:r>
          </a:p>
          <a:p>
            <a:pPr lvl="2"/>
            <a:r>
              <a:t>本文レベル3</a:t>
            </a:r>
          </a:p>
          <a:p>
            <a:pPr lvl="3"/>
            <a:r>
              <a:t>本文レベル4</a:t>
            </a:r>
          </a:p>
          <a:p>
            <a:pPr lvl="4"/>
            <a:r>
              <a:t>本文レベル5</a:t>
            </a:r>
          </a:p>
        </p:txBody>
      </p:sp>
      <p:sp>
        <p:nvSpPr>
          <p:cNvPr id="5" name="スライド番号"/>
          <p:cNvSpPr txBox="1"/>
          <p:nvPr>
            <p:ph type="sldNum" sz="quarter" idx="2"/>
          </p:nvPr>
        </p:nvSpPr>
        <p:spPr>
          <a:xfrm>
            <a:off x="5383318" y="6172200"/>
            <a:ext cx="2598844"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1pPr>
      <a:lvl2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2pPr>
      <a:lvl3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3pPr>
      <a:lvl4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4pPr>
      <a:lvl5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5pPr>
      <a:lvl6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6pPr>
      <a:lvl7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7pPr>
      <a:lvl8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8pPr>
      <a:lvl9pPr marL="0" marR="0" indent="0" algn="l" defTabSz="835944" rtl="0" latinLnBrk="0">
        <a:lnSpc>
          <a:spcPct val="100000"/>
        </a:lnSpc>
        <a:spcBef>
          <a:spcPts val="0"/>
        </a:spcBef>
        <a:spcAft>
          <a:spcPts val="0"/>
        </a:spcAft>
        <a:buClrTx/>
        <a:buSzTx/>
        <a:buFontTx/>
        <a:buNone/>
        <a:tabLst/>
        <a:defRPr b="1" baseline="0" cap="none" i="0" spc="0" strike="noStrike" sz="1800" u="none">
          <a:solidFill>
            <a:srgbClr val="323C99"/>
          </a:solidFill>
          <a:uFillTx/>
          <a:latin typeface="メイリオ"/>
          <a:ea typeface="メイリオ"/>
          <a:cs typeface="メイリオ"/>
          <a:sym typeface="メイリオ"/>
        </a:defRPr>
      </a:lvl9pPr>
    </p:titleStyle>
    <p:bodyStyle>
      <a:lvl1pPr marL="131645" marR="0" indent="-263290" algn="l" defTabSz="835944" rtl="0" latinLnBrk="0">
        <a:lnSpc>
          <a:spcPct val="100000"/>
        </a:lnSpc>
        <a:spcBef>
          <a:spcPts val="500"/>
        </a:spcBef>
        <a:spcAft>
          <a:spcPts val="0"/>
        </a:spcAft>
        <a:buClrTx/>
        <a:buSzTx/>
        <a:buFontTx/>
        <a:buNone/>
        <a:tabLst/>
        <a:defRPr b="1" baseline="0" cap="none" i="0" spc="0" strike="noStrike" sz="1400" u="none">
          <a:solidFill>
            <a:srgbClr val="333333"/>
          </a:solidFill>
          <a:uFillTx/>
          <a:latin typeface="メイリオ"/>
          <a:ea typeface="メイリオ"/>
          <a:cs typeface="メイリオ"/>
          <a:sym typeface="メイリオ"/>
        </a:defRPr>
      </a:lvl1pPr>
      <a:lvl2pPr marL="381770" marR="0" indent="-184303"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2pPr>
      <a:lvl3pPr marL="731360" marR="0" indent="-204781"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3pPr>
      <a:lvl4pPr marL="1086069" marR="0" indent="-230378"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4pPr>
      <a:lvl5pPr marL="1415181" marR="0" indent="-230378"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5pPr>
      <a:lvl6pPr marL="2252405" marR="0" indent="-162544"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6pPr>
      <a:lvl7pPr marL="2670378" marR="0" indent="-162544"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7pPr>
      <a:lvl8pPr marL="3088350" marR="0" indent="-162544"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8pPr>
      <a:lvl9pPr marL="3506322" marR="0" indent="-162544" algn="l" defTabSz="835944" rtl="0" latinLnBrk="0">
        <a:lnSpc>
          <a:spcPct val="100000"/>
        </a:lnSpc>
        <a:spcBef>
          <a:spcPts val="500"/>
        </a:spcBef>
        <a:spcAft>
          <a:spcPts val="0"/>
        </a:spcAft>
        <a:buClrTx/>
        <a:buSzPct val="100000"/>
        <a:buFontTx/>
        <a:buChar char="•"/>
        <a:tabLst/>
        <a:defRPr b="1" baseline="0" cap="none" i="0" spc="0" strike="noStrike" sz="1400" u="none">
          <a:solidFill>
            <a:srgbClr val="333333"/>
          </a:solidFill>
          <a:uFillTx/>
          <a:latin typeface="メイリオ"/>
          <a:ea typeface="メイリオ"/>
          <a:cs typeface="メイリオ"/>
          <a:sym typeface="メイリオ"/>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 Id="rId3" Type="http://schemas.openxmlformats.org/officeDocument/2006/relationships/image" Target="../media/image2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テキスト プレースホルダー 1"/>
          <p:cNvSpPr txBox="1"/>
          <p:nvPr>
            <p:ph type="subTitle" sz="half" idx="1"/>
          </p:nvPr>
        </p:nvSpPr>
        <p:spPr>
          <a:prstGeom prst="rect">
            <a:avLst/>
          </a:prstGeom>
        </p:spPr>
        <p:txBody>
          <a:bodyPr/>
          <a:lstStyle/>
          <a:p>
            <a:pPr/>
          </a:p>
        </p:txBody>
      </p:sp>
      <p:sp>
        <p:nvSpPr>
          <p:cNvPr id="128" name="テキスト プレースホルダー 2"/>
          <p:cNvSpPr/>
          <p:nvPr>
            <p:ph type="body" idx="21"/>
          </p:nvPr>
        </p:nvSpPr>
        <p:spPr>
          <a:prstGeom prst="rect">
            <a:avLst/>
          </a:prstGeom>
        </p:spPr>
        <p:txBody>
          <a:bodyPr/>
          <a:lstStyle/>
          <a:p>
            <a:pPr/>
          </a:p>
        </p:txBody>
      </p:sp>
      <p:sp>
        <p:nvSpPr>
          <p:cNvPr id="129" name="日付プレースホルダー 3"/>
          <p:cNvSpPr txBox="1"/>
          <p:nvPr/>
        </p:nvSpPr>
        <p:spPr>
          <a:xfrm>
            <a:off x="7075497" y="6640070"/>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スライド番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本文 メイリオ21pt"/>
          <p:cNvSpPr txBox="1"/>
          <p:nvPr>
            <p:ph type="body" idx="1"/>
          </p:nvPr>
        </p:nvSpPr>
        <p:spPr>
          <a:prstGeom prst="rect">
            <a:avLst/>
          </a:prstGeom>
        </p:spPr>
        <p:txBody>
          <a:bodyPr/>
          <a:lstStyle/>
          <a:p>
            <a:pPr/>
          </a:p>
        </p:txBody>
      </p:sp>
      <p:sp>
        <p:nvSpPr>
          <p:cNvPr id="194"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付録</a:t>
            </a:r>
          </a:p>
        </p:txBody>
      </p:sp>
      <p:pic>
        <p:nvPicPr>
          <p:cNvPr id="195" name="スクリーンショット 2023-10-10 2.12.34.png" descr="スクリーンショット 2023-10-10 2.12.34.png"/>
          <p:cNvPicPr>
            <a:picLocks noChangeAspect="1"/>
          </p:cNvPicPr>
          <p:nvPr/>
        </p:nvPicPr>
        <p:blipFill>
          <a:blip r:embed="rId2">
            <a:extLst/>
          </a:blip>
          <a:stretch>
            <a:fillRect/>
          </a:stretch>
        </p:blipFill>
        <p:spPr>
          <a:xfrm>
            <a:off x="524102" y="2308174"/>
            <a:ext cx="7586150" cy="4052768"/>
          </a:xfrm>
          <a:prstGeom prst="rect">
            <a:avLst/>
          </a:prstGeom>
          <a:ln w="12700">
            <a:miter lim="400000"/>
          </a:ln>
        </p:spPr>
      </p:pic>
      <p:pic>
        <p:nvPicPr>
          <p:cNvPr id="196" name="スクリーンショット 2023-10-10 2.14.11.png" descr="スクリーンショット 2023-10-10 2.14.11.png"/>
          <p:cNvPicPr>
            <a:picLocks noChangeAspect="1"/>
          </p:cNvPicPr>
          <p:nvPr/>
        </p:nvPicPr>
        <p:blipFill>
          <a:blip r:embed="rId3">
            <a:extLst/>
          </a:blip>
          <a:stretch>
            <a:fillRect/>
          </a:stretch>
        </p:blipFill>
        <p:spPr>
          <a:xfrm>
            <a:off x="8533685" y="868089"/>
            <a:ext cx="2146301" cy="20193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テキスト プレースホルダー 1"/>
          <p:cNvSpPr txBox="1"/>
          <p:nvPr>
            <p:ph type="body" idx="1"/>
          </p:nvPr>
        </p:nvSpPr>
        <p:spPr>
          <a:xfrm>
            <a:off x="405059" y="767395"/>
            <a:ext cx="10368369" cy="5637602"/>
          </a:xfrm>
          <a:prstGeom prst="rect">
            <a:avLst/>
          </a:prstGeom>
        </p:spPr>
        <p:txBody>
          <a:bodyPr/>
          <a:lstStyle/>
          <a:p>
            <a:pPr>
              <a:defRPr b="0" sz="1800"/>
            </a:pPr>
            <a:r>
              <a:t>9</a:t>
            </a:r>
            <a:r>
              <a:t>月のかんばん数を納入回数</a:t>
            </a:r>
            <a:r>
              <a:t>B</a:t>
            </a:r>
            <a:r>
              <a:t>毎に分類すると、</a:t>
            </a:r>
          </a:p>
          <a:p>
            <a:pPr>
              <a:defRPr b="0" sz="1800"/>
            </a:pPr>
            <a:r>
              <a:t>納入回数が１回のものは、基準を大幅に超える（設計値の</a:t>
            </a:r>
            <a:r>
              <a:t>2</a:t>
            </a:r>
            <a:r>
              <a:t>倍以上）ものが５割程度存在する？</a:t>
            </a:r>
          </a:p>
        </p:txBody>
      </p:sp>
      <p:sp>
        <p:nvSpPr>
          <p:cNvPr id="200"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攻めどころ１</a:t>
            </a:r>
          </a:p>
        </p:txBody>
      </p:sp>
      <p:sp>
        <p:nvSpPr>
          <p:cNvPr id="201"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202" name="図 9" descr="図 9"/>
          <p:cNvPicPr>
            <a:picLocks noChangeAspect="1"/>
          </p:cNvPicPr>
          <p:nvPr/>
        </p:nvPicPr>
        <p:blipFill>
          <a:blip r:embed="rId2">
            <a:extLst/>
          </a:blip>
          <a:srcRect l="2159" t="0" r="0" b="0"/>
          <a:stretch>
            <a:fillRect/>
          </a:stretch>
        </p:blipFill>
        <p:spPr>
          <a:xfrm>
            <a:off x="6581030" y="2204864"/>
            <a:ext cx="3263262" cy="4259124"/>
          </a:xfrm>
          <a:prstGeom prst="rect">
            <a:avLst/>
          </a:prstGeom>
          <a:ln w="12700">
            <a:miter lim="400000"/>
          </a:ln>
        </p:spPr>
      </p:pic>
      <p:pic>
        <p:nvPicPr>
          <p:cNvPr id="203" name="図 11" descr="図 11"/>
          <p:cNvPicPr>
            <a:picLocks noChangeAspect="1"/>
          </p:cNvPicPr>
          <p:nvPr/>
        </p:nvPicPr>
        <p:blipFill>
          <a:blip r:embed="rId3">
            <a:extLst/>
          </a:blip>
          <a:stretch>
            <a:fillRect/>
          </a:stretch>
        </p:blipFill>
        <p:spPr>
          <a:xfrm>
            <a:off x="1036415" y="2186651"/>
            <a:ext cx="3240360" cy="4360784"/>
          </a:xfrm>
          <a:prstGeom prst="rect">
            <a:avLst/>
          </a:prstGeom>
          <a:ln w="12700">
            <a:miter lim="400000"/>
          </a:ln>
        </p:spPr>
      </p:pic>
      <p:sp>
        <p:nvSpPr>
          <p:cNvPr id="204" name="矢印: 右 12"/>
          <p:cNvSpPr/>
          <p:nvPr/>
        </p:nvSpPr>
        <p:spPr>
          <a:xfrm>
            <a:off x="4852839" y="3586195"/>
            <a:ext cx="978409" cy="864097"/>
          </a:xfrm>
          <a:prstGeom prst="rightArrow">
            <a:avLst>
              <a:gd name="adj1" fmla="val 50000"/>
              <a:gd name="adj2" fmla="val 50000"/>
            </a:avLst>
          </a:prstGeom>
          <a:solidFill>
            <a:schemeClr val="accent1"/>
          </a:solidFill>
          <a:ln w="25400">
            <a:solidFill>
              <a:srgbClr val="001353"/>
            </a:solidFill>
          </a:ln>
        </p:spPr>
        <p:txBody>
          <a:bodyPr lIns="45719" rIns="45719" anchor="ctr"/>
          <a:lstStyle/>
          <a:p>
            <a:pPr algn="ctr">
              <a:defRPr>
                <a:solidFill>
                  <a:srgbClr val="FFFFFF"/>
                </a:solidFill>
              </a:defRPr>
            </a:pPr>
          </a:p>
        </p:txBody>
      </p:sp>
      <p:sp>
        <p:nvSpPr>
          <p:cNvPr id="205" name="テキスト ボックス 13"/>
          <p:cNvSpPr txBox="1"/>
          <p:nvPr/>
        </p:nvSpPr>
        <p:spPr>
          <a:xfrm>
            <a:off x="4921165" y="4653136"/>
            <a:ext cx="80735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t>
            </a:r>
            <a:r>
              <a:rPr>
                <a:latin typeface="メイリオ"/>
                <a:ea typeface="メイリオ"/>
                <a:cs typeface="メイリオ"/>
                <a:sym typeface="メイリオ"/>
              </a:rPr>
              <a:t>表示</a:t>
            </a:r>
          </a:p>
        </p:txBody>
      </p:sp>
      <p:sp>
        <p:nvSpPr>
          <p:cNvPr id="206" name="テキスト ボックス 14"/>
          <p:cNvSpPr txBox="1"/>
          <p:nvPr/>
        </p:nvSpPr>
        <p:spPr>
          <a:xfrm>
            <a:off x="1180430" y="1927865"/>
            <a:ext cx="2545620" cy="320041"/>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pPr>
            <a:r>
              <a:t>N=</a:t>
            </a:r>
            <a:r>
              <a:rPr>
                <a:latin typeface="メイリオ"/>
                <a:ea typeface="メイリオ"/>
                <a:cs typeface="メイリオ"/>
                <a:sym typeface="メイリオ"/>
              </a:rPr>
              <a:t>約</a:t>
            </a:r>
            <a:r>
              <a:t>3700</a:t>
            </a:r>
            <a:r>
              <a:rPr>
                <a:latin typeface="メイリオ"/>
                <a:ea typeface="メイリオ"/>
                <a:cs typeface="メイリオ"/>
                <a:sym typeface="メイリオ"/>
              </a:rPr>
              <a:t>枚（</a:t>
            </a:r>
            <a:r>
              <a:t>9</a:t>
            </a:r>
            <a:r>
              <a:rPr>
                <a:latin typeface="メイリオ"/>
                <a:ea typeface="メイリオ"/>
                <a:cs typeface="メイリオ"/>
                <a:sym typeface="メイリオ"/>
              </a:rPr>
              <a:t>月のかんばん数）</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テキスト プレースホルダー 1"/>
          <p:cNvSpPr txBox="1"/>
          <p:nvPr>
            <p:ph type="body" idx="1"/>
          </p:nvPr>
        </p:nvSpPr>
        <p:spPr>
          <a:xfrm>
            <a:off x="405059" y="767395"/>
            <a:ext cx="10368369" cy="5637602"/>
          </a:xfrm>
          <a:prstGeom prst="rect">
            <a:avLst/>
          </a:prstGeom>
        </p:spPr>
        <p:txBody>
          <a:bodyPr/>
          <a:lstStyle/>
          <a:p>
            <a:pPr/>
          </a:p>
        </p:txBody>
      </p:sp>
      <p:sp>
        <p:nvSpPr>
          <p:cNvPr id="210" name="テキスト プレースホルダー 2"/>
          <p:cNvSpPr/>
          <p:nvPr>
            <p:ph type="body" idx="21"/>
          </p:nvPr>
        </p:nvSpPr>
        <p:spPr>
          <a:prstGeom prst="rect">
            <a:avLst/>
          </a:prstGeom>
        </p:spPr>
        <p:txBody>
          <a:bodyPr/>
          <a:lstStyle/>
          <a:p>
            <a:pPr/>
          </a:p>
        </p:txBody>
      </p:sp>
      <p:sp>
        <p:nvSpPr>
          <p:cNvPr id="211"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212" name="図 5" descr="図 5"/>
          <p:cNvPicPr>
            <a:picLocks noChangeAspect="1"/>
          </p:cNvPicPr>
          <p:nvPr/>
        </p:nvPicPr>
        <p:blipFill>
          <a:blip r:embed="rId2">
            <a:extLst/>
          </a:blip>
          <a:stretch>
            <a:fillRect/>
          </a:stretch>
        </p:blipFill>
        <p:spPr>
          <a:xfrm>
            <a:off x="3412678" y="2276872"/>
            <a:ext cx="3186241" cy="4092281"/>
          </a:xfrm>
          <a:prstGeom prst="rect">
            <a:avLst/>
          </a:prstGeom>
          <a:ln w="12700">
            <a:miter lim="400000"/>
          </a:ln>
        </p:spPr>
      </p:pic>
      <p:pic>
        <p:nvPicPr>
          <p:cNvPr id="213" name="図 7" descr="図 7"/>
          <p:cNvPicPr>
            <a:picLocks noChangeAspect="1"/>
          </p:cNvPicPr>
          <p:nvPr/>
        </p:nvPicPr>
        <p:blipFill>
          <a:blip r:embed="rId3">
            <a:extLst/>
          </a:blip>
          <a:stretch>
            <a:fillRect/>
          </a:stretch>
        </p:blipFill>
        <p:spPr>
          <a:xfrm>
            <a:off x="460351" y="2174852"/>
            <a:ext cx="2664297" cy="417156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テキスト プレースホルダー 1"/>
          <p:cNvSpPr txBox="1"/>
          <p:nvPr>
            <p:ph type="body" idx="1"/>
          </p:nvPr>
        </p:nvSpPr>
        <p:spPr>
          <a:xfrm>
            <a:off x="405059" y="767395"/>
            <a:ext cx="10368369" cy="5637602"/>
          </a:xfrm>
          <a:prstGeom prst="rect">
            <a:avLst/>
          </a:prstGeom>
        </p:spPr>
        <p:txBody>
          <a:bodyPr/>
          <a:lstStyle/>
          <a:p>
            <a:pPr/>
          </a:p>
        </p:txBody>
      </p:sp>
      <p:sp>
        <p:nvSpPr>
          <p:cNvPr id="217" name="テキスト プレースホルダー 2"/>
          <p:cNvSpPr/>
          <p:nvPr>
            <p:ph type="body" idx="21"/>
          </p:nvPr>
        </p:nvSpPr>
        <p:spPr>
          <a:prstGeom prst="rect">
            <a:avLst/>
          </a:prstGeom>
        </p:spPr>
        <p:txBody>
          <a:bodyPr/>
          <a:lstStyle/>
          <a:p>
            <a:pPr/>
          </a:p>
        </p:txBody>
      </p:sp>
      <p:sp>
        <p:nvSpPr>
          <p:cNvPr id="218"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219" name="図 7" descr="図 7"/>
          <p:cNvPicPr>
            <a:picLocks noChangeAspect="1"/>
          </p:cNvPicPr>
          <p:nvPr/>
        </p:nvPicPr>
        <p:blipFill>
          <a:blip r:embed="rId2">
            <a:extLst/>
          </a:blip>
          <a:stretch>
            <a:fillRect/>
          </a:stretch>
        </p:blipFill>
        <p:spPr>
          <a:xfrm>
            <a:off x="3484686" y="1484783"/>
            <a:ext cx="1632157" cy="4811381"/>
          </a:xfrm>
          <a:prstGeom prst="rect">
            <a:avLst/>
          </a:prstGeom>
          <a:ln w="12700">
            <a:miter lim="400000"/>
          </a:ln>
        </p:spPr>
      </p:pic>
      <p:pic>
        <p:nvPicPr>
          <p:cNvPr id="220" name="図 9" descr="図 9"/>
          <p:cNvPicPr>
            <a:picLocks noChangeAspect="1"/>
          </p:cNvPicPr>
          <p:nvPr/>
        </p:nvPicPr>
        <p:blipFill>
          <a:blip r:embed="rId3">
            <a:extLst/>
          </a:blip>
          <a:stretch>
            <a:fillRect/>
          </a:stretch>
        </p:blipFill>
        <p:spPr>
          <a:xfrm>
            <a:off x="1005970" y="1191504"/>
            <a:ext cx="1758638" cy="513505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テキスト プレースホルダー 1"/>
          <p:cNvSpPr txBox="1"/>
          <p:nvPr>
            <p:ph type="body" idx="1"/>
          </p:nvPr>
        </p:nvSpPr>
        <p:spPr>
          <a:xfrm>
            <a:off x="405059" y="767395"/>
            <a:ext cx="10368369" cy="5637602"/>
          </a:xfrm>
          <a:prstGeom prst="rect">
            <a:avLst/>
          </a:prstGeom>
        </p:spPr>
        <p:txBody>
          <a:bodyPr/>
          <a:lstStyle/>
          <a:p>
            <a:pPr/>
          </a:p>
        </p:txBody>
      </p:sp>
      <p:sp>
        <p:nvSpPr>
          <p:cNvPr id="224" name="テキスト プレースホルダー 2"/>
          <p:cNvSpPr/>
          <p:nvPr>
            <p:ph type="body" idx="21"/>
          </p:nvPr>
        </p:nvSpPr>
        <p:spPr>
          <a:prstGeom prst="rect">
            <a:avLst/>
          </a:prstGeom>
        </p:spPr>
        <p:txBody>
          <a:bodyPr/>
          <a:lstStyle/>
          <a:p>
            <a:pPr/>
          </a:p>
        </p:txBody>
      </p:sp>
      <p:sp>
        <p:nvSpPr>
          <p:cNvPr id="225"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226" name="図 5" descr="図 5"/>
          <p:cNvPicPr>
            <a:picLocks noChangeAspect="1"/>
          </p:cNvPicPr>
          <p:nvPr/>
        </p:nvPicPr>
        <p:blipFill>
          <a:blip r:embed="rId2">
            <a:extLst/>
          </a:blip>
          <a:stretch>
            <a:fillRect/>
          </a:stretch>
        </p:blipFill>
        <p:spPr>
          <a:xfrm>
            <a:off x="1540470" y="1203394"/>
            <a:ext cx="6747451" cy="488721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テキスト プレースホルダー 1"/>
          <p:cNvSpPr txBox="1"/>
          <p:nvPr>
            <p:ph type="body" idx="1"/>
          </p:nvPr>
        </p:nvSpPr>
        <p:spPr>
          <a:xfrm>
            <a:off x="405059" y="767395"/>
            <a:ext cx="10368369" cy="5637602"/>
          </a:xfrm>
          <a:prstGeom prst="rect">
            <a:avLst/>
          </a:prstGeom>
        </p:spPr>
        <p:txBody>
          <a:bodyPr/>
          <a:lstStyle/>
          <a:p>
            <a:pPr>
              <a:defRPr b="0" sz="1800"/>
            </a:pPr>
            <a:r>
              <a:t>かんばんの計算式通りなら、</a:t>
            </a:r>
          </a:p>
          <a:p>
            <a:pPr>
              <a:defRPr b="0" sz="1800"/>
            </a:pPr>
            <a:r>
              <a:t>かんばんの数と</a:t>
            </a:r>
            <a:r>
              <a:t>LT</a:t>
            </a:r>
            <a:r>
              <a:t>は比例の関係にあるはず</a:t>
            </a:r>
          </a:p>
        </p:txBody>
      </p:sp>
      <p:sp>
        <p:nvSpPr>
          <p:cNvPr id="230" name="テキスト プレースホルダー 2"/>
          <p:cNvSpPr/>
          <p:nvPr>
            <p:ph type="body" idx="21"/>
          </p:nvPr>
        </p:nvSpPr>
        <p:spPr>
          <a:prstGeom prst="rect">
            <a:avLst/>
          </a:prstGeom>
        </p:spPr>
        <p:txBody>
          <a:bodyPr/>
          <a:lstStyle/>
          <a:p>
            <a:pPr/>
          </a:p>
        </p:txBody>
      </p:sp>
      <p:sp>
        <p:nvSpPr>
          <p:cNvPr id="231"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pSp>
        <p:nvGrpSpPr>
          <p:cNvPr id="234" name="図 6"/>
          <p:cNvGrpSpPr/>
          <p:nvPr/>
        </p:nvGrpSpPr>
        <p:grpSpPr>
          <a:xfrm>
            <a:off x="372410" y="1412775"/>
            <a:ext cx="4954244" cy="585074"/>
            <a:chOff x="0" y="0"/>
            <a:chExt cx="4954242" cy="585073"/>
          </a:xfrm>
        </p:grpSpPr>
        <p:sp>
          <p:nvSpPr>
            <p:cNvPr id="232" name="四角形"/>
            <p:cNvSpPr/>
            <p:nvPr/>
          </p:nvSpPr>
          <p:spPr>
            <a:xfrm>
              <a:off x="0" y="0"/>
              <a:ext cx="4954243" cy="585074"/>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233" name="image16.png" descr="image16.png"/>
            <p:cNvPicPr>
              <a:picLocks noChangeAspect="1"/>
            </p:cNvPicPr>
            <p:nvPr/>
          </p:nvPicPr>
          <p:blipFill>
            <a:blip r:embed="rId2">
              <a:extLst/>
            </a:blip>
            <a:stretch>
              <a:fillRect/>
            </a:stretch>
          </p:blipFill>
          <p:spPr>
            <a:xfrm>
              <a:off x="0" y="0"/>
              <a:ext cx="4954243" cy="585074"/>
            </a:xfrm>
            <a:prstGeom prst="rect">
              <a:avLst/>
            </a:prstGeom>
            <a:ln w="12700" cap="flat">
              <a:noFill/>
              <a:miter lim="400000"/>
            </a:ln>
            <a:effectLst/>
          </p:spPr>
        </p:pic>
      </p:grpSp>
      <p:sp>
        <p:nvSpPr>
          <p:cNvPr id="235" name="テキスト ボックス 7"/>
          <p:cNvSpPr txBox="1"/>
          <p:nvPr/>
        </p:nvSpPr>
        <p:spPr>
          <a:xfrm>
            <a:off x="414635" y="2053328"/>
            <a:ext cx="4324473" cy="548641"/>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pPr>
            <a:r>
              <a:rPr>
                <a:latin typeface="メイリオ"/>
                <a:ea typeface="メイリオ"/>
                <a:cs typeface="メイリオ"/>
                <a:sym typeface="メイリオ"/>
              </a:rPr>
              <a:t>実績のかんばん数とリードタイムの関係</a:t>
            </a:r>
          </a:p>
          <a:p>
            <a:pPr algn="ctr">
              <a:defRPr sz="1200"/>
            </a:pPr>
            <a:r>
              <a:rPr>
                <a:latin typeface="メイリオ"/>
                <a:ea typeface="メイリオ"/>
                <a:cs typeface="メイリオ"/>
                <a:sym typeface="メイリオ"/>
              </a:rPr>
              <a:t>（品番毎にスケールが違うため、設計値でスケーリング）</a:t>
            </a:r>
          </a:p>
        </p:txBody>
      </p:sp>
      <p:sp>
        <p:nvSpPr>
          <p:cNvPr id="236" name="矢印: 右 10"/>
          <p:cNvSpPr/>
          <p:nvPr/>
        </p:nvSpPr>
        <p:spPr>
          <a:xfrm>
            <a:off x="5326653" y="3429000"/>
            <a:ext cx="978409" cy="864096"/>
          </a:xfrm>
          <a:prstGeom prst="rightArrow">
            <a:avLst>
              <a:gd name="adj1" fmla="val 50000"/>
              <a:gd name="adj2" fmla="val 50000"/>
            </a:avLst>
          </a:prstGeom>
          <a:solidFill>
            <a:schemeClr val="accent1"/>
          </a:solidFill>
          <a:ln w="25400">
            <a:solidFill>
              <a:srgbClr val="001353"/>
            </a:solidFill>
          </a:ln>
        </p:spPr>
        <p:txBody>
          <a:bodyPr lIns="45719" rIns="45719" anchor="ctr"/>
          <a:lstStyle/>
          <a:p>
            <a:pPr algn="ctr">
              <a:defRPr>
                <a:solidFill>
                  <a:srgbClr val="FFFFFF"/>
                </a:solidFill>
              </a:defRPr>
            </a:pPr>
          </a:p>
        </p:txBody>
      </p:sp>
      <p:graphicFrame>
        <p:nvGraphicFramePr>
          <p:cNvPr id="237" name="表 13"/>
          <p:cNvGraphicFramePr/>
          <p:nvPr/>
        </p:nvGraphicFramePr>
        <p:xfrm>
          <a:off x="6653038" y="2852935"/>
          <a:ext cx="4075231" cy="25958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37615"/>
                <a:gridCol w="2037615"/>
              </a:tblGrid>
              <a:tr h="370840">
                <a:tc>
                  <a:txBody>
                    <a:bodyPr/>
                    <a:lstStyle/>
                    <a:p>
                      <a:pPr algn="l" defTabSz="835944">
                        <a:defRPr b="0" sz="1800">
                          <a:solidFill>
                            <a:srgbClr val="000000"/>
                          </a:solidFill>
                        </a:defRPr>
                      </a:pPr>
                      <a:r>
                        <a:rPr b="1" sz="1600">
                          <a:solidFill>
                            <a:srgbClr val="FFFFFF"/>
                          </a:solidFill>
                        </a:rPr>
                        <a:t>B</a:t>
                      </a:r>
                    </a:p>
                  </a:txBody>
                  <a:tcPr marL="45720" marR="45720" marT="45720" marB="45720" anchor="t" anchorCtr="0" horzOverflow="overflow"/>
                </a:tc>
                <a:tc>
                  <a:txBody>
                    <a:bodyPr/>
                    <a:lstStyle/>
                    <a:p>
                      <a:pPr algn="l" defTabSz="835944">
                        <a:defRPr sz="1600"/>
                      </a:pP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1</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0.0316</a:t>
                      </a: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2</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0.01</a:t>
                      </a: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4</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0.6698</a:t>
                      </a: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6</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0.3353</a:t>
                      </a: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8</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1</a:t>
                      </a:r>
                    </a:p>
                  </a:txBody>
                  <a:tcPr marL="45720" marR="45720" marT="45720" marB="45720" anchor="t" anchorCtr="0" horzOverflow="overflow"/>
                </a:tc>
              </a:tr>
              <a:tr h="370840">
                <a:tc>
                  <a:txBody>
                    <a:bodyPr/>
                    <a:lstStyle/>
                    <a:p>
                      <a:pPr algn="l" defTabSz="835944">
                        <a:defRPr sz="1800">
                          <a:solidFill>
                            <a:srgbClr val="000000"/>
                          </a:solidFill>
                        </a:defRPr>
                      </a:pPr>
                      <a:r>
                        <a:rPr sz="1600">
                          <a:solidFill>
                            <a:srgbClr val="333333"/>
                          </a:solidFill>
                        </a:rPr>
                        <a:t>24</a:t>
                      </a:r>
                    </a:p>
                  </a:txBody>
                  <a:tcPr marL="45720" marR="45720" marT="45720" marB="45720" anchor="t" anchorCtr="0" horzOverflow="overflow"/>
                </a:tc>
                <a:tc>
                  <a:txBody>
                    <a:bodyPr/>
                    <a:lstStyle/>
                    <a:p>
                      <a:pPr algn="l" defTabSz="835944">
                        <a:defRPr sz="1800">
                          <a:solidFill>
                            <a:srgbClr val="000000"/>
                          </a:solidFill>
                        </a:defRPr>
                      </a:pPr>
                      <a:r>
                        <a:rPr sz="1600">
                          <a:solidFill>
                            <a:srgbClr val="333333"/>
                          </a:solidFill>
                        </a:rPr>
                        <a:t>0.4833</a:t>
                      </a:r>
                    </a:p>
                  </a:txBody>
                  <a:tcPr marL="45720" marR="45720" marT="45720" marB="45720" anchor="t" anchorCtr="0" horzOverflow="overflow"/>
                </a:tc>
              </a:tr>
            </a:tbl>
          </a:graphicData>
        </a:graphic>
      </p:graphicFrame>
      <p:pic>
        <p:nvPicPr>
          <p:cNvPr id="238" name="図 14" descr="図 14"/>
          <p:cNvPicPr>
            <a:picLocks noChangeAspect="1"/>
          </p:cNvPicPr>
          <p:nvPr/>
        </p:nvPicPr>
        <p:blipFill>
          <a:blip r:embed="rId3">
            <a:extLst/>
          </a:blip>
          <a:stretch>
            <a:fillRect/>
          </a:stretch>
        </p:blipFill>
        <p:spPr>
          <a:xfrm>
            <a:off x="604366" y="2562867"/>
            <a:ext cx="3960442" cy="398456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テキスト プレースホルダー 1"/>
          <p:cNvSpPr txBox="1"/>
          <p:nvPr>
            <p:ph type="body" idx="1"/>
          </p:nvPr>
        </p:nvSpPr>
        <p:spPr>
          <a:xfrm>
            <a:off x="405059" y="767395"/>
            <a:ext cx="10368369" cy="5637602"/>
          </a:xfrm>
          <a:prstGeom prst="rect">
            <a:avLst/>
          </a:prstGeom>
        </p:spPr>
        <p:txBody>
          <a:bodyPr/>
          <a:lstStyle/>
          <a:p>
            <a:pPr>
              <a:defRPr sz="1200"/>
            </a:pPr>
            <a:r>
              <a:t>スライド</a:t>
            </a:r>
            <a:r>
              <a:t>1</a:t>
            </a:r>
            <a:r>
              <a:t>枚目➡目次</a:t>
            </a:r>
          </a:p>
          <a:p>
            <a:pPr>
              <a:defRPr sz="1200"/>
            </a:pPr>
            <a:r>
              <a:t>スライド</a:t>
            </a:r>
            <a:r>
              <a:t>2</a:t>
            </a:r>
            <a:r>
              <a:t>枚目➡現状報告：課題とそれに対するアプローチ</a:t>
            </a:r>
          </a:p>
          <a:p>
            <a:pPr>
              <a:defRPr b="0" sz="1200"/>
            </a:pPr>
            <a:r>
              <a:t>在庫の異常（過多や欠品）は</a:t>
            </a:r>
            <a:r>
              <a:t>①</a:t>
            </a:r>
            <a:r>
              <a:t>定常的なものと</a:t>
            </a:r>
            <a:r>
              <a:t>②</a:t>
            </a:r>
            <a:r>
              <a:t>過渡的なものに分けることができる。</a:t>
            </a:r>
          </a:p>
          <a:p>
            <a:pPr>
              <a:defRPr b="0" sz="1200"/>
            </a:pPr>
            <a:r>
              <a:t>①</a:t>
            </a:r>
            <a:r>
              <a:t>定常的な異常はかんばんサイクルなど時間的に変動しない仕組み的な問題による異常</a:t>
            </a:r>
          </a:p>
          <a:p>
            <a:pPr>
              <a:defRPr b="0" sz="1200"/>
            </a:pPr>
            <a:r>
              <a:t>②</a:t>
            </a:r>
            <a:r>
              <a:t>過渡的な異常は入庫のばらつきなど時間的に変動する変数による異常</a:t>
            </a:r>
          </a:p>
          <a:p>
            <a:pPr>
              <a:defRPr b="0" sz="1200"/>
            </a:pPr>
            <a:r>
              <a:t>今まで</a:t>
            </a:r>
            <a:r>
              <a:t>①</a:t>
            </a:r>
            <a:r>
              <a:t>に焦点を当てて分析を進めてきた。</a:t>
            </a:r>
          </a:p>
          <a:p>
            <a:pPr>
              <a:defRPr b="0" sz="1200"/>
            </a:pPr>
            <a:r>
              <a:t>それによって適切な設計値の設定だったり、新しい基準の作成ができると考えていた</a:t>
            </a:r>
          </a:p>
          <a:p>
            <a:pPr>
              <a:defRPr b="0" sz="1200"/>
            </a:pPr>
          </a:p>
          <a:p>
            <a:pPr>
              <a:defRPr sz="1200"/>
            </a:pPr>
            <a:r>
              <a:t>スライド</a:t>
            </a:r>
            <a:r>
              <a:t>3</a:t>
            </a:r>
            <a:r>
              <a:t>枚目➡現状報告：分析方法</a:t>
            </a:r>
          </a:p>
          <a:p>
            <a:pPr>
              <a:defRPr b="0" sz="1200"/>
            </a:pPr>
          </a:p>
          <a:p>
            <a:pPr>
              <a:defRPr b="0" sz="1200"/>
            </a:pPr>
            <a:r>
              <a:t>■原因</a:t>
            </a:r>
          </a:p>
          <a:p>
            <a:pPr>
              <a:defRPr b="0" sz="1200"/>
            </a:pPr>
            <a:r>
              <a:t>納入回数</a:t>
            </a:r>
            <a:r>
              <a:t>B</a:t>
            </a:r>
            <a:r>
              <a:t>が原因です。</a:t>
            </a:r>
          </a:p>
        </p:txBody>
      </p:sp>
      <p:sp>
        <p:nvSpPr>
          <p:cNvPr id="242"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分析報告書のプロット</a:t>
            </a:r>
          </a:p>
        </p:txBody>
      </p:sp>
      <p:sp>
        <p:nvSpPr>
          <p:cNvPr id="243"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pSp>
        <p:nvGrpSpPr>
          <p:cNvPr id="246" name="正方形/長方形 4"/>
          <p:cNvGrpSpPr/>
          <p:nvPr/>
        </p:nvGrpSpPr>
        <p:grpSpPr>
          <a:xfrm>
            <a:off x="-979809" y="4723312"/>
            <a:ext cx="4320481" cy="2148841"/>
            <a:chOff x="0" y="0"/>
            <a:chExt cx="4320480" cy="2148839"/>
          </a:xfrm>
        </p:grpSpPr>
        <p:sp>
          <p:nvSpPr>
            <p:cNvPr id="244" name="四角形"/>
            <p:cNvSpPr/>
            <p:nvPr/>
          </p:nvSpPr>
          <p:spPr>
            <a:xfrm>
              <a:off x="0" y="73840"/>
              <a:ext cx="4320481" cy="2001159"/>
            </a:xfrm>
            <a:prstGeom prst="rect">
              <a:avLst/>
            </a:pr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defRPr>
                  <a:solidFill>
                    <a:srgbClr val="FFFFFF"/>
                  </a:solidFill>
                </a:defRPr>
              </a:pPr>
            </a:p>
          </p:txBody>
        </p:sp>
        <p:sp>
          <p:nvSpPr>
            <p:cNvPr id="245" name="目次…"/>
            <p:cNvSpPr txBox="1"/>
            <p:nvPr/>
          </p:nvSpPr>
          <p:spPr>
            <a:xfrm>
              <a:off x="58419" y="0"/>
              <a:ext cx="4203641" cy="21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a:solidFill>
                    <a:srgbClr val="FFFFFF"/>
                  </a:solidFill>
                </a:defRPr>
              </a:pPr>
              <a:r>
                <a:rPr>
                  <a:latin typeface="メイリオ"/>
                  <a:ea typeface="メイリオ"/>
                  <a:cs typeface="メイリオ"/>
                  <a:sym typeface="メイリオ"/>
                </a:rPr>
                <a:t>目次</a:t>
              </a:r>
            </a:p>
            <a:p>
              <a:pPr>
                <a:defRPr>
                  <a:solidFill>
                    <a:srgbClr val="FFFFFF"/>
                  </a:solidFill>
                </a:defRPr>
              </a:pPr>
              <a:r>
                <a:rPr>
                  <a:latin typeface="メイリオ"/>
                  <a:ea typeface="メイリオ"/>
                  <a:cs typeface="メイリオ"/>
                  <a:sym typeface="メイリオ"/>
                </a:rPr>
                <a:t>現状報告</a:t>
              </a:r>
            </a:p>
            <a:p>
              <a:pPr>
                <a:defRPr>
                  <a:solidFill>
                    <a:srgbClr val="FFFFFF"/>
                  </a:solidFill>
                </a:defRPr>
              </a:pPr>
              <a:r>
                <a:rPr>
                  <a:latin typeface="メイリオ"/>
                  <a:ea typeface="メイリオ"/>
                  <a:cs typeface="メイリオ"/>
                  <a:sym typeface="メイリオ"/>
                </a:rPr>
                <a:t>　課題とそれに対するアプローチ</a:t>
              </a:r>
            </a:p>
            <a:p>
              <a:pPr>
                <a:defRPr>
                  <a:solidFill>
                    <a:srgbClr val="FFFFFF"/>
                  </a:solidFill>
                </a:defRPr>
              </a:pPr>
              <a:r>
                <a:rPr>
                  <a:latin typeface="メイリオ"/>
                  <a:ea typeface="メイリオ"/>
                  <a:cs typeface="メイリオ"/>
                  <a:sym typeface="メイリオ"/>
                </a:rPr>
                <a:t>　分析方法</a:t>
              </a:r>
            </a:p>
            <a:p>
              <a:pPr>
                <a:defRPr>
                  <a:solidFill>
                    <a:srgbClr val="FFFFFF"/>
                  </a:solidFill>
                </a:defRPr>
              </a:pPr>
              <a:r>
                <a:rPr>
                  <a:latin typeface="メイリオ"/>
                  <a:ea typeface="メイリオ"/>
                  <a:cs typeface="メイリオ"/>
                  <a:sym typeface="メイリオ"/>
                </a:rPr>
                <a:t>　原因</a:t>
              </a:r>
            </a:p>
            <a:p>
              <a:pPr>
                <a:defRPr>
                  <a:solidFill>
                    <a:srgbClr val="FFFFFF"/>
                  </a:solidFill>
                </a:defRPr>
              </a:pPr>
              <a:r>
                <a:rPr>
                  <a:latin typeface="メイリオ"/>
                  <a:ea typeface="メイリオ"/>
                  <a:cs typeface="メイリオ"/>
                  <a:sym typeface="メイリオ"/>
                </a:rPr>
                <a:t>提案</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テキスト プレースホルダー 1"/>
          <p:cNvSpPr txBox="1"/>
          <p:nvPr>
            <p:ph type="body" idx="1"/>
          </p:nvPr>
        </p:nvSpPr>
        <p:spPr>
          <a:xfrm>
            <a:off x="405059" y="767395"/>
            <a:ext cx="10368369" cy="5637602"/>
          </a:xfrm>
          <a:prstGeom prst="rect">
            <a:avLst/>
          </a:prstGeom>
        </p:spPr>
        <p:txBody>
          <a:bodyPr/>
          <a:lstStyle/>
          <a:p>
            <a:pPr/>
          </a:p>
        </p:txBody>
      </p:sp>
      <p:sp>
        <p:nvSpPr>
          <p:cNvPr id="250"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データ分析の流れ</a:t>
            </a:r>
          </a:p>
        </p:txBody>
      </p:sp>
      <p:sp>
        <p:nvSpPr>
          <p:cNvPr id="251"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pSp>
        <p:nvGrpSpPr>
          <p:cNvPr id="254" name="角丸四角形 4"/>
          <p:cNvGrpSpPr/>
          <p:nvPr/>
        </p:nvGrpSpPr>
        <p:grpSpPr>
          <a:xfrm>
            <a:off x="532361" y="1844824"/>
            <a:ext cx="1224137" cy="482353"/>
            <a:chOff x="0" y="0"/>
            <a:chExt cx="1224136" cy="482352"/>
          </a:xfrm>
        </p:grpSpPr>
        <p:sp>
          <p:nvSpPr>
            <p:cNvPr id="252" name="角丸四角形"/>
            <p:cNvSpPr/>
            <p:nvPr/>
          </p:nvSpPr>
          <p:spPr>
            <a:xfrm>
              <a:off x="0" y="0"/>
              <a:ext cx="1224137" cy="482353"/>
            </a:xfrm>
            <a:prstGeom prst="roundRect">
              <a:avLst>
                <a:gd name="adj" fmla="val 16667"/>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53" name="01"/>
            <p:cNvSpPr txBox="1"/>
            <p:nvPr/>
          </p:nvSpPr>
          <p:spPr>
            <a:xfrm>
              <a:off x="74028" y="55755"/>
              <a:ext cx="107608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01</a:t>
              </a:r>
            </a:p>
          </p:txBody>
        </p:sp>
      </p:grpSp>
      <p:grpSp>
        <p:nvGrpSpPr>
          <p:cNvPr id="257" name="角丸四角形 5"/>
          <p:cNvGrpSpPr/>
          <p:nvPr/>
        </p:nvGrpSpPr>
        <p:grpSpPr>
          <a:xfrm>
            <a:off x="2188542" y="1844824"/>
            <a:ext cx="1224138" cy="482353"/>
            <a:chOff x="0" y="0"/>
            <a:chExt cx="1224136" cy="482352"/>
          </a:xfrm>
        </p:grpSpPr>
        <p:sp>
          <p:nvSpPr>
            <p:cNvPr id="255" name="角丸四角形"/>
            <p:cNvSpPr/>
            <p:nvPr/>
          </p:nvSpPr>
          <p:spPr>
            <a:xfrm>
              <a:off x="0" y="0"/>
              <a:ext cx="1224137" cy="482353"/>
            </a:xfrm>
            <a:prstGeom prst="roundRect">
              <a:avLst>
                <a:gd name="adj" fmla="val 16667"/>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56" name="02"/>
            <p:cNvSpPr txBox="1"/>
            <p:nvPr/>
          </p:nvSpPr>
          <p:spPr>
            <a:xfrm>
              <a:off x="74028" y="55755"/>
              <a:ext cx="107608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02</a:t>
              </a:r>
            </a:p>
          </p:txBody>
        </p:sp>
      </p:grpSp>
      <p:grpSp>
        <p:nvGrpSpPr>
          <p:cNvPr id="260" name="角丸四角形 6"/>
          <p:cNvGrpSpPr/>
          <p:nvPr/>
        </p:nvGrpSpPr>
        <p:grpSpPr>
          <a:xfrm>
            <a:off x="3844728" y="1844824"/>
            <a:ext cx="1224137" cy="482353"/>
            <a:chOff x="0" y="0"/>
            <a:chExt cx="1224136" cy="482352"/>
          </a:xfrm>
        </p:grpSpPr>
        <p:sp>
          <p:nvSpPr>
            <p:cNvPr id="258" name="角丸四角形"/>
            <p:cNvSpPr/>
            <p:nvPr/>
          </p:nvSpPr>
          <p:spPr>
            <a:xfrm>
              <a:off x="0" y="0"/>
              <a:ext cx="1224137" cy="482353"/>
            </a:xfrm>
            <a:prstGeom prst="roundRect">
              <a:avLst>
                <a:gd name="adj" fmla="val 16667"/>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59" name="03"/>
            <p:cNvSpPr txBox="1"/>
            <p:nvPr/>
          </p:nvSpPr>
          <p:spPr>
            <a:xfrm>
              <a:off x="74028" y="55755"/>
              <a:ext cx="107608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03</a:t>
              </a:r>
            </a:p>
          </p:txBody>
        </p:sp>
      </p:grpSp>
      <p:grpSp>
        <p:nvGrpSpPr>
          <p:cNvPr id="263" name="角丸四角形 7"/>
          <p:cNvGrpSpPr/>
          <p:nvPr/>
        </p:nvGrpSpPr>
        <p:grpSpPr>
          <a:xfrm>
            <a:off x="5500911" y="1844824"/>
            <a:ext cx="1224137" cy="482353"/>
            <a:chOff x="0" y="0"/>
            <a:chExt cx="1224136" cy="482352"/>
          </a:xfrm>
        </p:grpSpPr>
        <p:sp>
          <p:nvSpPr>
            <p:cNvPr id="261" name="角丸四角形"/>
            <p:cNvSpPr/>
            <p:nvPr/>
          </p:nvSpPr>
          <p:spPr>
            <a:xfrm>
              <a:off x="0" y="0"/>
              <a:ext cx="1224137" cy="482353"/>
            </a:xfrm>
            <a:prstGeom prst="roundRect">
              <a:avLst>
                <a:gd name="adj" fmla="val 16667"/>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62" name="04"/>
            <p:cNvSpPr txBox="1"/>
            <p:nvPr/>
          </p:nvSpPr>
          <p:spPr>
            <a:xfrm>
              <a:off x="74028" y="55755"/>
              <a:ext cx="107608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04</a:t>
              </a:r>
            </a:p>
          </p:txBody>
        </p:sp>
      </p:grpSp>
      <p:grpSp>
        <p:nvGrpSpPr>
          <p:cNvPr id="266" name="角丸四角形 9"/>
          <p:cNvGrpSpPr/>
          <p:nvPr/>
        </p:nvGrpSpPr>
        <p:grpSpPr>
          <a:xfrm>
            <a:off x="7229102" y="1844824"/>
            <a:ext cx="1224137" cy="482353"/>
            <a:chOff x="0" y="0"/>
            <a:chExt cx="1224136" cy="482352"/>
          </a:xfrm>
        </p:grpSpPr>
        <p:sp>
          <p:nvSpPr>
            <p:cNvPr id="264" name="角丸四角形"/>
            <p:cNvSpPr/>
            <p:nvPr/>
          </p:nvSpPr>
          <p:spPr>
            <a:xfrm>
              <a:off x="0" y="0"/>
              <a:ext cx="1224137" cy="482353"/>
            </a:xfrm>
            <a:prstGeom prst="roundRect">
              <a:avLst>
                <a:gd name="adj" fmla="val 16667"/>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65" name="05"/>
            <p:cNvSpPr txBox="1"/>
            <p:nvPr/>
          </p:nvSpPr>
          <p:spPr>
            <a:xfrm>
              <a:off x="74028" y="55755"/>
              <a:ext cx="107608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05</a:t>
              </a:r>
            </a:p>
          </p:txBody>
        </p:sp>
      </p:grpSp>
      <p:grpSp>
        <p:nvGrpSpPr>
          <p:cNvPr id="269" name="正方形/長方形 11"/>
          <p:cNvGrpSpPr/>
          <p:nvPr/>
        </p:nvGrpSpPr>
        <p:grpSpPr>
          <a:xfrm>
            <a:off x="244329" y="4118218"/>
            <a:ext cx="1800201" cy="1120141"/>
            <a:chOff x="0" y="0"/>
            <a:chExt cx="1800200" cy="1120139"/>
          </a:xfrm>
        </p:grpSpPr>
        <p:sp>
          <p:nvSpPr>
            <p:cNvPr id="267" name="四角形"/>
            <p:cNvSpPr/>
            <p:nvPr/>
          </p:nvSpPr>
          <p:spPr>
            <a:xfrm>
              <a:off x="0" y="102870"/>
              <a:ext cx="1800201" cy="914401"/>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68" name="問題の定義…"/>
            <p:cNvSpPr txBox="1"/>
            <p:nvPr/>
          </p:nvSpPr>
          <p:spPr>
            <a:xfrm>
              <a:off x="50482" y="0"/>
              <a:ext cx="1699236"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rPr>
                  <a:latin typeface="メイリオ"/>
                  <a:ea typeface="メイリオ"/>
                  <a:cs typeface="メイリオ"/>
                  <a:sym typeface="メイリオ"/>
                </a:rPr>
                <a:t>問題の定義</a:t>
              </a:r>
            </a:p>
            <a:p>
              <a:pPr algn="ctr">
                <a:defRPr>
                  <a:solidFill>
                    <a:srgbClr val="FFFFFF"/>
                  </a:solidFill>
                </a:defRPr>
              </a:pPr>
              <a:r>
                <a:rPr>
                  <a:latin typeface="メイリオ"/>
                  <a:ea typeface="メイリオ"/>
                  <a:cs typeface="メイリオ"/>
                  <a:sym typeface="メイリオ"/>
                </a:rPr>
                <a:t>データの準備</a:t>
              </a:r>
            </a:p>
            <a:p>
              <a:pPr algn="ctr">
                <a:defRPr>
                  <a:solidFill>
                    <a:srgbClr val="FFFFFF"/>
                  </a:solidFill>
                </a:defRPr>
              </a:pPr>
              <a:r>
                <a:rPr>
                  <a:latin typeface="メイリオ"/>
                  <a:ea typeface="メイリオ"/>
                  <a:cs typeface="メイリオ"/>
                  <a:sym typeface="メイリオ"/>
                </a:rPr>
                <a:t>データ</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4" name="正方形/長方形 50"/>
          <p:cNvGrpSpPr/>
          <p:nvPr/>
        </p:nvGrpSpPr>
        <p:grpSpPr>
          <a:xfrm>
            <a:off x="2548582" y="764704"/>
            <a:ext cx="8208914" cy="1656184"/>
            <a:chOff x="0" y="0"/>
            <a:chExt cx="8208912" cy="1656183"/>
          </a:xfrm>
        </p:grpSpPr>
        <p:sp>
          <p:nvSpPr>
            <p:cNvPr id="272" name="四角形"/>
            <p:cNvSpPr/>
            <p:nvPr/>
          </p:nvSpPr>
          <p:spPr>
            <a:xfrm>
              <a:off x="-1" y="0"/>
              <a:ext cx="8208914" cy="1656184"/>
            </a:xfrm>
            <a:prstGeom prst="rect">
              <a:avLst/>
            </a:prstGeom>
            <a:solidFill>
              <a:srgbClr val="FFFFFF"/>
            </a:soli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273" name="①在庫の過多"/>
            <p:cNvSpPr txBox="1"/>
            <p:nvPr/>
          </p:nvSpPr>
          <p:spPr>
            <a:xfrm>
              <a:off x="50482" y="591872"/>
              <a:ext cx="8107948"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t>①</a:t>
              </a:r>
              <a:r>
                <a:rPr>
                  <a:latin typeface="メイリオ"/>
                  <a:ea typeface="メイリオ"/>
                  <a:cs typeface="メイリオ"/>
                  <a:sym typeface="メイリオ"/>
                </a:rPr>
                <a:t>在庫の過多</a:t>
              </a:r>
            </a:p>
          </p:txBody>
        </p:sp>
      </p:grpSp>
      <p:grpSp>
        <p:nvGrpSpPr>
          <p:cNvPr id="277" name="正方形/長方形 47"/>
          <p:cNvGrpSpPr/>
          <p:nvPr/>
        </p:nvGrpSpPr>
        <p:grpSpPr>
          <a:xfrm>
            <a:off x="388342" y="764704"/>
            <a:ext cx="2160242" cy="1656184"/>
            <a:chOff x="0" y="0"/>
            <a:chExt cx="2160240" cy="1656183"/>
          </a:xfrm>
        </p:grpSpPr>
        <p:sp>
          <p:nvSpPr>
            <p:cNvPr id="275"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276" name="ステップ１：…"/>
            <p:cNvSpPr txBox="1"/>
            <p:nvPr/>
          </p:nvSpPr>
          <p:spPr>
            <a:xfrm>
              <a:off x="50482" y="401371"/>
              <a:ext cx="2059276"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rPr>
                  <a:latin typeface="メイリオ"/>
                  <a:ea typeface="メイリオ"/>
                  <a:cs typeface="メイリオ"/>
                  <a:sym typeface="メイリオ"/>
                </a:rPr>
                <a:t>ステップ１：</a:t>
              </a:r>
            </a:p>
            <a:p>
              <a:pPr algn="ctr">
                <a:defRPr b="1" sz="2000">
                  <a:solidFill>
                    <a:srgbClr val="FFFFFF"/>
                  </a:solidFill>
                </a:defRPr>
              </a:pPr>
              <a:r>
                <a:rPr>
                  <a:latin typeface="メイリオ"/>
                  <a:ea typeface="メイリオ"/>
                  <a:cs typeface="メイリオ"/>
                  <a:sym typeface="メイリオ"/>
                </a:rPr>
                <a:t>分析</a:t>
              </a:r>
            </a:p>
          </p:txBody>
        </p:sp>
      </p:grpSp>
      <p:sp>
        <p:nvSpPr>
          <p:cNvPr id="278" name="テキスト ボックス 32"/>
          <p:cNvSpPr txBox="1"/>
          <p:nvPr/>
        </p:nvSpPr>
        <p:spPr>
          <a:xfrm>
            <a:off x="2618830" y="1942125"/>
            <a:ext cx="3544964"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rPr>
                <a:latin typeface="メイリオ"/>
                <a:ea typeface="メイリオ"/>
                <a:cs typeface="メイリオ"/>
                <a:sym typeface="メイリオ"/>
              </a:rPr>
              <a:t>・順立装置の在庫が設計値より多い</a:t>
            </a:r>
          </a:p>
          <a:p>
            <a:pPr>
              <a:defRPr sz="1000"/>
            </a:pPr>
            <a:r>
              <a:rPr>
                <a:latin typeface="メイリオ"/>
                <a:ea typeface="メイリオ"/>
                <a:cs typeface="メイリオ"/>
                <a:sym typeface="メイリオ"/>
              </a:rPr>
              <a:t>・順立装置仮の外の置場で箱が溢れている</a:t>
            </a:r>
          </a:p>
        </p:txBody>
      </p:sp>
      <p:sp>
        <p:nvSpPr>
          <p:cNvPr id="279" name="正方形/長方形 55"/>
          <p:cNvSpPr txBox="1"/>
          <p:nvPr/>
        </p:nvSpPr>
        <p:spPr>
          <a:xfrm>
            <a:off x="6505171" y="1609375"/>
            <a:ext cx="4200757" cy="123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rPr>
                <a:latin typeface="メイリオ"/>
                <a:ea typeface="メイリオ"/>
                <a:cs typeface="メイリオ"/>
                <a:sym typeface="メイリオ"/>
              </a:rPr>
              <a:t>実績の</a:t>
            </a:r>
            <a:r>
              <a:t>LT</a:t>
            </a:r>
            <a:r>
              <a:rPr>
                <a:latin typeface="メイリオ"/>
                <a:ea typeface="メイリオ"/>
                <a:cs typeface="メイリオ"/>
                <a:sym typeface="メイリオ"/>
              </a:rPr>
              <a:t>が異常になる理由</a:t>
            </a:r>
          </a:p>
          <a:p>
            <a:pPr>
              <a:defRPr sz="1000"/>
            </a:pPr>
            <a:r>
              <a:t>a.</a:t>
            </a:r>
            <a:r>
              <a:rPr>
                <a:latin typeface="メイリオ"/>
                <a:ea typeface="メイリオ"/>
                <a:cs typeface="メイリオ"/>
                <a:sym typeface="メイリオ"/>
              </a:rPr>
              <a:t> 基準が間違っている</a:t>
            </a:r>
          </a:p>
          <a:p>
            <a:pPr>
              <a:defRPr sz="1000"/>
            </a:pPr>
            <a:r>
              <a:t>b.</a:t>
            </a:r>
            <a:r>
              <a:rPr>
                <a:latin typeface="メイリオ"/>
                <a:ea typeface="メイリオ"/>
                <a:cs typeface="メイリオ"/>
                <a:sym typeface="メイリオ"/>
              </a:rPr>
              <a:t> 箱（かんばん）の数が多い</a:t>
            </a:r>
          </a:p>
          <a:p>
            <a:pPr>
              <a:defRPr sz="1000"/>
            </a:pPr>
            <a:r>
              <a:rPr>
                <a:latin typeface="メイリオ"/>
                <a:ea typeface="メイリオ"/>
                <a:cs typeface="メイリオ"/>
                <a:sym typeface="メイリオ"/>
              </a:rPr>
              <a:t>　</a:t>
            </a:r>
            <a:r>
              <a:t>b-1. </a:t>
            </a:r>
            <a:r>
              <a:rPr>
                <a:latin typeface="メイリオ"/>
                <a:ea typeface="メイリオ"/>
                <a:cs typeface="メイリオ"/>
                <a:sym typeface="メイリオ"/>
              </a:rPr>
              <a:t>組付けを加味したかんばん設定になっていない</a:t>
            </a:r>
          </a:p>
          <a:p>
            <a:pPr>
              <a:defRPr sz="1000"/>
            </a:pPr>
            <a:r>
              <a:rPr>
                <a:latin typeface="メイリオ"/>
                <a:ea typeface="メイリオ"/>
                <a:cs typeface="メイリオ"/>
                <a:sym typeface="メイリオ"/>
              </a:rPr>
              <a:t>　</a:t>
            </a:r>
            <a:r>
              <a:t>b-2. </a:t>
            </a:r>
            <a:r>
              <a:rPr>
                <a:latin typeface="メイリオ"/>
                <a:ea typeface="メイリオ"/>
                <a:cs typeface="メイリオ"/>
                <a:sym typeface="メイリオ"/>
              </a:rPr>
              <a:t>かんばん枚数の基準となる基準在庫日数が実績を反映していない</a:t>
            </a:r>
          </a:p>
        </p:txBody>
      </p:sp>
      <p:sp>
        <p:nvSpPr>
          <p:cNvPr id="280" name="正方形/長方形 51"/>
          <p:cNvSpPr/>
          <p:nvPr/>
        </p:nvSpPr>
        <p:spPr>
          <a:xfrm>
            <a:off x="2548583" y="2780927"/>
            <a:ext cx="8208914" cy="1656185"/>
          </a:xfrm>
          <a:prstGeom prst="rect">
            <a:avLst/>
          </a:prstGeom>
          <a:solidFill>
            <a:srgbClr val="FFFFFF"/>
          </a:solidFill>
          <a:ln>
            <a:solidFill>
              <a:srgbClr val="00196F"/>
            </a:solidFill>
          </a:ln>
          <a:effectLst>
            <a:outerShdw sx="100000" sy="100000" kx="0" ky="0" algn="b" rotWithShape="0" blurRad="38100" dist="23000" dir="5400000">
              <a:srgbClr val="000000">
                <a:alpha val="35000"/>
              </a:srgbClr>
            </a:outerShdw>
          </a:effectLst>
        </p:spPr>
        <p:txBody>
          <a:bodyPr lIns="45719" rIns="45719" anchor="ctr"/>
          <a:lstStyle/>
          <a:p>
            <a:pPr algn="ctr">
              <a:defRPr b="1" sz="2000">
                <a:solidFill>
                  <a:srgbClr val="FFFFFF"/>
                </a:solidFill>
              </a:defRPr>
            </a:pPr>
          </a:p>
        </p:txBody>
      </p:sp>
      <p:sp>
        <p:nvSpPr>
          <p:cNvPr id="281" name="正方形/長方形 53"/>
          <p:cNvSpPr/>
          <p:nvPr/>
        </p:nvSpPr>
        <p:spPr>
          <a:xfrm>
            <a:off x="2548583" y="4725144"/>
            <a:ext cx="8208913" cy="1656185"/>
          </a:xfrm>
          <a:prstGeom prst="rect">
            <a:avLst/>
          </a:prstGeom>
          <a:solidFill>
            <a:srgbClr val="FFFFFF"/>
          </a:solidFill>
          <a:ln>
            <a:solidFill>
              <a:srgbClr val="00196F"/>
            </a:solidFill>
          </a:ln>
          <a:effectLst>
            <a:outerShdw sx="100000" sy="100000" kx="0" ky="0" algn="b" rotWithShape="0" blurRad="38100" dist="23000" dir="5400000">
              <a:srgbClr val="000000">
                <a:alpha val="35000"/>
              </a:srgbClr>
            </a:outerShdw>
          </a:effectLst>
        </p:spPr>
        <p:txBody>
          <a:bodyPr lIns="45719" rIns="45719" anchor="ctr"/>
          <a:lstStyle/>
          <a:p>
            <a:pPr algn="ctr">
              <a:defRPr b="1" sz="2000">
                <a:solidFill>
                  <a:srgbClr val="FFFFFF"/>
                </a:solidFill>
              </a:defRPr>
            </a:pPr>
          </a:p>
        </p:txBody>
      </p:sp>
      <p:grpSp>
        <p:nvGrpSpPr>
          <p:cNvPr id="284" name="正方形/長方形 48"/>
          <p:cNvGrpSpPr/>
          <p:nvPr/>
        </p:nvGrpSpPr>
        <p:grpSpPr>
          <a:xfrm>
            <a:off x="388342" y="2780927"/>
            <a:ext cx="2160242" cy="1656185"/>
            <a:chOff x="0" y="0"/>
            <a:chExt cx="2160240" cy="1656183"/>
          </a:xfrm>
        </p:grpSpPr>
        <p:sp>
          <p:nvSpPr>
            <p:cNvPr id="282"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283" name="ステップ２：…"/>
            <p:cNvSpPr txBox="1"/>
            <p:nvPr/>
          </p:nvSpPr>
          <p:spPr>
            <a:xfrm>
              <a:off x="50482" y="401371"/>
              <a:ext cx="2059276"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rPr>
                  <a:latin typeface="メイリオ"/>
                  <a:ea typeface="メイリオ"/>
                  <a:cs typeface="メイリオ"/>
                  <a:sym typeface="メイリオ"/>
                </a:rPr>
                <a:t>ステップ２：</a:t>
              </a:r>
            </a:p>
            <a:p>
              <a:pPr algn="ctr">
                <a:defRPr b="1" sz="2000">
                  <a:solidFill>
                    <a:srgbClr val="FFFFFF"/>
                  </a:solidFill>
                </a:defRPr>
              </a:pPr>
              <a:r>
                <a:rPr>
                  <a:latin typeface="メイリオ"/>
                  <a:ea typeface="メイリオ"/>
                  <a:cs typeface="メイリオ"/>
                  <a:sym typeface="メイリオ"/>
                </a:rPr>
                <a:t>対策</a:t>
              </a:r>
            </a:p>
          </p:txBody>
        </p:sp>
      </p:grpSp>
      <p:grpSp>
        <p:nvGrpSpPr>
          <p:cNvPr id="287" name="正方形/長方形 49"/>
          <p:cNvGrpSpPr/>
          <p:nvPr/>
        </p:nvGrpSpPr>
        <p:grpSpPr>
          <a:xfrm>
            <a:off x="388342" y="4725144"/>
            <a:ext cx="2160242" cy="1656185"/>
            <a:chOff x="0" y="0"/>
            <a:chExt cx="2160240" cy="1656183"/>
          </a:xfrm>
        </p:grpSpPr>
        <p:sp>
          <p:nvSpPr>
            <p:cNvPr id="285"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286" name="ステップ３：…"/>
            <p:cNvSpPr txBox="1"/>
            <p:nvPr/>
          </p:nvSpPr>
          <p:spPr>
            <a:xfrm>
              <a:off x="50482" y="401371"/>
              <a:ext cx="2059276" cy="853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rPr>
                  <a:latin typeface="メイリオ"/>
                  <a:ea typeface="メイリオ"/>
                  <a:cs typeface="メイリオ"/>
                  <a:sym typeface="メイリオ"/>
                </a:rPr>
                <a:t>ステップ３：</a:t>
              </a:r>
            </a:p>
            <a:p>
              <a:pPr algn="ctr">
                <a:defRPr b="1" sz="2000">
                  <a:solidFill>
                    <a:srgbClr val="FFFFFF"/>
                  </a:solidFill>
                </a:defRPr>
              </a:pPr>
              <a:r>
                <a:rPr>
                  <a:latin typeface="メイリオ"/>
                  <a:ea typeface="メイリオ"/>
                  <a:cs typeface="メイリオ"/>
                  <a:sym typeface="メイリオ"/>
                </a:rPr>
                <a:t>分析</a:t>
              </a:r>
            </a:p>
          </p:txBody>
        </p:sp>
      </p:grpSp>
      <p:sp>
        <p:nvSpPr>
          <p:cNvPr id="288" name="テキスト ボックス 52"/>
          <p:cNvSpPr txBox="1"/>
          <p:nvPr/>
        </p:nvSpPr>
        <p:spPr>
          <a:xfrm>
            <a:off x="2690721" y="3910219"/>
            <a:ext cx="4251264" cy="81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rPr>
                <a:latin typeface="メイリオ"/>
                <a:ea typeface="メイリオ"/>
                <a:cs typeface="メイリオ"/>
                <a:sym typeface="メイリオ"/>
              </a:rPr>
              <a:t>不要なかんばんの低減</a:t>
            </a:r>
          </a:p>
          <a:p>
            <a:pPr>
              <a:defRPr sz="1000"/>
            </a:pPr>
            <a:r>
              <a:t>b-1. </a:t>
            </a:r>
            <a:r>
              <a:rPr>
                <a:latin typeface="メイリオ"/>
                <a:ea typeface="メイリオ"/>
                <a:cs typeface="メイリオ"/>
                <a:sym typeface="メイリオ"/>
              </a:rPr>
              <a:t>組付けを加味したかんばんの設定</a:t>
            </a:r>
          </a:p>
          <a:p>
            <a:pPr>
              <a:defRPr sz="1000"/>
            </a:pPr>
            <a:r>
              <a:t>b-2. </a:t>
            </a:r>
            <a:r>
              <a:rPr>
                <a:latin typeface="メイリオ"/>
                <a:ea typeface="メイリオ"/>
                <a:cs typeface="メイリオ"/>
                <a:sym typeface="メイリオ"/>
              </a:rPr>
              <a:t>基準在庫日数を実績に近づける</a:t>
            </a:r>
          </a:p>
        </p:txBody>
      </p:sp>
      <p:sp>
        <p:nvSpPr>
          <p:cNvPr id="289" name="テキスト プレースホルダー 2"/>
          <p:cNvSpPr txBox="1"/>
          <p:nvPr>
            <p:ph type="body" sz="quarter" idx="1"/>
          </p:nvPr>
        </p:nvSpPr>
        <p:spPr>
          <a:xfrm>
            <a:off x="405059" y="273604"/>
            <a:ext cx="10368369" cy="351354"/>
          </a:xfrm>
          <a:prstGeom prst="rect">
            <a:avLst/>
          </a:prstGeom>
        </p:spPr>
        <p:txBody>
          <a:bodyPr/>
          <a:lstStyle>
            <a:lvl1pPr defTabSz="576801">
              <a:defRPr sz="1449">
                <a:solidFill>
                  <a:srgbClr val="000000"/>
                </a:solidFill>
              </a:defRPr>
            </a:lvl1pPr>
          </a:lstStyle>
          <a:p>
            <a:pPr/>
            <a:r>
              <a:t>メモ</a:t>
            </a:r>
          </a:p>
        </p:txBody>
      </p:sp>
      <p:sp>
        <p:nvSpPr>
          <p:cNvPr id="290"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291" name="図 61" descr="図 61"/>
          <p:cNvPicPr>
            <a:picLocks noChangeAspect="1"/>
          </p:cNvPicPr>
          <p:nvPr/>
        </p:nvPicPr>
        <p:blipFill>
          <a:blip r:embed="rId2">
            <a:extLst/>
          </a:blip>
          <a:stretch>
            <a:fillRect/>
          </a:stretch>
        </p:blipFill>
        <p:spPr>
          <a:xfrm>
            <a:off x="2620591" y="2844224"/>
            <a:ext cx="1867971" cy="1050734"/>
          </a:xfrm>
          <a:prstGeom prst="rect">
            <a:avLst/>
          </a:prstGeom>
          <a:ln w="12700">
            <a:miter lim="400000"/>
          </a:ln>
        </p:spPr>
      </p:pic>
      <p:sp>
        <p:nvSpPr>
          <p:cNvPr id="292" name="正方形/長方形 62"/>
          <p:cNvSpPr txBox="1"/>
          <p:nvPr/>
        </p:nvSpPr>
        <p:spPr>
          <a:xfrm>
            <a:off x="6665440" y="3920216"/>
            <a:ext cx="4013017"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滞留度合いが短縮。ただ滞留自体はまだ存在している</a:t>
            </a:r>
          </a:p>
        </p:txBody>
      </p:sp>
      <p:sp>
        <p:nvSpPr>
          <p:cNvPr id="293" name="正方形/長方形 64"/>
          <p:cNvSpPr txBox="1"/>
          <p:nvPr/>
        </p:nvSpPr>
        <p:spPr>
          <a:xfrm>
            <a:off x="5947903" y="2936543"/>
            <a:ext cx="1276713"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LT</a:t>
            </a:r>
            <a:r>
              <a:rPr>
                <a:latin typeface="メイリオ"/>
                <a:ea typeface="メイリオ"/>
                <a:cs typeface="メイリオ"/>
                <a:sym typeface="メイリオ"/>
              </a:rPr>
              <a:t>を確認すると、</a:t>
            </a:r>
          </a:p>
        </p:txBody>
      </p:sp>
      <p:sp>
        <p:nvSpPr>
          <p:cNvPr id="316" name="カギ線コネクタ 77"/>
          <p:cNvSpPr/>
          <p:nvPr/>
        </p:nvSpPr>
        <p:spPr>
          <a:xfrm>
            <a:off x="4488180" y="2226310"/>
            <a:ext cx="2016761" cy="1143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3" y="0"/>
                </a:lnTo>
                <a:lnTo>
                  <a:pt x="17043" y="21600"/>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295" name="カギ線コネクタ 85"/>
          <p:cNvSpPr/>
          <p:nvPr/>
        </p:nvSpPr>
        <p:spPr>
          <a:xfrm rot="5400000">
            <a:off x="5991321" y="2146500"/>
            <a:ext cx="495345" cy="4932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nchor="ctr"/>
          <a:lstStyle/>
          <a:p>
            <a:pPr/>
          </a:p>
        </p:txBody>
      </p:sp>
      <p:pic>
        <p:nvPicPr>
          <p:cNvPr id="296" name="図 90" descr="図 90"/>
          <p:cNvPicPr>
            <a:picLocks noChangeAspect="1"/>
          </p:cNvPicPr>
          <p:nvPr/>
        </p:nvPicPr>
        <p:blipFill>
          <a:blip r:embed="rId3">
            <a:extLst/>
          </a:blip>
          <a:stretch>
            <a:fillRect/>
          </a:stretch>
        </p:blipFill>
        <p:spPr>
          <a:xfrm>
            <a:off x="7101720" y="2903197"/>
            <a:ext cx="3637516" cy="873004"/>
          </a:xfrm>
          <a:prstGeom prst="rect">
            <a:avLst/>
          </a:prstGeom>
          <a:ln w="12700">
            <a:miter lim="400000"/>
          </a:ln>
        </p:spPr>
      </p:pic>
      <p:sp>
        <p:nvSpPr>
          <p:cNvPr id="297" name="テキスト ボックス 92"/>
          <p:cNvSpPr txBox="1"/>
          <p:nvPr/>
        </p:nvSpPr>
        <p:spPr>
          <a:xfrm>
            <a:off x="7850886" y="2852935"/>
            <a:ext cx="1852777"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rPr>
                <a:latin typeface="メイリオ"/>
                <a:ea typeface="メイリオ"/>
                <a:cs typeface="メイリオ"/>
                <a:sym typeface="メイリオ"/>
              </a:rPr>
              <a:t>設計値変更前と変更後の差分</a:t>
            </a:r>
            <a:r>
              <a:t>LT</a:t>
            </a:r>
            <a:r>
              <a:rPr>
                <a:latin typeface="メイリオ"/>
                <a:ea typeface="メイリオ"/>
                <a:cs typeface="メイリオ"/>
                <a:sym typeface="メイリオ"/>
              </a:rPr>
              <a:t>の結果</a:t>
            </a:r>
          </a:p>
        </p:txBody>
      </p:sp>
      <p:sp>
        <p:nvSpPr>
          <p:cNvPr id="298" name="テキスト ボックス 96"/>
          <p:cNvSpPr txBox="1"/>
          <p:nvPr/>
        </p:nvSpPr>
        <p:spPr>
          <a:xfrm>
            <a:off x="2666310" y="4855024"/>
            <a:ext cx="484111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a:t>
            </a:r>
            <a:r>
              <a:rPr>
                <a:latin typeface="メイリオ"/>
                <a:ea typeface="メイリオ"/>
                <a:cs typeface="メイリオ"/>
                <a:sym typeface="メイリオ"/>
              </a:rPr>
              <a:t>継続在庫異常になっている原因分析（対策後の分析）</a:t>
            </a:r>
          </a:p>
          <a:p>
            <a:pPr>
              <a:defRPr sz="1000"/>
            </a:pPr>
            <a:r>
              <a:t>a,b. </a:t>
            </a:r>
            <a:r>
              <a:rPr>
                <a:latin typeface="メイリオ"/>
                <a:ea typeface="メイリオ"/>
                <a:cs typeface="メイリオ"/>
                <a:sym typeface="メイリオ"/>
              </a:rPr>
              <a:t>対策後もまだ滞留してる品番の要因分析　</a:t>
            </a:r>
            <a:r>
              <a:t>→</a:t>
            </a:r>
            <a:r>
              <a:rPr>
                <a:latin typeface="メイリオ"/>
                <a:ea typeface="メイリオ"/>
                <a:cs typeface="メイリオ"/>
                <a:sym typeface="メイリオ"/>
              </a:rPr>
              <a:t>　ベイジアンネットワーク</a:t>
            </a:r>
          </a:p>
          <a:p>
            <a:pPr>
              <a:defRPr sz="1000"/>
            </a:pPr>
          </a:p>
          <a:p>
            <a:pPr>
              <a:defRPr sz="1000"/>
            </a:pPr>
            <a:r>
              <a:t>■</a:t>
            </a:r>
            <a:r>
              <a:rPr>
                <a:latin typeface="メイリオ"/>
                <a:ea typeface="メイリオ"/>
                <a:cs typeface="メイリオ"/>
                <a:sym typeface="メイリオ"/>
              </a:rPr>
              <a:t>かんばん数の低減後の分析（対策の良し悪しの評価）</a:t>
            </a:r>
          </a:p>
          <a:p>
            <a:pPr>
              <a:defRPr sz="1000"/>
            </a:pPr>
            <a:r>
              <a:rPr>
                <a:latin typeface="メイリオ"/>
                <a:ea typeface="メイリオ"/>
                <a:cs typeface="メイリオ"/>
                <a:sym typeface="メイリオ"/>
              </a:rPr>
              <a:t>確かに滞留在庫は減ったが、逆に欠品リスクは上がっていないか分析</a:t>
            </a:r>
          </a:p>
        </p:txBody>
      </p:sp>
      <p:sp>
        <p:nvSpPr>
          <p:cNvPr id="299" name="右矢印 103"/>
          <p:cNvSpPr/>
          <p:nvPr/>
        </p:nvSpPr>
        <p:spPr>
          <a:xfrm>
            <a:off x="6092523" y="3240570"/>
            <a:ext cx="432049" cy="484633"/>
          </a:xfrm>
          <a:prstGeom prst="rightArrow">
            <a:avLst>
              <a:gd name="adj1" fmla="val 50000"/>
              <a:gd name="adj2" fmla="val 50000"/>
            </a:avLst>
          </a:prstGeom>
          <a:solidFill>
            <a:schemeClr val="accent1"/>
          </a:solidFill>
          <a:ln>
            <a:solidFill>
              <a:srgbClr val="000000"/>
            </a:solidFill>
          </a:ln>
          <a:effectLst>
            <a:outerShdw sx="100000" sy="100000" kx="0" ky="0" algn="b" rotWithShape="0" blurRad="38100" dist="23000" dir="5400000">
              <a:srgbClr val="000000">
                <a:alpha val="35000"/>
              </a:srgbClr>
            </a:outerShdw>
          </a:effectLst>
        </p:spPr>
        <p:txBody>
          <a:bodyPr lIns="45719" rIns="45719" anchor="ctr"/>
          <a:lstStyle/>
          <a:p>
            <a:pPr algn="ctr">
              <a:defRPr sz="1400">
                <a:solidFill>
                  <a:srgbClr val="FFFFFF"/>
                </a:solidFill>
              </a:defRPr>
            </a:pPr>
          </a:p>
        </p:txBody>
      </p:sp>
      <p:sp>
        <p:nvSpPr>
          <p:cNvPr id="300" name="右矢印 104"/>
          <p:cNvSpPr/>
          <p:nvPr/>
        </p:nvSpPr>
        <p:spPr>
          <a:xfrm>
            <a:off x="6080062" y="1146047"/>
            <a:ext cx="432049" cy="484633"/>
          </a:xfrm>
          <a:prstGeom prst="rightArrow">
            <a:avLst>
              <a:gd name="adj1" fmla="val 50000"/>
              <a:gd name="adj2" fmla="val 50000"/>
            </a:avLst>
          </a:prstGeom>
          <a:solidFill>
            <a:schemeClr val="accent1"/>
          </a:solidFill>
          <a:ln>
            <a:solidFill>
              <a:srgbClr val="000000"/>
            </a:solidFill>
          </a:ln>
          <a:effectLst>
            <a:outerShdw sx="100000" sy="100000" kx="0" ky="0" algn="b" rotWithShape="0" blurRad="38100" dist="23000" dir="5400000">
              <a:srgbClr val="000000">
                <a:alpha val="35000"/>
              </a:srgbClr>
            </a:outerShdw>
          </a:effectLst>
        </p:spPr>
        <p:txBody>
          <a:bodyPr lIns="45719" rIns="45719" anchor="ctr"/>
          <a:lstStyle/>
          <a:p>
            <a:pPr algn="ctr">
              <a:defRPr sz="1400">
                <a:solidFill>
                  <a:srgbClr val="FFFFFF"/>
                </a:solidFill>
              </a:defRPr>
            </a:pPr>
          </a:p>
        </p:txBody>
      </p:sp>
      <p:grpSp>
        <p:nvGrpSpPr>
          <p:cNvPr id="303" name="吹き出し: 角を丸めた四角形 1"/>
          <p:cNvGrpSpPr/>
          <p:nvPr/>
        </p:nvGrpSpPr>
        <p:grpSpPr>
          <a:xfrm>
            <a:off x="5348253" y="-832995"/>
            <a:ext cx="3911556" cy="1463469"/>
            <a:chOff x="0" y="0"/>
            <a:chExt cx="3911555" cy="1463467"/>
          </a:xfrm>
        </p:grpSpPr>
        <p:sp>
          <p:nvSpPr>
            <p:cNvPr id="301" name="図形"/>
            <p:cNvSpPr/>
            <p:nvPr/>
          </p:nvSpPr>
          <p:spPr>
            <a:xfrm>
              <a:off x="0" y="0"/>
              <a:ext cx="3911556" cy="146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63" y="3600"/>
                  </a:moveTo>
                  <a:cubicBezTo>
                    <a:pt x="2663" y="1612"/>
                    <a:pt x="3266" y="0"/>
                    <a:pt x="4010" y="0"/>
                  </a:cubicBezTo>
                  <a:lnTo>
                    <a:pt x="5819" y="0"/>
                  </a:lnTo>
                  <a:lnTo>
                    <a:pt x="20253" y="0"/>
                  </a:lnTo>
                  <a:cubicBezTo>
                    <a:pt x="20997" y="0"/>
                    <a:pt x="21600" y="1612"/>
                    <a:pt x="21600" y="3600"/>
                  </a:cubicBezTo>
                  <a:lnTo>
                    <a:pt x="21600" y="18000"/>
                  </a:lnTo>
                  <a:cubicBezTo>
                    <a:pt x="21600" y="19988"/>
                    <a:pt x="20997" y="21600"/>
                    <a:pt x="20253" y="21600"/>
                  </a:cubicBezTo>
                  <a:lnTo>
                    <a:pt x="4010" y="21600"/>
                  </a:lnTo>
                  <a:cubicBezTo>
                    <a:pt x="3266" y="21600"/>
                    <a:pt x="2663" y="19988"/>
                    <a:pt x="2663" y="18000"/>
                  </a:cubicBezTo>
                  <a:lnTo>
                    <a:pt x="2663" y="18000"/>
                  </a:lnTo>
                  <a:lnTo>
                    <a:pt x="0" y="15712"/>
                  </a:lnTo>
                  <a:lnTo>
                    <a:pt x="2663" y="12600"/>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2" name="在庫の過多の検出はできる…"/>
            <p:cNvSpPr txBox="1"/>
            <p:nvPr/>
          </p:nvSpPr>
          <p:spPr>
            <a:xfrm>
              <a:off x="612031" y="171663"/>
              <a:ext cx="3169664"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rPr>
                  <a:latin typeface="メイリオ"/>
                  <a:ea typeface="メイリオ"/>
                  <a:cs typeface="メイリオ"/>
                  <a:sym typeface="メイリオ"/>
                </a:rPr>
                <a:t>在庫の過多の検出はできる</a:t>
              </a:r>
            </a:p>
            <a:p>
              <a:pPr algn="ctr">
                <a:defRPr>
                  <a:solidFill>
                    <a:srgbClr val="FFFFFF"/>
                  </a:solidFill>
                </a:defRPr>
              </a:pPr>
              <a:r>
                <a:rPr>
                  <a:latin typeface="メイリオ"/>
                  <a:ea typeface="メイリオ"/>
                  <a:cs typeface="メイリオ"/>
                  <a:sym typeface="メイリオ"/>
                </a:rPr>
                <a:t>基準は作れる、監視はできる</a:t>
              </a:r>
            </a:p>
            <a:p>
              <a:pPr algn="ctr">
                <a:defRPr>
                  <a:solidFill>
                    <a:srgbClr val="FFFFFF"/>
                  </a:solidFill>
                </a:defRPr>
              </a:pPr>
              <a:r>
                <a:rPr>
                  <a:latin typeface="メイリオ"/>
                  <a:ea typeface="メイリオ"/>
                  <a:cs typeface="メイリオ"/>
                  <a:sym typeface="メイリオ"/>
                </a:rPr>
                <a:t>適正化、シミュレーション？</a:t>
              </a:r>
            </a:p>
          </p:txBody>
        </p:sp>
      </p:grpSp>
      <p:pic>
        <p:nvPicPr>
          <p:cNvPr id="304" name="図 5" descr="図 5"/>
          <p:cNvPicPr>
            <a:picLocks noChangeAspect="1"/>
          </p:cNvPicPr>
          <p:nvPr/>
        </p:nvPicPr>
        <p:blipFill>
          <a:blip r:embed="rId4">
            <a:extLst/>
          </a:blip>
          <a:stretch>
            <a:fillRect/>
          </a:stretch>
        </p:blipFill>
        <p:spPr>
          <a:xfrm>
            <a:off x="2612567" y="810905"/>
            <a:ext cx="1552310" cy="997915"/>
          </a:xfrm>
          <a:prstGeom prst="rect">
            <a:avLst/>
          </a:prstGeom>
          <a:ln w="12700">
            <a:miter lim="400000"/>
          </a:ln>
        </p:spPr>
      </p:pic>
      <p:pic>
        <p:nvPicPr>
          <p:cNvPr id="305" name="図 7" descr="図 7"/>
          <p:cNvPicPr>
            <a:picLocks noChangeAspect="1"/>
          </p:cNvPicPr>
          <p:nvPr/>
        </p:nvPicPr>
        <p:blipFill>
          <a:blip r:embed="rId5">
            <a:extLst/>
          </a:blip>
          <a:stretch>
            <a:fillRect/>
          </a:stretch>
        </p:blipFill>
        <p:spPr>
          <a:xfrm>
            <a:off x="4153365" y="823694"/>
            <a:ext cx="1526116" cy="984463"/>
          </a:xfrm>
          <a:prstGeom prst="rect">
            <a:avLst/>
          </a:prstGeom>
          <a:ln w="12700">
            <a:miter lim="400000"/>
          </a:ln>
        </p:spPr>
      </p:pic>
      <p:sp>
        <p:nvSpPr>
          <p:cNvPr id="306" name="正方形/長方形 33"/>
          <p:cNvSpPr txBox="1"/>
          <p:nvPr/>
        </p:nvSpPr>
        <p:spPr>
          <a:xfrm>
            <a:off x="4195450" y="1539869"/>
            <a:ext cx="79635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仮置き場</a:t>
            </a:r>
          </a:p>
        </p:txBody>
      </p:sp>
      <p:pic>
        <p:nvPicPr>
          <p:cNvPr id="307" name="図 9" descr="図 9"/>
          <p:cNvPicPr>
            <a:picLocks noChangeAspect="1"/>
          </p:cNvPicPr>
          <p:nvPr/>
        </p:nvPicPr>
        <p:blipFill>
          <a:blip r:embed="rId6">
            <a:extLst/>
          </a:blip>
          <a:stretch>
            <a:fillRect/>
          </a:stretch>
        </p:blipFill>
        <p:spPr>
          <a:xfrm>
            <a:off x="2540287" y="29686"/>
            <a:ext cx="884239" cy="702707"/>
          </a:xfrm>
          <a:prstGeom prst="rect">
            <a:avLst/>
          </a:prstGeom>
          <a:ln w="12700">
            <a:miter lim="400000"/>
          </a:ln>
        </p:spPr>
      </p:pic>
      <p:sp>
        <p:nvSpPr>
          <p:cNvPr id="308" name="正方形/長方形 37"/>
          <p:cNvSpPr txBox="1"/>
          <p:nvPr/>
        </p:nvSpPr>
        <p:spPr>
          <a:xfrm>
            <a:off x="2615269" y="476672"/>
            <a:ext cx="79635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順立装置</a:t>
            </a:r>
          </a:p>
        </p:txBody>
      </p:sp>
      <p:pic>
        <p:nvPicPr>
          <p:cNvPr id="309" name="図 11" descr="図 11"/>
          <p:cNvPicPr>
            <a:picLocks noChangeAspect="1"/>
          </p:cNvPicPr>
          <p:nvPr/>
        </p:nvPicPr>
        <p:blipFill>
          <a:blip r:embed="rId7">
            <a:extLst/>
          </a:blip>
          <a:stretch>
            <a:fillRect/>
          </a:stretch>
        </p:blipFill>
        <p:spPr>
          <a:xfrm>
            <a:off x="7101720" y="844924"/>
            <a:ext cx="3622457" cy="781522"/>
          </a:xfrm>
          <a:prstGeom prst="rect">
            <a:avLst/>
          </a:prstGeom>
          <a:ln w="12700">
            <a:miter lim="400000"/>
          </a:ln>
        </p:spPr>
      </p:pic>
      <p:pic>
        <p:nvPicPr>
          <p:cNvPr id="310" name="図 13" descr="図 13"/>
          <p:cNvPicPr>
            <a:picLocks noChangeAspect="1"/>
          </p:cNvPicPr>
          <p:nvPr/>
        </p:nvPicPr>
        <p:blipFill>
          <a:blip r:embed="rId8">
            <a:extLst/>
          </a:blip>
          <a:stretch>
            <a:fillRect/>
          </a:stretch>
        </p:blipFill>
        <p:spPr>
          <a:xfrm>
            <a:off x="4614254" y="2848222"/>
            <a:ext cx="1229016" cy="1064483"/>
          </a:xfrm>
          <a:prstGeom prst="rect">
            <a:avLst/>
          </a:prstGeom>
          <a:ln w="12700">
            <a:miter lim="400000"/>
          </a:ln>
        </p:spPr>
      </p:pic>
      <p:sp>
        <p:nvSpPr>
          <p:cNvPr id="311" name="コネクタ: カギ線 22"/>
          <p:cNvSpPr/>
          <p:nvPr/>
        </p:nvSpPr>
        <p:spPr>
          <a:xfrm>
            <a:off x="3340670" y="476672"/>
            <a:ext cx="1575754" cy="347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28575">
            <a:solidFill>
              <a:srgbClr val="00196F"/>
            </a:solidFill>
            <a:tailEnd type="triangle"/>
          </a:ln>
        </p:spPr>
        <p:txBody>
          <a:bodyPr lIns="45719" rIns="45719" anchor="ctr"/>
          <a:lstStyle/>
          <a:p>
            <a:pPr/>
          </a:p>
        </p:txBody>
      </p:sp>
      <p:grpSp>
        <p:nvGrpSpPr>
          <p:cNvPr id="314" name="吹き出し: 角を丸めた四角形 58"/>
          <p:cNvGrpSpPr/>
          <p:nvPr/>
        </p:nvGrpSpPr>
        <p:grpSpPr>
          <a:xfrm>
            <a:off x="7920404" y="4880192"/>
            <a:ext cx="3911556" cy="1463468"/>
            <a:chOff x="0" y="0"/>
            <a:chExt cx="3911555" cy="1463467"/>
          </a:xfrm>
        </p:grpSpPr>
        <p:sp>
          <p:nvSpPr>
            <p:cNvPr id="312" name="図形"/>
            <p:cNvSpPr/>
            <p:nvPr/>
          </p:nvSpPr>
          <p:spPr>
            <a:xfrm>
              <a:off x="0" y="0"/>
              <a:ext cx="3911556" cy="146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63" y="3600"/>
                  </a:moveTo>
                  <a:cubicBezTo>
                    <a:pt x="2663" y="1612"/>
                    <a:pt x="3266" y="0"/>
                    <a:pt x="4010" y="0"/>
                  </a:cubicBezTo>
                  <a:lnTo>
                    <a:pt x="5819" y="0"/>
                  </a:lnTo>
                  <a:lnTo>
                    <a:pt x="20253" y="0"/>
                  </a:lnTo>
                  <a:cubicBezTo>
                    <a:pt x="20997" y="0"/>
                    <a:pt x="21600" y="1612"/>
                    <a:pt x="21600" y="3600"/>
                  </a:cubicBezTo>
                  <a:lnTo>
                    <a:pt x="21600" y="18000"/>
                  </a:lnTo>
                  <a:cubicBezTo>
                    <a:pt x="21600" y="19988"/>
                    <a:pt x="20997" y="21600"/>
                    <a:pt x="20253" y="21600"/>
                  </a:cubicBezTo>
                  <a:lnTo>
                    <a:pt x="4010" y="21600"/>
                  </a:lnTo>
                  <a:cubicBezTo>
                    <a:pt x="3266" y="21600"/>
                    <a:pt x="2663" y="19988"/>
                    <a:pt x="2663" y="18000"/>
                  </a:cubicBezTo>
                  <a:lnTo>
                    <a:pt x="2663" y="18000"/>
                  </a:lnTo>
                  <a:lnTo>
                    <a:pt x="0" y="15712"/>
                  </a:lnTo>
                  <a:lnTo>
                    <a:pt x="2663" y="12600"/>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3" name="在庫の過多の検出はできる…"/>
            <p:cNvSpPr txBox="1"/>
            <p:nvPr/>
          </p:nvSpPr>
          <p:spPr>
            <a:xfrm>
              <a:off x="612031" y="171663"/>
              <a:ext cx="3169664"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rPr>
                  <a:latin typeface="メイリオ"/>
                  <a:ea typeface="メイリオ"/>
                  <a:cs typeface="メイリオ"/>
                  <a:sym typeface="メイリオ"/>
                </a:rPr>
                <a:t>在庫の過多の検出はできる</a:t>
              </a:r>
            </a:p>
            <a:p>
              <a:pPr algn="ctr">
                <a:defRPr>
                  <a:solidFill>
                    <a:srgbClr val="FFFFFF"/>
                  </a:solidFill>
                </a:defRPr>
              </a:pPr>
              <a:r>
                <a:rPr>
                  <a:latin typeface="メイリオ"/>
                  <a:ea typeface="メイリオ"/>
                  <a:cs typeface="メイリオ"/>
                  <a:sym typeface="メイリオ"/>
                </a:rPr>
                <a:t>基準は作れる、監視はできる</a:t>
              </a:r>
            </a:p>
            <a:p>
              <a:pPr algn="ctr">
                <a:defRPr>
                  <a:solidFill>
                    <a:srgbClr val="FFFFFF"/>
                  </a:solidFill>
                </a:defRPr>
              </a:pPr>
              <a:r>
                <a:rPr>
                  <a:latin typeface="メイリオ"/>
                  <a:ea typeface="メイリオ"/>
                  <a:cs typeface="メイリオ"/>
                  <a:sym typeface="メイリオ"/>
                </a:rPr>
                <a:t>適正化、シミュレーション？</a:t>
              </a:r>
            </a:p>
          </p:txBody>
        </p:sp>
      </p:grpSp>
      <p:sp>
        <p:nvSpPr>
          <p:cNvPr id="315" name="正方形/長方形 59"/>
          <p:cNvSpPr txBox="1"/>
          <p:nvPr/>
        </p:nvSpPr>
        <p:spPr>
          <a:xfrm>
            <a:off x="2586008" y="1315419"/>
            <a:ext cx="796351"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順立装置の在庫</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テキスト プレースホルダー 1"/>
          <p:cNvSpPr txBox="1"/>
          <p:nvPr>
            <p:ph type="body" idx="1"/>
          </p:nvPr>
        </p:nvSpPr>
        <p:spPr>
          <a:xfrm>
            <a:off x="405059" y="767395"/>
            <a:ext cx="10368369" cy="5637602"/>
          </a:xfrm>
          <a:prstGeom prst="rect">
            <a:avLst/>
          </a:prstGeom>
        </p:spPr>
        <p:txBody>
          <a:bodyPr/>
          <a:lstStyle/>
          <a:p>
            <a:pPr/>
          </a:p>
        </p:txBody>
      </p:sp>
      <p:sp>
        <p:nvSpPr>
          <p:cNvPr id="320"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欠品リスクの定量化：順立装置の在庫</a:t>
            </a:r>
          </a:p>
        </p:txBody>
      </p:sp>
      <p:sp>
        <p:nvSpPr>
          <p:cNvPr id="321"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分析における利用データは9月の４週分（かんばん数＝約40000枚、品番数=約150）…"/>
          <p:cNvSpPr txBox="1"/>
          <p:nvPr>
            <p:ph type="body" idx="1"/>
          </p:nvPr>
        </p:nvSpPr>
        <p:spPr>
          <a:prstGeom prst="rect">
            <a:avLst/>
          </a:prstGeom>
        </p:spPr>
        <p:txBody>
          <a:bodyPr/>
          <a:lstStyle/>
          <a:p>
            <a:pPr>
              <a:defRPr sz="1800"/>
            </a:pPr>
            <a:r>
              <a:t>分析における利用データは9月の４週分（かんばん数＝約40000枚、品番数=約150）</a:t>
            </a:r>
          </a:p>
          <a:p>
            <a:pPr>
              <a:defRPr sz="1800"/>
            </a:pPr>
            <a:r>
              <a:t>ただし、同じ週の月曜〜土曜の朝（9:00）まで納入と回収があったかんばんを対象</a:t>
            </a:r>
          </a:p>
          <a:p>
            <a:pPr>
              <a:defRPr sz="1800"/>
            </a:pPr>
            <a:r>
              <a:t>土日（週）をまたぐかんばんはデータから除外　例：1週目の木に納入→2週目の月に回収など除外</a:t>
            </a:r>
          </a:p>
        </p:txBody>
      </p:sp>
      <p:sp>
        <p:nvSpPr>
          <p:cNvPr id="133"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データ</a:t>
            </a:r>
          </a:p>
        </p:txBody>
      </p:sp>
      <p:pic>
        <p:nvPicPr>
          <p:cNvPr id="134" name="スクリーンショット 2023-10-10 0.19.35.png" descr="スクリーンショット 2023-10-10 0.19.35.png"/>
          <p:cNvPicPr>
            <a:picLocks noChangeAspect="1"/>
          </p:cNvPicPr>
          <p:nvPr/>
        </p:nvPicPr>
        <p:blipFill>
          <a:blip r:embed="rId2">
            <a:extLst/>
          </a:blip>
          <a:srcRect l="830" t="0" r="0" b="2330"/>
          <a:stretch>
            <a:fillRect/>
          </a:stretch>
        </p:blipFill>
        <p:spPr>
          <a:xfrm>
            <a:off x="405063" y="2088208"/>
            <a:ext cx="10368544" cy="4313909"/>
          </a:xfrm>
          <a:prstGeom prst="rect">
            <a:avLst/>
          </a:prstGeom>
          <a:ln w="12700">
            <a:miter lim="400000"/>
          </a:ln>
        </p:spPr>
      </p:pic>
      <p:sp>
        <p:nvSpPr>
          <p:cNvPr id="135" name="線"/>
          <p:cNvSpPr/>
          <p:nvPr/>
        </p:nvSpPr>
        <p:spPr>
          <a:xfrm>
            <a:off x="1802784" y="3429000"/>
            <a:ext cx="8991527" cy="0"/>
          </a:xfrm>
          <a:prstGeom prst="line">
            <a:avLst/>
          </a:prstGeom>
          <a:ln w="25400">
            <a:solidFill>
              <a:schemeClr val="accent6">
                <a:satOff val="-3692"/>
                <a:lumOff val="-10196"/>
              </a:schemeClr>
            </a:solidFill>
            <a:miter lim="400000"/>
            <a:headEnd type="arrow"/>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136" name="線"/>
          <p:cNvSpPr/>
          <p:nvPr/>
        </p:nvSpPr>
        <p:spPr>
          <a:xfrm>
            <a:off x="1802783" y="4245224"/>
            <a:ext cx="8991528" cy="1"/>
          </a:xfrm>
          <a:prstGeom prst="line">
            <a:avLst/>
          </a:prstGeom>
          <a:ln w="25400">
            <a:solidFill>
              <a:schemeClr val="accent6">
                <a:satOff val="-3692"/>
                <a:lumOff val="-10196"/>
              </a:schemeClr>
            </a:solidFill>
            <a:miter lim="400000"/>
            <a:headEnd type="arrow"/>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137" name="線"/>
          <p:cNvSpPr/>
          <p:nvPr/>
        </p:nvSpPr>
        <p:spPr>
          <a:xfrm>
            <a:off x="1802783" y="4878353"/>
            <a:ext cx="8991528" cy="1"/>
          </a:xfrm>
          <a:prstGeom prst="line">
            <a:avLst/>
          </a:prstGeom>
          <a:ln w="25400">
            <a:solidFill>
              <a:schemeClr val="accent6">
                <a:satOff val="-3692"/>
                <a:lumOff val="-10196"/>
              </a:schemeClr>
            </a:solidFill>
            <a:miter lim="400000"/>
            <a:headEnd type="arrow"/>
            <a:tailEnd type="arrow"/>
          </a:ln>
          <a:effectLst>
            <a:outerShdw sx="100000" sy="100000" kx="0" ky="0" algn="b" rotWithShape="0" blurRad="38100" dist="20000" dir="5400000">
              <a:srgbClr val="000000">
                <a:alpha val="38000"/>
              </a:srgbClr>
            </a:outerShdw>
          </a:effectLst>
        </p:spPr>
        <p:txBody>
          <a:bodyPr lIns="45719" rIns="45719"/>
          <a:lstStyle/>
          <a:p>
            <a:pPr/>
          </a:p>
        </p:txBody>
      </p:sp>
      <p:sp>
        <p:nvSpPr>
          <p:cNvPr id="138" name="線"/>
          <p:cNvSpPr/>
          <p:nvPr/>
        </p:nvSpPr>
        <p:spPr>
          <a:xfrm>
            <a:off x="1802783" y="5683527"/>
            <a:ext cx="8991528" cy="1"/>
          </a:xfrm>
          <a:prstGeom prst="line">
            <a:avLst/>
          </a:prstGeom>
          <a:ln w="25400">
            <a:solidFill>
              <a:schemeClr val="accent6">
                <a:satOff val="-3692"/>
                <a:lumOff val="-10196"/>
              </a:schemeClr>
            </a:solidFill>
            <a:miter lim="400000"/>
            <a:headEnd type="arrow"/>
            <a:tailEnd type="arrow"/>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テキスト プレースホルダー 1"/>
          <p:cNvSpPr txBox="1"/>
          <p:nvPr>
            <p:ph type="body" idx="1"/>
          </p:nvPr>
        </p:nvSpPr>
        <p:spPr>
          <a:xfrm>
            <a:off x="405059" y="767395"/>
            <a:ext cx="10368369" cy="5637602"/>
          </a:xfrm>
          <a:prstGeom prst="rect">
            <a:avLst/>
          </a:prstGeom>
        </p:spPr>
        <p:txBody>
          <a:bodyPr/>
          <a:lstStyle/>
          <a:p>
            <a:pPr/>
          </a:p>
        </p:txBody>
      </p:sp>
      <p:sp>
        <p:nvSpPr>
          <p:cNvPr id="325"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分析設計</a:t>
            </a:r>
          </a:p>
        </p:txBody>
      </p:sp>
      <p:sp>
        <p:nvSpPr>
          <p:cNvPr id="326"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pSp>
        <p:nvGrpSpPr>
          <p:cNvPr id="329" name="正方形/長方形 14"/>
          <p:cNvGrpSpPr/>
          <p:nvPr/>
        </p:nvGrpSpPr>
        <p:grpSpPr>
          <a:xfrm>
            <a:off x="2548582" y="2636911"/>
            <a:ext cx="8208914" cy="1800201"/>
            <a:chOff x="0" y="0"/>
            <a:chExt cx="8208912" cy="1800200"/>
          </a:xfrm>
        </p:grpSpPr>
        <p:sp>
          <p:nvSpPr>
            <p:cNvPr id="327" name="四角形"/>
            <p:cNvSpPr/>
            <p:nvPr/>
          </p:nvSpPr>
          <p:spPr>
            <a:xfrm>
              <a:off x="-1" y="-1"/>
              <a:ext cx="8208914" cy="1800202"/>
            </a:xfrm>
            <a:prstGeom prst="rect">
              <a:avLst/>
            </a:prstGeom>
            <a:solidFill>
              <a:srgbClr val="FFFFFF"/>
            </a:soli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28" name="時系列は考慮していない"/>
            <p:cNvSpPr txBox="1"/>
            <p:nvPr/>
          </p:nvSpPr>
          <p:spPr>
            <a:xfrm>
              <a:off x="50482" y="682930"/>
              <a:ext cx="8107948"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時系列は考慮していない</a:t>
              </a:r>
            </a:p>
          </p:txBody>
        </p:sp>
      </p:grpSp>
      <p:sp>
        <p:nvSpPr>
          <p:cNvPr id="330" name="正方形/長方形 16"/>
          <p:cNvSpPr/>
          <p:nvPr/>
        </p:nvSpPr>
        <p:spPr>
          <a:xfrm>
            <a:off x="2548583" y="4581128"/>
            <a:ext cx="8208913" cy="1800201"/>
          </a:xfrm>
          <a:prstGeom prst="rect">
            <a:avLst/>
          </a:prstGeom>
          <a:solidFill>
            <a:srgbClr val="FFFFFF"/>
          </a:solidFill>
          <a:ln>
            <a:solidFill>
              <a:srgbClr val="00196F"/>
            </a:solidFill>
          </a:ln>
          <a:effectLst>
            <a:outerShdw sx="100000" sy="100000" kx="0" ky="0" algn="b" rotWithShape="0" blurRad="38100" dist="23000" dir="5400000">
              <a:srgbClr val="000000">
                <a:alpha val="3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テキスト プレースホルダー 1"/>
          <p:cNvSpPr txBox="1"/>
          <p:nvPr>
            <p:ph type="body" idx="1"/>
          </p:nvPr>
        </p:nvSpPr>
        <p:spPr>
          <a:xfrm>
            <a:off x="405059" y="767395"/>
            <a:ext cx="10368369" cy="5637602"/>
          </a:xfrm>
          <a:prstGeom prst="rect">
            <a:avLst/>
          </a:prstGeom>
        </p:spPr>
        <p:txBody>
          <a:bodyPr/>
          <a:lstStyle/>
          <a:p>
            <a:pPr/>
          </a:p>
        </p:txBody>
      </p:sp>
      <p:sp>
        <p:nvSpPr>
          <p:cNvPr id="334"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データの準備</a:t>
            </a:r>
          </a:p>
        </p:txBody>
      </p:sp>
      <p:sp>
        <p:nvSpPr>
          <p:cNvPr id="335"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aphicFrame>
        <p:nvGraphicFramePr>
          <p:cNvPr id="336" name="表 4"/>
          <p:cNvGraphicFramePr/>
          <p:nvPr/>
        </p:nvGraphicFramePr>
        <p:xfrm>
          <a:off x="388344" y="1412775"/>
          <a:ext cx="10369153" cy="400352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04056"/>
                <a:gridCol w="1584176"/>
                <a:gridCol w="288032"/>
                <a:gridCol w="2520280"/>
                <a:gridCol w="288032"/>
                <a:gridCol w="2088232"/>
                <a:gridCol w="288032"/>
                <a:gridCol w="2808312"/>
              </a:tblGrid>
              <a:tr h="370840">
                <a:tc>
                  <a:txBody>
                    <a:bodyPr/>
                    <a:lstStyle/>
                    <a:p>
                      <a:pPr algn="l" defTabSz="835944"/>
                    </a:p>
                  </a:txBody>
                  <a:tcPr marL="45720" marR="45720" marT="45720" marB="45720" anchor="t" anchorCtr="0" horzOverflow="overflow"/>
                </a:tc>
                <a:tc gridSpan="2">
                  <a:txBody>
                    <a:bodyPr/>
                    <a:lstStyle/>
                    <a:p>
                      <a:pPr algn="l" defTabSz="835944"/>
                      <a:r>
                        <a:t>LT</a:t>
                      </a:r>
                      <a:r>
                        <a:rPr>
                          <a:latin typeface="メイリオ"/>
                          <a:ea typeface="メイリオ"/>
                          <a:cs typeface="メイリオ"/>
                          <a:sym typeface="メイリオ"/>
                        </a:rPr>
                        <a:t>が伸びる要因</a:t>
                      </a:r>
                      <a:r>
                        <a:t>①</a:t>
                      </a:r>
                    </a:p>
                  </a:txBody>
                  <a:tcPr marL="45720" marR="45720" marT="45720" marB="45720" anchor="t" anchorCtr="0" horzOverflow="overflow"/>
                </a:tc>
                <a:tc hMerge="1">
                  <a:tcPr/>
                </a:tc>
                <a:tc gridSpan="2">
                  <a:txBody>
                    <a:bodyPr/>
                    <a:lstStyle/>
                    <a:p>
                      <a:pPr algn="l" defTabSz="835944"/>
                      <a:r>
                        <a:t>LT</a:t>
                      </a:r>
                      <a:r>
                        <a:rPr>
                          <a:latin typeface="メイリオ"/>
                          <a:ea typeface="メイリオ"/>
                          <a:cs typeface="メイリオ"/>
                          <a:sym typeface="メイリオ"/>
                        </a:rPr>
                        <a:t>が伸びる要因</a:t>
                      </a:r>
                      <a:r>
                        <a:t>②</a:t>
                      </a:r>
                    </a:p>
                  </a:txBody>
                  <a:tcPr marL="45720" marR="45720" marT="45720" marB="45720" anchor="t" anchorCtr="0" horzOverflow="overflow"/>
                </a:tc>
                <a:tc hMerge="1">
                  <a:tcPr/>
                </a:tc>
                <a:tc gridSpan="2">
                  <a:txBody>
                    <a:bodyPr/>
                    <a:lstStyle/>
                    <a:p>
                      <a:pPr algn="l" defTabSz="835944"/>
                      <a:r>
                        <a:t>LT</a:t>
                      </a:r>
                      <a:r>
                        <a:rPr>
                          <a:latin typeface="メイリオ"/>
                          <a:ea typeface="メイリオ"/>
                          <a:cs typeface="メイリオ"/>
                          <a:sym typeface="メイリオ"/>
                        </a:rPr>
                        <a:t>が伸びる要因</a:t>
                      </a:r>
                      <a:r>
                        <a:t>③</a:t>
                      </a:r>
                    </a:p>
                  </a:txBody>
                  <a:tcPr marL="45720" marR="45720" marT="45720" marB="45720" anchor="t" anchorCtr="0" horzOverflow="overflow"/>
                </a:tc>
                <a:tc hMerge="1">
                  <a:tcPr/>
                </a:tc>
                <a:tc>
                  <a:txBody>
                    <a:bodyPr/>
                    <a:lstStyle/>
                    <a:p>
                      <a:pPr algn="l" defTabSz="835944"/>
                      <a:r>
                        <a:rPr>
                          <a:latin typeface="メイリオ"/>
                          <a:ea typeface="メイリオ"/>
                          <a:cs typeface="メイリオ"/>
                          <a:sym typeface="メイリオ"/>
                        </a:rPr>
                        <a:t>データ変数の洗い出し</a:t>
                      </a:r>
                    </a:p>
                  </a:txBody>
                  <a:tcPr marL="45720" marR="45720" marT="45720" marB="45720" anchor="t" anchorCtr="0" horzOverflow="overflow"/>
                </a:tc>
              </a:tr>
              <a:tr h="370840">
                <a:tc rowSpan="6">
                  <a:txBody>
                    <a:bodyPr/>
                    <a:lstStyle/>
                    <a:p>
                      <a:pPr algn="l" defTabSz="835944"/>
                      <a:r>
                        <a:rPr>
                          <a:latin typeface="メイリオ"/>
                          <a:ea typeface="メイリオ"/>
                          <a:cs typeface="メイリオ"/>
                          <a:sym typeface="メイリオ"/>
                        </a:rPr>
                        <a:t>検収入庫</a:t>
                      </a:r>
                      <a:r>
                        <a:t>LT</a:t>
                      </a:r>
                    </a:p>
                  </a:txBody>
                  <a:tcPr marL="45720" marR="45720" marT="45720" marB="45720" anchor="t" anchorCtr="0" horzOverflow="overflow"/>
                </a:tc>
                <a:tc rowSpan="3">
                  <a:txBody>
                    <a:bodyPr/>
                    <a:lstStyle/>
                    <a:p>
                      <a:pPr algn="l" defTabSz="835944"/>
                      <a:r>
                        <a:rPr>
                          <a:latin typeface="メイリオ"/>
                          <a:ea typeface="メイリオ"/>
                          <a:cs typeface="メイリオ"/>
                          <a:sym typeface="メイリオ"/>
                        </a:rPr>
                        <a:t>検収タイムスタンプが早く押される</a:t>
                      </a:r>
                    </a:p>
                  </a:txBody>
                  <a:tcPr marL="45720" marR="45720" marT="45720" marB="45720" anchor="t" anchorCtr="0" horzOverflow="overflow"/>
                </a:tc>
                <a:tc rowSpan="3">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トラック（</a:t>
                      </a:r>
                      <a:r>
                        <a:t>from</a:t>
                      </a:r>
                      <a:r>
                        <a:rPr>
                          <a:latin typeface="メイリオ"/>
                          <a:ea typeface="メイリオ"/>
                          <a:cs typeface="メイリオ"/>
                          <a:sym typeface="メイリオ"/>
                        </a:rPr>
                        <a:t>仕入先）の早着</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仕入先</a:t>
                      </a:r>
                    </a:p>
                  </a:txBody>
                  <a:tcPr marL="45720" marR="45720" marT="45720" marB="45720" anchor="t" anchorCtr="0" horzOverflow="overflow"/>
                </a:tc>
              </a:tr>
              <a:tr h="370840">
                <a:tc vMerge="1">
                  <a:tcPr/>
                </a:tc>
                <a:tc vMerge="1">
                  <a:tcPr/>
                </a:tc>
                <a:tc vMerge="1">
                  <a:tcPr/>
                </a:tc>
                <a:tc>
                  <a:txBody>
                    <a:bodyPr/>
                    <a:lstStyle/>
                    <a:p>
                      <a:pPr algn="l" defTabSz="835944"/>
                      <a:r>
                        <a:rPr>
                          <a:latin typeface="メイリオ"/>
                          <a:ea typeface="メイリオ"/>
                          <a:cs typeface="メイリオ"/>
                          <a:sym typeface="メイリオ"/>
                        </a:rPr>
                        <a:t>荷下ろし前の検収読み取り</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検収タイムスタンプの平均とのズレ</a:t>
                      </a:r>
                    </a:p>
                  </a:txBody>
                  <a:tcPr marL="45720" marR="45720" marT="45720" marB="45720" anchor="t" anchorCtr="0" horzOverflow="overflow"/>
                </a:tc>
              </a:tr>
              <a:tr h="370840">
                <a:tc vMerge="1">
                  <a:tcPr/>
                </a:tc>
                <a:tc vMerge="1">
                  <a:tcPr/>
                </a:tc>
                <a:tc vMerge="1">
                  <a:tcPr/>
                </a:tc>
                <a:tc>
                  <a:txBody>
                    <a:bodyPr/>
                    <a:lstStyle/>
                    <a:p>
                      <a:pPr algn="l" defTabSz="835944"/>
                      <a:r>
                        <a:rPr>
                          <a:latin typeface="メイリオ"/>
                          <a:ea typeface="メイリオ"/>
                          <a:cs typeface="メイリオ"/>
                          <a:sym typeface="メイリオ"/>
                        </a:rPr>
                        <a:t>荷下ろしが通常より早く終わる</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１便あたりの箱数が少ない</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便</a:t>
                      </a:r>
                      <a:r>
                        <a:t>Ave</a:t>
                      </a:r>
                      <a:r>
                        <a:rPr>
                          <a:latin typeface="メイリオ"/>
                          <a:ea typeface="メイリオ"/>
                          <a:cs typeface="メイリオ"/>
                          <a:sym typeface="メイリオ"/>
                        </a:rPr>
                        <a:t>、ピッチ、納入回数</a:t>
                      </a:r>
                      <a:r>
                        <a:t>B</a:t>
                      </a:r>
                    </a:p>
                  </a:txBody>
                  <a:tcPr marL="45720" marR="45720" marT="45720" marB="45720" anchor="t" anchorCtr="0" horzOverflow="overflow"/>
                </a:tc>
              </a:tr>
              <a:tr h="370840">
                <a:tc vMerge="1">
                  <a:tcPr/>
                </a:tc>
                <a:tc>
                  <a:txBody>
                    <a:bodyPr/>
                    <a:lstStyle/>
                    <a:p>
                      <a:pPr algn="l" defTabSz="835944"/>
                      <a:r>
                        <a:rPr>
                          <a:latin typeface="メイリオ"/>
                          <a:ea typeface="メイリオ"/>
                          <a:cs typeface="メイリオ"/>
                          <a:sym typeface="メイリオ"/>
                        </a:rPr>
                        <a:t>トラック（</a:t>
                      </a:r>
                      <a:r>
                        <a:t>from</a:t>
                      </a:r>
                      <a:r>
                        <a:rPr>
                          <a:latin typeface="メイリオ"/>
                          <a:ea typeface="メイリオ"/>
                          <a:cs typeface="メイリオ"/>
                          <a:sym typeface="メイリオ"/>
                        </a:rPr>
                        <a:t>西尾東）の出発待ちが長い</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仕入先の納入便によっては、トラック（</a:t>
                      </a:r>
                      <a:r>
                        <a:t>from</a:t>
                      </a:r>
                      <a:r>
                        <a:rPr>
                          <a:latin typeface="メイリオ"/>
                          <a:ea typeface="メイリオ"/>
                          <a:cs typeface="メイリオ"/>
                          <a:sym typeface="メイリオ"/>
                        </a:rPr>
                        <a:t>西尾東）の乗り換えの待ち時間が長い</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納入便</a:t>
                      </a:r>
                    </a:p>
                  </a:txBody>
                  <a:tcPr marL="45720" marR="45720" marT="45720" marB="45720" anchor="t" anchorCtr="0" horzOverflow="overflow"/>
                </a:tc>
              </a:tr>
              <a:tr h="370840">
                <a:tc vMerge="1">
                  <a:tcPr/>
                </a:tc>
                <a:tc rowSpan="2">
                  <a:txBody>
                    <a:bodyPr/>
                    <a:lstStyle/>
                    <a:p>
                      <a:pPr algn="l" defTabSz="835944"/>
                      <a:r>
                        <a:rPr>
                          <a:latin typeface="メイリオ"/>
                          <a:ea typeface="メイリオ"/>
                          <a:cs typeface="メイリオ"/>
                          <a:sym typeface="メイリオ"/>
                        </a:rPr>
                        <a:t>入庫スタンプが遅く押される</a:t>
                      </a:r>
                    </a:p>
                  </a:txBody>
                  <a:tcPr marL="45720" marR="45720" marT="45720" marB="45720" anchor="t" anchorCtr="0" horzOverflow="overflow"/>
                </a:tc>
                <a:tc rowSpan="2">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入庫作業に通常より時間がかかる</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１便あたりの箱数が多い</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便</a:t>
                      </a:r>
                      <a:r>
                        <a:t>Ave</a:t>
                      </a:r>
                      <a:r>
                        <a:rPr>
                          <a:latin typeface="メイリオ"/>
                          <a:ea typeface="メイリオ"/>
                          <a:cs typeface="メイリオ"/>
                          <a:sym typeface="メイリオ"/>
                        </a:rPr>
                        <a:t>、ピッチ、納入回数</a:t>
                      </a:r>
                      <a:r>
                        <a:t>B</a:t>
                      </a:r>
                    </a:p>
                  </a:txBody>
                  <a:tcPr marL="45720" marR="45720" marT="45720" marB="45720" anchor="t" anchorCtr="0" horzOverflow="overflow"/>
                </a:tc>
              </a:tr>
              <a:tr h="370840">
                <a:tc vMerge="1">
                  <a:tcPr/>
                </a:tc>
                <a:tc vMerge="1">
                  <a:tcPr/>
                </a:tc>
                <a:tc vMerge="1">
                  <a:tcPr/>
                </a:tc>
                <a:tc>
                  <a:txBody>
                    <a:bodyPr/>
                    <a:lstStyle/>
                    <a:p>
                      <a:pPr algn="l" defTabSz="835944"/>
                      <a:r>
                        <a:rPr>
                          <a:latin typeface="メイリオ"/>
                          <a:ea typeface="メイリオ"/>
                          <a:cs typeface="メイリオ"/>
                          <a:sym typeface="メイリオ"/>
                        </a:rPr>
                        <a:t>入庫時の順番の入れ替わり</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入庫順番入れ替わりフラグ</a:t>
                      </a:r>
                    </a:p>
                  </a:txBody>
                  <a:tcPr marL="45720" marR="45720" marT="45720" marB="45720" anchor="t" anchorCtr="0" horzOverflow="overflow"/>
                </a:tc>
              </a:tr>
              <a:tr h="370840">
                <a:tc rowSpan="2">
                  <a:txBody>
                    <a:bodyPr/>
                    <a:lstStyle/>
                    <a:p>
                      <a:pPr algn="l" defTabSz="835944"/>
                      <a:r>
                        <a:rPr>
                          <a:latin typeface="メイリオ"/>
                          <a:ea typeface="メイリオ"/>
                          <a:cs typeface="メイリオ"/>
                          <a:sym typeface="メイリオ"/>
                        </a:rPr>
                        <a:t>入庫出庫</a:t>
                      </a:r>
                      <a:r>
                        <a:t>LT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順立装置の出庫の仕組み</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出庫時の順番の入れ替わり</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早く出庫できる箱から出す</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出庫順番入れ替わりフラグ</a:t>
                      </a:r>
                    </a:p>
                  </a:txBody>
                  <a:tcPr marL="45720" marR="45720" marT="45720" marB="45720" anchor="t" anchorCtr="0" horzOverflow="overflow"/>
                </a:tc>
              </a:tr>
              <a:tr h="298524">
                <a:tc vMerge="1">
                  <a:tcPr/>
                </a:tc>
                <a:tc>
                  <a:txBody>
                    <a:bodyPr/>
                    <a:lstStyle/>
                    <a:p>
                      <a:pPr algn="l" defTabSz="835944"/>
                      <a:r>
                        <a:rPr>
                          <a:latin typeface="メイリオ"/>
                          <a:ea typeface="メイリオ"/>
                          <a:cs typeface="メイリオ"/>
                          <a:sym typeface="メイリオ"/>
                        </a:rPr>
                        <a:t>生産状況</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片方の機種を多く生産して部品の使われ方に差が出る</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日量数、日量数</a:t>
                      </a:r>
                      <a:r>
                        <a:t>/</a:t>
                      </a:r>
                      <a:r>
                        <a:rPr>
                          <a:latin typeface="メイリオ"/>
                          <a:ea typeface="メイリオ"/>
                          <a:cs typeface="メイリオ"/>
                          <a:sym typeface="メイリオ"/>
                        </a:rPr>
                        <a:t>収容数</a:t>
                      </a:r>
                    </a:p>
                  </a:txBody>
                  <a:tcPr marL="45720" marR="45720" marT="45720" marB="45720" anchor="t" anchorCtr="0" horzOverflow="overflow"/>
                </a:tc>
              </a:tr>
              <a:tr h="324936">
                <a:tc rowSpan="2">
                  <a:txBody>
                    <a:bodyPr/>
                    <a:lstStyle/>
                    <a:p>
                      <a:pPr algn="l" defTabSz="835944"/>
                      <a:r>
                        <a:rPr>
                          <a:latin typeface="メイリオ"/>
                          <a:ea typeface="メイリオ"/>
                          <a:cs typeface="メイリオ"/>
                          <a:sym typeface="メイリオ"/>
                        </a:rPr>
                        <a:t>出庫回収</a:t>
                      </a:r>
                      <a:r>
                        <a:t>LT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生産状況</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a:t>
                      </a:r>
                    </a:p>
                  </a:txBody>
                  <a:tcPr marL="45720" marR="45720" marT="45720" marB="45720" anchor="t" anchorCtr="0" horzOverflow="overflow"/>
                </a:tc>
              </a:tr>
              <a:tr h="413339">
                <a:tc vMerge="1">
                  <a:tcPr/>
                </a:tc>
                <a:tc>
                  <a:txBody>
                    <a:bodyPr/>
                    <a:lstStyle/>
                    <a:p>
                      <a:pPr algn="l" defTabSz="835944"/>
                      <a:r>
                        <a:rPr>
                          <a:latin typeface="メイリオ"/>
                          <a:ea typeface="メイリオ"/>
                          <a:cs typeface="メイリオ"/>
                          <a:sym typeface="メイリオ"/>
                        </a:rPr>
                        <a:t>かんばん回収の遅れ</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回収時の順番の入れ替わりなど</a:t>
                      </a:r>
                    </a:p>
                  </a:txBody>
                  <a:tcPr marL="45720" marR="45720" marT="45720" marB="45720" anchor="t" anchorCtr="0" horzOverflow="overflow"/>
                </a:tc>
                <a:tc>
                  <a:txBody>
                    <a:bodyPr/>
                    <a:lstStyle/>
                    <a:p>
                      <a:pPr algn="l" defTabSz="835944">
                        <a:defRPr sz="1800">
                          <a:solidFill>
                            <a:srgbClr val="000000"/>
                          </a:solidFill>
                        </a:defRPr>
                      </a:pPr>
                      <a:r>
                        <a:rPr sz="1200">
                          <a:solidFill>
                            <a:srgbClr val="333333"/>
                          </a:solidFill>
                        </a:rPr>
                        <a:t>×</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ーーー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ー</a:t>
                      </a:r>
                    </a:p>
                  </a:txBody>
                  <a:tcPr marL="45720" marR="45720" marT="45720" marB="45720" anchor="t" anchorCtr="0" horzOverflow="overflow"/>
                </a:tc>
                <a:tc>
                  <a:txBody>
                    <a:bodyPr/>
                    <a:lstStyle/>
                    <a:p>
                      <a:pPr algn="l" defTabSz="835944"/>
                      <a:r>
                        <a:rPr>
                          <a:latin typeface="メイリオ"/>
                          <a:ea typeface="メイリオ"/>
                          <a:cs typeface="メイリオ"/>
                          <a:sym typeface="メイリオ"/>
                        </a:rPr>
                        <a:t>回収入れ替わりフラグ</a:t>
                      </a:r>
                    </a:p>
                  </a:txBody>
                  <a:tcPr marL="45720" marR="45720" marT="45720" marB="45720" anchor="t" anchorCtr="0" horzOverflow="overflow"/>
                </a:tc>
              </a:tr>
            </a:tbl>
          </a:graphicData>
        </a:graphic>
      </p:graphicFrame>
      <p:sp>
        <p:nvSpPr>
          <p:cNvPr id="337" name="テキスト ボックス 5"/>
          <p:cNvSpPr txBox="1"/>
          <p:nvPr/>
        </p:nvSpPr>
        <p:spPr>
          <a:xfrm>
            <a:off x="434063" y="5949279"/>
            <a:ext cx="6695937"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pPr>
            <a:r>
              <a:t>※</a:t>
            </a:r>
            <a:r>
              <a:rPr>
                <a:latin typeface="メイリオ"/>
                <a:ea typeface="メイリオ"/>
                <a:cs typeface="メイリオ"/>
                <a:sym typeface="メイリオ"/>
              </a:rPr>
              <a:t>箱種や収容数、仕入れ先など、変更の難しい（対策が取りづらい）変数は対象外</a:t>
            </a:r>
          </a:p>
          <a:p>
            <a:pPr>
              <a:defRPr sz="1400"/>
            </a:pPr>
            <a:r>
              <a:t>※AGV</a:t>
            </a:r>
            <a:r>
              <a:rPr>
                <a:latin typeface="メイリオ"/>
                <a:ea typeface="メイリオ"/>
                <a:cs typeface="メイリオ"/>
                <a:sym typeface="メイリオ"/>
              </a:rPr>
              <a:t>の停止などデータにないものは対象外</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テキスト プレースホルダー 1"/>
          <p:cNvSpPr txBox="1"/>
          <p:nvPr>
            <p:ph type="body" idx="1"/>
          </p:nvPr>
        </p:nvSpPr>
        <p:spPr>
          <a:xfrm>
            <a:off x="405059" y="767395"/>
            <a:ext cx="10368369" cy="5637602"/>
          </a:xfrm>
          <a:prstGeom prst="rect">
            <a:avLst/>
          </a:prstGeom>
        </p:spPr>
        <p:txBody>
          <a:bodyPr/>
          <a:lstStyle/>
          <a:p>
            <a:pPr/>
            <a:r>
              <a:t>納入回数</a:t>
            </a:r>
            <a:r>
              <a:t>B</a:t>
            </a:r>
            <a:r>
              <a:t>が１回だと滞留しやすい</a:t>
            </a:r>
          </a:p>
          <a:p>
            <a:pPr/>
            <a:r>
              <a:t>１便あたりの箱の数が多いと、滞留しやうい</a:t>
            </a:r>
          </a:p>
        </p:txBody>
      </p:sp>
      <p:sp>
        <p:nvSpPr>
          <p:cNvPr id="341"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分析結果：ベイジアンネットワーク</a:t>
            </a:r>
          </a:p>
        </p:txBody>
      </p:sp>
      <p:sp>
        <p:nvSpPr>
          <p:cNvPr id="342"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7" name="正方形/長方形 50"/>
          <p:cNvGrpSpPr/>
          <p:nvPr/>
        </p:nvGrpSpPr>
        <p:grpSpPr>
          <a:xfrm>
            <a:off x="2548582" y="764704"/>
            <a:ext cx="8208914" cy="1656184"/>
            <a:chOff x="0" y="0"/>
            <a:chExt cx="8208912" cy="1656183"/>
          </a:xfrm>
        </p:grpSpPr>
        <p:sp>
          <p:nvSpPr>
            <p:cNvPr id="345" name="四角形"/>
            <p:cNvSpPr/>
            <p:nvPr/>
          </p:nvSpPr>
          <p:spPr>
            <a:xfrm>
              <a:off x="-1" y="0"/>
              <a:ext cx="8208914" cy="1656184"/>
            </a:xfrm>
            <a:prstGeom prst="rect">
              <a:avLst/>
            </a:prstGeom>
            <a:solidFill>
              <a:srgbClr val="FFFFFF"/>
            </a:soli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46" name="①在庫の過多"/>
            <p:cNvSpPr txBox="1"/>
            <p:nvPr/>
          </p:nvSpPr>
          <p:spPr>
            <a:xfrm>
              <a:off x="50482" y="591872"/>
              <a:ext cx="8107948"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t>①</a:t>
              </a:r>
              <a:r>
                <a:rPr>
                  <a:latin typeface="メイリオ"/>
                  <a:ea typeface="メイリオ"/>
                  <a:cs typeface="メイリオ"/>
                  <a:sym typeface="メイリオ"/>
                </a:rPr>
                <a:t>在庫の過多</a:t>
              </a:r>
            </a:p>
          </p:txBody>
        </p:sp>
      </p:grpSp>
      <p:grpSp>
        <p:nvGrpSpPr>
          <p:cNvPr id="350" name="正方形/長方形 47"/>
          <p:cNvGrpSpPr/>
          <p:nvPr/>
        </p:nvGrpSpPr>
        <p:grpSpPr>
          <a:xfrm>
            <a:off x="388342" y="764704"/>
            <a:ext cx="2160242" cy="1656184"/>
            <a:chOff x="0" y="0"/>
            <a:chExt cx="2160240" cy="1656183"/>
          </a:xfrm>
        </p:grpSpPr>
        <p:sp>
          <p:nvSpPr>
            <p:cNvPr id="348"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a:solidFill>
                    <a:srgbClr val="FFFFFF"/>
                  </a:solidFill>
                </a:defRPr>
              </a:pPr>
            </a:p>
          </p:txBody>
        </p:sp>
        <p:sp>
          <p:nvSpPr>
            <p:cNvPr id="349" name="①在庫の過多"/>
            <p:cNvSpPr txBox="1"/>
            <p:nvPr/>
          </p:nvSpPr>
          <p:spPr>
            <a:xfrm>
              <a:off x="50482" y="591872"/>
              <a:ext cx="2059276"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t>①</a:t>
              </a:r>
              <a:r>
                <a:rPr>
                  <a:latin typeface="メイリオ"/>
                  <a:ea typeface="メイリオ"/>
                  <a:cs typeface="メイリオ"/>
                  <a:sym typeface="メイリオ"/>
                </a:rPr>
                <a:t>在庫の過多</a:t>
              </a:r>
            </a:p>
          </p:txBody>
        </p:sp>
      </p:grpSp>
      <p:sp>
        <p:nvSpPr>
          <p:cNvPr id="351" name="テキスト ボックス 32"/>
          <p:cNvSpPr txBox="1"/>
          <p:nvPr/>
        </p:nvSpPr>
        <p:spPr>
          <a:xfrm>
            <a:off x="2630306" y="1865357"/>
            <a:ext cx="286089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rPr>
                <a:latin typeface="メイリオ"/>
                <a:ea typeface="メイリオ"/>
                <a:cs typeface="メイリオ"/>
                <a:sym typeface="メイリオ"/>
              </a:rPr>
              <a:t>順立装置の在庫が設計値に多い</a:t>
            </a:r>
          </a:p>
          <a:p>
            <a:pPr>
              <a:defRPr sz="1400"/>
            </a:pPr>
            <a:r>
              <a:rPr>
                <a:latin typeface="メイリオ"/>
                <a:ea typeface="メイリオ"/>
                <a:cs typeface="メイリオ"/>
                <a:sym typeface="メイリオ"/>
              </a:rPr>
              <a:t>仮置場で箱が溢れている</a:t>
            </a:r>
          </a:p>
        </p:txBody>
      </p:sp>
      <p:sp>
        <p:nvSpPr>
          <p:cNvPr id="352" name="正方形/長方形 55"/>
          <p:cNvSpPr txBox="1"/>
          <p:nvPr/>
        </p:nvSpPr>
        <p:spPr>
          <a:xfrm>
            <a:off x="6770766" y="1844824"/>
            <a:ext cx="401301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rPr>
                <a:latin typeface="メイリオ"/>
                <a:ea typeface="メイリオ"/>
                <a:cs typeface="メイリオ"/>
                <a:sym typeface="メイリオ"/>
              </a:rPr>
              <a:t>実績の</a:t>
            </a:r>
            <a:r>
              <a:t>LT</a:t>
            </a:r>
            <a:r>
              <a:rPr>
                <a:latin typeface="メイリオ"/>
                <a:ea typeface="メイリオ"/>
                <a:cs typeface="メイリオ"/>
                <a:sym typeface="メイリオ"/>
              </a:rPr>
              <a:t>が設計値より長い滞留が判明</a:t>
            </a:r>
          </a:p>
          <a:p>
            <a:pPr>
              <a:defRPr sz="1400"/>
            </a:pPr>
            <a:r>
              <a:t>→ </a:t>
            </a:r>
            <a:r>
              <a:rPr>
                <a:latin typeface="メイリオ"/>
                <a:ea typeface="メイリオ"/>
                <a:cs typeface="メイリオ"/>
                <a:sym typeface="メイリオ"/>
              </a:rPr>
              <a:t>箱（かんばん）の数が多いんじゃないか</a:t>
            </a:r>
          </a:p>
        </p:txBody>
      </p:sp>
      <p:sp>
        <p:nvSpPr>
          <p:cNvPr id="353" name="正方形/長方形 51"/>
          <p:cNvSpPr/>
          <p:nvPr/>
        </p:nvSpPr>
        <p:spPr>
          <a:xfrm>
            <a:off x="2548583" y="2780927"/>
            <a:ext cx="8208914" cy="1656185"/>
          </a:xfrm>
          <a:prstGeom prst="rect">
            <a:avLst/>
          </a:prstGeom>
          <a:solidFill>
            <a:srgbClr val="FFFFFF"/>
          </a:solidFill>
          <a:ln>
            <a:solidFill>
              <a:srgbClr val="00196F"/>
            </a:solidFill>
          </a:ln>
          <a:effectLst>
            <a:outerShdw sx="100000" sy="100000" kx="0" ky="0" algn="b" rotWithShape="0" blurRad="38100" dist="23000" dir="5400000">
              <a:srgbClr val="000000">
                <a:alpha val="35000"/>
              </a:srgbClr>
            </a:outerShdw>
          </a:effectLst>
        </p:spPr>
        <p:txBody>
          <a:bodyPr lIns="45719" rIns="45719" anchor="ctr"/>
          <a:lstStyle/>
          <a:p>
            <a:pPr algn="ctr">
              <a:defRPr b="1" sz="2000">
                <a:solidFill>
                  <a:srgbClr val="FFFFFF"/>
                </a:solidFill>
              </a:defRPr>
            </a:pPr>
          </a:p>
        </p:txBody>
      </p:sp>
      <p:sp>
        <p:nvSpPr>
          <p:cNvPr id="354" name="正方形/長方形 53"/>
          <p:cNvSpPr/>
          <p:nvPr/>
        </p:nvSpPr>
        <p:spPr>
          <a:xfrm>
            <a:off x="2548583" y="4725144"/>
            <a:ext cx="8208913" cy="1656185"/>
          </a:xfrm>
          <a:prstGeom prst="rect">
            <a:avLst/>
          </a:prstGeom>
          <a:solidFill>
            <a:srgbClr val="FFFFFF"/>
          </a:solidFill>
          <a:ln>
            <a:solidFill>
              <a:srgbClr val="00196F"/>
            </a:solidFill>
          </a:ln>
          <a:effectLst>
            <a:outerShdw sx="100000" sy="100000" kx="0" ky="0" algn="b" rotWithShape="0" blurRad="38100" dist="23000" dir="5400000">
              <a:srgbClr val="000000">
                <a:alpha val="35000"/>
              </a:srgbClr>
            </a:outerShdw>
          </a:effectLst>
        </p:spPr>
        <p:txBody>
          <a:bodyPr lIns="45719" rIns="45719" anchor="ctr"/>
          <a:lstStyle/>
          <a:p>
            <a:pPr algn="ctr">
              <a:defRPr b="1" sz="2000">
                <a:solidFill>
                  <a:srgbClr val="FFFFFF"/>
                </a:solidFill>
              </a:defRPr>
            </a:pPr>
          </a:p>
        </p:txBody>
      </p:sp>
      <p:grpSp>
        <p:nvGrpSpPr>
          <p:cNvPr id="357" name="正方形/長方形 48"/>
          <p:cNvGrpSpPr/>
          <p:nvPr/>
        </p:nvGrpSpPr>
        <p:grpSpPr>
          <a:xfrm>
            <a:off x="388342" y="2780927"/>
            <a:ext cx="2160242" cy="1656185"/>
            <a:chOff x="0" y="0"/>
            <a:chExt cx="2160240" cy="1656183"/>
          </a:xfrm>
        </p:grpSpPr>
        <p:sp>
          <p:nvSpPr>
            <p:cNvPr id="355"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356" name="②在庫の低減"/>
            <p:cNvSpPr txBox="1"/>
            <p:nvPr/>
          </p:nvSpPr>
          <p:spPr>
            <a:xfrm>
              <a:off x="50482" y="591872"/>
              <a:ext cx="2059276"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t>②</a:t>
              </a:r>
              <a:r>
                <a:rPr>
                  <a:latin typeface="メイリオ"/>
                  <a:ea typeface="メイリオ"/>
                  <a:cs typeface="メイリオ"/>
                  <a:sym typeface="メイリオ"/>
                </a:rPr>
                <a:t>在庫の低減</a:t>
              </a:r>
            </a:p>
          </p:txBody>
        </p:sp>
      </p:grpSp>
      <p:grpSp>
        <p:nvGrpSpPr>
          <p:cNvPr id="360" name="正方形/長方形 49"/>
          <p:cNvGrpSpPr/>
          <p:nvPr/>
        </p:nvGrpSpPr>
        <p:grpSpPr>
          <a:xfrm>
            <a:off x="388342" y="4725144"/>
            <a:ext cx="2160242" cy="1656185"/>
            <a:chOff x="0" y="0"/>
            <a:chExt cx="2160240" cy="1656183"/>
          </a:xfrm>
        </p:grpSpPr>
        <p:sp>
          <p:nvSpPr>
            <p:cNvPr id="358" name="四角形"/>
            <p:cNvSpPr/>
            <p:nvPr/>
          </p:nvSpPr>
          <p:spPr>
            <a:xfrm>
              <a:off x="-1" y="0"/>
              <a:ext cx="2160242" cy="1656184"/>
            </a:xfrm>
            <a:prstGeom prst="rect">
              <a:avLst/>
            </a:prstGeom>
            <a:gradFill flip="none" rotWithShape="1">
              <a:gsLst>
                <a:gs pos="0">
                  <a:srgbClr val="001354"/>
                </a:gs>
                <a:gs pos="80000">
                  <a:srgbClr val="00196E"/>
                </a:gs>
                <a:gs pos="100000">
                  <a:srgbClr val="00196F"/>
                </a:gs>
              </a:gsLst>
              <a:lin ang="16200000" scaled="0"/>
            </a:gradFill>
            <a:ln w="9525" cap="flat">
              <a:solidFill>
                <a:srgbClr val="00196F"/>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b="1" sz="2000">
                  <a:solidFill>
                    <a:srgbClr val="FFFFFF"/>
                  </a:solidFill>
                </a:defRPr>
              </a:pPr>
            </a:p>
          </p:txBody>
        </p:sp>
        <p:sp>
          <p:nvSpPr>
            <p:cNvPr id="359" name="③？？"/>
            <p:cNvSpPr txBox="1"/>
            <p:nvPr/>
          </p:nvSpPr>
          <p:spPr>
            <a:xfrm>
              <a:off x="50482" y="591872"/>
              <a:ext cx="2059276"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FFFFFF"/>
                  </a:solidFill>
                </a:defRPr>
              </a:pPr>
              <a:r>
                <a:t>③</a:t>
              </a:r>
              <a:r>
                <a:rPr>
                  <a:latin typeface="メイリオ"/>
                  <a:ea typeface="メイリオ"/>
                  <a:cs typeface="メイリオ"/>
                  <a:sym typeface="メイリオ"/>
                </a:rPr>
                <a:t>？？</a:t>
              </a:r>
            </a:p>
          </p:txBody>
        </p:sp>
      </p:grpSp>
      <p:sp>
        <p:nvSpPr>
          <p:cNvPr id="361" name="テキスト ボックス 52"/>
          <p:cNvSpPr txBox="1"/>
          <p:nvPr/>
        </p:nvSpPr>
        <p:spPr>
          <a:xfrm>
            <a:off x="2954343" y="4077072"/>
            <a:ext cx="149273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設計値の変更</a:t>
            </a:r>
          </a:p>
        </p:txBody>
      </p:sp>
      <p:sp>
        <p:nvSpPr>
          <p:cNvPr id="362" name="テキスト プレースホルダー 2"/>
          <p:cNvSpPr txBox="1"/>
          <p:nvPr>
            <p:ph type="body" sz="quarter" idx="1"/>
          </p:nvPr>
        </p:nvSpPr>
        <p:spPr>
          <a:xfrm>
            <a:off x="405059" y="273604"/>
            <a:ext cx="10368369" cy="351354"/>
          </a:xfrm>
          <a:prstGeom prst="rect">
            <a:avLst/>
          </a:prstGeom>
        </p:spPr>
        <p:txBody>
          <a:bodyPr/>
          <a:lstStyle>
            <a:lvl1pPr defTabSz="576801">
              <a:defRPr sz="1449">
                <a:solidFill>
                  <a:srgbClr val="000000"/>
                </a:solidFill>
              </a:defRPr>
            </a:lvl1pPr>
          </a:lstStyle>
          <a:p>
            <a:pPr/>
            <a:r>
              <a:t>問題設定</a:t>
            </a:r>
          </a:p>
        </p:txBody>
      </p:sp>
      <p:sp>
        <p:nvSpPr>
          <p:cNvPr id="363"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
        <p:nvSpPr>
          <p:cNvPr id="364" name="正方形/長方形 57"/>
          <p:cNvSpPr txBox="1"/>
          <p:nvPr/>
        </p:nvSpPr>
        <p:spPr>
          <a:xfrm>
            <a:off x="5690647" y="1124744"/>
            <a:ext cx="127671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LT</a:t>
            </a:r>
            <a:r>
              <a:rPr>
                <a:latin typeface="メイリオ"/>
                <a:ea typeface="メイリオ"/>
                <a:cs typeface="メイリオ"/>
                <a:sym typeface="メイリオ"/>
              </a:rPr>
              <a:t>を確認すると、</a:t>
            </a:r>
          </a:p>
        </p:txBody>
      </p:sp>
      <p:pic>
        <p:nvPicPr>
          <p:cNvPr id="365" name="図 61" descr="図 61"/>
          <p:cNvPicPr>
            <a:picLocks noChangeAspect="1"/>
          </p:cNvPicPr>
          <p:nvPr/>
        </p:nvPicPr>
        <p:blipFill>
          <a:blip r:embed="rId2">
            <a:extLst/>
          </a:blip>
          <a:stretch>
            <a:fillRect/>
          </a:stretch>
        </p:blipFill>
        <p:spPr>
          <a:xfrm>
            <a:off x="2620591" y="2933943"/>
            <a:ext cx="2016224" cy="1134126"/>
          </a:xfrm>
          <a:prstGeom prst="rect">
            <a:avLst/>
          </a:prstGeom>
          <a:ln w="12700">
            <a:miter lim="400000"/>
          </a:ln>
        </p:spPr>
      </p:pic>
      <p:sp>
        <p:nvSpPr>
          <p:cNvPr id="366" name="正方形/長方形 62"/>
          <p:cNvSpPr txBox="1"/>
          <p:nvPr/>
        </p:nvSpPr>
        <p:spPr>
          <a:xfrm>
            <a:off x="6626750" y="3861048"/>
            <a:ext cx="401301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rPr>
                <a:latin typeface="メイリオ"/>
                <a:ea typeface="メイリオ"/>
                <a:cs typeface="メイリオ"/>
                <a:sym typeface="メイリオ"/>
              </a:rPr>
              <a:t>滞留度合いが短縮。ただ滞留自体は一部残存</a:t>
            </a:r>
          </a:p>
          <a:p>
            <a:pPr>
              <a:defRPr sz="1400"/>
            </a:pPr>
            <a:r>
              <a:t>→</a:t>
            </a:r>
            <a:r>
              <a:rPr>
                <a:latin typeface="メイリオ"/>
                <a:ea typeface="メイリオ"/>
                <a:cs typeface="メイリオ"/>
                <a:sym typeface="メイリオ"/>
              </a:rPr>
              <a:t> これが問題なのか判断がつかない</a:t>
            </a:r>
          </a:p>
        </p:txBody>
      </p:sp>
      <p:sp>
        <p:nvSpPr>
          <p:cNvPr id="367" name="テキスト ボックス 63"/>
          <p:cNvSpPr txBox="1"/>
          <p:nvPr/>
        </p:nvSpPr>
        <p:spPr>
          <a:xfrm>
            <a:off x="4826551" y="4077072"/>
            <a:ext cx="149273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かんばん減</a:t>
            </a:r>
          </a:p>
        </p:txBody>
      </p:sp>
      <p:sp>
        <p:nvSpPr>
          <p:cNvPr id="368" name="正方形/長方形 64"/>
          <p:cNvSpPr txBox="1"/>
          <p:nvPr/>
        </p:nvSpPr>
        <p:spPr>
          <a:xfrm>
            <a:off x="5690647" y="3140967"/>
            <a:ext cx="127671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LT</a:t>
            </a:r>
            <a:r>
              <a:rPr>
                <a:latin typeface="メイリオ"/>
                <a:ea typeface="メイリオ"/>
                <a:cs typeface="メイリオ"/>
                <a:sym typeface="メイリオ"/>
              </a:rPr>
              <a:t>を確認すると、</a:t>
            </a:r>
          </a:p>
        </p:txBody>
      </p:sp>
      <p:sp>
        <p:nvSpPr>
          <p:cNvPr id="393" name="カギ線コネクタ 77"/>
          <p:cNvSpPr/>
          <p:nvPr/>
        </p:nvSpPr>
        <p:spPr>
          <a:xfrm>
            <a:off x="4636770" y="2156460"/>
            <a:ext cx="2133600" cy="1343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5853" y="0"/>
                </a:lnTo>
                <a:lnTo>
                  <a:pt x="15853" y="21600"/>
                </a:lnTo>
                <a:lnTo>
                  <a:pt x="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a:lstStyle/>
          <a:p>
            <a:pPr/>
          </a:p>
        </p:txBody>
      </p:sp>
      <p:sp>
        <p:nvSpPr>
          <p:cNvPr id="370" name="カギ線コネクタ 85"/>
          <p:cNvSpPr/>
          <p:nvPr/>
        </p:nvSpPr>
        <p:spPr>
          <a:xfrm rot="5400000">
            <a:off x="5991321" y="2146500"/>
            <a:ext cx="495345" cy="49325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nchor="ctr"/>
          <a:lstStyle/>
          <a:p>
            <a:pPr/>
          </a:p>
        </p:txBody>
      </p:sp>
      <p:pic>
        <p:nvPicPr>
          <p:cNvPr id="371" name="図 90" descr="図 90"/>
          <p:cNvPicPr>
            <a:picLocks noChangeAspect="1"/>
          </p:cNvPicPr>
          <p:nvPr/>
        </p:nvPicPr>
        <p:blipFill>
          <a:blip r:embed="rId3">
            <a:extLst/>
          </a:blip>
          <a:stretch>
            <a:fillRect/>
          </a:stretch>
        </p:blipFill>
        <p:spPr>
          <a:xfrm>
            <a:off x="7013078" y="2901900"/>
            <a:ext cx="3637517" cy="873005"/>
          </a:xfrm>
          <a:prstGeom prst="rect">
            <a:avLst/>
          </a:prstGeom>
          <a:ln w="12700">
            <a:miter lim="400000"/>
          </a:ln>
        </p:spPr>
      </p:pic>
      <p:sp>
        <p:nvSpPr>
          <p:cNvPr id="372" name="テキスト ボックス 92"/>
          <p:cNvSpPr txBox="1"/>
          <p:nvPr/>
        </p:nvSpPr>
        <p:spPr>
          <a:xfrm>
            <a:off x="7850886" y="2852935"/>
            <a:ext cx="1852777" cy="24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rPr>
                <a:latin typeface="メイリオ"/>
                <a:ea typeface="メイリオ"/>
                <a:cs typeface="メイリオ"/>
                <a:sym typeface="メイリオ"/>
              </a:rPr>
              <a:t>設計値変更前と変更後の差分</a:t>
            </a:r>
            <a:r>
              <a:t>LT</a:t>
            </a:r>
            <a:r>
              <a:rPr>
                <a:latin typeface="メイリオ"/>
                <a:ea typeface="メイリオ"/>
                <a:cs typeface="メイリオ"/>
                <a:sym typeface="メイリオ"/>
              </a:rPr>
              <a:t>の結果</a:t>
            </a:r>
          </a:p>
        </p:txBody>
      </p:sp>
      <p:sp>
        <p:nvSpPr>
          <p:cNvPr id="373" name="テキスト ボックス 93"/>
          <p:cNvSpPr txBox="1"/>
          <p:nvPr/>
        </p:nvSpPr>
        <p:spPr>
          <a:xfrm>
            <a:off x="7058798" y="6021287"/>
            <a:ext cx="142072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滞留の原因分析</a:t>
            </a:r>
          </a:p>
        </p:txBody>
      </p:sp>
      <p:sp>
        <p:nvSpPr>
          <p:cNvPr id="374" name="テキスト ボックス 95"/>
          <p:cNvSpPr txBox="1"/>
          <p:nvPr/>
        </p:nvSpPr>
        <p:spPr>
          <a:xfrm>
            <a:off x="8786990" y="6021287"/>
            <a:ext cx="1852777"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欠品リスクの定量化</a:t>
            </a:r>
          </a:p>
        </p:txBody>
      </p:sp>
      <p:sp>
        <p:nvSpPr>
          <p:cNvPr id="375" name="テキスト ボックス 96"/>
          <p:cNvSpPr txBox="1"/>
          <p:nvPr/>
        </p:nvSpPr>
        <p:spPr>
          <a:xfrm>
            <a:off x="2666311" y="4869160"/>
            <a:ext cx="3292936" cy="164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rPr>
                <a:latin typeface="メイリオ"/>
                <a:ea typeface="メイリオ"/>
                <a:cs typeface="メイリオ"/>
                <a:sym typeface="メイリオ"/>
              </a:rPr>
              <a:t>本当の問題（不要な過多）を明確にして手立てを打つ。手立てを考えるために滞留の原因分析を行う</a:t>
            </a:r>
          </a:p>
          <a:p>
            <a:pPr>
              <a:defRPr sz="1400"/>
            </a:pPr>
          </a:p>
          <a:p>
            <a:pPr>
              <a:defRPr sz="1400"/>
            </a:pPr>
            <a:r>
              <a:rPr>
                <a:latin typeface="メイリオ"/>
                <a:ea typeface="メイリオ"/>
                <a:cs typeface="メイリオ"/>
                <a:sym typeface="メイリオ"/>
              </a:rPr>
              <a:t>必要な過多：欠品リスクが高くて滞留　</a:t>
            </a:r>
          </a:p>
          <a:p>
            <a:pPr>
              <a:defRPr sz="1400"/>
            </a:pPr>
            <a:r>
              <a:rPr>
                <a:latin typeface="メイリオ"/>
                <a:ea typeface="メイリオ"/>
                <a:cs typeface="メイリオ"/>
                <a:sym typeface="メイリオ"/>
              </a:rPr>
              <a:t>不要な過多：欠品リスクが低いのに滞留</a:t>
            </a:r>
          </a:p>
        </p:txBody>
      </p:sp>
      <p:sp>
        <p:nvSpPr>
          <p:cNvPr id="376" name="右矢印 98"/>
          <p:cNvSpPr/>
          <p:nvPr/>
        </p:nvSpPr>
        <p:spPr>
          <a:xfrm>
            <a:off x="6076975" y="5301207"/>
            <a:ext cx="432049" cy="484633"/>
          </a:xfrm>
          <a:prstGeom prst="rightArrow">
            <a:avLst>
              <a:gd name="adj1" fmla="val 50000"/>
              <a:gd name="adj2" fmla="val 50000"/>
            </a:avLst>
          </a:prstGeom>
          <a:solidFill>
            <a:schemeClr val="accent1"/>
          </a:solidFill>
          <a:ln>
            <a:solidFill>
              <a:schemeClr val="accent3"/>
            </a:solidFill>
          </a:ln>
          <a:effectLst>
            <a:outerShdw sx="100000" sy="100000" kx="0" ky="0" algn="b" rotWithShape="0" blurRad="38100" dist="23000" dir="5400000">
              <a:srgbClr val="000000">
                <a:alpha val="35000"/>
              </a:srgbClr>
            </a:outerShdw>
          </a:effectLst>
        </p:spPr>
        <p:txBody>
          <a:bodyPr lIns="45719" rIns="45719" anchor="ctr"/>
          <a:lstStyle/>
          <a:p>
            <a:pPr algn="ctr">
              <a:defRPr sz="1400">
                <a:solidFill>
                  <a:srgbClr val="FFFFFF"/>
                </a:solidFill>
              </a:defRPr>
            </a:pPr>
          </a:p>
        </p:txBody>
      </p:sp>
      <p:sp>
        <p:nvSpPr>
          <p:cNvPr id="377" name="右矢印 103"/>
          <p:cNvSpPr/>
          <p:nvPr/>
        </p:nvSpPr>
        <p:spPr>
          <a:xfrm>
            <a:off x="6076975" y="3429000"/>
            <a:ext cx="432049" cy="484632"/>
          </a:xfrm>
          <a:prstGeom prst="rightArrow">
            <a:avLst>
              <a:gd name="adj1" fmla="val 50000"/>
              <a:gd name="adj2" fmla="val 50000"/>
            </a:avLst>
          </a:prstGeom>
          <a:solidFill>
            <a:schemeClr val="accent1"/>
          </a:solidFill>
          <a:ln>
            <a:solidFill>
              <a:srgbClr val="000000"/>
            </a:solidFill>
          </a:ln>
          <a:effectLst>
            <a:outerShdw sx="100000" sy="100000" kx="0" ky="0" algn="b" rotWithShape="0" blurRad="38100" dist="23000" dir="5400000">
              <a:srgbClr val="000000">
                <a:alpha val="35000"/>
              </a:srgbClr>
            </a:outerShdw>
          </a:effectLst>
        </p:spPr>
        <p:txBody>
          <a:bodyPr lIns="45719" rIns="45719" anchor="ctr"/>
          <a:lstStyle/>
          <a:p>
            <a:pPr algn="ctr">
              <a:defRPr sz="1400">
                <a:solidFill>
                  <a:srgbClr val="FFFFFF"/>
                </a:solidFill>
              </a:defRPr>
            </a:pPr>
          </a:p>
        </p:txBody>
      </p:sp>
      <p:sp>
        <p:nvSpPr>
          <p:cNvPr id="378" name="右矢印 104"/>
          <p:cNvSpPr/>
          <p:nvPr/>
        </p:nvSpPr>
        <p:spPr>
          <a:xfrm>
            <a:off x="6076975" y="1412775"/>
            <a:ext cx="432049" cy="484633"/>
          </a:xfrm>
          <a:prstGeom prst="rightArrow">
            <a:avLst>
              <a:gd name="adj1" fmla="val 50000"/>
              <a:gd name="adj2" fmla="val 50000"/>
            </a:avLst>
          </a:prstGeom>
          <a:solidFill>
            <a:schemeClr val="accent1"/>
          </a:solidFill>
          <a:ln>
            <a:solidFill>
              <a:srgbClr val="000000"/>
            </a:solidFill>
          </a:ln>
          <a:effectLst>
            <a:outerShdw sx="100000" sy="100000" kx="0" ky="0" algn="b" rotWithShape="0" blurRad="38100" dist="23000" dir="5400000">
              <a:srgbClr val="000000">
                <a:alpha val="35000"/>
              </a:srgbClr>
            </a:outerShdw>
          </a:effectLst>
        </p:spPr>
        <p:txBody>
          <a:bodyPr lIns="45719" rIns="45719" anchor="ctr"/>
          <a:lstStyle/>
          <a:p>
            <a:pPr algn="ctr">
              <a:defRPr sz="1400">
                <a:solidFill>
                  <a:srgbClr val="FFFFFF"/>
                </a:solidFill>
              </a:defRPr>
            </a:pPr>
          </a:p>
        </p:txBody>
      </p:sp>
      <p:grpSp>
        <p:nvGrpSpPr>
          <p:cNvPr id="381" name="吹き出し: 角を丸めた四角形 1"/>
          <p:cNvGrpSpPr/>
          <p:nvPr/>
        </p:nvGrpSpPr>
        <p:grpSpPr>
          <a:xfrm>
            <a:off x="4865718" y="-934533"/>
            <a:ext cx="3911556" cy="1463468"/>
            <a:chOff x="0" y="0"/>
            <a:chExt cx="3911555" cy="1463467"/>
          </a:xfrm>
        </p:grpSpPr>
        <p:sp>
          <p:nvSpPr>
            <p:cNvPr id="379" name="図形"/>
            <p:cNvSpPr/>
            <p:nvPr/>
          </p:nvSpPr>
          <p:spPr>
            <a:xfrm>
              <a:off x="0" y="0"/>
              <a:ext cx="3911556" cy="146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63" y="3600"/>
                  </a:moveTo>
                  <a:cubicBezTo>
                    <a:pt x="2663" y="1612"/>
                    <a:pt x="3266" y="0"/>
                    <a:pt x="4010" y="0"/>
                  </a:cubicBezTo>
                  <a:lnTo>
                    <a:pt x="5819" y="0"/>
                  </a:lnTo>
                  <a:lnTo>
                    <a:pt x="20253" y="0"/>
                  </a:lnTo>
                  <a:cubicBezTo>
                    <a:pt x="20997" y="0"/>
                    <a:pt x="21600" y="1612"/>
                    <a:pt x="21600" y="3600"/>
                  </a:cubicBezTo>
                  <a:lnTo>
                    <a:pt x="21600" y="18000"/>
                  </a:lnTo>
                  <a:cubicBezTo>
                    <a:pt x="21600" y="19988"/>
                    <a:pt x="20997" y="21600"/>
                    <a:pt x="20253" y="21600"/>
                  </a:cubicBezTo>
                  <a:lnTo>
                    <a:pt x="4010" y="21600"/>
                  </a:lnTo>
                  <a:cubicBezTo>
                    <a:pt x="3266" y="21600"/>
                    <a:pt x="2663" y="19988"/>
                    <a:pt x="2663" y="18000"/>
                  </a:cubicBezTo>
                  <a:lnTo>
                    <a:pt x="2663" y="18000"/>
                  </a:lnTo>
                  <a:lnTo>
                    <a:pt x="0" y="15712"/>
                  </a:lnTo>
                  <a:lnTo>
                    <a:pt x="2663" y="12600"/>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0" name="在庫の過多の検出はできる…"/>
            <p:cNvSpPr txBox="1"/>
            <p:nvPr/>
          </p:nvSpPr>
          <p:spPr>
            <a:xfrm>
              <a:off x="612031" y="171663"/>
              <a:ext cx="3169664" cy="1120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rPr>
                  <a:latin typeface="メイリオ"/>
                  <a:ea typeface="メイリオ"/>
                  <a:cs typeface="メイリオ"/>
                  <a:sym typeface="メイリオ"/>
                </a:rPr>
                <a:t>在庫の過多の検出はできる</a:t>
              </a:r>
            </a:p>
            <a:p>
              <a:pPr algn="ctr">
                <a:defRPr>
                  <a:solidFill>
                    <a:srgbClr val="FFFFFF"/>
                  </a:solidFill>
                </a:defRPr>
              </a:pPr>
              <a:r>
                <a:rPr>
                  <a:latin typeface="メイリオ"/>
                  <a:ea typeface="メイリオ"/>
                  <a:cs typeface="メイリオ"/>
                  <a:sym typeface="メイリオ"/>
                </a:rPr>
                <a:t>基準は作れる、監視はできる</a:t>
              </a:r>
            </a:p>
            <a:p>
              <a:pPr algn="ctr">
                <a:defRPr>
                  <a:solidFill>
                    <a:srgbClr val="FFFFFF"/>
                  </a:solidFill>
                </a:defRPr>
              </a:pPr>
              <a:r>
                <a:rPr>
                  <a:latin typeface="メイリオ"/>
                  <a:ea typeface="メイリオ"/>
                  <a:cs typeface="メイリオ"/>
                  <a:sym typeface="メイリオ"/>
                </a:rPr>
                <a:t>適正化、シミュレーション？</a:t>
              </a:r>
            </a:p>
          </p:txBody>
        </p:sp>
      </p:grpSp>
      <p:grpSp>
        <p:nvGrpSpPr>
          <p:cNvPr id="384" name="吹き出し: 角を丸めた四角形 28"/>
          <p:cNvGrpSpPr/>
          <p:nvPr/>
        </p:nvGrpSpPr>
        <p:grpSpPr>
          <a:xfrm>
            <a:off x="10491348" y="1897408"/>
            <a:ext cx="3911556" cy="2564222"/>
            <a:chOff x="0" y="0"/>
            <a:chExt cx="3911555" cy="2564220"/>
          </a:xfrm>
        </p:grpSpPr>
        <p:sp>
          <p:nvSpPr>
            <p:cNvPr id="382" name="図形"/>
            <p:cNvSpPr/>
            <p:nvPr/>
          </p:nvSpPr>
          <p:spPr>
            <a:xfrm>
              <a:off x="0" y="0"/>
              <a:ext cx="3911556" cy="2564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63" y="3600"/>
                  </a:moveTo>
                  <a:cubicBezTo>
                    <a:pt x="2663" y="1612"/>
                    <a:pt x="3719" y="0"/>
                    <a:pt x="5023" y="0"/>
                  </a:cubicBezTo>
                  <a:lnTo>
                    <a:pt x="5819" y="0"/>
                  </a:lnTo>
                  <a:lnTo>
                    <a:pt x="19240" y="0"/>
                  </a:lnTo>
                  <a:cubicBezTo>
                    <a:pt x="20543" y="0"/>
                    <a:pt x="21600" y="1612"/>
                    <a:pt x="21600" y="3600"/>
                  </a:cubicBezTo>
                  <a:lnTo>
                    <a:pt x="21600" y="18000"/>
                  </a:lnTo>
                  <a:cubicBezTo>
                    <a:pt x="21600" y="19988"/>
                    <a:pt x="20543" y="21600"/>
                    <a:pt x="19240" y="21600"/>
                  </a:cubicBezTo>
                  <a:lnTo>
                    <a:pt x="5023" y="21600"/>
                  </a:lnTo>
                  <a:cubicBezTo>
                    <a:pt x="3719" y="21600"/>
                    <a:pt x="2663" y="19988"/>
                    <a:pt x="2663" y="18000"/>
                  </a:cubicBezTo>
                  <a:lnTo>
                    <a:pt x="2663" y="18000"/>
                  </a:lnTo>
                  <a:lnTo>
                    <a:pt x="0" y="15712"/>
                  </a:lnTo>
                  <a:lnTo>
                    <a:pt x="2663" y="12600"/>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defRPr>
                  <a:solidFill>
                    <a:srgbClr val="FFFFFF"/>
                  </a:solidFill>
                </a:defRPr>
              </a:pPr>
            </a:p>
          </p:txBody>
        </p:sp>
        <p:sp>
          <p:nvSpPr>
            <p:cNvPr id="383" name="変わらない…"/>
            <p:cNvSpPr txBox="1"/>
            <p:nvPr/>
          </p:nvSpPr>
          <p:spPr>
            <a:xfrm>
              <a:off x="665765" y="239439"/>
              <a:ext cx="3062196" cy="2085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a:solidFill>
                    <a:srgbClr val="FFFFFF"/>
                  </a:solidFill>
                </a:defRPr>
              </a:pPr>
              <a:r>
                <a:rPr>
                  <a:latin typeface="メイリオ"/>
                  <a:ea typeface="メイリオ"/>
                  <a:cs typeface="メイリオ"/>
                  <a:sym typeface="メイリオ"/>
                </a:rPr>
                <a:t>変わらない</a:t>
              </a:r>
            </a:p>
            <a:p>
              <a:pPr>
                <a:defRPr>
                  <a:solidFill>
                    <a:srgbClr val="FFFFFF"/>
                  </a:solidFill>
                </a:defRPr>
              </a:pPr>
              <a:r>
                <a:rPr>
                  <a:latin typeface="メイリオ"/>
                  <a:ea typeface="メイリオ"/>
                  <a:cs typeface="メイリオ"/>
                  <a:sym typeface="メイリオ"/>
                </a:rPr>
                <a:t>他の要因がある</a:t>
              </a:r>
              <a:r>
                <a:t>➡</a:t>
              </a:r>
              <a:r>
                <a:rPr>
                  <a:latin typeface="メイリオ"/>
                  <a:ea typeface="メイリオ"/>
                  <a:cs typeface="メイリオ"/>
                  <a:sym typeface="メイリオ"/>
                </a:rPr>
                <a:t>滞留分析</a:t>
              </a:r>
            </a:p>
            <a:p>
              <a:pPr>
                <a:defRPr>
                  <a:solidFill>
                    <a:srgbClr val="FFFFFF"/>
                  </a:solidFill>
                </a:defRPr>
              </a:pPr>
            </a:p>
            <a:p>
              <a:pPr>
                <a:defRPr>
                  <a:solidFill>
                    <a:srgbClr val="FFFFFF"/>
                  </a:solidFill>
                </a:defRPr>
              </a:pPr>
              <a:r>
                <a:rPr>
                  <a:latin typeface="メイリオ"/>
                  <a:ea typeface="メイリオ"/>
                  <a:cs typeface="メイリオ"/>
                  <a:sym typeface="メイリオ"/>
                </a:rPr>
                <a:t>変わる</a:t>
              </a:r>
              <a:r>
                <a:t>➡</a:t>
              </a:r>
              <a:r>
                <a:rPr>
                  <a:latin typeface="メイリオ"/>
                  <a:ea typeface="メイリオ"/>
                  <a:cs typeface="メイリオ"/>
                  <a:sym typeface="メイリオ"/>
                </a:rPr>
                <a:t>欠品リスクの定量化</a:t>
              </a:r>
            </a:p>
            <a:p>
              <a:pPr>
                <a:defRPr>
                  <a:solidFill>
                    <a:srgbClr val="FFFFFF"/>
                  </a:solidFill>
                </a:defRPr>
              </a:pPr>
              <a:r>
                <a:rPr>
                  <a:latin typeface="メイリオ"/>
                  <a:ea typeface="メイリオ"/>
                  <a:cs typeface="メイリオ"/>
                  <a:sym typeface="メイリオ"/>
                </a:rPr>
                <a:t>（かんばんが減ったことで欠品リスク）</a:t>
              </a:r>
            </a:p>
          </p:txBody>
        </p:sp>
      </p:grpSp>
      <p:pic>
        <p:nvPicPr>
          <p:cNvPr id="385" name="図 5" descr="図 5"/>
          <p:cNvPicPr>
            <a:picLocks noChangeAspect="1"/>
          </p:cNvPicPr>
          <p:nvPr/>
        </p:nvPicPr>
        <p:blipFill>
          <a:blip r:embed="rId4">
            <a:extLst/>
          </a:blip>
          <a:stretch>
            <a:fillRect/>
          </a:stretch>
        </p:blipFill>
        <p:spPr>
          <a:xfrm>
            <a:off x="2612567" y="810905"/>
            <a:ext cx="1552310" cy="997915"/>
          </a:xfrm>
          <a:prstGeom prst="rect">
            <a:avLst/>
          </a:prstGeom>
          <a:ln w="12700">
            <a:miter lim="400000"/>
          </a:ln>
        </p:spPr>
      </p:pic>
      <p:pic>
        <p:nvPicPr>
          <p:cNvPr id="386" name="図 7" descr="図 7"/>
          <p:cNvPicPr>
            <a:picLocks noChangeAspect="1"/>
          </p:cNvPicPr>
          <p:nvPr/>
        </p:nvPicPr>
        <p:blipFill>
          <a:blip r:embed="rId5">
            <a:extLst/>
          </a:blip>
          <a:stretch>
            <a:fillRect/>
          </a:stretch>
        </p:blipFill>
        <p:spPr>
          <a:xfrm>
            <a:off x="4153365" y="823694"/>
            <a:ext cx="1526116" cy="984463"/>
          </a:xfrm>
          <a:prstGeom prst="rect">
            <a:avLst/>
          </a:prstGeom>
          <a:ln w="12700">
            <a:miter lim="400000"/>
          </a:ln>
        </p:spPr>
      </p:pic>
      <p:sp>
        <p:nvSpPr>
          <p:cNvPr id="387" name="正方形/長方形 33"/>
          <p:cNvSpPr txBox="1"/>
          <p:nvPr/>
        </p:nvSpPr>
        <p:spPr>
          <a:xfrm>
            <a:off x="4195450" y="1539869"/>
            <a:ext cx="79635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仮置き場</a:t>
            </a:r>
          </a:p>
        </p:txBody>
      </p:sp>
      <p:sp>
        <p:nvSpPr>
          <p:cNvPr id="388" name="正方形/長方形 34"/>
          <p:cNvSpPr txBox="1"/>
          <p:nvPr/>
        </p:nvSpPr>
        <p:spPr>
          <a:xfrm>
            <a:off x="2582456" y="1292608"/>
            <a:ext cx="796351"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順立装置の在庫</a:t>
            </a:r>
          </a:p>
        </p:txBody>
      </p:sp>
      <p:pic>
        <p:nvPicPr>
          <p:cNvPr id="389" name="図 9" descr="図 9"/>
          <p:cNvPicPr>
            <a:picLocks noChangeAspect="1"/>
          </p:cNvPicPr>
          <p:nvPr/>
        </p:nvPicPr>
        <p:blipFill>
          <a:blip r:embed="rId6">
            <a:extLst/>
          </a:blip>
          <a:stretch>
            <a:fillRect/>
          </a:stretch>
        </p:blipFill>
        <p:spPr>
          <a:xfrm>
            <a:off x="2540287" y="29686"/>
            <a:ext cx="884239" cy="702707"/>
          </a:xfrm>
          <a:prstGeom prst="rect">
            <a:avLst/>
          </a:prstGeom>
          <a:ln w="12700">
            <a:miter lim="400000"/>
          </a:ln>
        </p:spPr>
      </p:pic>
      <p:sp>
        <p:nvSpPr>
          <p:cNvPr id="390" name="正方形/長方形 37"/>
          <p:cNvSpPr txBox="1"/>
          <p:nvPr/>
        </p:nvSpPr>
        <p:spPr>
          <a:xfrm>
            <a:off x="2615269" y="476672"/>
            <a:ext cx="79635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順立装置</a:t>
            </a:r>
          </a:p>
        </p:txBody>
      </p:sp>
      <p:pic>
        <p:nvPicPr>
          <p:cNvPr id="391" name="図 11" descr="図 11"/>
          <p:cNvPicPr>
            <a:picLocks noChangeAspect="1"/>
          </p:cNvPicPr>
          <p:nvPr/>
        </p:nvPicPr>
        <p:blipFill>
          <a:blip r:embed="rId7">
            <a:extLst/>
          </a:blip>
          <a:stretch>
            <a:fillRect/>
          </a:stretch>
        </p:blipFill>
        <p:spPr>
          <a:xfrm>
            <a:off x="6906517" y="844924"/>
            <a:ext cx="3817661" cy="823636"/>
          </a:xfrm>
          <a:prstGeom prst="rect">
            <a:avLst/>
          </a:prstGeom>
          <a:ln w="12700">
            <a:miter lim="400000"/>
          </a:ln>
        </p:spPr>
      </p:pic>
      <p:pic>
        <p:nvPicPr>
          <p:cNvPr id="392" name="図 13" descr="図 13"/>
          <p:cNvPicPr>
            <a:picLocks noChangeAspect="1"/>
          </p:cNvPicPr>
          <p:nvPr/>
        </p:nvPicPr>
        <p:blipFill>
          <a:blip r:embed="rId8">
            <a:extLst/>
          </a:blip>
          <a:stretch>
            <a:fillRect/>
          </a:stretch>
        </p:blipFill>
        <p:spPr>
          <a:xfrm>
            <a:off x="4555609" y="3055217"/>
            <a:ext cx="1152130" cy="99788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テキスト プレースホルダー 1"/>
          <p:cNvSpPr txBox="1"/>
          <p:nvPr>
            <p:ph type="body" idx="1"/>
          </p:nvPr>
        </p:nvSpPr>
        <p:spPr>
          <a:xfrm>
            <a:off x="405059" y="767395"/>
            <a:ext cx="10368369" cy="5637602"/>
          </a:xfrm>
          <a:prstGeom prst="rect">
            <a:avLst/>
          </a:prstGeom>
        </p:spPr>
        <p:txBody>
          <a:bodyPr/>
          <a:lstStyle/>
          <a:p>
            <a:pPr/>
          </a:p>
        </p:txBody>
      </p:sp>
      <p:sp>
        <p:nvSpPr>
          <p:cNvPr id="397"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解決策</a:t>
            </a:r>
          </a:p>
        </p:txBody>
      </p:sp>
      <p:sp>
        <p:nvSpPr>
          <p:cNvPr id="398"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03" name="吹き出し: 角を丸めた四角形 12"/>
          <p:cNvGrpSpPr/>
          <p:nvPr/>
        </p:nvGrpSpPr>
        <p:grpSpPr>
          <a:xfrm>
            <a:off x="172318" y="2331958"/>
            <a:ext cx="10831398" cy="4252437"/>
            <a:chOff x="0" y="0"/>
            <a:chExt cx="10831396" cy="4252436"/>
          </a:xfrm>
        </p:grpSpPr>
        <p:sp>
          <p:nvSpPr>
            <p:cNvPr id="401" name="図形"/>
            <p:cNvSpPr/>
            <p:nvPr/>
          </p:nvSpPr>
          <p:spPr>
            <a:xfrm>
              <a:off x="0" y="0"/>
              <a:ext cx="10831397" cy="4252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31"/>
                  </a:moveTo>
                  <a:cubicBezTo>
                    <a:pt x="0" y="3645"/>
                    <a:pt x="568" y="2197"/>
                    <a:pt x="1270" y="2197"/>
                  </a:cubicBezTo>
                  <a:lnTo>
                    <a:pt x="3600" y="2197"/>
                  </a:lnTo>
                  <a:lnTo>
                    <a:pt x="8867" y="0"/>
                  </a:lnTo>
                  <a:lnTo>
                    <a:pt x="9000" y="2197"/>
                  </a:lnTo>
                  <a:lnTo>
                    <a:pt x="20330" y="2197"/>
                  </a:lnTo>
                  <a:cubicBezTo>
                    <a:pt x="21032" y="2197"/>
                    <a:pt x="21600" y="3645"/>
                    <a:pt x="21600" y="5431"/>
                  </a:cubicBezTo>
                  <a:lnTo>
                    <a:pt x="21600" y="5431"/>
                  </a:lnTo>
                  <a:lnTo>
                    <a:pt x="21600" y="18366"/>
                  </a:lnTo>
                  <a:cubicBezTo>
                    <a:pt x="21600" y="20152"/>
                    <a:pt x="21032" y="21600"/>
                    <a:pt x="20330" y="21600"/>
                  </a:cubicBezTo>
                  <a:lnTo>
                    <a:pt x="1270" y="21600"/>
                  </a:lnTo>
                  <a:cubicBezTo>
                    <a:pt x="568" y="21600"/>
                    <a:pt x="0" y="20152"/>
                    <a:pt x="0" y="18366"/>
                  </a:cubicBezTo>
                  <a:lnTo>
                    <a:pt x="0" y="5431"/>
                  </a:lnTo>
                  <a:close/>
                </a:path>
              </a:pathLst>
            </a:custGeom>
            <a:noFill/>
            <a:ln w="25400" cap="flat">
              <a:solidFill>
                <a:srgbClr val="001353"/>
              </a:solidFill>
              <a:prstDash val="solid"/>
              <a:round/>
            </a:ln>
            <a:effectLst/>
          </p:spPr>
          <p:txBody>
            <a:bodyPr wrap="square" lIns="45719" tIns="45719" rIns="45719" bIns="45719" numCol="1" anchor="ctr">
              <a:noAutofit/>
            </a:bodyPr>
            <a:lstStyle/>
            <a:p>
              <a:pPr>
                <a:defRPr>
                  <a:solidFill>
                    <a:srgbClr val="FFFFFF"/>
                  </a:solidFill>
                </a:defRPr>
              </a:pPr>
            </a:p>
          </p:txBody>
        </p:sp>
        <p:sp>
          <p:nvSpPr>
            <p:cNvPr id="402" name="実績の使用箱数…"/>
            <p:cNvSpPr txBox="1"/>
            <p:nvPr/>
          </p:nvSpPr>
          <p:spPr>
            <a:xfrm>
              <a:off x="244893" y="1953845"/>
              <a:ext cx="10341610"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a:solidFill>
                    <a:srgbClr val="FFFFFF"/>
                  </a:solidFill>
                </a:defRPr>
              </a:pPr>
              <a:r>
                <a:rPr>
                  <a:latin typeface="メイリオ"/>
                  <a:ea typeface="メイリオ"/>
                  <a:cs typeface="メイリオ"/>
                  <a:sym typeface="メイリオ"/>
                </a:rPr>
                <a:t>実績の使用箱数</a:t>
              </a:r>
            </a:p>
            <a:p>
              <a:pPr>
                <a:defRPr>
                  <a:solidFill>
                    <a:srgbClr val="FFFFFF"/>
                  </a:solidFill>
                </a:defRPr>
              </a:pPr>
              <a:r>
                <a:rPr>
                  <a:latin typeface="メイリオ"/>
                  <a:ea typeface="メイリオ"/>
                  <a:cs typeface="メイリオ"/>
                  <a:sym typeface="メイリオ"/>
                </a:rPr>
                <a:t>（１時間あたりの出庫の数）</a:t>
              </a:r>
            </a:p>
          </p:txBody>
        </p:sp>
      </p:grpSp>
      <p:sp>
        <p:nvSpPr>
          <p:cNvPr id="404" name="テキスト プレースホルダー 1"/>
          <p:cNvSpPr txBox="1"/>
          <p:nvPr>
            <p:ph type="body" idx="1"/>
          </p:nvPr>
        </p:nvSpPr>
        <p:spPr>
          <a:xfrm>
            <a:off x="419581" y="771130"/>
            <a:ext cx="10368369" cy="5637602"/>
          </a:xfrm>
          <a:prstGeom prst="rect">
            <a:avLst/>
          </a:prstGeom>
        </p:spPr>
        <p:txBody>
          <a:bodyPr/>
          <a:lstStyle/>
          <a:p>
            <a:pPr>
              <a:defRPr sz="1400"/>
            </a:pPr>
            <a:r>
              <a:t>欠品リスクの計算方法</a:t>
            </a:r>
          </a:p>
          <a:p>
            <a:pPr>
              <a:defRPr b="0" sz="1400"/>
            </a:pPr>
            <a:r>
              <a:t>➀：日量数</a:t>
            </a:r>
            <a:r>
              <a:t>/</a:t>
            </a:r>
            <a:r>
              <a:t>収容数　→　</a:t>
            </a:r>
            <a:r>
              <a:rPr>
                <a:solidFill>
                  <a:schemeClr val="accent6"/>
                </a:solidFill>
              </a:rPr>
              <a:t>『1</a:t>
            </a:r>
            <a:r>
              <a:rPr>
                <a:solidFill>
                  <a:schemeClr val="accent6"/>
                </a:solidFill>
              </a:rPr>
              <a:t>日に必要な箱数（予定）</a:t>
            </a:r>
            <a:r>
              <a:rPr>
                <a:solidFill>
                  <a:schemeClr val="accent6"/>
                </a:solidFill>
              </a:rPr>
              <a:t>』</a:t>
            </a:r>
            <a:r>
              <a:t>を計算</a:t>
            </a:r>
          </a:p>
          <a:p>
            <a:pPr>
              <a:defRPr b="0" sz="1400"/>
            </a:pPr>
          </a:p>
          <a:p>
            <a:pPr>
              <a:defRPr b="0" sz="1400"/>
            </a:pPr>
            <a:r>
              <a:t>➁：①の</a:t>
            </a:r>
            <a:r>
              <a:rPr>
                <a:solidFill>
                  <a:schemeClr val="accent6"/>
                </a:solidFill>
              </a:rPr>
              <a:t>『1</a:t>
            </a:r>
            <a:r>
              <a:rPr>
                <a:solidFill>
                  <a:schemeClr val="accent6"/>
                </a:solidFill>
              </a:rPr>
              <a:t>日に必要な箱数</a:t>
            </a:r>
            <a:r>
              <a:rPr>
                <a:solidFill>
                  <a:schemeClr val="accent6"/>
                </a:solidFill>
              </a:rPr>
              <a:t>』</a:t>
            </a:r>
            <a:r>
              <a:t>を稼働時間で割る　→　</a:t>
            </a:r>
            <a:r>
              <a:rPr>
                <a:solidFill>
                  <a:srgbClr val="00B050"/>
                </a:solidFill>
              </a:rPr>
              <a:t>『1</a:t>
            </a:r>
            <a:r>
              <a:rPr>
                <a:solidFill>
                  <a:srgbClr val="00B050"/>
                </a:solidFill>
              </a:rPr>
              <a:t>時間当たりの使用箱数（予定）</a:t>
            </a:r>
            <a:r>
              <a:rPr>
                <a:solidFill>
                  <a:srgbClr val="00B050"/>
                </a:solidFill>
              </a:rPr>
              <a:t>』</a:t>
            </a:r>
            <a:r>
              <a:t>を計算</a:t>
            </a:r>
          </a:p>
          <a:p>
            <a:pPr>
              <a:defRPr b="0" sz="1400"/>
            </a:pPr>
            <a:r>
              <a:t>　　</a:t>
            </a:r>
            <a:r>
              <a:t>※1</a:t>
            </a:r>
            <a:r>
              <a:t>時間当たりの使用箱数は、１時間あたりに出庫された箱の数</a:t>
            </a:r>
          </a:p>
          <a:p>
            <a:pPr>
              <a:defRPr b="0" sz="1400"/>
            </a:pPr>
          </a:p>
          <a:p>
            <a:pPr>
              <a:defRPr b="0" sz="1400"/>
            </a:pPr>
            <a:r>
              <a:t>➂：➁の</a:t>
            </a:r>
            <a:r>
              <a:rPr>
                <a:solidFill>
                  <a:srgbClr val="00B050"/>
                </a:solidFill>
              </a:rPr>
              <a:t>『1</a:t>
            </a:r>
            <a:r>
              <a:rPr>
                <a:solidFill>
                  <a:srgbClr val="00B050"/>
                </a:solidFill>
              </a:rPr>
              <a:t>時間当たりの使用箱数（予定）</a:t>
            </a:r>
            <a:r>
              <a:rPr>
                <a:solidFill>
                  <a:srgbClr val="00B050"/>
                </a:solidFill>
              </a:rPr>
              <a:t>』</a:t>
            </a:r>
            <a:r>
              <a:t>と</a:t>
            </a:r>
            <a:r>
              <a:rPr b="1"/>
              <a:t>実績</a:t>
            </a:r>
            <a:r>
              <a:rPr b="1"/>
              <a:t>※</a:t>
            </a:r>
            <a:r>
              <a:t>を比較して、実績の方が大きければ、欠品リスクありとする</a:t>
            </a:r>
          </a:p>
        </p:txBody>
      </p:sp>
      <p:sp>
        <p:nvSpPr>
          <p:cNvPr id="405"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分析結果：欠品リスクの定量化</a:t>
            </a:r>
          </a:p>
        </p:txBody>
      </p:sp>
      <p:sp>
        <p:nvSpPr>
          <p:cNvPr id="406"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grpSp>
        <p:nvGrpSpPr>
          <p:cNvPr id="409" name="吹き出し: 角を丸めた四角形 4"/>
          <p:cNvGrpSpPr/>
          <p:nvPr/>
        </p:nvGrpSpPr>
        <p:grpSpPr>
          <a:xfrm>
            <a:off x="5979619" y="515728"/>
            <a:ext cx="2808314" cy="848599"/>
            <a:chOff x="0" y="0"/>
            <a:chExt cx="2808312" cy="848597"/>
          </a:xfrm>
        </p:grpSpPr>
        <p:sp>
          <p:nvSpPr>
            <p:cNvPr id="407" name="図形"/>
            <p:cNvSpPr/>
            <p:nvPr/>
          </p:nvSpPr>
          <p:spPr>
            <a:xfrm>
              <a:off x="0" y="0"/>
              <a:ext cx="2808313" cy="848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05"/>
                  </a:moveTo>
                  <a:cubicBezTo>
                    <a:pt x="0" y="1300"/>
                    <a:pt x="393" y="0"/>
                    <a:pt x="878" y="0"/>
                  </a:cubicBezTo>
                  <a:lnTo>
                    <a:pt x="3600" y="0"/>
                  </a:lnTo>
                  <a:lnTo>
                    <a:pt x="20722" y="0"/>
                  </a:lnTo>
                  <a:cubicBezTo>
                    <a:pt x="21207" y="0"/>
                    <a:pt x="21600" y="1300"/>
                    <a:pt x="21600" y="2905"/>
                  </a:cubicBezTo>
                  <a:lnTo>
                    <a:pt x="21600" y="14522"/>
                  </a:lnTo>
                  <a:cubicBezTo>
                    <a:pt x="21600" y="16127"/>
                    <a:pt x="21207" y="17427"/>
                    <a:pt x="20722" y="17427"/>
                  </a:cubicBezTo>
                  <a:lnTo>
                    <a:pt x="9000" y="17427"/>
                  </a:lnTo>
                  <a:lnTo>
                    <a:pt x="2813" y="21600"/>
                  </a:lnTo>
                  <a:lnTo>
                    <a:pt x="3600" y="17427"/>
                  </a:lnTo>
                  <a:lnTo>
                    <a:pt x="878" y="17427"/>
                  </a:lnTo>
                  <a:cubicBezTo>
                    <a:pt x="393" y="17427"/>
                    <a:pt x="0" y="16127"/>
                    <a:pt x="0" y="14522"/>
                  </a:cubicBezTo>
                  <a:lnTo>
                    <a:pt x="0" y="14523"/>
                  </a:lnTo>
                  <a:lnTo>
                    <a:pt x="0" y="10166"/>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08" name="このくらいペースで作れると正常"/>
            <p:cNvSpPr txBox="1"/>
            <p:nvPr/>
          </p:nvSpPr>
          <p:spPr>
            <a:xfrm>
              <a:off x="91841" y="182308"/>
              <a:ext cx="2624630"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このくらいペースで作れると正常</a:t>
              </a:r>
            </a:p>
          </p:txBody>
        </p:sp>
      </p:grpSp>
      <p:pic>
        <p:nvPicPr>
          <p:cNvPr id="410" name="図 7" descr="図 7"/>
          <p:cNvPicPr>
            <a:picLocks noChangeAspect="1"/>
          </p:cNvPicPr>
          <p:nvPr/>
        </p:nvPicPr>
        <p:blipFill>
          <a:blip r:embed="rId2">
            <a:extLst/>
          </a:blip>
          <a:stretch>
            <a:fillRect/>
          </a:stretch>
        </p:blipFill>
        <p:spPr>
          <a:xfrm>
            <a:off x="604366" y="2996951"/>
            <a:ext cx="7013080" cy="3342211"/>
          </a:xfrm>
          <a:prstGeom prst="rect">
            <a:avLst/>
          </a:prstGeom>
          <a:ln w="12700">
            <a:miter lim="400000"/>
          </a:ln>
        </p:spPr>
      </p:pic>
      <p:grpSp>
        <p:nvGrpSpPr>
          <p:cNvPr id="413" name="正方形/長方形 9"/>
          <p:cNvGrpSpPr/>
          <p:nvPr/>
        </p:nvGrpSpPr>
        <p:grpSpPr>
          <a:xfrm>
            <a:off x="259150" y="4217222"/>
            <a:ext cx="417225" cy="914401"/>
            <a:chOff x="0" y="0"/>
            <a:chExt cx="417224" cy="914400"/>
          </a:xfrm>
        </p:grpSpPr>
        <p:sp>
          <p:nvSpPr>
            <p:cNvPr id="411" name="四角形"/>
            <p:cNvSpPr/>
            <p:nvPr/>
          </p:nvSpPr>
          <p:spPr>
            <a:xfrm>
              <a:off x="-1" y="0"/>
              <a:ext cx="417226" cy="9144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sp>
          <p:nvSpPr>
            <p:cNvPr id="412" name="出…"/>
            <p:cNvSpPr txBox="1"/>
            <p:nvPr/>
          </p:nvSpPr>
          <p:spPr>
            <a:xfrm>
              <a:off x="45719" y="68579"/>
              <a:ext cx="325785" cy="777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1200"/>
              </a:pPr>
              <a:r>
                <a:rPr>
                  <a:latin typeface="メイリオ"/>
                  <a:ea typeface="メイリオ"/>
                  <a:cs typeface="メイリオ"/>
                  <a:sym typeface="メイリオ"/>
                </a:rPr>
                <a:t>出</a:t>
              </a:r>
            </a:p>
            <a:p>
              <a:pPr algn="ctr">
                <a:defRPr sz="1200"/>
              </a:pPr>
              <a:r>
                <a:rPr>
                  <a:latin typeface="メイリオ"/>
                  <a:ea typeface="メイリオ"/>
                  <a:cs typeface="メイリオ"/>
                  <a:sym typeface="メイリオ"/>
                </a:rPr>
                <a:t>庫</a:t>
              </a:r>
            </a:p>
            <a:p>
              <a:pPr algn="ctr">
                <a:defRPr sz="1200"/>
              </a:pPr>
              <a:r>
                <a:rPr>
                  <a:latin typeface="メイリオ"/>
                  <a:ea typeface="メイリオ"/>
                  <a:cs typeface="メイリオ"/>
                  <a:sym typeface="メイリオ"/>
                </a:rPr>
                <a:t>数</a:t>
              </a:r>
            </a:p>
          </p:txBody>
        </p:sp>
      </p:grpSp>
      <p:grpSp>
        <p:nvGrpSpPr>
          <p:cNvPr id="416" name="正方形/長方形 10"/>
          <p:cNvGrpSpPr/>
          <p:nvPr/>
        </p:nvGrpSpPr>
        <p:grpSpPr>
          <a:xfrm>
            <a:off x="2980631" y="6094657"/>
            <a:ext cx="3960441" cy="338337"/>
            <a:chOff x="0" y="0"/>
            <a:chExt cx="3960440" cy="338336"/>
          </a:xfrm>
        </p:grpSpPr>
        <p:sp>
          <p:nvSpPr>
            <p:cNvPr id="414" name="四角形"/>
            <p:cNvSpPr/>
            <p:nvPr/>
          </p:nvSpPr>
          <p:spPr>
            <a:xfrm>
              <a:off x="-1" y="-1"/>
              <a:ext cx="3960442" cy="3383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sp>
          <p:nvSpPr>
            <p:cNvPr id="415" name="日時（グラフは日にちのみ表示）"/>
            <p:cNvSpPr txBox="1"/>
            <p:nvPr/>
          </p:nvSpPr>
          <p:spPr>
            <a:xfrm>
              <a:off x="45719" y="9148"/>
              <a:ext cx="3869001"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日時（グラフは日にちのみ表示）</a:t>
              </a:r>
            </a:p>
          </p:txBody>
        </p:sp>
      </p:grpSp>
      <p:sp>
        <p:nvSpPr>
          <p:cNvPr id="417" name="正方形/長方形 13"/>
          <p:cNvSpPr/>
          <p:nvPr/>
        </p:nvSpPr>
        <p:spPr>
          <a:xfrm>
            <a:off x="2836615" y="2810853"/>
            <a:ext cx="3600401" cy="316202"/>
          </a:xfrm>
          <a:prstGeom prst="rect">
            <a:avLst/>
          </a:prstGeom>
          <a:solidFill>
            <a:srgbClr val="FFFFFF"/>
          </a:solidFill>
          <a:ln w="25400">
            <a:solidFill>
              <a:srgbClr val="FFFFFF"/>
            </a:solidFill>
          </a:ln>
        </p:spPr>
        <p:txBody>
          <a:bodyPr lIns="45719" rIns="45719" anchor="ctr"/>
          <a:lstStyle/>
          <a:p>
            <a:pPr algn="ctr">
              <a:defRPr>
                <a:solidFill>
                  <a:srgbClr val="FFFFFF"/>
                </a:solidFill>
              </a:defRPr>
            </a:pPr>
          </a:p>
        </p:txBody>
      </p:sp>
      <p:sp>
        <p:nvSpPr>
          <p:cNvPr id="418" name="テキスト ボックス 16"/>
          <p:cNvSpPr txBox="1"/>
          <p:nvPr/>
        </p:nvSpPr>
        <p:spPr>
          <a:xfrm>
            <a:off x="1226150" y="2912826"/>
            <a:ext cx="6893337"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9/1</a:t>
            </a:r>
            <a:r>
              <a:rPr>
                <a:latin typeface="メイリオ"/>
                <a:ea typeface="メイリオ"/>
                <a:cs typeface="メイリオ"/>
                <a:sym typeface="メイリオ"/>
              </a:rPr>
              <a:t>～</a:t>
            </a:r>
            <a:r>
              <a:t>9/12</a:t>
            </a:r>
            <a:r>
              <a:rPr>
                <a:latin typeface="メイリオ"/>
                <a:ea typeface="メイリオ"/>
                <a:cs typeface="メイリオ"/>
                <a:sym typeface="メイリオ"/>
              </a:rPr>
              <a:t>の期間のある品番（</a:t>
            </a:r>
            <a:r>
              <a:t>9031150A014</a:t>
            </a:r>
            <a:r>
              <a:rPr>
                <a:latin typeface="メイリオ"/>
                <a:ea typeface="メイリオ"/>
                <a:cs typeface="メイリオ"/>
                <a:sym typeface="メイリオ"/>
              </a:rPr>
              <a:t>）の実績の使用箱数（１時間あたりの出庫の数）</a:t>
            </a:r>
          </a:p>
        </p:txBody>
      </p:sp>
      <p:sp>
        <p:nvSpPr>
          <p:cNvPr id="419" name="矢印: 右 17"/>
          <p:cNvSpPr/>
          <p:nvPr/>
        </p:nvSpPr>
        <p:spPr>
          <a:xfrm>
            <a:off x="7763354" y="4312777"/>
            <a:ext cx="561213" cy="484633"/>
          </a:xfrm>
          <a:prstGeom prst="rightArrow">
            <a:avLst>
              <a:gd name="adj1" fmla="val 50000"/>
              <a:gd name="adj2" fmla="val 50000"/>
            </a:avLst>
          </a:prstGeom>
          <a:solidFill>
            <a:schemeClr val="accent1"/>
          </a:solidFill>
          <a:ln w="25400">
            <a:solidFill>
              <a:srgbClr val="001353"/>
            </a:solidFill>
          </a:ln>
        </p:spPr>
        <p:txBody>
          <a:bodyPr lIns="45719" rIns="45719" anchor="ctr"/>
          <a:lstStyle/>
          <a:p>
            <a:pPr algn="ctr">
              <a:defRPr>
                <a:solidFill>
                  <a:srgbClr val="FFFFFF"/>
                </a:solidFill>
              </a:defRPr>
            </a:pPr>
          </a:p>
        </p:txBody>
      </p:sp>
      <p:grpSp>
        <p:nvGrpSpPr>
          <p:cNvPr id="422" name="正方形/長方形 18"/>
          <p:cNvGrpSpPr/>
          <p:nvPr/>
        </p:nvGrpSpPr>
        <p:grpSpPr>
          <a:xfrm>
            <a:off x="7763354" y="4871075"/>
            <a:ext cx="561213" cy="338337"/>
            <a:chOff x="0" y="0"/>
            <a:chExt cx="561212" cy="338336"/>
          </a:xfrm>
        </p:grpSpPr>
        <p:sp>
          <p:nvSpPr>
            <p:cNvPr id="420" name="四角形"/>
            <p:cNvSpPr/>
            <p:nvPr/>
          </p:nvSpPr>
          <p:spPr>
            <a:xfrm>
              <a:off x="-1" y="-1"/>
              <a:ext cx="561214" cy="3383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sp>
          <p:nvSpPr>
            <p:cNvPr id="421" name="平均"/>
            <p:cNvSpPr txBox="1"/>
            <p:nvPr/>
          </p:nvSpPr>
          <p:spPr>
            <a:xfrm>
              <a:off x="45719" y="9148"/>
              <a:ext cx="469773"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平均</a:t>
              </a:r>
            </a:p>
          </p:txBody>
        </p:sp>
      </p:grpSp>
      <p:grpSp>
        <p:nvGrpSpPr>
          <p:cNvPr id="425" name="正方形/長方形 19"/>
          <p:cNvGrpSpPr/>
          <p:nvPr/>
        </p:nvGrpSpPr>
        <p:grpSpPr>
          <a:xfrm>
            <a:off x="8470476" y="4385926"/>
            <a:ext cx="2195279" cy="338337"/>
            <a:chOff x="0" y="0"/>
            <a:chExt cx="2195278" cy="338336"/>
          </a:xfrm>
        </p:grpSpPr>
        <p:sp>
          <p:nvSpPr>
            <p:cNvPr id="423" name="四角形"/>
            <p:cNvSpPr/>
            <p:nvPr/>
          </p:nvSpPr>
          <p:spPr>
            <a:xfrm>
              <a:off x="0" y="-1"/>
              <a:ext cx="2195279" cy="33833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200"/>
              </a:pPr>
            </a:p>
          </p:txBody>
        </p:sp>
        <p:sp>
          <p:nvSpPr>
            <p:cNvPr id="424" name="１時間当たりの箱数（実績）"/>
            <p:cNvSpPr txBox="1"/>
            <p:nvPr/>
          </p:nvSpPr>
          <p:spPr>
            <a:xfrm>
              <a:off x="45720" y="9148"/>
              <a:ext cx="2103840"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１時間当たりの箱数（実績）</a:t>
              </a:r>
            </a:p>
          </p:txBody>
        </p:sp>
      </p:grpSp>
      <p:grpSp>
        <p:nvGrpSpPr>
          <p:cNvPr id="428" name="吹き出し: 角を丸めた四角形 21"/>
          <p:cNvGrpSpPr/>
          <p:nvPr/>
        </p:nvGrpSpPr>
        <p:grpSpPr>
          <a:xfrm>
            <a:off x="4420791" y="-641143"/>
            <a:ext cx="2808313" cy="848599"/>
            <a:chOff x="0" y="0"/>
            <a:chExt cx="2808312" cy="848597"/>
          </a:xfrm>
        </p:grpSpPr>
        <p:sp>
          <p:nvSpPr>
            <p:cNvPr id="426" name="図形"/>
            <p:cNvSpPr/>
            <p:nvPr/>
          </p:nvSpPr>
          <p:spPr>
            <a:xfrm>
              <a:off x="0" y="0"/>
              <a:ext cx="2808313" cy="848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905"/>
                  </a:moveTo>
                  <a:cubicBezTo>
                    <a:pt x="0" y="1300"/>
                    <a:pt x="393" y="0"/>
                    <a:pt x="878" y="0"/>
                  </a:cubicBezTo>
                  <a:lnTo>
                    <a:pt x="3600" y="0"/>
                  </a:lnTo>
                  <a:lnTo>
                    <a:pt x="20722" y="0"/>
                  </a:lnTo>
                  <a:cubicBezTo>
                    <a:pt x="21207" y="0"/>
                    <a:pt x="21600" y="1300"/>
                    <a:pt x="21600" y="2905"/>
                  </a:cubicBezTo>
                  <a:lnTo>
                    <a:pt x="21600" y="14522"/>
                  </a:lnTo>
                  <a:cubicBezTo>
                    <a:pt x="21600" y="16127"/>
                    <a:pt x="21207" y="17427"/>
                    <a:pt x="20722" y="17427"/>
                  </a:cubicBezTo>
                  <a:lnTo>
                    <a:pt x="9000" y="17427"/>
                  </a:lnTo>
                  <a:lnTo>
                    <a:pt x="2813" y="21600"/>
                  </a:lnTo>
                  <a:lnTo>
                    <a:pt x="3600" y="17427"/>
                  </a:lnTo>
                  <a:lnTo>
                    <a:pt x="878" y="17427"/>
                  </a:lnTo>
                  <a:cubicBezTo>
                    <a:pt x="393" y="17427"/>
                    <a:pt x="0" y="16127"/>
                    <a:pt x="0" y="14522"/>
                  </a:cubicBezTo>
                  <a:lnTo>
                    <a:pt x="0" y="14523"/>
                  </a:lnTo>
                  <a:lnTo>
                    <a:pt x="0" y="10166"/>
                  </a:lnTo>
                  <a:close/>
                </a:path>
              </a:pathLst>
            </a:custGeom>
            <a:solidFill>
              <a:schemeClr val="accent1"/>
            </a:solidFill>
            <a:ln w="25400" cap="flat">
              <a:solidFill>
                <a:srgbClr val="001353"/>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27" name="「１箱あたり何時間かかる」の方がいい？"/>
            <p:cNvSpPr txBox="1"/>
            <p:nvPr/>
          </p:nvSpPr>
          <p:spPr>
            <a:xfrm>
              <a:off x="91841" y="68008"/>
              <a:ext cx="2624630" cy="548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200">
                  <a:solidFill>
                    <a:srgbClr val="FFFFFF"/>
                  </a:solidFill>
                  <a:latin typeface="メイリオ"/>
                  <a:ea typeface="メイリオ"/>
                  <a:cs typeface="メイリオ"/>
                  <a:sym typeface="メイリオ"/>
                </a:defRPr>
              </a:lvl1pPr>
            </a:lstStyle>
            <a:p>
              <a:pPr>
                <a:defRPr>
                  <a:latin typeface="Segoe UI"/>
                  <a:ea typeface="Segoe UI"/>
                  <a:cs typeface="Segoe UI"/>
                  <a:sym typeface="Segoe UI"/>
                </a:defRPr>
              </a:pPr>
              <a:r>
                <a:rPr>
                  <a:latin typeface="メイリオ"/>
                  <a:ea typeface="メイリオ"/>
                  <a:cs typeface="メイリオ"/>
                  <a:sym typeface="メイリオ"/>
                </a:rPr>
                <a:t>「１箱あたり何時間かかる」の方がいい？</a:t>
              </a: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スライド番号プレースホルダー 1"/>
          <p:cNvSpPr txBox="1"/>
          <p:nvPr>
            <p:ph type="sldNum" sz="quarter" idx="2"/>
          </p:nvPr>
        </p:nvSpPr>
        <p:spPr>
          <a:xfrm>
            <a:off x="10843614" y="6607924"/>
            <a:ext cx="273922"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1" name="テキスト プレースホルダー 1"/>
          <p:cNvSpPr txBox="1"/>
          <p:nvPr>
            <p:ph type="body" idx="1"/>
          </p:nvPr>
        </p:nvSpPr>
        <p:spPr>
          <a:xfrm>
            <a:off x="405059" y="767395"/>
            <a:ext cx="10368369" cy="5637602"/>
          </a:xfrm>
          <a:prstGeom prst="rect">
            <a:avLst/>
          </a:prstGeom>
        </p:spPr>
        <p:txBody>
          <a:bodyPr/>
          <a:lstStyle/>
          <a:p>
            <a:pPr/>
          </a:p>
        </p:txBody>
      </p:sp>
      <p:sp>
        <p:nvSpPr>
          <p:cNvPr id="432"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結果：</a:t>
            </a:r>
            <a:r>
              <a:rPr b="0" sz="1380">
                <a:solidFill>
                  <a:srgbClr val="333333"/>
                </a:solidFill>
              </a:rPr>
              <a:t>『1</a:t>
            </a:r>
            <a:r>
              <a:rPr b="0" sz="1380">
                <a:solidFill>
                  <a:srgbClr val="333333"/>
                </a:solidFill>
              </a:rPr>
              <a:t>時間当たりの使用箱数（予定）</a:t>
            </a:r>
            <a:r>
              <a:rPr b="0" sz="1380">
                <a:solidFill>
                  <a:srgbClr val="333333"/>
                </a:solidFill>
              </a:rPr>
              <a:t>』</a:t>
            </a:r>
            <a:r>
              <a:rPr b="0" sz="1380">
                <a:solidFill>
                  <a:srgbClr val="333333"/>
                </a:solidFill>
              </a:rPr>
              <a:t>＜</a:t>
            </a:r>
            <a:r>
              <a:rPr b="0" sz="1380">
                <a:solidFill>
                  <a:srgbClr val="333333"/>
                </a:solidFill>
              </a:rPr>
              <a:t>『1</a:t>
            </a:r>
            <a:r>
              <a:rPr b="0" sz="1380">
                <a:solidFill>
                  <a:srgbClr val="333333"/>
                </a:solidFill>
              </a:rPr>
              <a:t>時間当たりの使用箱数（実績）</a:t>
            </a:r>
            <a:r>
              <a:rPr b="0" sz="1380">
                <a:solidFill>
                  <a:srgbClr val="333333"/>
                </a:solidFill>
              </a:rPr>
              <a:t>』</a:t>
            </a:r>
          </a:p>
        </p:txBody>
      </p:sp>
      <p:sp>
        <p:nvSpPr>
          <p:cNvPr id="433"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pic>
        <p:nvPicPr>
          <p:cNvPr id="434" name="図 5" descr="図 5"/>
          <p:cNvPicPr>
            <a:picLocks noChangeAspect="1"/>
          </p:cNvPicPr>
          <p:nvPr/>
        </p:nvPicPr>
        <p:blipFill>
          <a:blip r:embed="rId2">
            <a:extLst/>
          </a:blip>
          <a:stretch>
            <a:fillRect/>
          </a:stretch>
        </p:blipFill>
        <p:spPr>
          <a:xfrm>
            <a:off x="405058" y="766895"/>
            <a:ext cx="6536013" cy="5641405"/>
          </a:xfrm>
          <a:prstGeom prst="rect">
            <a:avLst/>
          </a:prstGeom>
          <a:ln w="12700">
            <a:miter lim="400000"/>
          </a:ln>
        </p:spPr>
      </p:pic>
      <p:grpSp>
        <p:nvGrpSpPr>
          <p:cNvPr id="437" name="正方形/長方形 6"/>
          <p:cNvGrpSpPr/>
          <p:nvPr/>
        </p:nvGrpSpPr>
        <p:grpSpPr>
          <a:xfrm>
            <a:off x="7157094" y="741793"/>
            <a:ext cx="3528393" cy="1653541"/>
            <a:chOff x="0" y="0"/>
            <a:chExt cx="3528391" cy="1653539"/>
          </a:xfrm>
        </p:grpSpPr>
        <p:sp>
          <p:nvSpPr>
            <p:cNvPr id="435" name="四角形"/>
            <p:cNvSpPr/>
            <p:nvPr/>
          </p:nvSpPr>
          <p:spPr>
            <a:xfrm>
              <a:off x="0" y="94918"/>
              <a:ext cx="3528392" cy="146370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b="1" sz="1200"/>
              </a:pPr>
            </a:p>
          </p:txBody>
        </p:sp>
        <p:sp>
          <p:nvSpPr>
            <p:cNvPr id="436" name="ECEやECBは片方の機種でしか使わない…"/>
            <p:cNvSpPr txBox="1"/>
            <p:nvPr/>
          </p:nvSpPr>
          <p:spPr>
            <a:xfrm>
              <a:off x="45719" y="0"/>
              <a:ext cx="3436953" cy="165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1200"/>
              </a:pPr>
              <a:r>
                <a:t>ECE</a:t>
              </a:r>
              <a:r>
                <a:rPr>
                  <a:latin typeface="メイリオ"/>
                  <a:ea typeface="メイリオ"/>
                  <a:cs typeface="メイリオ"/>
                  <a:sym typeface="メイリオ"/>
                </a:rPr>
                <a:t>や</a:t>
              </a:r>
              <a:r>
                <a:t>ECB</a:t>
              </a:r>
              <a:r>
                <a:rPr>
                  <a:latin typeface="メイリオ"/>
                  <a:ea typeface="メイリオ"/>
                  <a:cs typeface="メイリオ"/>
                  <a:sym typeface="メイリオ"/>
                </a:rPr>
                <a:t>は片方の機種でしか使わない</a:t>
              </a:r>
            </a:p>
            <a:p>
              <a:pPr>
                <a:defRPr sz="1200"/>
              </a:pPr>
              <a:r>
                <a:rPr>
                  <a:latin typeface="メイリオ"/>
                  <a:ea typeface="メイリオ"/>
                  <a:cs typeface="メイリオ"/>
                  <a:sym typeface="メイリオ"/>
                </a:rPr>
                <a:t>（稼働時間＝生産時間でない）品番なので、</a:t>
              </a:r>
            </a:p>
            <a:p>
              <a:pPr>
                <a:defRPr sz="1200"/>
              </a:pPr>
              <a:r>
                <a:rPr>
                  <a:latin typeface="メイリオ"/>
                  <a:ea typeface="メイリオ"/>
                  <a:cs typeface="メイリオ"/>
                  <a:sym typeface="メイリオ"/>
                </a:rPr>
                <a:t>２機種共通で使用する品番（黄色）見ると、</a:t>
              </a:r>
            </a:p>
            <a:p>
              <a:pPr>
                <a:defRPr sz="1200"/>
              </a:pPr>
            </a:p>
            <a:p>
              <a:pPr>
                <a:defRPr b="1" sz="1200"/>
              </a:pPr>
              <a:r>
                <a:rPr>
                  <a:latin typeface="メイリオ"/>
                  <a:ea typeface="メイリオ"/>
                  <a:cs typeface="メイリオ"/>
                  <a:sym typeface="メイリオ"/>
                </a:rPr>
                <a:t>収容数が大きいものが欠品リスクありの傾向</a:t>
              </a:r>
            </a:p>
            <a:p>
              <a:pPr>
                <a:defRPr b="1" sz="1200"/>
              </a:pPr>
              <a:r>
                <a:rPr>
                  <a:latin typeface="メイリオ"/>
                  <a:ea typeface="メイリオ"/>
                  <a:cs typeface="メイリオ"/>
                  <a:sym typeface="メイリオ"/>
                </a:rPr>
                <a:t>（ただ数値上差がないので欠品リスク自体は低い？）</a:t>
              </a:r>
            </a:p>
          </p:txBody>
        </p:sp>
      </p:grpSp>
      <p:sp>
        <p:nvSpPr>
          <p:cNvPr id="438" name="正方形/長方形 7"/>
          <p:cNvSpPr/>
          <p:nvPr/>
        </p:nvSpPr>
        <p:spPr>
          <a:xfrm>
            <a:off x="385591" y="1052736"/>
            <a:ext cx="6339455" cy="135269"/>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39" name="正方形/長方形 8"/>
          <p:cNvSpPr/>
          <p:nvPr/>
        </p:nvSpPr>
        <p:spPr>
          <a:xfrm>
            <a:off x="405058" y="1584546"/>
            <a:ext cx="6339455" cy="135269"/>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40" name="正方形/長方形 9"/>
          <p:cNvSpPr/>
          <p:nvPr/>
        </p:nvSpPr>
        <p:spPr>
          <a:xfrm>
            <a:off x="405058" y="3098184"/>
            <a:ext cx="6339455" cy="135269"/>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41" name="正方形/長方形 10"/>
          <p:cNvSpPr/>
          <p:nvPr/>
        </p:nvSpPr>
        <p:spPr>
          <a:xfrm>
            <a:off x="405058" y="1719814"/>
            <a:ext cx="6339455" cy="846560"/>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42" name="正方形/長方形 11"/>
          <p:cNvSpPr/>
          <p:nvPr/>
        </p:nvSpPr>
        <p:spPr>
          <a:xfrm>
            <a:off x="425859" y="3506744"/>
            <a:ext cx="6339455" cy="1002377"/>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43" name="正方形/長方形 12"/>
          <p:cNvSpPr/>
          <p:nvPr/>
        </p:nvSpPr>
        <p:spPr>
          <a:xfrm>
            <a:off x="363401" y="4636997"/>
            <a:ext cx="6536012" cy="304171"/>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
        <p:nvSpPr>
          <p:cNvPr id="444" name="正方形/長方形 13"/>
          <p:cNvSpPr/>
          <p:nvPr/>
        </p:nvSpPr>
        <p:spPr>
          <a:xfrm>
            <a:off x="405057" y="5514180"/>
            <a:ext cx="6339455" cy="781870"/>
          </a:xfrm>
          <a:prstGeom prst="rect">
            <a:avLst/>
          </a:prstGeom>
          <a:solidFill>
            <a:srgbClr val="FFFF00">
              <a:alpha val="21000"/>
            </a:srgb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スライド番号プレースホルダー 1"/>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テキスト プレースホルダー 1"/>
          <p:cNvSpPr txBox="1"/>
          <p:nvPr>
            <p:ph type="body" idx="1"/>
          </p:nvPr>
        </p:nvSpPr>
        <p:spPr>
          <a:xfrm>
            <a:off x="405059" y="767395"/>
            <a:ext cx="10368369" cy="5637602"/>
          </a:xfrm>
          <a:prstGeom prst="rect">
            <a:avLst/>
          </a:prstGeom>
        </p:spPr>
        <p:txBody>
          <a:bodyPr/>
          <a:lstStyle/>
          <a:p>
            <a:pPr/>
            <a:r>
              <a:t>棒グラフが実績LTを表していますが、設計値で割っています</a:t>
            </a:r>
          </a:p>
          <a:p>
            <a:pPr/>
            <a:r>
              <a:t>（実績LTは中央値を採用。棒グラフの上の数値は収容数です）</a:t>
            </a:r>
          </a:p>
        </p:txBody>
      </p:sp>
      <p:sp>
        <p:nvSpPr>
          <p:cNvPr id="142" name="テキスト プレースホルダー 2"/>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現状：各LTの実績と設計値の比較</a:t>
            </a:r>
          </a:p>
        </p:txBody>
      </p:sp>
      <p:sp>
        <p:nvSpPr>
          <p:cNvPr id="143" name="日付プレースホルダー 3"/>
          <p:cNvSpPr txBox="1"/>
          <p:nvPr/>
        </p:nvSpPr>
        <p:spPr>
          <a:xfrm>
            <a:off x="6410697" y="6636895"/>
            <a:ext cx="1946160" cy="193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defTabSz="835944">
              <a:defRPr sz="700">
                <a:solidFill>
                  <a:srgbClr val="FFFFFF"/>
                </a:solidFill>
              </a:defRPr>
            </a:lvl1pPr>
          </a:lstStyle>
          <a:p>
            <a:pPr/>
            <a:r>
              <a:t>October 9, 2023</a:t>
            </a:r>
          </a:p>
        </p:txBody>
      </p:sp>
      <p:sp>
        <p:nvSpPr>
          <p:cNvPr id="144" name="テキスト ボックス 6"/>
          <p:cNvSpPr txBox="1"/>
          <p:nvPr/>
        </p:nvSpPr>
        <p:spPr>
          <a:xfrm>
            <a:off x="7988989" y="1618185"/>
            <a:ext cx="3064809" cy="15267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6">
                    <a:satOff val="-3692"/>
                    <a:lumOff val="-10196"/>
                  </a:schemeClr>
                </a:solidFill>
              </a:defRPr>
            </a:pPr>
            <a:r>
              <a:rPr>
                <a:latin typeface="メイリオ"/>
                <a:ea typeface="メイリオ"/>
                <a:cs typeface="メイリオ"/>
                <a:sym typeface="メイリオ"/>
              </a:rPr>
              <a:t>納入入庫</a:t>
            </a:r>
            <a:r>
              <a:t>LT</a:t>
            </a:r>
          </a:p>
          <a:p>
            <a:pPr>
              <a:defRPr b="1" sz="1400"/>
            </a:pPr>
            <a:r>
              <a:t>多くの品番が設計値の0.5~1.5倍の範囲に収まっているが、２つの品番だけ設計値の2倍を超えている</a:t>
            </a:r>
          </a:p>
          <a:p>
            <a:pPr>
              <a:defRPr b="1" sz="1400"/>
            </a:pPr>
            <a:r>
              <a:t>→ 分析①</a:t>
            </a:r>
          </a:p>
        </p:txBody>
      </p:sp>
      <p:pic>
        <p:nvPicPr>
          <p:cNvPr id="145" name="図 8" descr="図 8"/>
          <p:cNvPicPr>
            <a:picLocks noChangeAspect="1"/>
          </p:cNvPicPr>
          <p:nvPr/>
        </p:nvPicPr>
        <p:blipFill>
          <a:blip r:embed="rId2">
            <a:extLst/>
          </a:blip>
          <a:stretch>
            <a:fillRect/>
          </a:stretch>
        </p:blipFill>
        <p:spPr>
          <a:xfrm>
            <a:off x="507128" y="1556459"/>
            <a:ext cx="7140784" cy="4848855"/>
          </a:xfrm>
          <a:prstGeom prst="rect">
            <a:avLst/>
          </a:prstGeom>
          <a:ln w="12700">
            <a:miter lim="400000"/>
          </a:ln>
        </p:spPr>
      </p:pic>
      <p:sp>
        <p:nvSpPr>
          <p:cNvPr id="146" name="テキスト ボックス 6"/>
          <p:cNvSpPr txBox="1"/>
          <p:nvPr/>
        </p:nvSpPr>
        <p:spPr>
          <a:xfrm>
            <a:off x="8258344" y="244180"/>
            <a:ext cx="2526099" cy="1120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メイリオ"/>
                <a:ea typeface="メイリオ"/>
                <a:cs typeface="メイリオ"/>
                <a:sym typeface="メイリオ"/>
              </a:defRPr>
            </a:pPr>
            <a:r>
              <a:t>赤線：設計値の２倍</a:t>
            </a:r>
          </a:p>
          <a:p>
            <a:pPr>
              <a:defRPr b="1">
                <a:latin typeface="メイリオ"/>
                <a:ea typeface="メイリオ"/>
                <a:cs typeface="メイリオ"/>
                <a:sym typeface="メイリオ"/>
              </a:defRPr>
            </a:pPr>
            <a:r>
              <a:t>橙線：設計値</a:t>
            </a:r>
          </a:p>
          <a:p>
            <a:pPr>
              <a:defRPr b="1">
                <a:latin typeface="メイリオ"/>
                <a:ea typeface="メイリオ"/>
                <a:cs typeface="メイリオ"/>
                <a:sym typeface="メイリオ"/>
              </a:defRPr>
            </a:pPr>
            <a:r>
              <a:t>緑線：設計値の1/2倍</a:t>
            </a:r>
          </a:p>
        </p:txBody>
      </p:sp>
      <p:sp>
        <p:nvSpPr>
          <p:cNvPr id="147" name="テキスト ボックス 6"/>
          <p:cNvSpPr txBox="1"/>
          <p:nvPr/>
        </p:nvSpPr>
        <p:spPr>
          <a:xfrm>
            <a:off x="7988989" y="3407340"/>
            <a:ext cx="3064809" cy="133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6">
                    <a:satOff val="-3692"/>
                    <a:lumOff val="-10196"/>
                  </a:schemeClr>
                </a:solidFill>
              </a:defRPr>
            </a:pPr>
            <a:r>
              <a:rPr>
                <a:latin typeface="メイリオ"/>
                <a:ea typeface="メイリオ"/>
                <a:cs typeface="メイリオ"/>
                <a:sym typeface="メイリオ"/>
              </a:rPr>
              <a:t>入庫</a:t>
            </a:r>
            <a:r>
              <a:t>出庫LT</a:t>
            </a:r>
          </a:p>
          <a:p>
            <a:pPr>
              <a:defRPr b="1" sz="1400"/>
            </a:pPr>
            <a:r>
              <a:t>多くの品番が設計値の2倍</a:t>
            </a:r>
          </a:p>
          <a:p>
            <a:pPr>
              <a:defRPr b="1" sz="1400"/>
            </a:pPr>
            <a:r>
              <a:t>を超えている</a:t>
            </a:r>
          </a:p>
          <a:p>
            <a:pPr>
              <a:defRPr b="1" sz="1400"/>
            </a:pPr>
            <a:r>
              <a:t>→分析②</a:t>
            </a:r>
          </a:p>
        </p:txBody>
      </p:sp>
      <p:sp>
        <p:nvSpPr>
          <p:cNvPr id="148" name="テキスト ボックス 6"/>
          <p:cNvSpPr txBox="1"/>
          <p:nvPr/>
        </p:nvSpPr>
        <p:spPr>
          <a:xfrm>
            <a:off x="7988989" y="5007631"/>
            <a:ext cx="3064809" cy="12725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chemeClr val="accent6">
                    <a:satOff val="-3692"/>
                    <a:lumOff val="-10196"/>
                  </a:schemeClr>
                </a:solidFill>
              </a:defRPr>
            </a:pPr>
            <a:r>
              <a:t>出庫回収LT</a:t>
            </a:r>
          </a:p>
          <a:p>
            <a:pPr>
              <a:defRPr b="1" sz="1400"/>
            </a:pPr>
            <a:r>
              <a:t>半分程度の品番が設計値の1/2を回っている</a:t>
            </a:r>
          </a:p>
          <a:p>
            <a:pPr>
              <a:defRPr b="1" sz="1400"/>
            </a:pPr>
            <a:r>
              <a:t>→分析③</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本文 メイリオ21pt"/>
          <p:cNvSpPr txBox="1"/>
          <p:nvPr>
            <p:ph type="body" idx="1"/>
          </p:nvPr>
        </p:nvSpPr>
        <p:spPr>
          <a:prstGeom prst="rect">
            <a:avLst/>
          </a:prstGeom>
        </p:spPr>
        <p:txBody>
          <a:bodyPr/>
          <a:lstStyle/>
          <a:p>
            <a:pPr/>
          </a:p>
        </p:txBody>
      </p:sp>
      <p:sp>
        <p:nvSpPr>
          <p:cNvPr id="152"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分析①：納入入庫LT</a:t>
            </a:r>
          </a:p>
        </p:txBody>
      </p:sp>
      <p:graphicFrame>
        <p:nvGraphicFramePr>
          <p:cNvPr id="153" name="表"/>
          <p:cNvGraphicFramePr/>
          <p:nvPr/>
        </p:nvGraphicFramePr>
        <p:xfrm>
          <a:off x="401593" y="824977"/>
          <a:ext cx="10160001" cy="2540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270000"/>
                <a:gridCol w="1270000"/>
                <a:gridCol w="1270000"/>
                <a:gridCol w="1270000"/>
                <a:gridCol w="1270000"/>
                <a:gridCol w="1270000"/>
                <a:gridCol w="1270000"/>
                <a:gridCol w="1270000"/>
              </a:tblGrid>
              <a:tr h="254000">
                <a:tc>
                  <a:txBody>
                    <a:bodyPr/>
                    <a:lstStyle/>
                    <a:p>
                      <a:pPr algn="l" defTabSz="457200">
                        <a:defRPr sz="1800">
                          <a:solidFill>
                            <a:srgbClr val="000000"/>
                          </a:solidFill>
                        </a:defRPr>
                      </a:pPr>
                      <a:r>
                        <a:rPr sz="1200">
                          <a:solidFill>
                            <a:srgbClr val="333333"/>
                          </a:solidFill>
                        </a:rPr>
                        <a:t>品番</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品名</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収容数</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仕入先名</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納入日</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納入便</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印刷日時</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検収日時</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2023/9/4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2023/8/31 14:05</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2023/9/4 15:15</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2023/9/6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2023/9/4 14:04</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2023/9/6 14:52</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2023/9/7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2023/9/5 14:01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2023/9/7 14:58</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2023/9/11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2023/9/7 14:01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2023/9/11 14:22</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2023/9/13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2023/9/11 14:07</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2023/9/13 14:16</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2023/9/19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2023/9/15 14:02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2023/9/19 15:02</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2023/9/20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2023/9/18 14:01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2023/9/20 14:51</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2023/9/25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2023/9/21 14:02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2023/9/25 14:15</a:t>
                      </a:r>
                    </a:p>
                  </a:txBody>
                  <a:tcPr marL="63500" marR="63500" marT="0" marB="0" anchor="ctr" anchorCtr="0" horzOverflow="overflow"/>
                </a:tc>
              </a:tr>
              <a:tr h="254000">
                <a:tc>
                  <a:txBody>
                    <a:bodyPr/>
                    <a:lstStyle/>
                    <a:p>
                      <a:pPr algn="l" defTabSz="457200">
                        <a:defRPr sz="1800">
                          <a:solidFill>
                            <a:srgbClr val="000000"/>
                          </a:solidFill>
                        </a:defRPr>
                      </a:pPr>
                      <a:r>
                        <a:rPr sz="1200">
                          <a:solidFill>
                            <a:srgbClr val="333333"/>
                          </a:solidFill>
                        </a:rPr>
                        <a:t>2030045013L</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ｶﾞｽｹﾂﾄ</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2000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伊藤金属工業（株）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2023/9/25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2023/9/21 14:02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2023/9/25 14:15</a:t>
                      </a:r>
                    </a:p>
                  </a:txBody>
                  <a:tcPr marL="63500" marR="63500" marT="0" marB="0" anchor="ctr"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設計のかんばんが862枚に対して、実績のかんばんが1056枚あった。"/>
          <p:cNvSpPr txBox="1"/>
          <p:nvPr>
            <p:ph type="body" idx="1"/>
          </p:nvPr>
        </p:nvSpPr>
        <p:spPr>
          <a:prstGeom prst="rect">
            <a:avLst/>
          </a:prstGeom>
        </p:spPr>
        <p:txBody>
          <a:bodyPr/>
          <a:lstStyle/>
          <a:p>
            <a:pPr/>
            <a:r>
              <a:t>設計のかんばんが862枚に対して、実績のかんばんが1056枚あった。</a:t>
            </a:r>
          </a:p>
        </p:txBody>
      </p:sp>
      <p:sp>
        <p:nvSpPr>
          <p:cNvPr id="157" name="テキスト プレースホルダー 5"/>
          <p:cNvSpPr/>
          <p:nvPr>
            <p:ph type="body" idx="21"/>
          </p:nvPr>
        </p:nvSpPr>
        <p:spPr>
          <a:prstGeom prst="rect">
            <a:avLst/>
          </a:prstGeom>
        </p:spPr>
        <p:txBody>
          <a:bodyPr/>
          <a:lstStyle/>
          <a:p>
            <a:pPr/>
          </a:p>
        </p:txBody>
      </p:sp>
      <p:graphicFrame>
        <p:nvGraphicFramePr>
          <p:cNvPr id="158" name="表"/>
          <p:cNvGraphicFramePr/>
          <p:nvPr/>
        </p:nvGraphicFramePr>
        <p:xfrm>
          <a:off x="629235" y="2092044"/>
          <a:ext cx="7782537" cy="35306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63315"/>
                <a:gridCol w="863315"/>
                <a:gridCol w="863315"/>
                <a:gridCol w="863315"/>
                <a:gridCol w="863315"/>
                <a:gridCol w="863315"/>
                <a:gridCol w="863315"/>
                <a:gridCol w="863315"/>
              </a:tblGrid>
              <a:tr h="319809">
                <a:tc>
                  <a:txBody>
                    <a:bodyPr/>
                    <a:lstStyle/>
                    <a:p>
                      <a:pPr algn="l" defTabSz="457200">
                        <a:defRPr sz="1800">
                          <a:solidFill>
                            <a:srgbClr val="000000"/>
                          </a:solidFill>
                        </a:defRPr>
                      </a:pPr>
                      <a:r>
                        <a:rPr sz="1200">
                          <a:solidFill>
                            <a:srgbClr val="333333"/>
                          </a:solidFill>
                        </a:rPr>
                        <a:t>品番</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品名</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収容数</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仕入先名</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納入日</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納入便</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印刷日時</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検収日時</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9:02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17:50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9:02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17:50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9:02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17:50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9:02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2023/9/29 17:50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r h="319809">
                <a:tc>
                  <a:txBody>
                    <a:bodyPr/>
                    <a:lstStyle/>
                    <a:p>
                      <a:pPr algn="l"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ﾀｰﾐﾅﾙ,ﾓｰﾀｰｹｰﾌﾞﾙ</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l" defTabSz="457200">
                        <a:defRPr sz="1800">
                          <a:solidFill>
                            <a:srgbClr val="000000"/>
                          </a:solidFill>
                        </a:defRPr>
                      </a:pPr>
                      <a:r>
                        <a:rPr sz="1200">
                          <a:solidFill>
                            <a:srgbClr val="333333"/>
                          </a:solidFill>
                        </a:rPr>
                        <a:t>住友電気工業（株）</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0:00</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1</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2023/9/27 6:12</a:t>
                      </a:r>
                    </a:p>
                  </a:txBody>
                  <a:tcPr marL="63500" marR="63500" marT="0" marB="0" anchor="ctr" anchorCtr="0" horzOverflow="overflow"/>
                </a:tc>
                <a:tc>
                  <a:txBody>
                    <a:bodyPr/>
                    <a:lstStyle/>
                    <a:p>
                      <a:pPr defTabSz="457200">
                        <a:defRPr sz="1800">
                          <a:solidFill>
                            <a:srgbClr val="000000"/>
                          </a:solidFill>
                        </a:defRPr>
                      </a:pPr>
                      <a:r>
                        <a:rPr sz="1200">
                          <a:solidFill>
                            <a:srgbClr val="333333"/>
                          </a:solidFill>
                        </a:rPr>
                        <a:t>2023/9/28 12:30</a:t>
                      </a:r>
                    </a:p>
                  </a:txBody>
                  <a:tcPr marL="63500" marR="63500" marT="0" marB="0" anchor="ctr"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便Aveと出庫回収LT（実績を設計値で割ったもの）の関係…"/>
          <p:cNvSpPr txBox="1"/>
          <p:nvPr>
            <p:ph type="body" idx="1"/>
          </p:nvPr>
        </p:nvSpPr>
        <p:spPr>
          <a:prstGeom prst="rect">
            <a:avLst/>
          </a:prstGeom>
        </p:spPr>
        <p:txBody>
          <a:bodyPr/>
          <a:lstStyle/>
          <a:p>
            <a:pPr/>
            <a:r>
              <a:t>便Aveと出庫回収LT（実績を設計値で割ったもの）の関係</a:t>
            </a:r>
          </a:p>
          <a:p>
            <a:pPr/>
            <a:r>
              <a:t>→便Aveが小さく、収容数が大きいものが出庫回収LTが設計値の半分以下で回っている傾向</a:t>
            </a:r>
          </a:p>
        </p:txBody>
      </p:sp>
      <p:pic>
        <p:nvPicPr>
          <p:cNvPr id="161" name="スクリーンショット 2023-10-10 1.56.51.png" descr="スクリーンショット 2023-10-10 1.56.51.png"/>
          <p:cNvPicPr>
            <a:picLocks noChangeAspect="1"/>
          </p:cNvPicPr>
          <p:nvPr/>
        </p:nvPicPr>
        <p:blipFill>
          <a:blip r:embed="rId2">
            <a:extLst/>
          </a:blip>
          <a:stretch>
            <a:fillRect/>
          </a:stretch>
        </p:blipFill>
        <p:spPr>
          <a:xfrm>
            <a:off x="557838" y="1779853"/>
            <a:ext cx="10062811" cy="4600143"/>
          </a:xfrm>
          <a:prstGeom prst="rect">
            <a:avLst/>
          </a:prstGeom>
          <a:ln w="12700">
            <a:miter lim="400000"/>
          </a:ln>
        </p:spPr>
      </p:pic>
      <p:sp>
        <p:nvSpPr>
          <p:cNvPr id="162"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分析③：出庫回収LT</a:t>
            </a:r>
          </a:p>
        </p:txBody>
      </p:sp>
      <p:sp>
        <p:nvSpPr>
          <p:cNvPr id="164" name="四角形"/>
          <p:cNvSpPr/>
          <p:nvPr/>
        </p:nvSpPr>
        <p:spPr>
          <a:xfrm>
            <a:off x="5317459" y="6161555"/>
            <a:ext cx="670569" cy="218441"/>
          </a:xfrm>
          <a:prstGeom prst="rect">
            <a:avLst/>
          </a:prstGeom>
          <a:solidFill>
            <a:srgbClr val="FFFFFF"/>
          </a:solidFill>
          <a:ln w="12700">
            <a:miter lim="400000"/>
          </a:ln>
        </p:spPr>
        <p:txBody>
          <a:bodyPr lIns="45719" rIns="45719" anchor="ctr"/>
          <a:lstStyle/>
          <a:p>
            <a:pPr/>
          </a:p>
        </p:txBody>
      </p:sp>
      <p:sp>
        <p:nvSpPr>
          <p:cNvPr id="165" name="四角形"/>
          <p:cNvSpPr/>
          <p:nvPr/>
        </p:nvSpPr>
        <p:spPr>
          <a:xfrm>
            <a:off x="1036275" y="4400314"/>
            <a:ext cx="635974" cy="1270001"/>
          </a:xfrm>
          <a:prstGeom prst="rect">
            <a:avLst/>
          </a:prstGeom>
          <a:ln w="38100">
            <a:solidFill>
              <a:schemeClr val="accent6">
                <a:satOff val="-3692"/>
                <a:lumOff val="-10196"/>
              </a:schemeClr>
            </a:solidFill>
          </a:ln>
        </p:spPr>
        <p:txBody>
          <a:bodyPr lIns="45719" rIns="45719" anchor="ctr"/>
          <a:lstStyle/>
          <a:p>
            <a:pPr/>
          </a:p>
        </p:txBody>
      </p:sp>
      <p:sp>
        <p:nvSpPr>
          <p:cNvPr id="166" name="テキスト ボックス 6"/>
          <p:cNvSpPr txBox="1"/>
          <p:nvPr/>
        </p:nvSpPr>
        <p:spPr>
          <a:xfrm>
            <a:off x="1740899" y="5047637"/>
            <a:ext cx="3064809"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chemeClr val="accent6">
                    <a:satOff val="-3692"/>
                    <a:lumOff val="-10196"/>
                  </a:schemeClr>
                </a:solidFill>
              </a:defRPr>
            </a:pPr>
            <a:r>
              <a:t>収容数が600以上</a:t>
            </a:r>
          </a:p>
          <a:p>
            <a:pPr>
              <a:defRPr b="1" sz="1400">
                <a:solidFill>
                  <a:schemeClr val="accent6">
                    <a:satOff val="-3692"/>
                    <a:lumOff val="-10196"/>
                  </a:schemeClr>
                </a:solidFill>
              </a:defRPr>
            </a:pPr>
            <a:r>
              <a:t>参考：日量数が1000~14000</a:t>
            </a:r>
          </a:p>
        </p:txBody>
      </p:sp>
      <p:sp>
        <p:nvSpPr>
          <p:cNvPr id="167" name="四角形"/>
          <p:cNvSpPr/>
          <p:nvPr/>
        </p:nvSpPr>
        <p:spPr>
          <a:xfrm>
            <a:off x="1036275" y="1861760"/>
            <a:ext cx="2562896" cy="2520689"/>
          </a:xfrm>
          <a:prstGeom prst="rect">
            <a:avLst/>
          </a:prstGeom>
          <a:ln w="38100">
            <a:solidFill>
              <a:schemeClr val="accent5"/>
            </a:solidFill>
          </a:ln>
        </p:spPr>
        <p:txBody>
          <a:bodyPr lIns="45719" rIns="45719" anchor="ctr"/>
          <a:lstStyle/>
          <a:p>
            <a:pPr/>
          </a:p>
        </p:txBody>
      </p:sp>
      <p:sp>
        <p:nvSpPr>
          <p:cNvPr id="168" name="テキスト ボックス 6"/>
          <p:cNvSpPr txBox="1"/>
          <p:nvPr/>
        </p:nvSpPr>
        <p:spPr>
          <a:xfrm>
            <a:off x="3615947" y="1851136"/>
            <a:ext cx="3064809"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chemeClr val="accent5">
                    <a:satOff val="-30000"/>
                    <a:lumOff val="14705"/>
                  </a:schemeClr>
                </a:solidFill>
              </a:defRPr>
            </a:pPr>
            <a:r>
              <a:t>収容数が600以下が多い</a:t>
            </a:r>
          </a:p>
          <a:p>
            <a:pPr>
              <a:defRPr b="1" sz="1400">
                <a:solidFill>
                  <a:schemeClr val="accent5">
                    <a:satOff val="-30000"/>
                    <a:lumOff val="14705"/>
                  </a:schemeClr>
                </a:solidFill>
              </a:defRPr>
            </a:pPr>
            <a:r>
              <a:t>参考：日量数が150~2000</a:t>
            </a:r>
          </a:p>
        </p:txBody>
      </p:sp>
      <p:sp>
        <p:nvSpPr>
          <p:cNvPr id="169" name="テキスト ボックス 6"/>
          <p:cNvSpPr txBox="1"/>
          <p:nvPr/>
        </p:nvSpPr>
        <p:spPr>
          <a:xfrm>
            <a:off x="5502806" y="4914200"/>
            <a:ext cx="4993207" cy="879015"/>
          </a:xfrm>
          <a:prstGeom prst="rect">
            <a:avLst/>
          </a:prstGeom>
          <a:solidFill>
            <a:srgbClr val="FFFB0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0000"/>
                </a:solidFill>
              </a:defRPr>
            </a:pPr>
            <a:r>
              <a:t>便Ave = （日量数/収容数）/B</a:t>
            </a:r>
          </a:p>
          <a:p>
            <a:pPr>
              <a:defRPr b="1" sz="1400">
                <a:solidFill>
                  <a:srgbClr val="000000"/>
                </a:solidFill>
              </a:defRPr>
            </a:pPr>
            <a:r>
              <a:t>※収容数ではなくBについて分析は付録参照。Bはバラバラで傾向のようなものはなかった。</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仮説＞…"/>
          <p:cNvSpPr txBox="1"/>
          <p:nvPr>
            <p:ph type="body" idx="1"/>
          </p:nvPr>
        </p:nvSpPr>
        <p:spPr>
          <a:prstGeom prst="rect">
            <a:avLst/>
          </a:prstGeom>
        </p:spPr>
        <p:txBody>
          <a:bodyPr/>
          <a:lstStyle/>
          <a:p>
            <a:pPr/>
            <a:r>
              <a:t>＜仮説＞</a:t>
            </a:r>
          </a:p>
          <a:p>
            <a:pPr/>
            <a:r>
              <a:t>・便Ave（１便あたりの箱数）が少ない</a:t>
            </a:r>
          </a:p>
          <a:p>
            <a:pPr/>
            <a:r>
              <a:t>・収容数が大きい（日量数も大きかったので２機種共通で使い減りも早い？）</a:t>
            </a:r>
          </a:p>
          <a:p>
            <a:pPr/>
            <a:r>
              <a:t>⇨箱の数が少なくて、減りも早いので流れが早くなっているのでないか</a:t>
            </a:r>
          </a:p>
          <a:p>
            <a:pPr/>
          </a:p>
          <a:p>
            <a:pPr/>
            <a:r>
              <a:t>＜検証＞</a:t>
            </a:r>
          </a:p>
          <a:p>
            <a:pPr/>
            <a:r>
              <a:t>順立装置の在庫も設計値MINを下回っている（限界ギリギリで回している）可能性がある</a:t>
            </a:r>
          </a:p>
        </p:txBody>
      </p:sp>
      <p:sp>
        <p:nvSpPr>
          <p:cNvPr id="173"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分析③：原因の仮説</a:t>
            </a:r>
          </a:p>
        </p:txBody>
      </p:sp>
      <p:sp>
        <p:nvSpPr>
          <p:cNvPr id="174" name="正方形"/>
          <p:cNvSpPr/>
          <p:nvPr/>
        </p:nvSpPr>
        <p:spPr>
          <a:xfrm>
            <a:off x="1079362" y="4213536"/>
            <a:ext cx="1270001" cy="1270001"/>
          </a:xfrm>
          <a:prstGeom prst="rect">
            <a:avLst/>
          </a:prstGeom>
          <a:solidFill>
            <a:schemeClr val="accent5">
              <a:lumOff val="-8235"/>
            </a:schemeClr>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設計値MINを下回る割合が5%以上存在する品番は13個ありました…"/>
          <p:cNvSpPr txBox="1"/>
          <p:nvPr>
            <p:ph type="body" idx="1"/>
          </p:nvPr>
        </p:nvSpPr>
        <p:spPr>
          <a:prstGeom prst="rect">
            <a:avLst/>
          </a:prstGeom>
        </p:spPr>
        <p:txBody>
          <a:bodyPr/>
          <a:lstStyle/>
          <a:p>
            <a:pPr/>
            <a:r>
              <a:t>設計値MINを下回る割合が5%以上存在する品番は13個ありました</a:t>
            </a:r>
          </a:p>
          <a:p>
            <a:pPr/>
            <a:r>
              <a:t>その中で出庫回収LTが設計値の半分の品番は10個存在しました</a:t>
            </a:r>
          </a:p>
          <a:p>
            <a:pPr/>
            <a:r>
              <a:t>⇨設計値の半分で回っている時、欠品の可能性が高いのでは</a:t>
            </a:r>
          </a:p>
        </p:txBody>
      </p:sp>
      <p:sp>
        <p:nvSpPr>
          <p:cNvPr id="178"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分析③：検証結果</a:t>
            </a:r>
          </a:p>
        </p:txBody>
      </p:sp>
      <p:graphicFrame>
        <p:nvGraphicFramePr>
          <p:cNvPr id="179" name="表"/>
          <p:cNvGraphicFramePr/>
          <p:nvPr/>
        </p:nvGraphicFramePr>
        <p:xfrm>
          <a:off x="575731" y="2471260"/>
          <a:ext cx="9636565" cy="3937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603977"/>
                <a:gridCol w="1603977"/>
                <a:gridCol w="1603977"/>
                <a:gridCol w="1603977"/>
                <a:gridCol w="1603977"/>
                <a:gridCol w="1603977"/>
              </a:tblGrid>
              <a:tr h="448833">
                <a:tc>
                  <a:txBody>
                    <a:bodyPr/>
                    <a:lstStyle/>
                    <a:p>
                      <a:pPr algn="ctr" defTabSz="457200">
                        <a:defRPr sz="1800">
                          <a:solidFill>
                            <a:srgbClr val="000000"/>
                          </a:solidFill>
                        </a:defRPr>
                      </a:pPr>
                      <a:r>
                        <a:rPr sz="1200">
                          <a:solidFill>
                            <a:srgbClr val="333333"/>
                          </a:solidFill>
                        </a:rPr>
                        <a:t>品番</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品名</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収容数</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設計値MAXを超える
割合</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設計値MINを下回る
割合</a:t>
                      </a:r>
                    </a:p>
                  </a:txBody>
                  <a:tcPr marL="63500" marR="63500" marT="0" marB="0" anchor="ctr" anchorCtr="0" horzOverflow="overflow"/>
                </a:tc>
                <a:tc>
                  <a:txBody>
                    <a:bodyPr/>
                    <a:lstStyle/>
                    <a:p>
                      <a:pPr algn="ctr" defTabSz="835944">
                        <a:defRPr sz="1800">
                          <a:solidFill>
                            <a:srgbClr val="000000"/>
                          </a:solidFill>
                        </a:defRPr>
                      </a:pPr>
                      <a:r>
                        <a:rPr sz="1200">
                          <a:solidFill>
                            <a:srgbClr val="333333"/>
                          </a:solidFill>
                        </a:rPr>
                        <a:t>出庫回収LTが設計値の半分の品番</a:t>
                      </a:r>
                    </a:p>
                  </a:txBody>
                  <a:tcPr marL="63500" marR="63500" marT="0" marB="0" anchor="ctr" anchorCtr="0" horzOverflow="overflow"/>
                </a:tc>
              </a:tr>
              <a:tr h="393700">
                <a:tc>
                  <a:txBody>
                    <a:bodyPr/>
                    <a:lstStyle/>
                    <a:p>
                      <a:pPr algn="ctr" defTabSz="457200">
                        <a:defRPr sz="1800">
                          <a:solidFill>
                            <a:srgbClr val="000000"/>
                          </a:solidFill>
                        </a:defRPr>
                      </a:pPr>
                      <a:r>
                        <a:rPr sz="1200">
                          <a:solidFill>
                            <a:srgbClr val="333333"/>
                          </a:solidFill>
                        </a:rPr>
                        <a:t>G1144ECB010</a:t>
                      </a:r>
                    </a:p>
                  </a:txBody>
                  <a:tcPr marL="63500" marR="63500" marT="0" marB="0" anchor="ctr" anchorCtr="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defRPr>
                      </a:pPr>
                      <a:r>
                        <a:rPr sz="1200">
                          <a:latin typeface="Lucida Grande"/>
                          <a:ea typeface="Lucida Grande"/>
                          <a:cs typeface="Lucida Grande"/>
                          <a:sym typeface="Lucida Grande"/>
                        </a:rPr>
                        <a:t>TERMINAL, MOTOR CABLE</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21%</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393700">
                <a:tc>
                  <a:txBody>
                    <a:bodyPr/>
                    <a:lstStyle/>
                    <a:p>
                      <a:pPr algn="ctr" defTabSz="457200">
                        <a:defRPr sz="1800">
                          <a:solidFill>
                            <a:srgbClr val="000000"/>
                          </a:solidFill>
                        </a:defRPr>
                      </a:pPr>
                      <a:r>
                        <a:rPr sz="1200">
                          <a:solidFill>
                            <a:srgbClr val="333333"/>
                          </a:solidFill>
                        </a:rPr>
                        <a:t>G1163ECB010</a:t>
                      </a:r>
                    </a:p>
                  </a:txBody>
                  <a:tcPr marL="63500" marR="63500" marT="0" marB="0" anchor="ctr" anchorCtr="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defRPr>
                      </a:pPr>
                      <a:r>
                        <a:rPr sz="1200">
                          <a:latin typeface="Lucida Grande"/>
                          <a:ea typeface="Lucida Grande"/>
                          <a:cs typeface="Lucida Grande"/>
                          <a:sym typeface="Lucida Grande"/>
                        </a:rPr>
                        <a:t>BOLT, MOTOR STATOR YOKE</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80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40%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584200">
                <a:tc>
                  <a:txBody>
                    <a:bodyPr/>
                    <a:lstStyle/>
                    <a:p>
                      <a:pPr algn="ctr" defTabSz="457200">
                        <a:defRPr sz="1800">
                          <a:solidFill>
                            <a:srgbClr val="000000"/>
                          </a:solidFill>
                        </a:defRPr>
                      </a:pPr>
                      <a:r>
                        <a:rPr sz="1200">
                          <a:solidFill>
                            <a:srgbClr val="333333"/>
                          </a:solidFill>
                        </a:rPr>
                        <a:t>9036658A002</a:t>
                      </a:r>
                    </a:p>
                  </a:txBody>
                  <a:tcPr marL="63500" marR="63500" marT="0" marB="0" anchor="ctr" anchorCtr="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defRPr>
                      </a:pPr>
                      <a:r>
                        <a:rPr sz="1200">
                          <a:latin typeface="Lucida Grande"/>
                          <a:ea typeface="Lucida Grande"/>
                          <a:cs typeface="Lucida Grande"/>
                          <a:sym typeface="Lucida Grande"/>
                        </a:rPr>
                        <a:t>RACE, TAPERED ROLLER BEARING, OUTER</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36</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4%</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18%</a:t>
                      </a:r>
                    </a:p>
                  </a:txBody>
                  <a:tcPr marL="63500" marR="63500" marT="0" marB="0" anchor="ctr" anchorCtr="0" horzOverflow="overflow"/>
                </a:tc>
                <a:tc>
                  <a:txBody>
                    <a:bodyPr/>
                    <a:lstStyle/>
                    <a:p>
                      <a:pPr algn="ctr" defTabSz="835944">
                        <a:defRPr sz="1600"/>
                      </a:pPr>
                    </a:p>
                  </a:txBody>
                  <a:tcPr marL="63500" marR="63500" marT="0" marB="0" anchor="ctr" anchorCtr="0" horzOverflow="overflow"/>
                </a:tc>
              </a:tr>
              <a:tr h="203200">
                <a:tc>
                  <a:txBody>
                    <a:bodyPr/>
                    <a:lstStyle/>
                    <a:p>
                      <a:pPr algn="ctr" defTabSz="457200">
                        <a:defRPr sz="1800">
                          <a:solidFill>
                            <a:srgbClr val="000000"/>
                          </a:solidFill>
                        </a:defRPr>
                      </a:pPr>
                      <a:r>
                        <a:rPr sz="1200">
                          <a:solidFill>
                            <a:srgbClr val="333333"/>
                          </a:solidFill>
                        </a:rPr>
                        <a:t>G9201ECB030</a:t>
                      </a:r>
                    </a:p>
                  </a:txBody>
                  <a:tcPr marL="63500" marR="63500" marT="0" marB="0" anchor="ctr" anchorCtr="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000000"/>
                          </a:solidFill>
                          <a:latin typeface="Lucida Grande"/>
                          <a:ea typeface="Lucida Grande"/>
                          <a:cs typeface="Lucida Grande"/>
                          <a:sym typeface="Lucida Grande"/>
                        </a:defRPr>
                      </a:pP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8</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45%</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16%</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393700">
                <a:tc>
                  <a:txBody>
                    <a:bodyPr/>
                    <a:lstStyle/>
                    <a:p>
                      <a:pPr algn="ctr" defTabSz="457200">
                        <a:defRPr sz="1800">
                          <a:solidFill>
                            <a:srgbClr val="000000"/>
                          </a:solidFill>
                        </a:defRPr>
                      </a:pPr>
                      <a:r>
                        <a:rPr sz="1200">
                          <a:solidFill>
                            <a:srgbClr val="333333"/>
                          </a:solidFill>
                        </a:rPr>
                        <a:t>82824ECB010</a:t>
                      </a:r>
                    </a:p>
                  </a:txBody>
                  <a:tcPr marL="63500" marR="63500" marT="0" marB="0" anchor="ctr" anchorCtr="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solidFill>
                            <a:srgbClr val="000000"/>
                          </a:solidFill>
                        </a:defRPr>
                      </a:pPr>
                      <a:r>
                        <a:rPr sz="1200">
                          <a:latin typeface="Lucida Grande"/>
                          <a:ea typeface="Lucida Grande"/>
                          <a:cs typeface="Lucida Grande"/>
                          <a:sym typeface="Lucida Grande"/>
                        </a:rPr>
                        <a:t>CONNECTOR, WIRING HARNESS</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32</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3%</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12%</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254000">
                <a:tc>
                  <a:txBody>
                    <a:bodyPr/>
                    <a:lstStyle/>
                    <a:p>
                      <a:pPr algn="ctr" defTabSz="457200">
                        <a:defRPr sz="1800">
                          <a:solidFill>
                            <a:srgbClr val="000000"/>
                          </a:solidFill>
                        </a:defRPr>
                      </a:pPr>
                      <a:r>
                        <a:rPr sz="1200">
                          <a:solidFill>
                            <a:srgbClr val="333333"/>
                          </a:solidFill>
                        </a:rPr>
                        <a:t>82125ECB010</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28%</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10%</a:t>
                      </a:r>
                    </a:p>
                  </a:txBody>
                  <a:tcPr marL="63500" marR="63500" marT="0" marB="0" anchor="ctr" anchorCtr="0" horzOverflow="overflow"/>
                </a:tc>
                <a:tc>
                  <a:txBody>
                    <a:bodyPr/>
                    <a:lstStyle/>
                    <a:p>
                      <a:pPr algn="ctr" defTabSz="835944">
                        <a:defRPr sz="1600"/>
                      </a:pP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G9201ECE010</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23%</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33490ECB010</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5%</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9036658A001</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4%</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10%</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41310ECB010</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28%</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9%</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254000">
                <a:tc>
                  <a:txBody>
                    <a:bodyPr/>
                    <a:lstStyle/>
                    <a:p>
                      <a:pPr algn="ctr" defTabSz="457200">
                        <a:defRPr sz="1800">
                          <a:solidFill>
                            <a:srgbClr val="000000"/>
                          </a:solidFill>
                        </a:defRPr>
                      </a:pPr>
                      <a:r>
                        <a:rPr sz="1200">
                          <a:solidFill>
                            <a:srgbClr val="333333"/>
                          </a:solidFill>
                        </a:rPr>
                        <a:t>9031150A015</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18%</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7%</a:t>
                      </a:r>
                    </a:p>
                  </a:txBody>
                  <a:tcPr marL="63500" marR="63500" marT="0" marB="0" anchor="ctr" anchorCtr="0" horzOverflow="overflow"/>
                </a:tc>
                <a:tc>
                  <a:txBody>
                    <a:bodyPr/>
                    <a:lstStyle/>
                    <a:p>
                      <a:pPr algn="ctr" defTabSz="835944">
                        <a:defRPr sz="1600"/>
                      </a:pP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G1174ECB010</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21%</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7%</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r h="165100">
                <a:tc>
                  <a:txBody>
                    <a:bodyPr/>
                    <a:lstStyle/>
                    <a:p>
                      <a:pPr algn="ctr" defTabSz="457200">
                        <a:defRPr sz="1800">
                          <a:solidFill>
                            <a:srgbClr val="000000"/>
                          </a:solidFill>
                        </a:defRPr>
                      </a:pPr>
                      <a:r>
                        <a:rPr sz="1200">
                          <a:solidFill>
                            <a:srgbClr val="333333"/>
                          </a:solidFill>
                        </a:rPr>
                        <a:t>9036630A018</a:t>
                      </a:r>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7%</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6%</a:t>
                      </a:r>
                    </a:p>
                  </a:txBody>
                  <a:tcPr marL="63500" marR="63500" marT="0" marB="0" anchor="ctr" anchorCtr="0" horzOverflow="overflow"/>
                </a:tc>
                <a:tc>
                  <a:txBody>
                    <a:bodyPr/>
                    <a:lstStyle/>
                    <a:p>
                      <a:pPr algn="ctr" defTabSz="457200">
                        <a:defRPr sz="1800">
                          <a:solidFill>
                            <a:srgbClr val="000000"/>
                          </a:solidFill>
                        </a:defRPr>
                      </a:pPr>
                      <a:r>
                        <a:rPr sz="1200">
                          <a:solidFill>
                            <a:srgbClr val="333333"/>
                          </a:solidFill>
                        </a:rPr>
                        <a:t>○</a:t>
                      </a:r>
                    </a:p>
                  </a:txBody>
                  <a:tcPr marL="63500" marR="63500" marT="0" marB="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便Aveが大きくて、収容数が小さいものは、欠品の可能性が高いという結果"/>
          <p:cNvSpPr txBox="1"/>
          <p:nvPr>
            <p:ph type="body" idx="1"/>
          </p:nvPr>
        </p:nvSpPr>
        <p:spPr>
          <a:prstGeom prst="rect">
            <a:avLst/>
          </a:prstGeom>
        </p:spPr>
        <p:txBody>
          <a:bodyPr/>
          <a:lstStyle/>
          <a:p>
            <a:pPr/>
            <a:r>
              <a:t>便Aveが大きくて、収容数が小さいものは、欠品の可能性が高いという結果</a:t>
            </a:r>
          </a:p>
        </p:txBody>
      </p:sp>
      <p:pic>
        <p:nvPicPr>
          <p:cNvPr id="182" name="スクリーンショット 2023-10-10 1.56.51.png" descr="スクリーンショット 2023-10-10 1.56.51.png"/>
          <p:cNvPicPr>
            <a:picLocks noChangeAspect="1"/>
          </p:cNvPicPr>
          <p:nvPr/>
        </p:nvPicPr>
        <p:blipFill>
          <a:blip r:embed="rId2">
            <a:extLst/>
          </a:blip>
          <a:stretch>
            <a:fillRect/>
          </a:stretch>
        </p:blipFill>
        <p:spPr>
          <a:xfrm>
            <a:off x="557838" y="1779853"/>
            <a:ext cx="10062811" cy="4600143"/>
          </a:xfrm>
          <a:prstGeom prst="rect">
            <a:avLst/>
          </a:prstGeom>
          <a:ln w="12700">
            <a:miter lim="400000"/>
          </a:ln>
        </p:spPr>
      </p:pic>
      <p:sp>
        <p:nvSpPr>
          <p:cNvPr id="183" name="スライド番号"/>
          <p:cNvSpPr txBox="1"/>
          <p:nvPr>
            <p:ph type="sldNum" sz="quarter" idx="2"/>
          </p:nvPr>
        </p:nvSpPr>
        <p:spPr>
          <a:xfrm>
            <a:off x="10932428" y="6607924"/>
            <a:ext cx="185108" cy="24869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テキスト プレースホルダー 5"/>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分析③：出庫回収LT</a:t>
            </a:r>
          </a:p>
        </p:txBody>
      </p:sp>
      <p:sp>
        <p:nvSpPr>
          <p:cNvPr id="185" name="四角形"/>
          <p:cNvSpPr/>
          <p:nvPr/>
        </p:nvSpPr>
        <p:spPr>
          <a:xfrm>
            <a:off x="5317459" y="6161555"/>
            <a:ext cx="670569" cy="218441"/>
          </a:xfrm>
          <a:prstGeom prst="rect">
            <a:avLst/>
          </a:prstGeom>
          <a:solidFill>
            <a:srgbClr val="FFFFFF"/>
          </a:solidFill>
          <a:ln w="12700">
            <a:miter lim="400000"/>
          </a:ln>
        </p:spPr>
        <p:txBody>
          <a:bodyPr lIns="45719" rIns="45719" anchor="ctr"/>
          <a:lstStyle/>
          <a:p>
            <a:pPr/>
          </a:p>
        </p:txBody>
      </p:sp>
      <p:sp>
        <p:nvSpPr>
          <p:cNvPr id="186" name="四角形"/>
          <p:cNvSpPr/>
          <p:nvPr/>
        </p:nvSpPr>
        <p:spPr>
          <a:xfrm>
            <a:off x="1036275" y="4400314"/>
            <a:ext cx="635974" cy="1270001"/>
          </a:xfrm>
          <a:prstGeom prst="rect">
            <a:avLst/>
          </a:prstGeom>
          <a:ln w="38100">
            <a:solidFill>
              <a:schemeClr val="accent6">
                <a:satOff val="-3692"/>
                <a:lumOff val="-10196"/>
              </a:schemeClr>
            </a:solidFill>
          </a:ln>
        </p:spPr>
        <p:txBody>
          <a:bodyPr lIns="45719" rIns="45719" anchor="ctr"/>
          <a:lstStyle/>
          <a:p>
            <a:pPr/>
          </a:p>
        </p:txBody>
      </p:sp>
      <p:sp>
        <p:nvSpPr>
          <p:cNvPr id="187" name="テキスト ボックス 6"/>
          <p:cNvSpPr txBox="1"/>
          <p:nvPr/>
        </p:nvSpPr>
        <p:spPr>
          <a:xfrm>
            <a:off x="1740899" y="5047637"/>
            <a:ext cx="3064809" cy="612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chemeClr val="accent6">
                    <a:satOff val="-3692"/>
                    <a:lumOff val="-10196"/>
                  </a:schemeClr>
                </a:solidFill>
              </a:defRPr>
            </a:pPr>
            <a:r>
              <a:t>収容数が600以上</a:t>
            </a:r>
          </a:p>
          <a:p>
            <a:pPr>
              <a:defRPr b="1" sz="1400">
                <a:solidFill>
                  <a:schemeClr val="accent6">
                    <a:satOff val="-3692"/>
                    <a:lumOff val="-10196"/>
                  </a:schemeClr>
                </a:solidFill>
              </a:defRPr>
            </a:pPr>
            <a:r>
              <a:t>参考：日量数が1000~14000</a:t>
            </a:r>
          </a:p>
        </p:txBody>
      </p:sp>
      <p:sp>
        <p:nvSpPr>
          <p:cNvPr id="188" name="四角形"/>
          <p:cNvSpPr/>
          <p:nvPr/>
        </p:nvSpPr>
        <p:spPr>
          <a:xfrm>
            <a:off x="1036275" y="1861760"/>
            <a:ext cx="2562896" cy="2520689"/>
          </a:xfrm>
          <a:prstGeom prst="rect">
            <a:avLst/>
          </a:prstGeom>
          <a:ln w="38100">
            <a:solidFill>
              <a:schemeClr val="accent5"/>
            </a:solidFill>
          </a:ln>
        </p:spPr>
        <p:txBody>
          <a:bodyPr lIns="45719" rIns="45719" anchor="ctr"/>
          <a:lstStyle/>
          <a:p>
            <a:pPr/>
          </a:p>
        </p:txBody>
      </p:sp>
      <p:sp>
        <p:nvSpPr>
          <p:cNvPr id="189" name="テキスト ボックス 6"/>
          <p:cNvSpPr txBox="1"/>
          <p:nvPr/>
        </p:nvSpPr>
        <p:spPr>
          <a:xfrm>
            <a:off x="5502806" y="4914200"/>
            <a:ext cx="4993207" cy="879015"/>
          </a:xfrm>
          <a:prstGeom prst="rect">
            <a:avLst/>
          </a:prstGeom>
          <a:solidFill>
            <a:srgbClr val="FFFB0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0000"/>
                </a:solidFill>
              </a:defRPr>
            </a:pPr>
            <a:r>
              <a:t>便Ave = （日量数/収容数）/B</a:t>
            </a:r>
          </a:p>
          <a:p>
            <a:pPr>
              <a:defRPr b="1" sz="1400">
                <a:solidFill>
                  <a:srgbClr val="000000"/>
                </a:solidFill>
              </a:defRPr>
            </a:pPr>
            <a:r>
              <a:t>※収容数ではなくBについて分析は付録参照。Bはバラバラで傾向のようなものはなかった。</a:t>
            </a:r>
          </a:p>
        </p:txBody>
      </p:sp>
      <p:sp>
        <p:nvSpPr>
          <p:cNvPr id="190" name="四角形"/>
          <p:cNvSpPr/>
          <p:nvPr/>
        </p:nvSpPr>
        <p:spPr>
          <a:xfrm>
            <a:off x="3652966" y="1861760"/>
            <a:ext cx="6988838" cy="2520689"/>
          </a:xfrm>
          <a:prstGeom prst="rect">
            <a:avLst/>
          </a:prstGeom>
          <a:ln w="38100">
            <a:solidFill>
              <a:srgbClr val="00F900"/>
            </a:solidFill>
          </a:ln>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表紙">
  <a:themeElements>
    <a:clrScheme name="表紙">
      <a:dk1>
        <a:srgbClr val="333333"/>
      </a:dk1>
      <a:lt1>
        <a:srgbClr val="FFFFFF"/>
      </a:lt1>
      <a:dk2>
        <a:srgbClr val="A7A7A7"/>
      </a:dk2>
      <a:lt2>
        <a:srgbClr val="535353"/>
      </a:lt2>
      <a:accent1>
        <a:srgbClr val="001A72"/>
      </a:accent1>
      <a:accent2>
        <a:srgbClr val="405395"/>
      </a:accent2>
      <a:accent3>
        <a:srgbClr val="808CB8"/>
      </a:accent3>
      <a:accent4>
        <a:srgbClr val="BFC6DC"/>
      </a:accent4>
      <a:accent5>
        <a:srgbClr val="008CD2"/>
      </a:accent5>
      <a:accent6>
        <a:srgbClr val="FA0A3C"/>
      </a:accent6>
      <a:hlink>
        <a:srgbClr val="0000FF"/>
      </a:hlink>
      <a:folHlink>
        <a:srgbClr val="FF00FF"/>
      </a:folHlink>
    </a:clrScheme>
    <a:fontScheme name="表紙">
      <a:majorFont>
        <a:latin typeface="Calibri"/>
        <a:ea typeface="Calibri"/>
        <a:cs typeface="Calibri"/>
      </a:majorFont>
      <a:minorFont>
        <a:latin typeface="Helvetica"/>
        <a:ea typeface="Helvetica"/>
        <a:cs typeface="Helvetica"/>
      </a:minorFont>
    </a:fontScheme>
    <a:fmtScheme name="表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表紙">
  <a:themeElements>
    <a:clrScheme name="表紙">
      <a:dk1>
        <a:srgbClr val="000000"/>
      </a:dk1>
      <a:lt1>
        <a:srgbClr val="FFFFFF"/>
      </a:lt1>
      <a:dk2>
        <a:srgbClr val="A7A7A7"/>
      </a:dk2>
      <a:lt2>
        <a:srgbClr val="535353"/>
      </a:lt2>
      <a:accent1>
        <a:srgbClr val="001A72"/>
      </a:accent1>
      <a:accent2>
        <a:srgbClr val="405395"/>
      </a:accent2>
      <a:accent3>
        <a:srgbClr val="808CB8"/>
      </a:accent3>
      <a:accent4>
        <a:srgbClr val="BFC6DC"/>
      </a:accent4>
      <a:accent5>
        <a:srgbClr val="008CD2"/>
      </a:accent5>
      <a:accent6>
        <a:srgbClr val="FA0A3C"/>
      </a:accent6>
      <a:hlink>
        <a:srgbClr val="0000FF"/>
      </a:hlink>
      <a:folHlink>
        <a:srgbClr val="FF00FF"/>
      </a:folHlink>
    </a:clrScheme>
    <a:fontScheme name="表紙">
      <a:majorFont>
        <a:latin typeface="Calibri"/>
        <a:ea typeface="Calibri"/>
        <a:cs typeface="Calibri"/>
      </a:majorFont>
      <a:minorFont>
        <a:latin typeface="Helvetica"/>
        <a:ea typeface="Helvetica"/>
        <a:cs typeface="Helvetica"/>
      </a:minorFont>
    </a:fontScheme>
    <a:fmtScheme name="表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333333"/>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