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Override PartName="/ppt/charts/style9.xml" ContentType="application/vnd.ms-office.chartstyle+xml"/>
  <Override PartName="/ppt/charts/colors9.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3"/>
  </p:notesMasterIdLst>
  <p:sldIdLst>
    <p:sldId id="15092" r:id="rId5"/>
    <p:sldId id="15097" r:id="rId6"/>
    <p:sldId id="15098" r:id="rId7"/>
    <p:sldId id="15105" r:id="rId8"/>
    <p:sldId id="15107" r:id="rId9"/>
    <p:sldId id="15108" r:id="rId10"/>
    <p:sldId id="15106" r:id="rId11"/>
    <p:sldId id="15103" r:id="rId12"/>
    <p:sldId id="15104" r:id="rId13"/>
    <p:sldId id="15099" r:id="rId14"/>
    <p:sldId id="15101" r:id="rId15"/>
    <p:sldId id="15100" r:id="rId16"/>
    <p:sldId id="15093" r:id="rId17"/>
    <p:sldId id="15096" r:id="rId18"/>
    <p:sldId id="15102" r:id="rId19"/>
    <p:sldId id="15095" r:id="rId20"/>
    <p:sldId id="15094" r:id="rId21"/>
    <p:sldId id="28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A1"/>
    <a:srgbClr val="FC02FF"/>
    <a:srgbClr val="0596AE"/>
    <a:srgbClr val="064885"/>
    <a:srgbClr val="0595AE"/>
    <a:srgbClr val="E6E6E6"/>
    <a:srgbClr val="001A72"/>
    <a:srgbClr val="057CA1"/>
    <a:srgbClr val="05568F"/>
    <a:srgbClr val="064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淡色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29" d="100"/>
          <a:sy n="129" d="100"/>
        </p:scale>
        <p:origin x="-9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___10.xlsx"/><Relationship Id="rId2" Type="http://schemas.microsoft.com/office/2011/relationships/chartStyle" Target="style9.xml"/><Relationship Id="rId3" Type="http://schemas.microsoft.com/office/2011/relationships/chartColorStyle" Target="colors9.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 Id="rId2" Type="http://schemas.microsoft.com/office/2011/relationships/chartStyle" Target="style1.xml"/><Relationship Id="rId3" Type="http://schemas.microsoft.com/office/2011/relationships/chartColorStyle" Target="colors1.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 Id="rId2" Type="http://schemas.microsoft.com/office/2011/relationships/chartStyle" Target="style2.xml"/><Relationship Id="rId3" Type="http://schemas.microsoft.com/office/2011/relationships/chartColorStyle" Target="colors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 Id="rId2" Type="http://schemas.microsoft.com/office/2011/relationships/chartStyle" Target="style3.xml"/><Relationship Id="rId3" Type="http://schemas.microsoft.com/office/2011/relationships/chartColorStyle" Target="colors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 Id="rId2" Type="http://schemas.microsoft.com/office/2011/relationships/chartStyle" Target="style4.xml"/><Relationship Id="rId3" Type="http://schemas.microsoft.com/office/2011/relationships/chartColorStyle" Target="colors4.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 Id="rId2" Type="http://schemas.microsoft.com/office/2011/relationships/chartStyle" Target="style5.xml"/><Relationship Id="rId3" Type="http://schemas.microsoft.com/office/2011/relationships/chartColorStyle" Target="colors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 Id="rId2" Type="http://schemas.microsoft.com/office/2011/relationships/chartStyle" Target="style6.xml"/><Relationship Id="rId3" Type="http://schemas.microsoft.com/office/2011/relationships/chartColorStyle" Target="colors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___8.xlsx"/><Relationship Id="rId2" Type="http://schemas.microsoft.com/office/2011/relationships/chartStyle" Target="style7.xml"/><Relationship Id="rId3" Type="http://schemas.microsoft.com/office/2011/relationships/chartColorStyle" Target="colors7.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 Id="rId2" Type="http://schemas.microsoft.com/office/2011/relationships/chartStyle" Target="style8.xml"/><Relationship Id="rId3" Type="http://schemas.microsoft.com/office/2011/relationships/chartColorStyle" Target="colors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順立在庫</a:t>
            </a:r>
            <a:r>
              <a:rPr lang="en-US" altLang="ja-JP" b="1"/>
              <a:t>/</a:t>
            </a:r>
            <a:r>
              <a:rPr lang="ja-JP" altLang="en-US" b="1"/>
              <a:t>設計値</a:t>
            </a:r>
            <a:r>
              <a:rPr lang="en-US" altLang="ja-JP" b="1"/>
              <a:t>MAX</a:t>
            </a:r>
          </a:p>
        </c:rich>
      </c:tx>
      <c:layout/>
      <c:overlay val="0"/>
      <c:spPr>
        <a:noFill/>
        <a:ln>
          <a:noFill/>
        </a:ln>
        <a:effectLst/>
      </c:spPr>
    </c:title>
    <c:autoTitleDeleted val="0"/>
    <c:plotArea>
      <c:layout/>
      <c:lineChart>
        <c:grouping val="standard"/>
        <c:varyColors val="0"/>
        <c:ser>
          <c:idx val="0"/>
          <c:order val="0"/>
          <c:tx>
            <c:strRef>
              <c:f>Sheet1!$E$2</c:f>
              <c:strCache>
                <c:ptCount val="1"/>
                <c:pt idx="0">
                  <c:v>順立在庫/設計値MAXの中央値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Sheet1!$E$3:$E$7</c:f>
              <c:numCache>
                <c:formatCode>General</c:formatCode>
                <c:ptCount val="5"/>
                <c:pt idx="0">
                  <c:v>0.82</c:v>
                </c:pt>
                <c:pt idx="1">
                  <c:v>1.11</c:v>
                </c:pt>
                <c:pt idx="2">
                  <c:v>1.77</c:v>
                </c:pt>
                <c:pt idx="3">
                  <c:v>1.26</c:v>
                </c:pt>
                <c:pt idx="4">
                  <c:v>0.84</c:v>
                </c:pt>
              </c:numCache>
            </c:numRef>
          </c:val>
          <c:smooth val="0"/>
          <c:extLst xmlns:c16r2="http://schemas.microsoft.com/office/drawing/2015/06/chart">
            <c:ext xmlns:c16="http://schemas.microsoft.com/office/drawing/2014/chart" uri="{C3380CC4-5D6E-409C-BE32-E72D297353CC}">
              <c16:uniqueId val="{00000000-E111-41D3-843E-D00E07691116}"/>
            </c:ext>
          </c:extLst>
        </c:ser>
        <c:dLbls>
          <c:showLegendKey val="0"/>
          <c:showVal val="0"/>
          <c:showCatName val="0"/>
          <c:showSerName val="0"/>
          <c:showPercent val="0"/>
          <c:showBubbleSize val="0"/>
        </c:dLbls>
        <c:marker val="1"/>
        <c:smooth val="0"/>
        <c:axId val="-2116762232"/>
        <c:axId val="-2134460856"/>
      </c:lineChart>
      <c:catAx>
        <c:axId val="-2116762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34460856"/>
        <c:crosses val="autoZero"/>
        <c:auto val="1"/>
        <c:lblAlgn val="ctr"/>
        <c:lblOffset val="100"/>
        <c:noMultiLvlLbl val="0"/>
      </c:catAx>
      <c:valAx>
        <c:axId val="-213446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167622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順立在庫</a:t>
            </a:r>
            <a:r>
              <a:rPr lang="en-US" altLang="ja-JP" b="1" dirty="0"/>
              <a:t>/</a:t>
            </a:r>
            <a:r>
              <a:rPr lang="ja-JP" altLang="en-US" b="1" dirty="0"/>
              <a:t>設計値</a:t>
            </a:r>
            <a:r>
              <a:rPr lang="en-US" altLang="ja-JP" b="1" dirty="0"/>
              <a:t>MAX</a:t>
            </a:r>
            <a:r>
              <a:rPr lang="ja-JP" altLang="en-US" b="1" dirty="0"/>
              <a:t>の平均値</a:t>
            </a:r>
            <a:endParaRPr lang="en-US" altLang="ja-JP" b="1" dirty="0"/>
          </a:p>
        </c:rich>
      </c:tx>
      <c:layout/>
      <c:overlay val="0"/>
      <c:spPr>
        <a:noFill/>
        <a:ln>
          <a:noFill/>
        </a:ln>
        <a:effectLst/>
      </c:spPr>
    </c:title>
    <c:autoTitleDeleted val="0"/>
    <c:plotArea>
      <c:layout/>
      <c:lineChart>
        <c:grouping val="standard"/>
        <c:varyColors val="0"/>
        <c:ser>
          <c:idx val="0"/>
          <c:order val="0"/>
          <c:tx>
            <c:strRef>
              <c:f>Sheet1!$E$2</c:f>
              <c:strCache>
                <c:ptCount val="1"/>
                <c:pt idx="0">
                  <c:v>順立在庫/設計値MAX</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Sheet1!$E$3:$E$7</c:f>
              <c:numCache>
                <c:formatCode>General</c:formatCode>
                <c:ptCount val="5"/>
                <c:pt idx="0">
                  <c:v>0.86</c:v>
                </c:pt>
                <c:pt idx="1">
                  <c:v>1.34</c:v>
                </c:pt>
                <c:pt idx="2">
                  <c:v>2.36</c:v>
                </c:pt>
                <c:pt idx="3">
                  <c:v>1.45</c:v>
                </c:pt>
                <c:pt idx="4">
                  <c:v>0.99</c:v>
                </c:pt>
              </c:numCache>
            </c:numRef>
          </c:val>
          <c:smooth val="0"/>
          <c:extLst xmlns:c16r2="http://schemas.microsoft.com/office/drawing/2015/06/chart">
            <c:ext xmlns:c16="http://schemas.microsoft.com/office/drawing/2014/chart" uri="{C3380CC4-5D6E-409C-BE32-E72D297353CC}">
              <c16:uniqueId val="{00000000-B2E1-4304-828B-00261EDED363}"/>
            </c:ext>
          </c:extLst>
        </c:ser>
        <c:dLbls>
          <c:showLegendKey val="0"/>
          <c:showVal val="0"/>
          <c:showCatName val="0"/>
          <c:showSerName val="0"/>
          <c:showPercent val="0"/>
          <c:showBubbleSize val="0"/>
        </c:dLbls>
        <c:marker val="1"/>
        <c:smooth val="0"/>
        <c:axId val="2107517928"/>
        <c:axId val="2107521160"/>
      </c:lineChart>
      <c:catAx>
        <c:axId val="2107517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7521160"/>
        <c:crosses val="autoZero"/>
        <c:auto val="1"/>
        <c:lblAlgn val="ctr"/>
        <c:lblOffset val="100"/>
        <c:noMultiLvlLbl val="0"/>
      </c:catAx>
      <c:valAx>
        <c:axId val="2107521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751792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納入回数</a:t>
            </a:r>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Sheet1!$B$3:$B$7</c:f>
              <c:numCache>
                <c:formatCode>General</c:formatCode>
                <c:ptCount val="5"/>
                <c:pt idx="0">
                  <c:v>1.0</c:v>
                </c:pt>
                <c:pt idx="1">
                  <c:v>2.0</c:v>
                </c:pt>
                <c:pt idx="2">
                  <c:v>1.0</c:v>
                </c:pt>
                <c:pt idx="3">
                  <c:v>1.0</c:v>
                </c:pt>
                <c:pt idx="4">
                  <c:v>2.0</c:v>
                </c:pt>
              </c:numCache>
            </c:numRef>
          </c:val>
          <c:smooth val="0"/>
          <c:extLst xmlns:c16r2="http://schemas.microsoft.com/office/drawing/2015/06/chart">
            <c:ext xmlns:c16="http://schemas.microsoft.com/office/drawing/2014/chart" uri="{C3380CC4-5D6E-409C-BE32-E72D297353CC}">
              <c16:uniqueId val="{00000000-DFF0-437B-B6A0-CB63AADDEDF0}"/>
            </c:ext>
          </c:extLst>
        </c:ser>
        <c:dLbls>
          <c:showLegendKey val="0"/>
          <c:showVal val="0"/>
          <c:showCatName val="0"/>
          <c:showSerName val="0"/>
          <c:showPercent val="0"/>
          <c:showBubbleSize val="0"/>
        </c:dLbls>
        <c:marker val="1"/>
        <c:smooth val="0"/>
        <c:axId val="2104212472"/>
        <c:axId val="2096120376"/>
      </c:lineChart>
      <c:catAx>
        <c:axId val="2104212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120376"/>
        <c:crosses val="autoZero"/>
        <c:auto val="1"/>
        <c:lblAlgn val="ctr"/>
        <c:lblOffset val="100"/>
        <c:noMultiLvlLbl val="0"/>
      </c:catAx>
      <c:valAx>
        <c:axId val="2096120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42124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収容数</a:t>
            </a:r>
          </a:p>
        </c:rich>
      </c:tx>
      <c:layout/>
      <c:overlay val="0"/>
      <c:spPr>
        <a:noFill/>
        <a:ln>
          <a:noFill/>
        </a:ln>
        <a:effectLst/>
      </c:spPr>
    </c:title>
    <c:autoTitleDeleted val="0"/>
    <c:plotArea>
      <c:layout/>
      <c:lineChart>
        <c:grouping val="standard"/>
        <c:varyColors val="0"/>
        <c:ser>
          <c:idx val="0"/>
          <c:order val="0"/>
          <c:tx>
            <c:strRef>
              <c:f>Sheet1!$C$2</c:f>
              <c:strCache>
                <c:ptCount val="1"/>
                <c:pt idx="0">
                  <c:v>収容数の中央値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Sheet1!$C$3:$C$7</c:f>
              <c:numCache>
                <c:formatCode>General</c:formatCode>
                <c:ptCount val="5"/>
                <c:pt idx="0">
                  <c:v>63.0</c:v>
                </c:pt>
                <c:pt idx="1">
                  <c:v>100.0</c:v>
                </c:pt>
                <c:pt idx="2">
                  <c:v>100.0</c:v>
                </c:pt>
                <c:pt idx="3">
                  <c:v>100.0</c:v>
                </c:pt>
                <c:pt idx="4">
                  <c:v>500.0</c:v>
                </c:pt>
              </c:numCache>
            </c:numRef>
          </c:val>
          <c:smooth val="0"/>
          <c:extLst xmlns:c16r2="http://schemas.microsoft.com/office/drawing/2015/06/chart">
            <c:ext xmlns:c16="http://schemas.microsoft.com/office/drawing/2014/chart" uri="{C3380CC4-5D6E-409C-BE32-E72D297353CC}">
              <c16:uniqueId val="{00000000-B515-439C-8AF0-4BAEF432A876}"/>
            </c:ext>
          </c:extLst>
        </c:ser>
        <c:dLbls>
          <c:showLegendKey val="0"/>
          <c:showVal val="0"/>
          <c:showCatName val="0"/>
          <c:showSerName val="0"/>
          <c:showPercent val="0"/>
          <c:showBubbleSize val="0"/>
        </c:dLbls>
        <c:marker val="1"/>
        <c:smooth val="0"/>
        <c:axId val="2096236664"/>
        <c:axId val="2096169144"/>
      </c:lineChart>
      <c:catAx>
        <c:axId val="2096236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169144"/>
        <c:crosses val="autoZero"/>
        <c:auto val="1"/>
        <c:lblAlgn val="ctr"/>
        <c:lblOffset val="100"/>
        <c:noMultiLvlLbl val="0"/>
      </c:catAx>
      <c:valAx>
        <c:axId val="2096169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23666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日量数（箱数）</a:t>
            </a:r>
          </a:p>
        </c:rich>
      </c:tx>
      <c:layout/>
      <c:overlay val="0"/>
      <c:spPr>
        <a:noFill/>
        <a:ln>
          <a:noFill/>
        </a:ln>
        <a:effectLst/>
      </c:spPr>
    </c:title>
    <c:autoTitleDeleted val="0"/>
    <c:plotArea>
      <c:layout/>
      <c:lineChart>
        <c:grouping val="standard"/>
        <c:varyColors val="0"/>
        <c:ser>
          <c:idx val="0"/>
          <c:order val="0"/>
          <c:tx>
            <c:strRef>
              <c:f>Sheet1!$D$2</c:f>
              <c:strCache>
                <c:ptCount val="1"/>
                <c:pt idx="0">
                  <c:v>日量数（箱数）の中央値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Sheet1!$D$3:$D$7</c:f>
              <c:numCache>
                <c:formatCode>General</c:formatCode>
                <c:ptCount val="5"/>
                <c:pt idx="0">
                  <c:v>8.0</c:v>
                </c:pt>
                <c:pt idx="1">
                  <c:v>4.0</c:v>
                </c:pt>
                <c:pt idx="2">
                  <c:v>1.0</c:v>
                </c:pt>
                <c:pt idx="3">
                  <c:v>1.0</c:v>
                </c:pt>
                <c:pt idx="4">
                  <c:v>1.0</c:v>
                </c:pt>
              </c:numCache>
            </c:numRef>
          </c:val>
          <c:smooth val="0"/>
          <c:extLst xmlns:c16r2="http://schemas.microsoft.com/office/drawing/2015/06/chart">
            <c:ext xmlns:c16="http://schemas.microsoft.com/office/drawing/2014/chart" uri="{C3380CC4-5D6E-409C-BE32-E72D297353CC}">
              <c16:uniqueId val="{00000000-D817-456F-9C12-B6B75420F281}"/>
            </c:ext>
          </c:extLst>
        </c:ser>
        <c:dLbls>
          <c:showLegendKey val="0"/>
          <c:showVal val="0"/>
          <c:showCatName val="0"/>
          <c:showSerName val="0"/>
          <c:showPercent val="0"/>
          <c:showBubbleSize val="0"/>
        </c:dLbls>
        <c:marker val="1"/>
        <c:smooth val="0"/>
        <c:axId val="2096244424"/>
        <c:axId val="2096182632"/>
      </c:lineChart>
      <c:catAx>
        <c:axId val="2096244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182632"/>
        <c:crosses val="autoZero"/>
        <c:auto val="1"/>
        <c:lblAlgn val="ctr"/>
        <c:lblOffset val="100"/>
        <c:noMultiLvlLbl val="0"/>
      </c:catAx>
      <c:valAx>
        <c:axId val="2096182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24442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順立在庫</a:t>
            </a:r>
            <a:r>
              <a:rPr lang="en-US" altLang="ja-JP" b="1"/>
              <a:t>/</a:t>
            </a:r>
            <a:r>
              <a:rPr lang="ja-JP" altLang="en-US" b="1"/>
              <a:t>設計値</a:t>
            </a:r>
            <a:r>
              <a:rPr lang="en-US" altLang="ja-JP" b="1"/>
              <a:t>MAX</a:t>
            </a:r>
          </a:p>
        </c:rich>
      </c:tx>
      <c:layout/>
      <c:overlay val="0"/>
      <c:spPr>
        <a:noFill/>
        <a:ln>
          <a:noFill/>
        </a:ln>
        <a:effectLst/>
      </c:spPr>
    </c:title>
    <c:autoTitleDeleted val="0"/>
    <c:plotArea>
      <c:layout/>
      <c:lineChart>
        <c:grouping val="standard"/>
        <c:varyColors val="0"/>
        <c:ser>
          <c:idx val="0"/>
          <c:order val="0"/>
          <c:tx>
            <c:strRef>
              <c:f>Sheet1!$E$2</c:f>
              <c:strCache>
                <c:ptCount val="1"/>
                <c:pt idx="0">
                  <c:v>順立在庫/設計値MAXの中央値</c:v>
                </c:pt>
              </c:strCache>
            </c:strRef>
          </c:tx>
          <c:spPr>
            <a:ln w="28575" cap="rnd">
              <a:solidFill>
                <a:schemeClr val="accent1"/>
              </a:solidFill>
              <a:round/>
            </a:ln>
            <a:effectLst/>
          </c:spPr>
          <c:marker>
            <c:symbol val="none"/>
          </c:marker>
          <c:cat>
            <c:strRef>
              <c:f>Sheet1!$A$3:$A$7</c:f>
              <c:strCache>
                <c:ptCount val="5"/>
                <c:pt idx="0">
                  <c:v>減車０日</c:v>
                </c:pt>
                <c:pt idx="1">
                  <c:v>減車1日~5日</c:v>
                </c:pt>
                <c:pt idx="2">
                  <c:v>減車6日~10日</c:v>
                </c:pt>
                <c:pt idx="3">
                  <c:v>減車11日~15日</c:v>
                </c:pt>
                <c:pt idx="4">
                  <c:v>減車16日~20日</c:v>
                </c:pt>
              </c:strCache>
            </c:strRef>
          </c:cat>
          <c:val>
            <c:numRef>
              <c:f>Sheet1!$E$3:$E$7</c:f>
              <c:numCache>
                <c:formatCode>General</c:formatCode>
                <c:ptCount val="5"/>
                <c:pt idx="0">
                  <c:v>0.82</c:v>
                </c:pt>
                <c:pt idx="1">
                  <c:v>1.11</c:v>
                </c:pt>
                <c:pt idx="2">
                  <c:v>1.77</c:v>
                </c:pt>
                <c:pt idx="3">
                  <c:v>1.26</c:v>
                </c:pt>
                <c:pt idx="4">
                  <c:v>0.84</c:v>
                </c:pt>
              </c:numCache>
            </c:numRef>
          </c:val>
          <c:smooth val="0"/>
          <c:extLst xmlns:c16r2="http://schemas.microsoft.com/office/drawing/2015/06/chart">
            <c:ext xmlns:c16="http://schemas.microsoft.com/office/drawing/2014/chart" uri="{C3380CC4-5D6E-409C-BE32-E72D297353CC}">
              <c16:uniqueId val="{00000000-E111-41D3-843E-D00E07691116}"/>
            </c:ext>
          </c:extLst>
        </c:ser>
        <c:dLbls>
          <c:showLegendKey val="0"/>
          <c:showVal val="0"/>
          <c:showCatName val="0"/>
          <c:showSerName val="0"/>
          <c:showPercent val="0"/>
          <c:showBubbleSize val="0"/>
        </c:dLbls>
        <c:marker val="1"/>
        <c:smooth val="0"/>
        <c:axId val="2096564568"/>
        <c:axId val="2096238264"/>
      </c:lineChart>
      <c:catAx>
        <c:axId val="2096564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238264"/>
        <c:crosses val="autoZero"/>
        <c:auto val="1"/>
        <c:lblAlgn val="ctr"/>
        <c:lblOffset val="100"/>
        <c:noMultiLvlLbl val="0"/>
      </c:catAx>
      <c:valAx>
        <c:axId val="2096238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9656456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a:t>納入回数</a:t>
            </a:r>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none"/>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Sheet1!$B$3:$B$7</c:f>
              <c:numCache>
                <c:formatCode>General</c:formatCode>
                <c:ptCount val="5"/>
                <c:pt idx="0">
                  <c:v>1.26</c:v>
                </c:pt>
                <c:pt idx="1">
                  <c:v>2.79</c:v>
                </c:pt>
                <c:pt idx="2">
                  <c:v>1.59</c:v>
                </c:pt>
                <c:pt idx="3">
                  <c:v>1.86</c:v>
                </c:pt>
                <c:pt idx="4">
                  <c:v>4.96</c:v>
                </c:pt>
              </c:numCache>
            </c:numRef>
          </c:val>
          <c:smooth val="0"/>
          <c:extLst xmlns:c16r2="http://schemas.microsoft.com/office/drawing/2015/06/chart">
            <c:ext xmlns:c16="http://schemas.microsoft.com/office/drawing/2014/chart" uri="{C3380CC4-5D6E-409C-BE32-E72D297353CC}">
              <c16:uniqueId val="{00000000-E41B-4CEA-87DA-8D648ED82398}"/>
            </c:ext>
          </c:extLst>
        </c:ser>
        <c:dLbls>
          <c:showLegendKey val="0"/>
          <c:showVal val="0"/>
          <c:showCatName val="0"/>
          <c:showSerName val="0"/>
          <c:showPercent val="0"/>
          <c:showBubbleSize val="0"/>
        </c:dLbls>
        <c:marker val="1"/>
        <c:smooth val="0"/>
        <c:axId val="2103855384"/>
        <c:axId val="2103862248"/>
      </c:lineChart>
      <c:catAx>
        <c:axId val="2103855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3862248"/>
        <c:crosses val="autoZero"/>
        <c:auto val="1"/>
        <c:lblAlgn val="ctr"/>
        <c:lblOffset val="100"/>
        <c:noMultiLvlLbl val="0"/>
      </c:catAx>
      <c:valAx>
        <c:axId val="2103862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385538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納入回数の平均値</a:t>
            </a:r>
          </a:p>
        </c:rich>
      </c:tx>
      <c:layout/>
      <c:overlay val="0"/>
      <c:spPr>
        <a:noFill/>
        <a:ln>
          <a:noFill/>
        </a:ln>
        <a:effectLst/>
      </c:sp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Sheet1!$B$3:$B$7</c:f>
              <c:numCache>
                <c:formatCode>General</c:formatCode>
                <c:ptCount val="5"/>
                <c:pt idx="0">
                  <c:v>1.26</c:v>
                </c:pt>
                <c:pt idx="1">
                  <c:v>2.79</c:v>
                </c:pt>
                <c:pt idx="2">
                  <c:v>1.59</c:v>
                </c:pt>
                <c:pt idx="3">
                  <c:v>1.86</c:v>
                </c:pt>
                <c:pt idx="4">
                  <c:v>4.96</c:v>
                </c:pt>
              </c:numCache>
            </c:numRef>
          </c:val>
          <c:smooth val="0"/>
          <c:extLst xmlns:c16r2="http://schemas.microsoft.com/office/drawing/2015/06/chart">
            <c:ext xmlns:c16="http://schemas.microsoft.com/office/drawing/2014/chart" uri="{C3380CC4-5D6E-409C-BE32-E72D297353CC}">
              <c16:uniqueId val="{00000000-E41B-4CEA-87DA-8D648ED82398}"/>
            </c:ext>
          </c:extLst>
        </c:ser>
        <c:dLbls>
          <c:showLegendKey val="0"/>
          <c:showVal val="0"/>
          <c:showCatName val="0"/>
          <c:showSerName val="0"/>
          <c:showPercent val="0"/>
          <c:showBubbleSize val="0"/>
        </c:dLbls>
        <c:marker val="1"/>
        <c:smooth val="0"/>
        <c:axId val="2063623256"/>
        <c:axId val="2063683336"/>
      </c:lineChart>
      <c:catAx>
        <c:axId val="2063623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3683336"/>
        <c:crosses val="autoZero"/>
        <c:auto val="1"/>
        <c:lblAlgn val="ctr"/>
        <c:lblOffset val="100"/>
        <c:noMultiLvlLbl val="0"/>
      </c:catAx>
      <c:valAx>
        <c:axId val="2063683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06362325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収容数の平均値</a:t>
            </a:r>
          </a:p>
        </c:rich>
      </c:tx>
      <c:layout/>
      <c:overlay val="0"/>
      <c:spPr>
        <a:noFill/>
        <a:ln>
          <a:noFill/>
        </a:ln>
        <a:effectLst/>
      </c:spPr>
    </c:title>
    <c:autoTitleDeleted val="0"/>
    <c:plotArea>
      <c:layout/>
      <c:lineChart>
        <c:grouping val="standard"/>
        <c:varyColors val="0"/>
        <c:ser>
          <c:idx val="0"/>
          <c:order val="0"/>
          <c:tx>
            <c:strRef>
              <c:f>Sheet1!$C$2</c:f>
              <c:strCache>
                <c:ptCount val="1"/>
                <c:pt idx="0">
                  <c:v>収容数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Sheet1!$C$3:$C$7</c:f>
              <c:numCache>
                <c:formatCode>General</c:formatCode>
                <c:ptCount val="5"/>
                <c:pt idx="0">
                  <c:v>95.0</c:v>
                </c:pt>
                <c:pt idx="1">
                  <c:v>238.0</c:v>
                </c:pt>
                <c:pt idx="2">
                  <c:v>400.0</c:v>
                </c:pt>
                <c:pt idx="3">
                  <c:v>526.0</c:v>
                </c:pt>
                <c:pt idx="4">
                  <c:v>773.0</c:v>
                </c:pt>
              </c:numCache>
            </c:numRef>
          </c:val>
          <c:smooth val="0"/>
          <c:extLst xmlns:c16r2="http://schemas.microsoft.com/office/drawing/2015/06/chart">
            <c:ext xmlns:c16="http://schemas.microsoft.com/office/drawing/2014/chart" uri="{C3380CC4-5D6E-409C-BE32-E72D297353CC}">
              <c16:uniqueId val="{00000000-5F28-4D70-AF72-C3BFAC4E4421}"/>
            </c:ext>
          </c:extLst>
        </c:ser>
        <c:dLbls>
          <c:showLegendKey val="0"/>
          <c:showVal val="0"/>
          <c:showCatName val="0"/>
          <c:showSerName val="0"/>
          <c:showPercent val="0"/>
          <c:showBubbleSize val="0"/>
        </c:dLbls>
        <c:marker val="1"/>
        <c:smooth val="0"/>
        <c:axId val="2107147080"/>
        <c:axId val="2107149528"/>
      </c:lineChart>
      <c:catAx>
        <c:axId val="2107147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7149528"/>
        <c:crosses val="autoZero"/>
        <c:auto val="1"/>
        <c:lblAlgn val="ctr"/>
        <c:lblOffset val="100"/>
        <c:noMultiLvlLbl val="0"/>
      </c:catAx>
      <c:valAx>
        <c:axId val="2107149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714708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b="1" dirty="0"/>
              <a:t>日量数（箱数）の平均値</a:t>
            </a:r>
          </a:p>
        </c:rich>
      </c:tx>
      <c:layout/>
      <c:overlay val="0"/>
      <c:spPr>
        <a:noFill/>
        <a:ln>
          <a:noFill/>
        </a:ln>
        <a:effectLst/>
      </c:spPr>
    </c:title>
    <c:autoTitleDeleted val="0"/>
    <c:plotArea>
      <c:layout/>
      <c:lineChart>
        <c:grouping val="standard"/>
        <c:varyColors val="0"/>
        <c:ser>
          <c:idx val="0"/>
          <c:order val="0"/>
          <c:tx>
            <c:strRef>
              <c:f>Sheet1!$D$2</c:f>
              <c:strCache>
                <c:ptCount val="1"/>
                <c:pt idx="0">
                  <c:v>日量数</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Sheet1!$A$3:$A$7</c:f>
              <c:strCache>
                <c:ptCount val="5"/>
                <c:pt idx="0">
                  <c:v>便ズレ０日</c:v>
                </c:pt>
                <c:pt idx="1">
                  <c:v>便ズレ1日~5日</c:v>
                </c:pt>
                <c:pt idx="2">
                  <c:v>便ズレ6日~10日</c:v>
                </c:pt>
                <c:pt idx="3">
                  <c:v>便ズレ11日~15日</c:v>
                </c:pt>
                <c:pt idx="4">
                  <c:v>便ズレ16日~20日</c:v>
                </c:pt>
              </c:strCache>
            </c:strRef>
          </c:cat>
          <c:val>
            <c:numRef>
              <c:f>Sheet1!$D$3:$D$7</c:f>
              <c:numCache>
                <c:formatCode>General</c:formatCode>
                <c:ptCount val="5"/>
                <c:pt idx="0">
                  <c:v>14.85</c:v>
                </c:pt>
                <c:pt idx="1">
                  <c:v>22.36</c:v>
                </c:pt>
                <c:pt idx="2">
                  <c:v>2.21</c:v>
                </c:pt>
                <c:pt idx="3">
                  <c:v>1.91</c:v>
                </c:pt>
                <c:pt idx="4">
                  <c:v>3.24</c:v>
                </c:pt>
              </c:numCache>
            </c:numRef>
          </c:val>
          <c:smooth val="0"/>
          <c:extLst xmlns:c16r2="http://schemas.microsoft.com/office/drawing/2015/06/chart">
            <c:ext xmlns:c16="http://schemas.microsoft.com/office/drawing/2014/chart" uri="{C3380CC4-5D6E-409C-BE32-E72D297353CC}">
              <c16:uniqueId val="{00000000-AF8C-48A5-A651-C72F9318483B}"/>
            </c:ext>
          </c:extLst>
        </c:ser>
        <c:dLbls>
          <c:showLegendKey val="0"/>
          <c:showVal val="0"/>
          <c:showCatName val="0"/>
          <c:showSerName val="0"/>
          <c:showPercent val="0"/>
          <c:showBubbleSize val="0"/>
        </c:dLbls>
        <c:marker val="1"/>
        <c:smooth val="0"/>
        <c:axId val="2106834808"/>
        <c:axId val="2106830984"/>
      </c:lineChart>
      <c:catAx>
        <c:axId val="2106834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6830984"/>
        <c:crosses val="autoZero"/>
        <c:auto val="1"/>
        <c:lblAlgn val="ctr"/>
        <c:lblOffset val="100"/>
        <c:noMultiLvlLbl val="0"/>
      </c:catAx>
      <c:valAx>
        <c:axId val="2106830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210683480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24/02/12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24/02/12</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786433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24/02/12</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24/02/12</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24/02/12</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24/02/12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theme" Target="../theme/theme3.xml"/><Relationship Id="rId7"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24/02/12</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2024年 2月 12日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2"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chart" Target="../charts/chart9.xml"/><Relationship Id="rId5" Type="http://schemas.openxmlformats.org/officeDocument/2006/relationships/chart" Target="../charts/chart10.xml"/><Relationship Id="rId1" Type="http://schemas.openxmlformats.org/officeDocument/2006/relationships/slideLayout" Target="../slideLayouts/slideLayout9.xml"/><Relationship Id="rId2" Type="http://schemas.openxmlformats.org/officeDocument/2006/relationships/chart" Target="../charts/char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 Id="rId1" Type="http://schemas.openxmlformats.org/officeDocument/2006/relationships/slideLayout" Target="../slideLayouts/slideLayout9.xml"/><Relationship Id="rId2"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B537EAF2-AD94-4456-BF31-EDD510F214B3}"/>
              </a:ext>
            </a:extLst>
          </p:cNvPr>
          <p:cNvSpPr>
            <a:spLocks noGrp="1"/>
          </p:cNvSpPr>
          <p:nvPr>
            <p:ph type="dt" sz="half" idx="10"/>
          </p:nvPr>
        </p:nvSpPr>
        <p:spPr/>
        <p:txBody>
          <a:bodyPr/>
          <a:lstStyle/>
          <a:p>
            <a:pPr>
              <a:defRPr/>
            </a:pPr>
            <a:endParaRPr lang="en-US" altLang="ja-JP"/>
          </a:p>
        </p:txBody>
      </p:sp>
      <p:sp>
        <p:nvSpPr>
          <p:cNvPr id="3" name="正方形/長方形 2">
            <a:extLst>
              <a:ext uri="{FF2B5EF4-FFF2-40B4-BE49-F238E27FC236}">
                <a16:creationId xmlns:a16="http://schemas.microsoft.com/office/drawing/2014/main" xmlns="" id="{A1E4073C-3BAC-4A12-80B5-4D41A869C87A}"/>
              </a:ext>
            </a:extLst>
          </p:cNvPr>
          <p:cNvSpPr/>
          <p:nvPr/>
        </p:nvSpPr>
        <p:spPr>
          <a:xfrm>
            <a:off x="523081" y="980728"/>
            <a:ext cx="4708824" cy="77038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252000" rtlCol="0" anchor="ctr"/>
          <a:lstStyle/>
          <a:p>
            <a:r>
              <a:rPr lang="ja-JP" altLang="en-US" b="1" dirty="0">
                <a:solidFill>
                  <a:schemeClr val="bg1"/>
                </a:solidFill>
                <a:latin typeface="+mj-ea"/>
                <a:ea typeface="+mj-ea"/>
              </a:rPr>
              <a:t>本日の議題内容</a:t>
            </a:r>
          </a:p>
        </p:txBody>
      </p:sp>
      <p:sp>
        <p:nvSpPr>
          <p:cNvPr id="4" name="テキスト ボックス 3">
            <a:extLst>
              <a:ext uri="{FF2B5EF4-FFF2-40B4-BE49-F238E27FC236}">
                <a16:creationId xmlns:a16="http://schemas.microsoft.com/office/drawing/2014/main" xmlns="" id="{6C7E24BC-01BA-D7CA-E9A7-569CD5607B25}"/>
              </a:ext>
            </a:extLst>
          </p:cNvPr>
          <p:cNvSpPr txBox="1"/>
          <p:nvPr/>
        </p:nvSpPr>
        <p:spPr>
          <a:xfrm>
            <a:off x="1090387" y="2132857"/>
            <a:ext cx="8283037" cy="2031325"/>
          </a:xfrm>
          <a:prstGeom prst="rect">
            <a:avLst/>
          </a:prstGeom>
          <a:noFill/>
        </p:spPr>
        <p:txBody>
          <a:bodyPr wrap="none" rtlCol="0">
            <a:spAutoFit/>
          </a:bodyPr>
          <a:lstStyle/>
          <a:p>
            <a:r>
              <a:rPr lang="ja-JP" altLang="en-US" dirty="0"/>
              <a:t>・次回のトヨタ合成との</a:t>
            </a:r>
            <a:r>
              <a:rPr lang="en-US" altLang="ja-JP" dirty="0"/>
              <a:t>MTG</a:t>
            </a:r>
            <a:r>
              <a:rPr lang="ja-JP" altLang="en-US" dirty="0"/>
              <a:t>について日程調整？</a:t>
            </a:r>
            <a:r>
              <a:rPr lang="en-US" altLang="ja-JP" dirty="0"/>
              <a:t>		</a:t>
            </a:r>
            <a:r>
              <a:rPr lang="ja-JP" altLang="en-US" dirty="0"/>
              <a:t>所要時間：</a:t>
            </a:r>
            <a:r>
              <a:rPr lang="en-US" altLang="ja-JP" dirty="0"/>
              <a:t>5</a:t>
            </a:r>
            <a:r>
              <a:rPr lang="ja-JP" altLang="en-US" dirty="0"/>
              <a:t>分</a:t>
            </a:r>
            <a:endParaRPr lang="en-US" altLang="ja-JP" dirty="0"/>
          </a:p>
          <a:p>
            <a:r>
              <a:rPr lang="ja-JP" altLang="en-US" dirty="0"/>
              <a:t>・特許について（口頭）</a:t>
            </a:r>
            <a:r>
              <a:rPr lang="en-US" altLang="ja-JP" dirty="0"/>
              <a:t>					</a:t>
            </a:r>
            <a:r>
              <a:rPr lang="ja-JP" altLang="en-US" dirty="0"/>
              <a:t>所要時間：</a:t>
            </a:r>
            <a:r>
              <a:rPr lang="en-US" altLang="ja-JP" dirty="0"/>
              <a:t>5</a:t>
            </a:r>
            <a:r>
              <a:rPr lang="ja-JP" altLang="en-US" dirty="0"/>
              <a:t>分</a:t>
            </a:r>
            <a:endParaRPr lang="en-US" altLang="ja-JP" dirty="0"/>
          </a:p>
          <a:p>
            <a:r>
              <a:rPr lang="ja-JP" altLang="en-US" dirty="0"/>
              <a:t>・効果概算について共有</a:t>
            </a:r>
            <a:r>
              <a:rPr lang="en-US" altLang="ja-JP" dirty="0"/>
              <a:t>					</a:t>
            </a:r>
            <a:r>
              <a:rPr lang="ja-JP" altLang="en-US" dirty="0"/>
              <a:t>所要時間：</a:t>
            </a:r>
            <a:r>
              <a:rPr lang="en-US" altLang="ja-JP" dirty="0"/>
              <a:t>10</a:t>
            </a:r>
            <a:r>
              <a:rPr lang="ja-JP" altLang="en-US" dirty="0"/>
              <a:t>分</a:t>
            </a:r>
            <a:endParaRPr lang="en-US" altLang="ja-JP" dirty="0"/>
          </a:p>
          <a:p>
            <a:r>
              <a:rPr lang="ja-JP" altLang="en-US" dirty="0"/>
              <a:t>・シナリオと目指す姿の共有（</a:t>
            </a:r>
            <a:r>
              <a:rPr lang="en-US" altLang="ja-JP" dirty="0"/>
              <a:t>Lv.1~3</a:t>
            </a:r>
            <a:r>
              <a:rPr lang="ja-JP" altLang="en-US" dirty="0"/>
              <a:t>）</a:t>
            </a:r>
            <a:r>
              <a:rPr lang="en-US" altLang="ja-JP" dirty="0"/>
              <a:t>			</a:t>
            </a:r>
            <a:r>
              <a:rPr lang="ja-JP" altLang="en-US" dirty="0"/>
              <a:t>所要時間：</a:t>
            </a:r>
            <a:r>
              <a:rPr lang="en-US" altLang="ja-JP" dirty="0"/>
              <a:t>10</a:t>
            </a:r>
            <a:r>
              <a:rPr lang="ja-JP" altLang="en-US" dirty="0"/>
              <a:t>分</a:t>
            </a:r>
            <a:endParaRPr lang="en-US" altLang="ja-JP" dirty="0"/>
          </a:p>
          <a:p>
            <a:r>
              <a:rPr lang="ja-JP" altLang="en-US" dirty="0"/>
              <a:t>・</a:t>
            </a:r>
            <a:r>
              <a:rPr lang="en-US" altLang="ja-JP" dirty="0"/>
              <a:t>Lv.2</a:t>
            </a:r>
            <a:r>
              <a:rPr lang="ja-JP" altLang="en-US" dirty="0"/>
              <a:t>のドライバーオペレーションの検討（ブレスト含む）</a:t>
            </a:r>
            <a:r>
              <a:rPr lang="en-US" altLang="ja-JP" dirty="0"/>
              <a:t>	</a:t>
            </a:r>
            <a:r>
              <a:rPr lang="ja-JP" altLang="en-US" dirty="0"/>
              <a:t>所要時間：</a:t>
            </a:r>
            <a:r>
              <a:rPr lang="en-US" altLang="ja-JP" dirty="0"/>
              <a:t>20</a:t>
            </a:r>
            <a:r>
              <a:rPr lang="ja-JP" altLang="en-US" dirty="0"/>
              <a:t>分</a:t>
            </a:r>
            <a:endParaRPr lang="en-US" altLang="ja-JP" dirty="0"/>
          </a:p>
          <a:p>
            <a:r>
              <a:rPr lang="ja-JP" altLang="en-US" dirty="0"/>
              <a:t>・</a:t>
            </a:r>
            <a:r>
              <a:rPr lang="en-US" altLang="ja-JP" dirty="0"/>
              <a:t>Lv.2</a:t>
            </a:r>
            <a:r>
              <a:rPr lang="ja-JP" altLang="en-US" dirty="0"/>
              <a:t>導入の際に協力もらえそうなルートについて（口頭）</a:t>
            </a:r>
            <a:r>
              <a:rPr lang="en-US" altLang="ja-JP" dirty="0"/>
              <a:t>	</a:t>
            </a:r>
            <a:r>
              <a:rPr lang="ja-JP" altLang="en-US" dirty="0"/>
              <a:t>所要時間：</a:t>
            </a:r>
            <a:r>
              <a:rPr lang="en-US" altLang="ja-JP" dirty="0"/>
              <a:t>10</a:t>
            </a:r>
            <a:r>
              <a:rPr lang="ja-JP" altLang="en-US" dirty="0"/>
              <a:t>分</a:t>
            </a:r>
            <a:endParaRPr lang="en-US" altLang="ja-JP" dirty="0"/>
          </a:p>
          <a:p>
            <a:r>
              <a:rPr lang="en-US" altLang="ja-JP" dirty="0"/>
              <a:t>							</a:t>
            </a:r>
            <a:r>
              <a:rPr lang="ja-JP" altLang="en-US" dirty="0"/>
              <a:t>計</a:t>
            </a:r>
            <a:r>
              <a:rPr lang="en-US" altLang="ja-JP" dirty="0"/>
              <a:t>1</a:t>
            </a:r>
            <a:r>
              <a:rPr lang="ja-JP" altLang="en-US" dirty="0"/>
              <a:t>時間</a:t>
            </a:r>
          </a:p>
        </p:txBody>
      </p:sp>
    </p:spTree>
    <p:extLst>
      <p:ext uri="{BB962C8B-B14F-4D97-AF65-F5344CB8AC3E}">
        <p14:creationId xmlns:p14="http://schemas.microsoft.com/office/powerpoint/2010/main" val="1893596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a:t>割合</a:t>
            </a:r>
            <a:endParaRPr lang="en-US" altLang="ja-JP" sz="1800" b="0" dirty="0"/>
          </a:p>
          <a:p>
            <a:endParaRPr lang="en-US" altLang="ja-JP" sz="1800" b="0" dirty="0"/>
          </a:p>
          <a:p>
            <a:r>
              <a:rPr lang="ja-JP" altLang="en-US" sz="1800" b="0" dirty="0"/>
              <a:t>納入回数、実績納入回数、収容数、日量数、設計値</a:t>
            </a:r>
            <a:r>
              <a:rPr lang="en-US" altLang="ja-JP" sz="1800" b="0" dirty="0"/>
              <a:t>MAX</a:t>
            </a:r>
          </a:p>
          <a:p>
            <a:r>
              <a:rPr lang="ja-JP" altLang="en-US" sz="1800" b="0" dirty="0"/>
              <a:t>設計便数通りの運行ができている品番数：</a:t>
            </a:r>
            <a:r>
              <a:rPr lang="en-US" altLang="ja-JP" sz="1800" b="0" dirty="0"/>
              <a:t>57</a:t>
            </a:r>
            <a:r>
              <a:rPr lang="ja-JP" altLang="en-US" sz="1800" b="0" dirty="0"/>
              <a:t>品番、</a:t>
            </a:r>
            <a:r>
              <a:rPr lang="en-US" altLang="ja-JP" sz="1800" b="0" dirty="0"/>
              <a:t>1.26</a:t>
            </a:r>
            <a:r>
              <a:rPr lang="ja-JP" altLang="en-US" sz="1800" b="0" dirty="0"/>
              <a:t>、</a:t>
            </a:r>
            <a:r>
              <a:rPr lang="en-US" altLang="ja-JP" sz="1800" b="0" dirty="0"/>
              <a:t>1.26</a:t>
            </a:r>
            <a:r>
              <a:rPr lang="ja-JP" altLang="en-US" sz="1800" b="0" dirty="0"/>
              <a:t>、</a:t>
            </a:r>
            <a:r>
              <a:rPr lang="en-US" altLang="ja-JP" sz="1800" b="0" dirty="0"/>
              <a:t>95</a:t>
            </a:r>
            <a:r>
              <a:rPr lang="ja-JP" altLang="en-US" sz="1800" b="0" dirty="0"/>
              <a:t>、</a:t>
            </a:r>
            <a:r>
              <a:rPr lang="en-US" altLang="ja-JP" sz="1800" b="0" dirty="0"/>
              <a:t>14.85</a:t>
            </a:r>
            <a:r>
              <a:rPr lang="ja-JP" altLang="en-US" sz="1800" b="0" dirty="0"/>
              <a:t>、</a:t>
            </a:r>
            <a:r>
              <a:rPr lang="en-US" altLang="ja-JP" sz="1800" b="0" dirty="0"/>
              <a:t>0.86</a:t>
            </a:r>
            <a:endParaRPr lang="ja-JP" altLang="en-US" sz="1800" b="0" dirty="0"/>
          </a:p>
          <a:p>
            <a:r>
              <a:rPr lang="ja-JP" altLang="en-US" sz="1800" b="0" dirty="0"/>
              <a:t>設計便数通りの運行ができていない品番数：</a:t>
            </a:r>
            <a:r>
              <a:rPr lang="en-US" altLang="ja-JP" sz="1800" b="0" dirty="0"/>
              <a:t>134</a:t>
            </a:r>
            <a:r>
              <a:rPr lang="ja-JP" altLang="en-US" sz="1800" b="0" dirty="0"/>
              <a:t>品番、</a:t>
            </a:r>
            <a:r>
              <a:rPr lang="en-US" altLang="ja-JP" sz="1800" b="0" dirty="0"/>
              <a:t>3.34</a:t>
            </a:r>
            <a:r>
              <a:rPr lang="ja-JP" altLang="en-US" sz="1800" b="0" dirty="0"/>
              <a:t>、</a:t>
            </a:r>
            <a:r>
              <a:rPr lang="en-US" altLang="ja-JP" sz="1800" b="0" dirty="0"/>
              <a:t>513</a:t>
            </a:r>
            <a:r>
              <a:rPr lang="ja-JP" altLang="en-US" sz="1800" b="0" dirty="0"/>
              <a:t>、</a:t>
            </a:r>
            <a:r>
              <a:rPr lang="en-US" altLang="ja-JP" sz="1800" b="0" dirty="0"/>
              <a:t>9.06</a:t>
            </a:r>
            <a:r>
              <a:rPr lang="ja-JP" altLang="en-US" sz="1800" b="0" dirty="0"/>
              <a:t>、</a:t>
            </a:r>
            <a:r>
              <a:rPr lang="en-US" altLang="ja-JP" sz="1800" b="0" dirty="0"/>
              <a:t>1.41</a:t>
            </a:r>
            <a:endParaRPr lang="ja-JP" altLang="en-US" sz="1800" b="0" dirty="0"/>
          </a:p>
          <a:p>
            <a:r>
              <a:rPr lang="ja-JP" altLang="en-US" sz="1800" b="0" dirty="0"/>
              <a:t>設計便数から逸脱した回数が</a:t>
            </a:r>
            <a:r>
              <a:rPr lang="en-US" altLang="ja-JP" sz="1800" b="0" dirty="0"/>
              <a:t>5</a:t>
            </a:r>
            <a:r>
              <a:rPr lang="ja-JP" altLang="en-US" sz="1800" b="0" dirty="0"/>
              <a:t>回以内の品番数：</a:t>
            </a:r>
            <a:r>
              <a:rPr lang="en-US" altLang="ja-JP" sz="1800" b="0" dirty="0"/>
              <a:t>43</a:t>
            </a:r>
            <a:r>
              <a:rPr lang="ja-JP" altLang="en-US" sz="1800" b="0" dirty="0"/>
              <a:t>品番、</a:t>
            </a:r>
            <a:r>
              <a:rPr lang="en-US" altLang="ja-JP" sz="1800" b="0" dirty="0"/>
              <a:t>2.79</a:t>
            </a:r>
            <a:r>
              <a:rPr lang="ja-JP" altLang="en-US" sz="1800" b="0" dirty="0"/>
              <a:t>、</a:t>
            </a:r>
            <a:r>
              <a:rPr lang="en-US" altLang="ja-JP" sz="1800" b="0" dirty="0"/>
              <a:t>2.67</a:t>
            </a:r>
            <a:r>
              <a:rPr lang="ja-JP" altLang="en-US" sz="1800" b="0" dirty="0"/>
              <a:t>、</a:t>
            </a:r>
            <a:r>
              <a:rPr lang="en-US" altLang="ja-JP" sz="1800" b="0" dirty="0"/>
              <a:t>238</a:t>
            </a:r>
            <a:r>
              <a:rPr lang="ja-JP" altLang="en-US" sz="1800" b="0" dirty="0"/>
              <a:t>、</a:t>
            </a:r>
            <a:r>
              <a:rPr lang="en-US" altLang="ja-JP" sz="1800" b="0" dirty="0"/>
              <a:t>22.36</a:t>
            </a:r>
            <a:r>
              <a:rPr lang="ja-JP" altLang="en-US" sz="1800" b="0" dirty="0"/>
              <a:t>、</a:t>
            </a:r>
            <a:r>
              <a:rPr lang="en-US" altLang="ja-JP" sz="1800" b="0" dirty="0"/>
              <a:t>1.34</a:t>
            </a:r>
            <a:endParaRPr lang="ja-JP" altLang="en-US" sz="1800" b="0" dirty="0"/>
          </a:p>
          <a:p>
            <a:r>
              <a:rPr lang="ja-JP" altLang="en-US" sz="1800" b="0" dirty="0"/>
              <a:t>設計便数から逸脱した回数が</a:t>
            </a:r>
            <a:r>
              <a:rPr lang="en-US" altLang="ja-JP" sz="1800" b="0" dirty="0"/>
              <a:t>6</a:t>
            </a:r>
            <a:r>
              <a:rPr lang="ja-JP" altLang="en-US" sz="1800" b="0" dirty="0"/>
              <a:t>回以上</a:t>
            </a:r>
            <a:r>
              <a:rPr lang="en-US" altLang="ja-JP" sz="1800" b="0" dirty="0"/>
              <a:t>10</a:t>
            </a:r>
            <a:r>
              <a:rPr lang="ja-JP" altLang="en-US" sz="1800" b="0" dirty="0"/>
              <a:t>回以内の品番数：</a:t>
            </a:r>
            <a:r>
              <a:rPr lang="en-US" altLang="ja-JP" sz="1800" b="0" dirty="0"/>
              <a:t>22</a:t>
            </a:r>
            <a:r>
              <a:rPr lang="ja-JP" altLang="en-US" sz="1800" b="0" dirty="0"/>
              <a:t>品番、</a:t>
            </a:r>
            <a:r>
              <a:rPr lang="en-US" altLang="ja-JP" sz="1800" b="0" dirty="0"/>
              <a:t>1.59</a:t>
            </a:r>
            <a:r>
              <a:rPr lang="ja-JP" altLang="en-US" sz="1800" b="0" dirty="0"/>
              <a:t>、</a:t>
            </a:r>
            <a:r>
              <a:rPr lang="en-US" altLang="ja-JP" sz="1800" b="0" dirty="0"/>
              <a:t>1.18</a:t>
            </a:r>
            <a:r>
              <a:rPr lang="ja-JP" altLang="en-US" sz="1800" b="0" dirty="0"/>
              <a:t>、</a:t>
            </a:r>
            <a:r>
              <a:rPr lang="en-US" altLang="ja-JP" sz="1800" b="0" dirty="0"/>
              <a:t>400</a:t>
            </a:r>
            <a:r>
              <a:rPr lang="ja-JP" altLang="en-US" sz="1800" b="0" dirty="0"/>
              <a:t>、</a:t>
            </a:r>
            <a:r>
              <a:rPr lang="en-US" altLang="ja-JP" sz="1800" b="0" dirty="0"/>
              <a:t>2.21</a:t>
            </a:r>
            <a:r>
              <a:rPr lang="ja-JP" altLang="en-US" sz="1800" b="0" dirty="0"/>
              <a:t>、</a:t>
            </a:r>
            <a:r>
              <a:rPr lang="en-US" altLang="ja-JP" sz="1800" b="0" dirty="0"/>
              <a:t>2.36</a:t>
            </a:r>
            <a:endParaRPr lang="ja-JP" altLang="en-US" sz="1800" b="0" dirty="0"/>
          </a:p>
          <a:p>
            <a:r>
              <a:rPr lang="ja-JP" altLang="en-US" sz="1800" b="0" dirty="0"/>
              <a:t>設計便数から逸脱した回数が</a:t>
            </a:r>
            <a:r>
              <a:rPr lang="en-US" altLang="ja-JP" sz="1800" b="0" dirty="0"/>
              <a:t>11</a:t>
            </a:r>
            <a:r>
              <a:rPr lang="ja-JP" altLang="en-US" sz="1800" b="0" dirty="0"/>
              <a:t>回以上</a:t>
            </a:r>
            <a:r>
              <a:rPr lang="en-US" altLang="ja-JP" sz="1800" b="0" dirty="0"/>
              <a:t>15</a:t>
            </a:r>
            <a:r>
              <a:rPr lang="ja-JP" altLang="en-US" sz="1800" b="0" dirty="0"/>
              <a:t>回以内の品番数：</a:t>
            </a:r>
            <a:r>
              <a:rPr lang="en-US" altLang="ja-JP" sz="1800" b="0" dirty="0"/>
              <a:t>15</a:t>
            </a:r>
            <a:r>
              <a:rPr lang="ja-JP" altLang="en-US" sz="1800" b="0" dirty="0"/>
              <a:t>品番、</a:t>
            </a:r>
            <a:r>
              <a:rPr lang="en-US" altLang="ja-JP" sz="1800" b="0" dirty="0"/>
              <a:t>1.86</a:t>
            </a:r>
            <a:r>
              <a:rPr lang="ja-JP" altLang="en-US" sz="1800" b="0" dirty="0"/>
              <a:t>、</a:t>
            </a:r>
            <a:r>
              <a:rPr lang="en-US" altLang="ja-JP" sz="1800" b="0" dirty="0"/>
              <a:t>1.10</a:t>
            </a:r>
            <a:r>
              <a:rPr lang="ja-JP" altLang="en-US" sz="1800" b="0" dirty="0"/>
              <a:t>、</a:t>
            </a:r>
            <a:r>
              <a:rPr lang="en-US" altLang="ja-JP" sz="1800" b="0" dirty="0"/>
              <a:t>526</a:t>
            </a:r>
            <a:r>
              <a:rPr lang="ja-JP" altLang="en-US" sz="1800" b="0" dirty="0"/>
              <a:t>個、</a:t>
            </a:r>
            <a:r>
              <a:rPr lang="en-US" altLang="ja-JP" sz="1800" b="0" dirty="0"/>
              <a:t>1.91</a:t>
            </a:r>
            <a:r>
              <a:rPr lang="ja-JP" altLang="en-US" sz="1800" b="0" dirty="0"/>
              <a:t>個、</a:t>
            </a:r>
            <a:r>
              <a:rPr lang="en-US" altLang="ja-JP" sz="1800" b="0" dirty="0"/>
              <a:t>1.45</a:t>
            </a:r>
            <a:endParaRPr lang="ja-JP" altLang="en-US" sz="1800" b="0" dirty="0"/>
          </a:p>
          <a:p>
            <a:r>
              <a:rPr lang="ja-JP" altLang="en-US" sz="1800" b="0" dirty="0"/>
              <a:t>設計便数から逸脱した回数が</a:t>
            </a:r>
            <a:r>
              <a:rPr lang="en-US" altLang="ja-JP" sz="1800" b="0" dirty="0"/>
              <a:t>16</a:t>
            </a:r>
            <a:r>
              <a:rPr lang="ja-JP" altLang="en-US" sz="1800" b="0" dirty="0"/>
              <a:t>回以上</a:t>
            </a:r>
            <a:r>
              <a:rPr lang="en-US" altLang="ja-JP" sz="1800" b="0" dirty="0"/>
              <a:t>20</a:t>
            </a:r>
            <a:r>
              <a:rPr lang="ja-JP" altLang="en-US" sz="1800" b="0" dirty="0"/>
              <a:t>回以内の品番数：</a:t>
            </a:r>
            <a:r>
              <a:rPr lang="en-US" altLang="ja-JP" sz="1800" b="0" dirty="0"/>
              <a:t>54</a:t>
            </a:r>
            <a:r>
              <a:rPr lang="ja-JP" altLang="en-US" sz="1800" b="0" dirty="0"/>
              <a:t>品番、</a:t>
            </a:r>
            <a:r>
              <a:rPr lang="en-US" altLang="ja-JP" sz="1800" b="0" dirty="0"/>
              <a:t>4.96</a:t>
            </a:r>
            <a:r>
              <a:rPr lang="ja-JP" altLang="en-US" sz="1800" b="0" dirty="0"/>
              <a:t>回、</a:t>
            </a:r>
            <a:r>
              <a:rPr lang="en-US" altLang="ja-JP" sz="1800" b="0" dirty="0"/>
              <a:t>2.30</a:t>
            </a:r>
            <a:r>
              <a:rPr lang="ja-JP" altLang="en-US" sz="1800" b="0" dirty="0"/>
              <a:t>、</a:t>
            </a:r>
            <a:r>
              <a:rPr lang="en-US" altLang="ja-JP" sz="1800" b="0" dirty="0"/>
              <a:t>773</a:t>
            </a:r>
            <a:r>
              <a:rPr lang="ja-JP" altLang="en-US" sz="1800" b="0" dirty="0"/>
              <a:t>個、</a:t>
            </a:r>
            <a:r>
              <a:rPr lang="en-US" altLang="ja-JP" sz="1800" b="0" dirty="0"/>
              <a:t>3.24</a:t>
            </a:r>
            <a:r>
              <a:rPr lang="ja-JP" altLang="en-US" sz="1800" b="0" dirty="0"/>
              <a:t>箱、</a:t>
            </a:r>
            <a:r>
              <a:rPr lang="en-US" altLang="ja-JP" sz="1800" b="0" dirty="0"/>
              <a:t>0.99</a:t>
            </a:r>
          </a:p>
          <a:p>
            <a:endParaRPr kumimoji="1" lang="en-US" altLang="ja-JP" sz="1800" b="0" dirty="0"/>
          </a:p>
          <a:p>
            <a:r>
              <a:rPr lang="en-US" altLang="ja-JP" sz="1800" b="0" dirty="0"/>
              <a:t>5</a:t>
            </a:r>
            <a:r>
              <a:rPr lang="ja-JP" altLang="en-US" sz="1800" b="0" dirty="0"/>
              <a:t>回納入に対して、</a:t>
            </a:r>
            <a:r>
              <a:rPr lang="en-US" altLang="ja-JP" sz="1800" b="0" dirty="0"/>
              <a:t>4</a:t>
            </a:r>
            <a:r>
              <a:rPr lang="ja-JP" altLang="en-US" sz="1800" b="0" dirty="0"/>
              <a:t>箱は物理的に不可能</a:t>
            </a:r>
            <a:endParaRPr lang="en-US" altLang="ja-JP" sz="1800" b="0" dirty="0"/>
          </a:p>
          <a:p>
            <a:endParaRPr kumimoji="1" lang="en-US" altLang="ja-JP" sz="1800" b="0" dirty="0"/>
          </a:p>
          <a:p>
            <a:r>
              <a:rPr lang="ja-JP" altLang="en-US" sz="1800" b="0" dirty="0"/>
              <a:t>納入回数が多いと、短い時間だけ釣果</a:t>
            </a:r>
            <a:endParaRPr kumimoji="1" lang="ja-JP" altLang="en-US" sz="1800" b="0"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1341090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2C3833A-4FD9-4335-96D4-1479C9E12E3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C92AAF62-961B-45F3-B7DD-639F4C6FAA0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872F719B-848E-4D93-958E-BB2877CB9E3E}"/>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5" name="表 5">
            <a:extLst>
              <a:ext uri="{FF2B5EF4-FFF2-40B4-BE49-F238E27FC236}">
                <a16:creationId xmlns:a16="http://schemas.microsoft.com/office/drawing/2014/main" xmlns="" id="{B858C666-878C-4312-AECD-38CED955EA48}"/>
              </a:ext>
            </a:extLst>
          </p:cNvPr>
          <p:cNvGraphicFramePr>
            <a:graphicFrameLocks noGrp="1"/>
          </p:cNvGraphicFramePr>
          <p:nvPr>
            <p:extLst>
              <p:ext uri="{D42A27DB-BD31-4B8C-83A1-F6EECF244321}">
                <p14:modId xmlns:p14="http://schemas.microsoft.com/office/powerpoint/2010/main" val="3110777699"/>
              </p:ext>
            </p:extLst>
          </p:nvPr>
        </p:nvGraphicFramePr>
        <p:xfrm>
          <a:off x="443080" y="3814796"/>
          <a:ext cx="11341552" cy="2092959"/>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xmlns="" val="1366991294"/>
                    </a:ext>
                  </a:extLst>
                </a:gridCol>
                <a:gridCol w="2194560">
                  <a:extLst>
                    <a:ext uri="{9D8B030D-6E8A-4147-A177-3AD203B41FA5}">
                      <a16:colId xmlns:a16="http://schemas.microsoft.com/office/drawing/2014/main" xmlns="" val="1277251365"/>
                    </a:ext>
                  </a:extLst>
                </a:gridCol>
                <a:gridCol w="2092960">
                  <a:extLst>
                    <a:ext uri="{9D8B030D-6E8A-4147-A177-3AD203B41FA5}">
                      <a16:colId xmlns:a16="http://schemas.microsoft.com/office/drawing/2014/main" xmlns="" val="2139707205"/>
                    </a:ext>
                  </a:extLst>
                </a:gridCol>
                <a:gridCol w="1397535">
                  <a:extLst>
                    <a:ext uri="{9D8B030D-6E8A-4147-A177-3AD203B41FA5}">
                      <a16:colId xmlns:a16="http://schemas.microsoft.com/office/drawing/2014/main" xmlns="" val="2527762729"/>
                    </a:ext>
                  </a:extLst>
                </a:gridCol>
                <a:gridCol w="1275347">
                  <a:extLst>
                    <a:ext uri="{9D8B030D-6E8A-4147-A177-3AD203B41FA5}">
                      <a16:colId xmlns:a16="http://schemas.microsoft.com/office/drawing/2014/main" xmlns="" val="398529073"/>
                    </a:ext>
                  </a:extLst>
                </a:gridCol>
                <a:gridCol w="2395990">
                  <a:extLst>
                    <a:ext uri="{9D8B030D-6E8A-4147-A177-3AD203B41FA5}">
                      <a16:colId xmlns:a16="http://schemas.microsoft.com/office/drawing/2014/main" xmlns="" val="3799076982"/>
                    </a:ext>
                  </a:extLst>
                </a:gridCol>
              </a:tblGrid>
              <a:tr h="0">
                <a:tc>
                  <a:txBody>
                    <a:bodyPr/>
                    <a:lstStyle/>
                    <a:p>
                      <a:pPr algn="ctr" fontAlgn="t"/>
                      <a:r>
                        <a:rPr lang="ja-JP" altLang="en-US" sz="1800" b="0" i="0" u="none" strike="noStrike" dirty="0">
                          <a:solidFill>
                            <a:srgbClr val="FFFFFF"/>
                          </a:solidFill>
                          <a:effectLst/>
                          <a:latin typeface="ＭＳ Ｐゴシック" panose="020B0600070205080204" pitchFamily="50" charset="-128"/>
                          <a:ea typeface="ＭＳ Ｐゴシック" panose="020B0600070205080204" pitchFamily="50" charset="-128"/>
                        </a:rPr>
                        <a:t>便ズレ</a:t>
                      </a:r>
                    </a:p>
                  </a:txBody>
                  <a:tcPr marL="6350" marR="6350" marT="6350" marB="0"/>
                </a:tc>
                <a:tc>
                  <a:txBody>
                    <a:bodyPr/>
                    <a:lstStyle/>
                    <a:p>
                      <a:pPr algn="ctr"/>
                      <a:r>
                        <a:rPr kumimoji="1" lang="ja-JP" altLang="en-US" sz="1400" b="0" dirty="0"/>
                        <a:t>品番数</a:t>
                      </a:r>
                    </a:p>
                  </a:txBody>
                  <a:tcPr/>
                </a:tc>
                <a:tc>
                  <a:txBody>
                    <a:bodyPr/>
                    <a:lstStyle/>
                    <a:p>
                      <a:pPr algn="ctr"/>
                      <a:r>
                        <a:rPr lang="ja-JP" altLang="en-US" sz="1400" b="0" dirty="0"/>
                        <a:t>納入回数</a:t>
                      </a:r>
                      <a:endParaRPr kumimoji="1" lang="ja-JP" altLang="en-US" sz="1400" b="0" dirty="0"/>
                    </a:p>
                  </a:txBody>
                  <a:tcPr/>
                </a:tc>
                <a:tc>
                  <a:txBody>
                    <a:bodyPr/>
                    <a:lstStyle/>
                    <a:p>
                      <a:pPr algn="ctr"/>
                      <a:r>
                        <a:rPr lang="ja-JP" altLang="en-US" sz="1400" b="0" dirty="0"/>
                        <a:t>収容数</a:t>
                      </a:r>
                      <a:endParaRPr kumimoji="1" lang="ja-JP" altLang="en-US" sz="1400" b="0" dirty="0"/>
                    </a:p>
                  </a:txBody>
                  <a:tcPr/>
                </a:tc>
                <a:tc>
                  <a:txBody>
                    <a:bodyPr/>
                    <a:lstStyle/>
                    <a:p>
                      <a:pPr algn="ctr"/>
                      <a:r>
                        <a:rPr lang="ja-JP" altLang="en-US" sz="1400" b="0" dirty="0"/>
                        <a:t>日量数</a:t>
                      </a:r>
                      <a:endParaRPr kumimoji="1" lang="ja-JP" altLang="en-US" sz="1400" b="0" dirty="0"/>
                    </a:p>
                  </a:txBody>
                  <a:tcPr/>
                </a:tc>
                <a:tc>
                  <a:txBody>
                    <a:bodyPr/>
                    <a:lstStyle/>
                    <a:p>
                      <a:pPr algn="ctr"/>
                      <a:r>
                        <a:rPr lang="ja-JP" altLang="en-US" sz="1400" b="0" dirty="0"/>
                        <a:t>順立在庫</a:t>
                      </a:r>
                      <a:r>
                        <a:rPr lang="en-US" altLang="ja-JP" sz="1400" b="0" dirty="0"/>
                        <a:t>/</a:t>
                      </a:r>
                      <a:r>
                        <a:rPr lang="ja-JP" altLang="en-US" sz="1400" b="0" dirty="0"/>
                        <a:t>設計値</a:t>
                      </a:r>
                      <a:r>
                        <a:rPr lang="en-US" altLang="ja-JP" sz="1400" b="0" dirty="0"/>
                        <a:t>MAX</a:t>
                      </a:r>
                      <a:endParaRPr kumimoji="1" lang="ja-JP" altLang="en-US" sz="1400" b="0" dirty="0"/>
                    </a:p>
                  </a:txBody>
                  <a:tcPr/>
                </a:tc>
                <a:extLst>
                  <a:ext uri="{0D108BD9-81ED-4DB2-BD59-A6C34878D82A}">
                    <a16:rowId xmlns:a16="http://schemas.microsoft.com/office/drawing/2014/main" xmlns="" val="1509856468"/>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便ズレ０日</a:t>
                      </a:r>
                    </a:p>
                  </a:txBody>
                  <a:tcPr marL="6350" marR="6350" marT="6350" marB="0" anchor="ctr"/>
                </a:tc>
                <a:tc>
                  <a:txBody>
                    <a:bodyPr/>
                    <a:lstStyle/>
                    <a:p>
                      <a:pPr algn="ctr"/>
                      <a:r>
                        <a:rPr kumimoji="1" lang="en-US" altLang="ja-JP" sz="1400" b="0" dirty="0"/>
                        <a:t>57</a:t>
                      </a:r>
                    </a:p>
                  </a:txBody>
                  <a:tcPr/>
                </a:tc>
                <a:tc>
                  <a:txBody>
                    <a:bodyPr/>
                    <a:lstStyle/>
                    <a:p>
                      <a:pPr algn="ctr"/>
                      <a:r>
                        <a:rPr kumimoji="1" lang="en-US" altLang="ja-JP" sz="1400" b="0" dirty="0"/>
                        <a:t>1.26</a:t>
                      </a:r>
                      <a:endParaRPr kumimoji="1" lang="ja-JP" altLang="en-US" sz="1400" b="0" dirty="0"/>
                    </a:p>
                  </a:txBody>
                  <a:tcPr/>
                </a:tc>
                <a:tc>
                  <a:txBody>
                    <a:bodyPr/>
                    <a:lstStyle/>
                    <a:p>
                      <a:pPr algn="ctr"/>
                      <a:r>
                        <a:rPr kumimoji="1" lang="en-US" altLang="ja-JP" sz="1400" b="0" dirty="0"/>
                        <a:t>95</a:t>
                      </a:r>
                      <a:endParaRPr kumimoji="1" lang="ja-JP" altLang="en-US" sz="1400" b="0" dirty="0"/>
                    </a:p>
                  </a:txBody>
                  <a:tcPr/>
                </a:tc>
                <a:tc>
                  <a:txBody>
                    <a:bodyPr/>
                    <a:lstStyle/>
                    <a:p>
                      <a:pPr algn="ctr"/>
                      <a:r>
                        <a:rPr kumimoji="1" lang="en-US" altLang="ja-JP" sz="1400" b="0" dirty="0"/>
                        <a:t>14.85</a:t>
                      </a:r>
                      <a:endParaRPr kumimoji="1" lang="ja-JP" altLang="en-US" sz="1400" b="0" dirty="0"/>
                    </a:p>
                  </a:txBody>
                  <a:tcPr/>
                </a:tc>
                <a:tc>
                  <a:txBody>
                    <a:bodyPr/>
                    <a:lstStyle/>
                    <a:p>
                      <a:pPr algn="ctr"/>
                      <a:r>
                        <a:rPr kumimoji="1" lang="en-US" altLang="ja-JP" sz="1400" b="0" dirty="0"/>
                        <a:t>0.86</a:t>
                      </a:r>
                      <a:endParaRPr kumimoji="1" lang="ja-JP" altLang="en-US" sz="1400" b="0" dirty="0"/>
                    </a:p>
                  </a:txBody>
                  <a:tcPr/>
                </a:tc>
                <a:extLst>
                  <a:ext uri="{0D108BD9-81ED-4DB2-BD59-A6C34878D82A}">
                    <a16:rowId xmlns:a16="http://schemas.microsoft.com/office/drawing/2014/main" xmlns="" val="2835267062"/>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1</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~5</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134</a:t>
                      </a:r>
                      <a:endParaRPr kumimoji="1" lang="ja-JP" altLang="en-US" sz="1400" b="0" dirty="0"/>
                    </a:p>
                  </a:txBody>
                  <a:tcPr/>
                </a:tc>
                <a:tc>
                  <a:txBody>
                    <a:bodyPr/>
                    <a:lstStyle/>
                    <a:p>
                      <a:pPr algn="ctr"/>
                      <a:r>
                        <a:rPr kumimoji="1" lang="en-US" altLang="ja-JP" sz="1400" b="0" dirty="0"/>
                        <a:t>3.34</a:t>
                      </a:r>
                      <a:endParaRPr kumimoji="1" lang="ja-JP" altLang="en-US" sz="1400" b="0" dirty="0"/>
                    </a:p>
                  </a:txBody>
                  <a:tcPr/>
                </a:tc>
                <a:tc>
                  <a:txBody>
                    <a:bodyPr/>
                    <a:lstStyle/>
                    <a:p>
                      <a:pPr algn="ctr"/>
                      <a:r>
                        <a:rPr kumimoji="1" lang="en-US" altLang="ja-JP" sz="1400" b="0" dirty="0"/>
                        <a:t>513</a:t>
                      </a:r>
                      <a:endParaRPr kumimoji="1" lang="ja-JP" altLang="en-US" sz="1400" b="0" dirty="0"/>
                    </a:p>
                  </a:txBody>
                  <a:tcPr/>
                </a:tc>
                <a:tc>
                  <a:txBody>
                    <a:bodyPr/>
                    <a:lstStyle/>
                    <a:p>
                      <a:pPr algn="ctr"/>
                      <a:r>
                        <a:rPr kumimoji="1" lang="en-US" altLang="ja-JP" sz="1400" b="0" dirty="0"/>
                        <a:t>9.06</a:t>
                      </a:r>
                      <a:endParaRPr kumimoji="1" lang="ja-JP" altLang="en-US" sz="1400" b="0" dirty="0"/>
                    </a:p>
                  </a:txBody>
                  <a:tcPr/>
                </a:tc>
                <a:tc>
                  <a:txBody>
                    <a:bodyPr/>
                    <a:lstStyle/>
                    <a:p>
                      <a:pPr algn="ctr"/>
                      <a:r>
                        <a:rPr kumimoji="1" lang="en-US" altLang="ja-JP" sz="1400" b="0" dirty="0"/>
                        <a:t>1.41</a:t>
                      </a:r>
                      <a:endParaRPr kumimoji="1" lang="ja-JP" altLang="en-US" sz="1400" b="0" dirty="0"/>
                    </a:p>
                  </a:txBody>
                  <a:tcPr/>
                </a:tc>
                <a:extLst>
                  <a:ext uri="{0D108BD9-81ED-4DB2-BD59-A6C34878D82A}">
                    <a16:rowId xmlns:a16="http://schemas.microsoft.com/office/drawing/2014/main" xmlns="" val="935238162"/>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6</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10</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22</a:t>
                      </a:r>
                      <a:endParaRPr kumimoji="1" lang="ja-JP" altLang="en-US" sz="1400" b="0" dirty="0"/>
                    </a:p>
                  </a:txBody>
                  <a:tcPr/>
                </a:tc>
                <a:tc>
                  <a:txBody>
                    <a:bodyPr/>
                    <a:lstStyle/>
                    <a:p>
                      <a:pPr algn="ctr"/>
                      <a:r>
                        <a:rPr kumimoji="1" lang="en-US" altLang="ja-JP" sz="1400" b="0" dirty="0"/>
                        <a:t>1.59</a:t>
                      </a:r>
                      <a:endParaRPr kumimoji="1" lang="ja-JP" altLang="en-US" sz="1400" b="0" dirty="0"/>
                    </a:p>
                  </a:txBody>
                  <a:tcPr/>
                </a:tc>
                <a:tc>
                  <a:txBody>
                    <a:bodyPr/>
                    <a:lstStyle/>
                    <a:p>
                      <a:pPr algn="ctr"/>
                      <a:r>
                        <a:rPr kumimoji="1" lang="en-US" altLang="ja-JP" sz="1400" b="0" dirty="0"/>
                        <a:t>400</a:t>
                      </a:r>
                      <a:endParaRPr kumimoji="1" lang="ja-JP" altLang="en-US" sz="1400" b="0" dirty="0"/>
                    </a:p>
                  </a:txBody>
                  <a:tcPr/>
                </a:tc>
                <a:tc>
                  <a:txBody>
                    <a:bodyPr/>
                    <a:lstStyle/>
                    <a:p>
                      <a:pPr algn="ctr"/>
                      <a:r>
                        <a:rPr kumimoji="1" lang="en-US" altLang="ja-JP" sz="1400" b="0" dirty="0"/>
                        <a:t>2.21</a:t>
                      </a:r>
                      <a:endParaRPr kumimoji="1" lang="ja-JP" altLang="en-US" sz="1400" b="0" dirty="0"/>
                    </a:p>
                  </a:txBody>
                  <a:tcPr/>
                </a:tc>
                <a:tc>
                  <a:txBody>
                    <a:bodyPr/>
                    <a:lstStyle/>
                    <a:p>
                      <a:pPr algn="ctr"/>
                      <a:r>
                        <a:rPr kumimoji="1" lang="en-US" altLang="ja-JP" sz="1400" b="0" dirty="0"/>
                        <a:t>2.36</a:t>
                      </a:r>
                      <a:endParaRPr kumimoji="1" lang="ja-JP" altLang="en-US" sz="1400" b="0" dirty="0"/>
                    </a:p>
                  </a:txBody>
                  <a:tcPr/>
                </a:tc>
                <a:extLst>
                  <a:ext uri="{0D108BD9-81ED-4DB2-BD59-A6C34878D82A}">
                    <a16:rowId xmlns:a16="http://schemas.microsoft.com/office/drawing/2014/main" xmlns="" val="352967913"/>
                  </a:ext>
                </a:extLst>
              </a:tr>
              <a:tr h="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11</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15</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15</a:t>
                      </a:r>
                      <a:endParaRPr kumimoji="1" lang="ja-JP" altLang="en-US" sz="1400" b="0" dirty="0"/>
                    </a:p>
                  </a:txBody>
                  <a:tcPr/>
                </a:tc>
                <a:tc>
                  <a:txBody>
                    <a:bodyPr/>
                    <a:lstStyle/>
                    <a:p>
                      <a:pPr algn="ctr"/>
                      <a:r>
                        <a:rPr kumimoji="1" lang="en-US" altLang="ja-JP" sz="1400" b="0" dirty="0"/>
                        <a:t>1.86</a:t>
                      </a:r>
                      <a:endParaRPr kumimoji="1" lang="ja-JP" altLang="en-US" sz="1400" b="0" dirty="0"/>
                    </a:p>
                  </a:txBody>
                  <a:tcPr/>
                </a:tc>
                <a:tc>
                  <a:txBody>
                    <a:bodyPr/>
                    <a:lstStyle/>
                    <a:p>
                      <a:pPr algn="ctr"/>
                      <a:r>
                        <a:rPr kumimoji="1" lang="en-US" altLang="ja-JP" sz="1400" b="0" dirty="0"/>
                        <a:t>526</a:t>
                      </a:r>
                      <a:endParaRPr kumimoji="1" lang="ja-JP" altLang="en-US" sz="1400" b="0" dirty="0"/>
                    </a:p>
                  </a:txBody>
                  <a:tcPr/>
                </a:tc>
                <a:tc>
                  <a:txBody>
                    <a:bodyPr/>
                    <a:lstStyle/>
                    <a:p>
                      <a:pPr algn="ctr"/>
                      <a:r>
                        <a:rPr kumimoji="1" lang="en-US" altLang="ja-JP" sz="1400" b="0" dirty="0"/>
                        <a:t>1.91</a:t>
                      </a:r>
                      <a:endParaRPr kumimoji="1" lang="ja-JP" altLang="en-US" sz="1400" b="0" dirty="0"/>
                    </a:p>
                  </a:txBody>
                  <a:tcPr/>
                </a:tc>
                <a:tc>
                  <a:txBody>
                    <a:bodyPr/>
                    <a:lstStyle/>
                    <a:p>
                      <a:pPr algn="ctr"/>
                      <a:r>
                        <a:rPr kumimoji="1" lang="en-US" altLang="ja-JP" sz="1400" b="0" dirty="0"/>
                        <a:t>1.45</a:t>
                      </a:r>
                      <a:endParaRPr kumimoji="1" lang="ja-JP" altLang="en-US" sz="1400" b="0" dirty="0"/>
                    </a:p>
                  </a:txBody>
                  <a:tcPr/>
                </a:tc>
                <a:extLst>
                  <a:ext uri="{0D108BD9-81ED-4DB2-BD59-A6C34878D82A}">
                    <a16:rowId xmlns:a16="http://schemas.microsoft.com/office/drawing/2014/main" xmlns="" val="1603846785"/>
                  </a:ext>
                </a:extLst>
              </a:tr>
              <a:tr h="370840">
                <a:tc>
                  <a:txBody>
                    <a:bodyPr/>
                    <a:lstStyle/>
                    <a:p>
                      <a:pPr algn="ctr" rtl="0" fontAlgn="ct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便ズレ</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16</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r>
                        <a:rPr lang="en-US" altLang="ja-JP" sz="1400" b="0" i="0" u="none" strike="noStrike" dirty="0">
                          <a:solidFill>
                            <a:srgbClr val="333333"/>
                          </a:solidFill>
                          <a:effectLst/>
                          <a:latin typeface="メイリオ" panose="020B0604030504040204" pitchFamily="50" charset="-128"/>
                          <a:ea typeface="メイリオ" panose="020B0604030504040204" pitchFamily="50" charset="-128"/>
                        </a:rPr>
                        <a:t>~</a:t>
                      </a:r>
                      <a:r>
                        <a:rPr lang="en-US" altLang="ja-JP" sz="1400" b="0" i="0" u="none" strike="noStrike" dirty="0">
                          <a:solidFill>
                            <a:srgbClr val="333333"/>
                          </a:solidFill>
                          <a:effectLst/>
                          <a:latin typeface="Segoe UI" panose="020B0502040204020203" pitchFamily="34" charset="0"/>
                          <a:ea typeface="メイリオ" panose="020B0604030504040204" pitchFamily="50" charset="-128"/>
                        </a:rPr>
                        <a:t>20</a:t>
                      </a:r>
                      <a:r>
                        <a:rPr lang="ja-JP" altLang="en-US" sz="1400" b="0" i="0" u="none" strike="noStrike" dirty="0">
                          <a:solidFill>
                            <a:srgbClr val="333333"/>
                          </a:solidFill>
                          <a:effectLst/>
                          <a:latin typeface="メイリオ" panose="020B0604030504040204" pitchFamily="50" charset="-128"/>
                          <a:ea typeface="メイリオ" panose="020B0604030504040204" pitchFamily="50" charset="-128"/>
                        </a:rPr>
                        <a:t>日</a:t>
                      </a:r>
                    </a:p>
                  </a:txBody>
                  <a:tcPr marL="6350" marR="6350" marT="6350" marB="0" anchor="ctr"/>
                </a:tc>
                <a:tc>
                  <a:txBody>
                    <a:bodyPr/>
                    <a:lstStyle/>
                    <a:p>
                      <a:pPr algn="ctr"/>
                      <a:r>
                        <a:rPr kumimoji="1" lang="en-US" altLang="ja-JP" sz="1400" b="0" dirty="0"/>
                        <a:t>54</a:t>
                      </a:r>
                      <a:endParaRPr kumimoji="1" lang="ja-JP" altLang="en-US" sz="1400" b="0" dirty="0"/>
                    </a:p>
                  </a:txBody>
                  <a:tcPr/>
                </a:tc>
                <a:tc>
                  <a:txBody>
                    <a:bodyPr/>
                    <a:lstStyle/>
                    <a:p>
                      <a:pPr algn="ctr"/>
                      <a:r>
                        <a:rPr kumimoji="1" lang="en-US" altLang="ja-JP" sz="1400" b="0" dirty="0"/>
                        <a:t>4.96</a:t>
                      </a:r>
                      <a:endParaRPr kumimoji="1" lang="ja-JP" altLang="en-US" sz="1400" b="0" dirty="0"/>
                    </a:p>
                  </a:txBody>
                  <a:tcPr/>
                </a:tc>
                <a:tc>
                  <a:txBody>
                    <a:bodyPr/>
                    <a:lstStyle/>
                    <a:p>
                      <a:pPr algn="ctr"/>
                      <a:r>
                        <a:rPr kumimoji="1" lang="en-US" altLang="ja-JP" sz="1400" b="0" dirty="0"/>
                        <a:t>773</a:t>
                      </a:r>
                      <a:endParaRPr kumimoji="1" lang="ja-JP" altLang="en-US" sz="1400" b="0" dirty="0"/>
                    </a:p>
                  </a:txBody>
                  <a:tcPr/>
                </a:tc>
                <a:tc>
                  <a:txBody>
                    <a:bodyPr/>
                    <a:lstStyle/>
                    <a:p>
                      <a:pPr algn="ctr"/>
                      <a:r>
                        <a:rPr kumimoji="1" lang="en-US" altLang="ja-JP" sz="1400" b="0" dirty="0"/>
                        <a:t>3.24</a:t>
                      </a:r>
                      <a:endParaRPr kumimoji="1" lang="ja-JP" altLang="en-US" sz="1400" b="0" dirty="0"/>
                    </a:p>
                  </a:txBody>
                  <a:tcPr/>
                </a:tc>
                <a:tc>
                  <a:txBody>
                    <a:bodyPr/>
                    <a:lstStyle/>
                    <a:p>
                      <a:pPr algn="ctr"/>
                      <a:r>
                        <a:rPr kumimoji="1" lang="en-US" altLang="ja-JP" sz="1400" b="0" dirty="0"/>
                        <a:t>0.99</a:t>
                      </a:r>
                      <a:endParaRPr kumimoji="1" lang="ja-JP" altLang="en-US" sz="1400" b="0" dirty="0"/>
                    </a:p>
                  </a:txBody>
                  <a:tcPr/>
                </a:tc>
                <a:extLst>
                  <a:ext uri="{0D108BD9-81ED-4DB2-BD59-A6C34878D82A}">
                    <a16:rowId xmlns:a16="http://schemas.microsoft.com/office/drawing/2014/main" xmlns="" val="2007193651"/>
                  </a:ext>
                </a:extLst>
              </a:tr>
            </a:tbl>
          </a:graphicData>
        </a:graphic>
      </p:graphicFrame>
      <p:graphicFrame>
        <p:nvGraphicFramePr>
          <p:cNvPr id="7" name="グラフ 6">
            <a:extLst>
              <a:ext uri="{FF2B5EF4-FFF2-40B4-BE49-F238E27FC236}">
                <a16:creationId xmlns:a16="http://schemas.microsoft.com/office/drawing/2014/main" xmlns="" id="{C29B4F90-5EED-4C16-AA84-8728531C603B}"/>
              </a:ext>
            </a:extLst>
          </p:cNvPr>
          <p:cNvGraphicFramePr>
            <a:graphicFrameLocks/>
          </p:cNvGraphicFramePr>
          <p:nvPr>
            <p:extLst>
              <p:ext uri="{D42A27DB-BD31-4B8C-83A1-F6EECF244321}">
                <p14:modId xmlns:p14="http://schemas.microsoft.com/office/powerpoint/2010/main" val="3233633000"/>
              </p:ext>
            </p:extLst>
          </p:nvPr>
        </p:nvGraphicFramePr>
        <p:xfrm>
          <a:off x="939165" y="1364931"/>
          <a:ext cx="8667750" cy="19526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587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2C3833A-4FD9-4335-96D4-1479C9E12E3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C92AAF62-961B-45F3-B7DD-639F4C6FAA0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872F719B-848E-4D93-958E-BB2877CB9E3E}"/>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5" name="表 5">
            <a:extLst>
              <a:ext uri="{FF2B5EF4-FFF2-40B4-BE49-F238E27FC236}">
                <a16:creationId xmlns:a16="http://schemas.microsoft.com/office/drawing/2014/main" xmlns="" id="{B858C666-878C-4312-AECD-38CED955EA48}"/>
              </a:ext>
            </a:extLst>
          </p:cNvPr>
          <p:cNvGraphicFramePr>
            <a:graphicFrameLocks noGrp="1"/>
          </p:cNvGraphicFramePr>
          <p:nvPr>
            <p:extLst>
              <p:ext uri="{D42A27DB-BD31-4B8C-83A1-F6EECF244321}">
                <p14:modId xmlns:p14="http://schemas.microsoft.com/office/powerpoint/2010/main" val="893646887"/>
              </p:ext>
            </p:extLst>
          </p:nvPr>
        </p:nvGraphicFramePr>
        <p:xfrm>
          <a:off x="443080" y="3504600"/>
          <a:ext cx="11341552" cy="2529839"/>
        </p:xfrm>
        <a:graphic>
          <a:graphicData uri="http://schemas.openxmlformats.org/drawingml/2006/table">
            <a:tbl>
              <a:tblPr firstRow="1" bandRow="1">
                <a:tableStyleId>{5C22544A-7EE6-4342-B048-85BDC9FD1C3A}</a:tableStyleId>
              </a:tblPr>
              <a:tblGrid>
                <a:gridCol w="4357520">
                  <a:extLst>
                    <a:ext uri="{9D8B030D-6E8A-4147-A177-3AD203B41FA5}">
                      <a16:colId xmlns:a16="http://schemas.microsoft.com/office/drawing/2014/main" xmlns="" val="1366991294"/>
                    </a:ext>
                  </a:extLst>
                </a:gridCol>
                <a:gridCol w="1179095">
                  <a:extLst>
                    <a:ext uri="{9D8B030D-6E8A-4147-A177-3AD203B41FA5}">
                      <a16:colId xmlns:a16="http://schemas.microsoft.com/office/drawing/2014/main" xmlns="" val="1277251365"/>
                    </a:ext>
                  </a:extLst>
                </a:gridCol>
                <a:gridCol w="1114926">
                  <a:extLst>
                    <a:ext uri="{9D8B030D-6E8A-4147-A177-3AD203B41FA5}">
                      <a16:colId xmlns:a16="http://schemas.microsoft.com/office/drawing/2014/main" xmlns="" val="2139707205"/>
                    </a:ext>
                  </a:extLst>
                </a:gridCol>
                <a:gridCol w="1018674">
                  <a:extLst>
                    <a:ext uri="{9D8B030D-6E8A-4147-A177-3AD203B41FA5}">
                      <a16:colId xmlns:a16="http://schemas.microsoft.com/office/drawing/2014/main" xmlns="" val="2527762729"/>
                    </a:ext>
                  </a:extLst>
                </a:gridCol>
                <a:gridCol w="1275347">
                  <a:extLst>
                    <a:ext uri="{9D8B030D-6E8A-4147-A177-3AD203B41FA5}">
                      <a16:colId xmlns:a16="http://schemas.microsoft.com/office/drawing/2014/main" xmlns="" val="398529073"/>
                    </a:ext>
                  </a:extLst>
                </a:gridCol>
                <a:gridCol w="2395990">
                  <a:extLst>
                    <a:ext uri="{9D8B030D-6E8A-4147-A177-3AD203B41FA5}">
                      <a16:colId xmlns:a16="http://schemas.microsoft.com/office/drawing/2014/main" xmlns="" val="3799076982"/>
                    </a:ext>
                  </a:extLst>
                </a:gridCol>
              </a:tblGrid>
              <a:tr h="214560">
                <a:tc>
                  <a:txBody>
                    <a:bodyPr/>
                    <a:lstStyle/>
                    <a:p>
                      <a:pPr algn="l"/>
                      <a:endParaRPr kumimoji="1" lang="ja-JP" altLang="en-US" sz="1400" dirty="0"/>
                    </a:p>
                  </a:txBody>
                  <a:tcPr/>
                </a:tc>
                <a:tc>
                  <a:txBody>
                    <a:bodyPr/>
                    <a:lstStyle/>
                    <a:p>
                      <a:pPr algn="ctr"/>
                      <a:r>
                        <a:rPr kumimoji="1" lang="ja-JP" altLang="en-US" sz="1400" b="0" dirty="0"/>
                        <a:t>品番数</a:t>
                      </a:r>
                    </a:p>
                  </a:txBody>
                  <a:tcPr/>
                </a:tc>
                <a:tc>
                  <a:txBody>
                    <a:bodyPr/>
                    <a:lstStyle/>
                    <a:p>
                      <a:pPr algn="ctr"/>
                      <a:r>
                        <a:rPr lang="ja-JP" altLang="en-US" sz="1400" b="0" dirty="0"/>
                        <a:t>納入回数</a:t>
                      </a:r>
                      <a:endParaRPr kumimoji="1" lang="ja-JP" altLang="en-US" sz="1400" b="0" dirty="0"/>
                    </a:p>
                  </a:txBody>
                  <a:tcPr/>
                </a:tc>
                <a:tc>
                  <a:txBody>
                    <a:bodyPr/>
                    <a:lstStyle/>
                    <a:p>
                      <a:pPr algn="ctr"/>
                      <a:r>
                        <a:rPr lang="ja-JP" altLang="en-US" sz="1400" b="0" dirty="0"/>
                        <a:t>収容数</a:t>
                      </a:r>
                      <a:endParaRPr kumimoji="1" lang="ja-JP" altLang="en-US" sz="1400" b="0" dirty="0"/>
                    </a:p>
                  </a:txBody>
                  <a:tcPr/>
                </a:tc>
                <a:tc>
                  <a:txBody>
                    <a:bodyPr/>
                    <a:lstStyle/>
                    <a:p>
                      <a:pPr algn="ctr"/>
                      <a:r>
                        <a:rPr lang="ja-JP" altLang="en-US" sz="1400" b="0" dirty="0"/>
                        <a:t>日量数</a:t>
                      </a:r>
                      <a:endParaRPr kumimoji="1" lang="ja-JP" altLang="en-US" sz="1400" b="0" dirty="0"/>
                    </a:p>
                  </a:txBody>
                  <a:tcPr/>
                </a:tc>
                <a:tc>
                  <a:txBody>
                    <a:bodyPr/>
                    <a:lstStyle/>
                    <a:p>
                      <a:pPr algn="ctr"/>
                      <a:r>
                        <a:rPr lang="ja-JP" altLang="en-US" sz="1400" b="0" dirty="0"/>
                        <a:t>順立在庫</a:t>
                      </a:r>
                      <a:r>
                        <a:rPr lang="en-US" altLang="ja-JP" sz="1400" b="0" dirty="0"/>
                        <a:t>/</a:t>
                      </a:r>
                      <a:r>
                        <a:rPr lang="ja-JP" altLang="en-US" sz="1400" b="0" dirty="0"/>
                        <a:t>設計値</a:t>
                      </a:r>
                      <a:r>
                        <a:rPr lang="en-US" altLang="ja-JP" sz="1400" b="0" dirty="0"/>
                        <a:t>MAX</a:t>
                      </a:r>
                      <a:endParaRPr kumimoji="1" lang="ja-JP" altLang="en-US" sz="1400" b="0" dirty="0"/>
                    </a:p>
                  </a:txBody>
                  <a:tcPr/>
                </a:tc>
                <a:extLst>
                  <a:ext uri="{0D108BD9-81ED-4DB2-BD59-A6C34878D82A}">
                    <a16:rowId xmlns:a16="http://schemas.microsoft.com/office/drawing/2014/main" xmlns="" val="1509856468"/>
                  </a:ext>
                </a:extLst>
              </a:tr>
              <a:tr h="370840">
                <a:tc>
                  <a:txBody>
                    <a:bodyPr/>
                    <a:lstStyle/>
                    <a:p>
                      <a:pPr algn="l"/>
                      <a:r>
                        <a:rPr lang="ja-JP" altLang="en-US" sz="1400" b="0" dirty="0"/>
                        <a:t>設計便数通り運行できている品番</a:t>
                      </a:r>
                      <a:endParaRPr kumimoji="1" lang="ja-JP" altLang="en-US" sz="1400" dirty="0"/>
                    </a:p>
                  </a:txBody>
                  <a:tcPr/>
                </a:tc>
                <a:tc>
                  <a:txBody>
                    <a:bodyPr/>
                    <a:lstStyle/>
                    <a:p>
                      <a:pPr algn="ctr"/>
                      <a:r>
                        <a:rPr kumimoji="1" lang="en-US" altLang="ja-JP" sz="1400" b="0" dirty="0"/>
                        <a:t>57</a:t>
                      </a:r>
                    </a:p>
                  </a:txBody>
                  <a:tcPr/>
                </a:tc>
                <a:tc>
                  <a:txBody>
                    <a:bodyPr/>
                    <a:lstStyle/>
                    <a:p>
                      <a:pPr algn="ctr"/>
                      <a:r>
                        <a:rPr kumimoji="1" lang="en-US" altLang="ja-JP" sz="1400" b="0" dirty="0"/>
                        <a:t>1.26</a:t>
                      </a:r>
                      <a:endParaRPr kumimoji="1" lang="ja-JP" altLang="en-US" sz="1400" b="0" dirty="0"/>
                    </a:p>
                  </a:txBody>
                  <a:tcPr/>
                </a:tc>
                <a:tc>
                  <a:txBody>
                    <a:bodyPr/>
                    <a:lstStyle/>
                    <a:p>
                      <a:pPr algn="ctr"/>
                      <a:r>
                        <a:rPr kumimoji="1" lang="en-US" altLang="ja-JP" sz="1400" b="0" dirty="0"/>
                        <a:t>95</a:t>
                      </a:r>
                      <a:endParaRPr kumimoji="1" lang="ja-JP" altLang="en-US" sz="1400" b="0" dirty="0"/>
                    </a:p>
                  </a:txBody>
                  <a:tcPr/>
                </a:tc>
                <a:tc>
                  <a:txBody>
                    <a:bodyPr/>
                    <a:lstStyle/>
                    <a:p>
                      <a:pPr algn="ctr"/>
                      <a:r>
                        <a:rPr kumimoji="1" lang="en-US" altLang="ja-JP" sz="1400" b="0" dirty="0"/>
                        <a:t>14.85</a:t>
                      </a:r>
                      <a:endParaRPr kumimoji="1" lang="ja-JP" altLang="en-US" sz="1400" b="0" dirty="0"/>
                    </a:p>
                  </a:txBody>
                  <a:tcPr/>
                </a:tc>
                <a:tc>
                  <a:txBody>
                    <a:bodyPr/>
                    <a:lstStyle/>
                    <a:p>
                      <a:pPr algn="ctr"/>
                      <a:r>
                        <a:rPr kumimoji="1" lang="en-US" altLang="ja-JP" sz="1400" b="0" dirty="0"/>
                        <a:t>0.86</a:t>
                      </a:r>
                      <a:endParaRPr kumimoji="1" lang="ja-JP" altLang="en-US" sz="1400" b="0" dirty="0"/>
                    </a:p>
                  </a:txBody>
                  <a:tcPr/>
                </a:tc>
                <a:extLst>
                  <a:ext uri="{0D108BD9-81ED-4DB2-BD59-A6C34878D82A}">
                    <a16:rowId xmlns:a16="http://schemas.microsoft.com/office/drawing/2014/main" xmlns="" val="2835267062"/>
                  </a:ext>
                </a:extLst>
              </a:tr>
              <a:tr h="370840">
                <a:tc>
                  <a:txBody>
                    <a:bodyPr/>
                    <a:lstStyle/>
                    <a:p>
                      <a:pPr algn="l"/>
                      <a:r>
                        <a:rPr lang="ja-JP" altLang="en-US" sz="1400" b="0" dirty="0"/>
                        <a:t>設計便数通り運行できていない品番</a:t>
                      </a:r>
                      <a:endParaRPr kumimoji="1" lang="ja-JP" altLang="en-US" sz="1400" dirty="0"/>
                    </a:p>
                  </a:txBody>
                  <a:tcPr/>
                </a:tc>
                <a:tc>
                  <a:txBody>
                    <a:bodyPr/>
                    <a:lstStyle/>
                    <a:p>
                      <a:pPr algn="ctr"/>
                      <a:r>
                        <a:rPr kumimoji="1" lang="en-US" altLang="ja-JP" sz="1400" b="0" dirty="0"/>
                        <a:t>134</a:t>
                      </a:r>
                      <a:endParaRPr kumimoji="1" lang="ja-JP" altLang="en-US" sz="1400" b="0" dirty="0"/>
                    </a:p>
                  </a:txBody>
                  <a:tcPr/>
                </a:tc>
                <a:tc>
                  <a:txBody>
                    <a:bodyPr/>
                    <a:lstStyle/>
                    <a:p>
                      <a:pPr algn="ctr"/>
                      <a:r>
                        <a:rPr kumimoji="1" lang="en-US" altLang="ja-JP" sz="1400" b="0" dirty="0"/>
                        <a:t>3.34</a:t>
                      </a:r>
                      <a:endParaRPr kumimoji="1" lang="ja-JP" altLang="en-US" sz="1400" b="0" dirty="0"/>
                    </a:p>
                  </a:txBody>
                  <a:tcPr/>
                </a:tc>
                <a:tc>
                  <a:txBody>
                    <a:bodyPr/>
                    <a:lstStyle/>
                    <a:p>
                      <a:pPr algn="ctr"/>
                      <a:r>
                        <a:rPr kumimoji="1" lang="en-US" altLang="ja-JP" sz="1400" b="0" dirty="0"/>
                        <a:t>513</a:t>
                      </a:r>
                      <a:endParaRPr kumimoji="1" lang="ja-JP" altLang="en-US" sz="1400" b="0" dirty="0"/>
                    </a:p>
                  </a:txBody>
                  <a:tcPr/>
                </a:tc>
                <a:tc>
                  <a:txBody>
                    <a:bodyPr/>
                    <a:lstStyle/>
                    <a:p>
                      <a:pPr algn="ctr"/>
                      <a:r>
                        <a:rPr kumimoji="1" lang="en-US" altLang="ja-JP" sz="1400" b="0" dirty="0"/>
                        <a:t>9.06</a:t>
                      </a:r>
                      <a:endParaRPr kumimoji="1" lang="ja-JP" altLang="en-US" sz="1400" b="0" dirty="0"/>
                    </a:p>
                  </a:txBody>
                  <a:tcPr/>
                </a:tc>
                <a:tc>
                  <a:txBody>
                    <a:bodyPr/>
                    <a:lstStyle/>
                    <a:p>
                      <a:pPr algn="ctr"/>
                      <a:r>
                        <a:rPr kumimoji="1" lang="en-US" altLang="ja-JP" sz="1400" b="0" dirty="0"/>
                        <a:t>1.41</a:t>
                      </a:r>
                      <a:endParaRPr kumimoji="1" lang="ja-JP" altLang="en-US" sz="1400" b="0" dirty="0"/>
                    </a:p>
                  </a:txBody>
                  <a:tcPr/>
                </a:tc>
                <a:extLst>
                  <a:ext uri="{0D108BD9-81ED-4DB2-BD59-A6C34878D82A}">
                    <a16:rowId xmlns:a16="http://schemas.microsoft.com/office/drawing/2014/main" xmlns="" val="935238162"/>
                  </a:ext>
                </a:extLst>
              </a:tr>
              <a:tr h="370840">
                <a:tc>
                  <a:txBody>
                    <a:bodyPr/>
                    <a:lstStyle/>
                    <a:p>
                      <a:pPr algn="l"/>
                      <a:r>
                        <a:rPr lang="ja-JP" altLang="en-US" sz="1400" b="0" dirty="0"/>
                        <a:t>設計便数通り運行できていない日が</a:t>
                      </a:r>
                      <a:r>
                        <a:rPr lang="en-US" altLang="ja-JP" sz="1400" b="0" dirty="0"/>
                        <a:t>5</a:t>
                      </a:r>
                      <a:r>
                        <a:rPr lang="ja-JP" altLang="en-US" sz="1400" b="0" dirty="0"/>
                        <a:t>日以内の品番</a:t>
                      </a:r>
                      <a:endParaRPr kumimoji="1" lang="ja-JP" altLang="en-US" sz="1400" dirty="0"/>
                    </a:p>
                  </a:txBody>
                  <a:tcPr/>
                </a:tc>
                <a:tc>
                  <a:txBody>
                    <a:bodyPr/>
                    <a:lstStyle/>
                    <a:p>
                      <a:pPr algn="ctr"/>
                      <a:r>
                        <a:rPr kumimoji="1" lang="en-US" altLang="ja-JP" sz="1400" b="0" dirty="0"/>
                        <a:t>43</a:t>
                      </a:r>
                      <a:endParaRPr kumimoji="1" lang="ja-JP" altLang="en-US" sz="1400" b="0" dirty="0"/>
                    </a:p>
                  </a:txBody>
                  <a:tcPr/>
                </a:tc>
                <a:tc>
                  <a:txBody>
                    <a:bodyPr/>
                    <a:lstStyle/>
                    <a:p>
                      <a:pPr algn="ctr"/>
                      <a:r>
                        <a:rPr kumimoji="1" lang="en-US" altLang="ja-JP" sz="1400" b="0" dirty="0"/>
                        <a:t>2.79</a:t>
                      </a:r>
                      <a:endParaRPr kumimoji="1" lang="ja-JP" altLang="en-US" sz="1400" b="0" dirty="0"/>
                    </a:p>
                  </a:txBody>
                  <a:tcPr/>
                </a:tc>
                <a:tc>
                  <a:txBody>
                    <a:bodyPr/>
                    <a:lstStyle/>
                    <a:p>
                      <a:pPr algn="ctr"/>
                      <a:r>
                        <a:rPr kumimoji="1" lang="en-US" altLang="ja-JP" sz="1400" b="0" dirty="0"/>
                        <a:t>238</a:t>
                      </a:r>
                      <a:endParaRPr kumimoji="1" lang="ja-JP" altLang="en-US" sz="1400" b="0" dirty="0"/>
                    </a:p>
                  </a:txBody>
                  <a:tcPr/>
                </a:tc>
                <a:tc>
                  <a:txBody>
                    <a:bodyPr/>
                    <a:lstStyle/>
                    <a:p>
                      <a:pPr algn="ctr"/>
                      <a:r>
                        <a:rPr kumimoji="1" lang="en-US" altLang="ja-JP" sz="1400" b="0" dirty="0"/>
                        <a:t>22.36</a:t>
                      </a:r>
                      <a:endParaRPr kumimoji="1" lang="ja-JP" altLang="en-US" sz="1400" b="0" dirty="0"/>
                    </a:p>
                  </a:txBody>
                  <a:tcPr/>
                </a:tc>
                <a:tc>
                  <a:txBody>
                    <a:bodyPr/>
                    <a:lstStyle/>
                    <a:p>
                      <a:pPr algn="ctr"/>
                      <a:r>
                        <a:rPr kumimoji="1" lang="en-US" altLang="ja-JP" sz="1400" b="0" dirty="0"/>
                        <a:t>1.34</a:t>
                      </a:r>
                      <a:endParaRPr kumimoji="1" lang="ja-JP" altLang="en-US" sz="1400" b="0" dirty="0"/>
                    </a:p>
                  </a:txBody>
                  <a:tcPr/>
                </a:tc>
                <a:extLst>
                  <a:ext uri="{0D108BD9-81ED-4DB2-BD59-A6C34878D82A}">
                    <a16:rowId xmlns:a16="http://schemas.microsoft.com/office/drawing/2014/main" xmlns="" val="17219357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6</a:t>
                      </a:r>
                      <a:r>
                        <a:rPr lang="ja-JP" altLang="en-US" sz="1400" b="0" dirty="0"/>
                        <a:t>日以上</a:t>
                      </a:r>
                      <a:r>
                        <a:rPr lang="en-US" altLang="ja-JP" sz="1400" b="0" dirty="0"/>
                        <a:t>10</a:t>
                      </a:r>
                      <a:r>
                        <a:rPr lang="ja-JP" altLang="en-US" sz="1400" b="0" dirty="0"/>
                        <a:t>日以内の品番</a:t>
                      </a:r>
                      <a:endParaRPr kumimoji="1" lang="ja-JP" altLang="en-US" sz="1400" dirty="0"/>
                    </a:p>
                  </a:txBody>
                  <a:tcPr/>
                </a:tc>
                <a:tc>
                  <a:txBody>
                    <a:bodyPr/>
                    <a:lstStyle/>
                    <a:p>
                      <a:pPr algn="ctr"/>
                      <a:r>
                        <a:rPr kumimoji="1" lang="en-US" altLang="ja-JP" sz="1400" b="0" dirty="0"/>
                        <a:t>22</a:t>
                      </a:r>
                      <a:endParaRPr kumimoji="1" lang="ja-JP" altLang="en-US" sz="1400" b="0" dirty="0"/>
                    </a:p>
                  </a:txBody>
                  <a:tcPr/>
                </a:tc>
                <a:tc>
                  <a:txBody>
                    <a:bodyPr/>
                    <a:lstStyle/>
                    <a:p>
                      <a:pPr algn="ctr"/>
                      <a:r>
                        <a:rPr kumimoji="1" lang="en-US" altLang="ja-JP" sz="1400" b="0" dirty="0"/>
                        <a:t>1.59</a:t>
                      </a:r>
                      <a:endParaRPr kumimoji="1" lang="ja-JP" altLang="en-US" sz="1400" b="0" dirty="0"/>
                    </a:p>
                  </a:txBody>
                  <a:tcPr/>
                </a:tc>
                <a:tc>
                  <a:txBody>
                    <a:bodyPr/>
                    <a:lstStyle/>
                    <a:p>
                      <a:pPr algn="ctr"/>
                      <a:r>
                        <a:rPr kumimoji="1" lang="en-US" altLang="ja-JP" sz="1400" b="0" dirty="0"/>
                        <a:t>400</a:t>
                      </a:r>
                      <a:endParaRPr kumimoji="1" lang="ja-JP" altLang="en-US" sz="1400" b="0" dirty="0"/>
                    </a:p>
                  </a:txBody>
                  <a:tcPr/>
                </a:tc>
                <a:tc>
                  <a:txBody>
                    <a:bodyPr/>
                    <a:lstStyle/>
                    <a:p>
                      <a:pPr algn="ctr"/>
                      <a:r>
                        <a:rPr kumimoji="1" lang="en-US" altLang="ja-JP" sz="1400" b="0" dirty="0"/>
                        <a:t>2.21</a:t>
                      </a:r>
                      <a:endParaRPr kumimoji="1" lang="ja-JP" altLang="en-US" sz="1400" b="0" dirty="0"/>
                    </a:p>
                  </a:txBody>
                  <a:tcPr/>
                </a:tc>
                <a:tc>
                  <a:txBody>
                    <a:bodyPr/>
                    <a:lstStyle/>
                    <a:p>
                      <a:pPr algn="ctr"/>
                      <a:r>
                        <a:rPr kumimoji="1" lang="en-US" altLang="ja-JP" sz="1400" b="0" dirty="0"/>
                        <a:t>2.36</a:t>
                      </a:r>
                      <a:endParaRPr kumimoji="1" lang="ja-JP" altLang="en-US" sz="1400" b="0" dirty="0"/>
                    </a:p>
                  </a:txBody>
                  <a:tcPr/>
                </a:tc>
                <a:extLst>
                  <a:ext uri="{0D108BD9-81ED-4DB2-BD59-A6C34878D82A}">
                    <a16:rowId xmlns:a16="http://schemas.microsoft.com/office/drawing/2014/main" xmlns="" val="3529679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11</a:t>
                      </a:r>
                      <a:r>
                        <a:rPr lang="ja-JP" altLang="en-US" sz="1400" b="0" dirty="0"/>
                        <a:t>日以上</a:t>
                      </a:r>
                      <a:r>
                        <a:rPr lang="en-US" altLang="ja-JP" sz="1400" b="0" dirty="0"/>
                        <a:t>15</a:t>
                      </a:r>
                      <a:r>
                        <a:rPr lang="ja-JP" altLang="en-US" sz="1400" b="0" dirty="0"/>
                        <a:t>日以内の品番数</a:t>
                      </a:r>
                      <a:endParaRPr kumimoji="1" lang="ja-JP" altLang="en-US" sz="1400" dirty="0"/>
                    </a:p>
                  </a:txBody>
                  <a:tcPr/>
                </a:tc>
                <a:tc>
                  <a:txBody>
                    <a:bodyPr/>
                    <a:lstStyle/>
                    <a:p>
                      <a:pPr algn="ctr"/>
                      <a:r>
                        <a:rPr kumimoji="1" lang="en-US" altLang="ja-JP" sz="1400" b="0" dirty="0"/>
                        <a:t>15</a:t>
                      </a:r>
                      <a:endParaRPr kumimoji="1" lang="ja-JP" altLang="en-US" sz="1400" b="0" dirty="0"/>
                    </a:p>
                  </a:txBody>
                  <a:tcPr/>
                </a:tc>
                <a:tc>
                  <a:txBody>
                    <a:bodyPr/>
                    <a:lstStyle/>
                    <a:p>
                      <a:pPr algn="ctr"/>
                      <a:r>
                        <a:rPr kumimoji="1" lang="en-US" altLang="ja-JP" sz="1400" b="0" dirty="0"/>
                        <a:t>1.86</a:t>
                      </a:r>
                      <a:endParaRPr kumimoji="1" lang="ja-JP" altLang="en-US" sz="1400" b="0" dirty="0"/>
                    </a:p>
                  </a:txBody>
                  <a:tcPr/>
                </a:tc>
                <a:tc>
                  <a:txBody>
                    <a:bodyPr/>
                    <a:lstStyle/>
                    <a:p>
                      <a:pPr algn="ctr"/>
                      <a:r>
                        <a:rPr kumimoji="1" lang="en-US" altLang="ja-JP" sz="1400" b="0" dirty="0"/>
                        <a:t>526</a:t>
                      </a:r>
                      <a:endParaRPr kumimoji="1" lang="ja-JP" altLang="en-US" sz="1400" b="0" dirty="0"/>
                    </a:p>
                  </a:txBody>
                  <a:tcPr/>
                </a:tc>
                <a:tc>
                  <a:txBody>
                    <a:bodyPr/>
                    <a:lstStyle/>
                    <a:p>
                      <a:pPr algn="ctr"/>
                      <a:r>
                        <a:rPr kumimoji="1" lang="en-US" altLang="ja-JP" sz="1400" b="0" dirty="0"/>
                        <a:t>1.91</a:t>
                      </a:r>
                      <a:endParaRPr kumimoji="1" lang="ja-JP" altLang="en-US" sz="1400" b="0" dirty="0"/>
                    </a:p>
                  </a:txBody>
                  <a:tcPr/>
                </a:tc>
                <a:tc>
                  <a:txBody>
                    <a:bodyPr/>
                    <a:lstStyle/>
                    <a:p>
                      <a:pPr algn="ctr"/>
                      <a:r>
                        <a:rPr kumimoji="1" lang="en-US" altLang="ja-JP" sz="1400" b="0" dirty="0"/>
                        <a:t>1.45</a:t>
                      </a:r>
                      <a:endParaRPr kumimoji="1" lang="ja-JP" altLang="en-US" sz="1400" b="0" dirty="0"/>
                    </a:p>
                  </a:txBody>
                  <a:tcPr/>
                </a:tc>
                <a:extLst>
                  <a:ext uri="{0D108BD9-81ED-4DB2-BD59-A6C34878D82A}">
                    <a16:rowId xmlns:a16="http://schemas.microsoft.com/office/drawing/2014/main" xmlns="" val="1603846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kern="1200" dirty="0">
                          <a:solidFill>
                            <a:schemeClr val="dk1"/>
                          </a:solidFill>
                          <a:effectLst/>
                          <a:latin typeface="+mn-lt"/>
                          <a:ea typeface="+mn-ea"/>
                          <a:cs typeface="+mn-cs"/>
                        </a:rPr>
                        <a:t>〃</a:t>
                      </a:r>
                      <a:r>
                        <a:rPr lang="ja-JP" altLang="en-US" sz="1400" b="0" dirty="0"/>
                        <a:t>が</a:t>
                      </a:r>
                      <a:r>
                        <a:rPr lang="en-US" altLang="ja-JP" sz="1400" b="0" dirty="0"/>
                        <a:t>16</a:t>
                      </a:r>
                      <a:r>
                        <a:rPr lang="ja-JP" altLang="en-US" sz="1400" b="0" dirty="0"/>
                        <a:t>日以上</a:t>
                      </a:r>
                      <a:r>
                        <a:rPr lang="en-US" altLang="ja-JP" sz="1400" b="0" dirty="0"/>
                        <a:t>20</a:t>
                      </a:r>
                      <a:r>
                        <a:rPr lang="ja-JP" altLang="en-US" sz="1400" b="0" dirty="0"/>
                        <a:t>日以内の品番</a:t>
                      </a:r>
                      <a:endParaRPr kumimoji="1" lang="ja-JP" altLang="en-US" sz="1400" dirty="0"/>
                    </a:p>
                  </a:txBody>
                  <a:tcPr/>
                </a:tc>
                <a:tc>
                  <a:txBody>
                    <a:bodyPr/>
                    <a:lstStyle/>
                    <a:p>
                      <a:pPr algn="ctr"/>
                      <a:r>
                        <a:rPr kumimoji="1" lang="en-US" altLang="ja-JP" sz="1400" b="0" dirty="0"/>
                        <a:t>54</a:t>
                      </a:r>
                      <a:endParaRPr kumimoji="1" lang="ja-JP" altLang="en-US" sz="1400" b="0" dirty="0"/>
                    </a:p>
                  </a:txBody>
                  <a:tcPr/>
                </a:tc>
                <a:tc>
                  <a:txBody>
                    <a:bodyPr/>
                    <a:lstStyle/>
                    <a:p>
                      <a:pPr algn="ctr"/>
                      <a:r>
                        <a:rPr kumimoji="1" lang="en-US" altLang="ja-JP" sz="1400" b="0" dirty="0"/>
                        <a:t>4.96</a:t>
                      </a:r>
                      <a:endParaRPr kumimoji="1" lang="ja-JP" altLang="en-US" sz="1400" b="0" dirty="0"/>
                    </a:p>
                  </a:txBody>
                  <a:tcPr/>
                </a:tc>
                <a:tc>
                  <a:txBody>
                    <a:bodyPr/>
                    <a:lstStyle/>
                    <a:p>
                      <a:pPr algn="ctr"/>
                      <a:r>
                        <a:rPr kumimoji="1" lang="en-US" altLang="ja-JP" sz="1400" b="0" dirty="0"/>
                        <a:t>773</a:t>
                      </a:r>
                      <a:endParaRPr kumimoji="1" lang="ja-JP" altLang="en-US" sz="1400" b="0" dirty="0"/>
                    </a:p>
                  </a:txBody>
                  <a:tcPr/>
                </a:tc>
                <a:tc>
                  <a:txBody>
                    <a:bodyPr/>
                    <a:lstStyle/>
                    <a:p>
                      <a:pPr algn="ctr"/>
                      <a:r>
                        <a:rPr kumimoji="1" lang="en-US" altLang="ja-JP" sz="1400" b="0" dirty="0"/>
                        <a:t>3.24</a:t>
                      </a:r>
                      <a:endParaRPr kumimoji="1" lang="ja-JP" altLang="en-US" sz="1400" b="0" dirty="0"/>
                    </a:p>
                  </a:txBody>
                  <a:tcPr/>
                </a:tc>
                <a:tc>
                  <a:txBody>
                    <a:bodyPr/>
                    <a:lstStyle/>
                    <a:p>
                      <a:pPr algn="ctr"/>
                      <a:r>
                        <a:rPr kumimoji="1" lang="en-US" altLang="ja-JP" sz="1400" b="0" dirty="0"/>
                        <a:t>0.99</a:t>
                      </a:r>
                      <a:endParaRPr kumimoji="1" lang="ja-JP" altLang="en-US" sz="1400" b="0" dirty="0"/>
                    </a:p>
                  </a:txBody>
                  <a:tcPr/>
                </a:tc>
                <a:extLst>
                  <a:ext uri="{0D108BD9-81ED-4DB2-BD59-A6C34878D82A}">
                    <a16:rowId xmlns:a16="http://schemas.microsoft.com/office/drawing/2014/main" xmlns="" val="2007193651"/>
                  </a:ext>
                </a:extLst>
              </a:tr>
            </a:tbl>
          </a:graphicData>
        </a:graphic>
      </p:graphicFrame>
    </p:spTree>
    <p:extLst>
      <p:ext uri="{BB962C8B-B14F-4D97-AF65-F5344CB8AC3E}">
        <p14:creationId xmlns:p14="http://schemas.microsoft.com/office/powerpoint/2010/main" val="380980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7F193B96-D847-41E5-AAC0-BC52D02F74FC}"/>
              </a:ext>
            </a:extLst>
          </p:cNvPr>
          <p:cNvSpPr>
            <a:spLocks noGrp="1"/>
          </p:cNvSpPr>
          <p:nvPr>
            <p:ph type="body" sz="quarter" idx="18"/>
          </p:nvPr>
        </p:nvSpPr>
        <p:spPr/>
        <p:txBody>
          <a:bodyPr/>
          <a:lstStyle/>
          <a:p>
            <a:r>
              <a:rPr kumimoji="1" lang="ja-JP" altLang="en-US" sz="1600" b="0" dirty="0"/>
              <a:t>■調べたこと</a:t>
            </a:r>
            <a:endParaRPr kumimoji="1" lang="en-US" altLang="ja-JP" sz="1600" b="0" dirty="0"/>
          </a:p>
          <a:p>
            <a:r>
              <a:rPr lang="ja-JP" altLang="en-US" sz="1600" b="0" dirty="0"/>
              <a:t>・時間変えた、</a:t>
            </a:r>
            <a:r>
              <a:rPr lang="en-US" altLang="ja-JP" sz="1600" b="0" dirty="0"/>
              <a:t>8</a:t>
            </a:r>
            <a:r>
              <a:rPr lang="ja-JP" altLang="en-US" sz="1600" b="0" dirty="0"/>
              <a:t>時半にした</a:t>
            </a:r>
            <a:endParaRPr lang="en-US" altLang="ja-JP" sz="1600" b="0" dirty="0"/>
          </a:p>
          <a:p>
            <a:r>
              <a:rPr kumimoji="1" lang="ja-JP" altLang="en-US" sz="1600" b="0" dirty="0"/>
              <a:t>・繰り上げ計算した</a:t>
            </a:r>
            <a:endParaRPr kumimoji="1" lang="en-US" altLang="ja-JP" sz="1600" b="0" dirty="0"/>
          </a:p>
          <a:p>
            <a:r>
              <a:rPr lang="ja-JP" altLang="en-US" sz="1600" b="0" dirty="0"/>
              <a:t>・設計便数と実績便数のズレ（どの品番で</a:t>
            </a:r>
            <a:endParaRPr kumimoji="1" lang="ja-JP" altLang="en-US" sz="1600" b="0" dirty="0"/>
          </a:p>
        </p:txBody>
      </p:sp>
      <p:sp>
        <p:nvSpPr>
          <p:cNvPr id="3" name="テキスト プレースホルダー 2">
            <a:extLst>
              <a:ext uri="{FF2B5EF4-FFF2-40B4-BE49-F238E27FC236}">
                <a16:creationId xmlns:a16="http://schemas.microsoft.com/office/drawing/2014/main" xmlns="" id="{B66A2319-E414-494C-A29A-82A07FA06409}"/>
              </a:ext>
            </a:extLst>
          </p:cNvPr>
          <p:cNvSpPr>
            <a:spLocks noGrp="1"/>
          </p:cNvSpPr>
          <p:nvPr>
            <p:ph type="body" sz="quarter" idx="20"/>
          </p:nvPr>
        </p:nvSpPr>
        <p:spPr/>
        <p:txBody>
          <a:bodyPr/>
          <a:lstStyle/>
          <a:p>
            <a:r>
              <a:rPr lang="ja-JP" altLang="en-US" sz="2000" dirty="0"/>
              <a:t>使用データ</a:t>
            </a:r>
            <a:endParaRPr kumimoji="1" lang="ja-JP" altLang="en-US" sz="2000" dirty="0"/>
          </a:p>
        </p:txBody>
      </p:sp>
      <p:sp>
        <p:nvSpPr>
          <p:cNvPr id="4" name="日付プレースホルダー 3">
            <a:extLst>
              <a:ext uri="{FF2B5EF4-FFF2-40B4-BE49-F238E27FC236}">
                <a16:creationId xmlns:a16="http://schemas.microsoft.com/office/drawing/2014/main" xmlns="" id="{8F1D7766-D3C2-4D01-BDF2-BE548F8B8D2D}"/>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5" name="表 4">
            <a:extLst>
              <a:ext uri="{FF2B5EF4-FFF2-40B4-BE49-F238E27FC236}">
                <a16:creationId xmlns:a16="http://schemas.microsoft.com/office/drawing/2014/main" xmlns="" id="{AFCF832F-1B0A-4520-B2EB-553F0DD92F3C}"/>
              </a:ext>
            </a:extLst>
          </p:cNvPr>
          <p:cNvGraphicFramePr>
            <a:graphicFrameLocks noGrp="1"/>
          </p:cNvGraphicFramePr>
          <p:nvPr>
            <p:extLst>
              <p:ext uri="{D42A27DB-BD31-4B8C-83A1-F6EECF244321}">
                <p14:modId xmlns:p14="http://schemas.microsoft.com/office/powerpoint/2010/main" val="805646703"/>
              </p:ext>
            </p:extLst>
          </p:nvPr>
        </p:nvGraphicFramePr>
        <p:xfrm>
          <a:off x="546574" y="2885272"/>
          <a:ext cx="11134560" cy="2962910"/>
        </p:xfrm>
        <a:graphic>
          <a:graphicData uri="http://schemas.openxmlformats.org/drawingml/2006/table">
            <a:tbl>
              <a:tblPr/>
              <a:tblGrid>
                <a:gridCol w="1222086">
                  <a:extLst>
                    <a:ext uri="{9D8B030D-6E8A-4147-A177-3AD203B41FA5}">
                      <a16:colId xmlns:a16="http://schemas.microsoft.com/office/drawing/2014/main" xmlns="" val="2937608983"/>
                    </a:ext>
                  </a:extLst>
                </a:gridCol>
                <a:gridCol w="1439346">
                  <a:extLst>
                    <a:ext uri="{9D8B030D-6E8A-4147-A177-3AD203B41FA5}">
                      <a16:colId xmlns:a16="http://schemas.microsoft.com/office/drawing/2014/main" xmlns="" val="3292293592"/>
                    </a:ext>
                  </a:extLst>
                </a:gridCol>
                <a:gridCol w="706094">
                  <a:extLst>
                    <a:ext uri="{9D8B030D-6E8A-4147-A177-3AD203B41FA5}">
                      <a16:colId xmlns:a16="http://schemas.microsoft.com/office/drawing/2014/main" xmlns="" val="311092449"/>
                    </a:ext>
                  </a:extLst>
                </a:gridCol>
                <a:gridCol w="706094">
                  <a:extLst>
                    <a:ext uri="{9D8B030D-6E8A-4147-A177-3AD203B41FA5}">
                      <a16:colId xmlns:a16="http://schemas.microsoft.com/office/drawing/2014/main" xmlns="" val="3662100737"/>
                    </a:ext>
                  </a:extLst>
                </a:gridCol>
                <a:gridCol w="706094">
                  <a:extLst>
                    <a:ext uri="{9D8B030D-6E8A-4147-A177-3AD203B41FA5}">
                      <a16:colId xmlns:a16="http://schemas.microsoft.com/office/drawing/2014/main" xmlns="" val="2872349686"/>
                    </a:ext>
                  </a:extLst>
                </a:gridCol>
                <a:gridCol w="706094">
                  <a:extLst>
                    <a:ext uri="{9D8B030D-6E8A-4147-A177-3AD203B41FA5}">
                      <a16:colId xmlns:a16="http://schemas.microsoft.com/office/drawing/2014/main" xmlns="" val="1354228837"/>
                    </a:ext>
                  </a:extLst>
                </a:gridCol>
                <a:gridCol w="706094">
                  <a:extLst>
                    <a:ext uri="{9D8B030D-6E8A-4147-A177-3AD203B41FA5}">
                      <a16:colId xmlns:a16="http://schemas.microsoft.com/office/drawing/2014/main" xmlns="" val="605476424"/>
                    </a:ext>
                  </a:extLst>
                </a:gridCol>
                <a:gridCol w="706094">
                  <a:extLst>
                    <a:ext uri="{9D8B030D-6E8A-4147-A177-3AD203B41FA5}">
                      <a16:colId xmlns:a16="http://schemas.microsoft.com/office/drawing/2014/main" xmlns="" val="3989740583"/>
                    </a:ext>
                  </a:extLst>
                </a:gridCol>
                <a:gridCol w="706094">
                  <a:extLst>
                    <a:ext uri="{9D8B030D-6E8A-4147-A177-3AD203B41FA5}">
                      <a16:colId xmlns:a16="http://schemas.microsoft.com/office/drawing/2014/main" xmlns="" val="42094770"/>
                    </a:ext>
                  </a:extLst>
                </a:gridCol>
                <a:gridCol w="706094">
                  <a:extLst>
                    <a:ext uri="{9D8B030D-6E8A-4147-A177-3AD203B41FA5}">
                      <a16:colId xmlns:a16="http://schemas.microsoft.com/office/drawing/2014/main" xmlns="" val="3343132328"/>
                    </a:ext>
                  </a:extLst>
                </a:gridCol>
                <a:gridCol w="706094">
                  <a:extLst>
                    <a:ext uri="{9D8B030D-6E8A-4147-A177-3AD203B41FA5}">
                      <a16:colId xmlns:a16="http://schemas.microsoft.com/office/drawing/2014/main" xmlns="" val="3907795430"/>
                    </a:ext>
                  </a:extLst>
                </a:gridCol>
                <a:gridCol w="706094">
                  <a:extLst>
                    <a:ext uri="{9D8B030D-6E8A-4147-A177-3AD203B41FA5}">
                      <a16:colId xmlns:a16="http://schemas.microsoft.com/office/drawing/2014/main" xmlns="" val="2283204250"/>
                    </a:ext>
                  </a:extLst>
                </a:gridCol>
                <a:gridCol w="706094">
                  <a:extLst>
                    <a:ext uri="{9D8B030D-6E8A-4147-A177-3AD203B41FA5}">
                      <a16:colId xmlns:a16="http://schemas.microsoft.com/office/drawing/2014/main" xmlns="" val="135205010"/>
                    </a:ext>
                  </a:extLst>
                </a:gridCol>
                <a:gridCol w="706094">
                  <a:extLst>
                    <a:ext uri="{9D8B030D-6E8A-4147-A177-3AD203B41FA5}">
                      <a16:colId xmlns:a16="http://schemas.microsoft.com/office/drawing/2014/main" xmlns="" val="706373891"/>
                    </a:ext>
                  </a:extLst>
                </a:gridCol>
              </a:tblGrid>
              <a:tr h="228600">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年</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月</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週番号</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印刷～検収</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検収～入庫</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入庫～出庫</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出庫～回収</a:t>
                      </a:r>
                      <a:r>
                        <a:rPr lang="en-US" sz="1100" b="0" i="0" u="none" strike="noStrike">
                          <a:solidFill>
                            <a:srgbClr val="000000"/>
                          </a:solidFill>
                          <a:effectLst/>
                          <a:latin typeface="游ゴシック" panose="020B0400000000000000" pitchFamily="50" charset="-128"/>
                          <a:ea typeface="游ゴシック" panose="020B0400000000000000" pitchFamily="50" charset="-128"/>
                        </a:rPr>
                        <a:t>LT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社内</a:t>
                      </a:r>
                      <a:r>
                        <a:rPr lang="en-US" altLang="zh-CN" sz="1100" b="0" i="0" u="none" strike="noStrike">
                          <a:solidFill>
                            <a:srgbClr val="000000"/>
                          </a:solidFill>
                          <a:effectLst/>
                          <a:latin typeface="游ゴシック" panose="020B0400000000000000" pitchFamily="50" charset="-128"/>
                          <a:ea typeface="游ゴシック" panose="020B0400000000000000" pitchFamily="50" charset="-128"/>
                        </a:rPr>
                        <a:t>LT</a:t>
                      </a: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（検収～回収</a:t>
                      </a:r>
                      <a:r>
                        <a:rPr lang="en-US" altLang="zh-CN" sz="1100" b="0" i="0" u="none" strike="noStrike">
                          <a:solidFill>
                            <a:srgbClr val="000000"/>
                          </a:solidFill>
                          <a:effectLst/>
                          <a:latin typeface="游ゴシック" panose="020B0400000000000000" pitchFamily="50" charset="-128"/>
                          <a:ea typeface="游ゴシック" panose="020B0400000000000000" pitchFamily="50" charset="-128"/>
                        </a:rPr>
                        <a:t>LT</a:t>
                      </a:r>
                      <a:r>
                        <a:rPr lang="zh-CN" altLang="en-US" sz="1100" b="0" i="0" u="none" strike="noStrike">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納入かんばん数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回収かんばん数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TW" altLang="en-US" sz="1100" b="0" i="0" u="none" strike="noStrike">
                          <a:solidFill>
                            <a:srgbClr val="000000"/>
                          </a:solidFill>
                          <a:effectLst/>
                          <a:latin typeface="游ゴシック" panose="020B0400000000000000" pitchFamily="50" charset="-128"/>
                          <a:ea typeface="游ゴシック" panose="020B0400000000000000" pitchFamily="50" charset="-128"/>
                        </a:rPr>
                        <a:t>実績納入回数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477108"/>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3620402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3517164"/>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4194916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15189637"/>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7498970"/>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1.735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1815445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0.975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3.975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59805833"/>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3.59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361086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0443542"/>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5383228"/>
                  </a:ext>
                </a:extLst>
              </a:tr>
            </a:tbl>
          </a:graphicData>
        </a:graphic>
      </p:graphicFrame>
      <p:pic>
        <p:nvPicPr>
          <p:cNvPr id="7" name="図 6">
            <a:extLst>
              <a:ext uri="{FF2B5EF4-FFF2-40B4-BE49-F238E27FC236}">
                <a16:creationId xmlns:a16="http://schemas.microsoft.com/office/drawing/2014/main" xmlns="" id="{2EBA4679-3C77-4D43-B5A0-44F016633D30}"/>
              </a:ext>
            </a:extLst>
          </p:cNvPr>
          <p:cNvPicPr>
            <a:picLocks noChangeAspect="1"/>
          </p:cNvPicPr>
          <p:nvPr/>
        </p:nvPicPr>
        <p:blipFill>
          <a:blip r:embed="rId2"/>
          <a:stretch>
            <a:fillRect/>
          </a:stretch>
        </p:blipFill>
        <p:spPr>
          <a:xfrm>
            <a:off x="10287145" y="1222022"/>
            <a:ext cx="5135185" cy="5252720"/>
          </a:xfrm>
          <a:prstGeom prst="rect">
            <a:avLst/>
          </a:prstGeom>
        </p:spPr>
      </p:pic>
    </p:spTree>
    <p:extLst>
      <p:ext uri="{BB962C8B-B14F-4D97-AF65-F5344CB8AC3E}">
        <p14:creationId xmlns:p14="http://schemas.microsoft.com/office/powerpoint/2010/main" val="123246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324769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2C3833A-4FD9-4335-96D4-1479C9E12E38}"/>
              </a:ext>
            </a:extLst>
          </p:cNvPr>
          <p:cNvSpPr>
            <a:spLocks noGrp="1"/>
          </p:cNvSpPr>
          <p:nvPr>
            <p:ph type="body" sz="quarter" idx="18"/>
          </p:nvPr>
        </p:nvSpPr>
        <p:spPr/>
        <p:txBody>
          <a:bodyPr/>
          <a:lstStyle/>
          <a:p>
            <a:r>
              <a:rPr lang="ja-JP" altLang="en-US" sz="1400" dirty="0"/>
              <a:t>便ズレ発生日数が</a:t>
            </a:r>
            <a:r>
              <a:rPr lang="en-US" altLang="ja-JP" sz="1400" dirty="0"/>
              <a:t>0</a:t>
            </a:r>
            <a:r>
              <a:rPr lang="ja-JP" altLang="en-US" sz="1400" dirty="0"/>
              <a:t>日の品番は全体の２９</a:t>
            </a:r>
            <a:r>
              <a:rPr lang="en-US" altLang="ja-JP" sz="1400" dirty="0"/>
              <a:t>.</a:t>
            </a:r>
            <a:r>
              <a:rPr lang="ja-JP" altLang="en-US" sz="1400" dirty="0"/>
              <a:t>８％に留まる。</a:t>
            </a:r>
            <a:endParaRPr lang="en-US" altLang="ja-JP" sz="1400" dirty="0"/>
          </a:p>
          <a:p>
            <a:r>
              <a:rPr lang="ja-JP" altLang="en-US" sz="1400" dirty="0"/>
              <a:t>納入回数と収容数が大きく日量数（箱数）が小さい品番ほど便ズレ発生日数が多い傾向</a:t>
            </a:r>
            <a:endParaRPr kumimoji="1" lang="ja-JP" altLang="en-US" sz="1400" dirty="0"/>
          </a:p>
        </p:txBody>
      </p:sp>
      <p:sp>
        <p:nvSpPr>
          <p:cNvPr id="3" name="テキスト プレースホルダー 2">
            <a:extLst>
              <a:ext uri="{FF2B5EF4-FFF2-40B4-BE49-F238E27FC236}">
                <a16:creationId xmlns:a16="http://schemas.microsoft.com/office/drawing/2014/main" xmlns="" id="{C92AAF62-961B-45F3-B7DD-639F4C6FAA05}"/>
              </a:ext>
            </a:extLst>
          </p:cNvPr>
          <p:cNvSpPr>
            <a:spLocks noGrp="1"/>
          </p:cNvSpPr>
          <p:nvPr>
            <p:ph type="body" sz="quarter" idx="20"/>
          </p:nvPr>
        </p:nvSpPr>
        <p:spPr/>
        <p:txBody>
          <a:bodyPr/>
          <a:lstStyle/>
          <a:p>
            <a:r>
              <a:rPr kumimoji="1" lang="ja-JP" altLang="en-US" dirty="0"/>
              <a:t>結果</a:t>
            </a:r>
          </a:p>
        </p:txBody>
      </p:sp>
      <p:sp>
        <p:nvSpPr>
          <p:cNvPr id="4" name="日付プレースホルダー 3">
            <a:extLst>
              <a:ext uri="{FF2B5EF4-FFF2-40B4-BE49-F238E27FC236}">
                <a16:creationId xmlns:a16="http://schemas.microsoft.com/office/drawing/2014/main" xmlns="" id="{872F719B-848E-4D93-958E-BB2877CB9E3E}"/>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7" name="グラフ 6">
            <a:extLst>
              <a:ext uri="{FF2B5EF4-FFF2-40B4-BE49-F238E27FC236}">
                <a16:creationId xmlns:a16="http://schemas.microsoft.com/office/drawing/2014/main" xmlns="" id="{C29B4F90-5EED-4C16-AA84-8728531C603B}"/>
              </a:ext>
            </a:extLst>
          </p:cNvPr>
          <p:cNvGraphicFramePr>
            <a:graphicFrameLocks/>
          </p:cNvGraphicFramePr>
          <p:nvPr>
            <p:extLst>
              <p:ext uri="{D42A27DB-BD31-4B8C-83A1-F6EECF244321}">
                <p14:modId xmlns:p14="http://schemas.microsoft.com/office/powerpoint/2010/main" val="3657901234"/>
              </p:ext>
            </p:extLst>
          </p:nvPr>
        </p:nvGraphicFramePr>
        <p:xfrm>
          <a:off x="459625" y="1555795"/>
          <a:ext cx="5571643" cy="17167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xmlns="" id="{8ADE3A31-036A-4AA4-9AD0-FBD5590EFE43}"/>
              </a:ext>
            </a:extLst>
          </p:cNvPr>
          <p:cNvGraphicFramePr>
            <a:graphicFrameLocks/>
          </p:cNvGraphicFramePr>
          <p:nvPr>
            <p:extLst>
              <p:ext uri="{D42A27DB-BD31-4B8C-83A1-F6EECF244321}">
                <p14:modId xmlns:p14="http://schemas.microsoft.com/office/powerpoint/2010/main" val="1558899622"/>
              </p:ext>
            </p:extLst>
          </p:nvPr>
        </p:nvGraphicFramePr>
        <p:xfrm>
          <a:off x="5792355" y="1555795"/>
          <a:ext cx="5571643" cy="17167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グラフ 8">
            <a:extLst>
              <a:ext uri="{FF2B5EF4-FFF2-40B4-BE49-F238E27FC236}">
                <a16:creationId xmlns:a16="http://schemas.microsoft.com/office/drawing/2014/main" xmlns="" id="{DCA01FCB-6BC4-493B-9C99-A61AA52C07BA}"/>
              </a:ext>
            </a:extLst>
          </p:cNvPr>
          <p:cNvGraphicFramePr>
            <a:graphicFrameLocks/>
          </p:cNvGraphicFramePr>
          <p:nvPr>
            <p:extLst>
              <p:ext uri="{D42A27DB-BD31-4B8C-83A1-F6EECF244321}">
                <p14:modId xmlns:p14="http://schemas.microsoft.com/office/powerpoint/2010/main" val="2176870660"/>
              </p:ext>
            </p:extLst>
          </p:nvPr>
        </p:nvGraphicFramePr>
        <p:xfrm>
          <a:off x="443077" y="3164103"/>
          <a:ext cx="5459883" cy="15171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a:extLst>
              <a:ext uri="{FF2B5EF4-FFF2-40B4-BE49-F238E27FC236}">
                <a16:creationId xmlns:a16="http://schemas.microsoft.com/office/drawing/2014/main" xmlns="" id="{0769EF79-D80B-4C21-A22D-794CC965ECF9}"/>
              </a:ext>
            </a:extLst>
          </p:cNvPr>
          <p:cNvGraphicFramePr>
            <a:graphicFrameLocks/>
          </p:cNvGraphicFramePr>
          <p:nvPr>
            <p:extLst>
              <p:ext uri="{D42A27DB-BD31-4B8C-83A1-F6EECF244321}">
                <p14:modId xmlns:p14="http://schemas.microsoft.com/office/powerpoint/2010/main" val="1266565082"/>
              </p:ext>
            </p:extLst>
          </p:nvPr>
        </p:nvGraphicFramePr>
        <p:xfrm>
          <a:off x="5911234" y="3164103"/>
          <a:ext cx="5444490" cy="147574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表 5">
            <a:extLst>
              <a:ext uri="{FF2B5EF4-FFF2-40B4-BE49-F238E27FC236}">
                <a16:creationId xmlns:a16="http://schemas.microsoft.com/office/drawing/2014/main" xmlns="" id="{0CA63CBD-C5BA-4218-8678-DA8F09F45F31}"/>
              </a:ext>
            </a:extLst>
          </p:cNvPr>
          <p:cNvGraphicFramePr>
            <a:graphicFrameLocks noGrp="1"/>
          </p:cNvGraphicFramePr>
          <p:nvPr>
            <p:extLst>
              <p:ext uri="{D42A27DB-BD31-4B8C-83A1-F6EECF244321}">
                <p14:modId xmlns:p14="http://schemas.microsoft.com/office/powerpoint/2010/main" val="2395591152"/>
              </p:ext>
            </p:extLst>
          </p:nvPr>
        </p:nvGraphicFramePr>
        <p:xfrm>
          <a:off x="443080" y="4880898"/>
          <a:ext cx="11341552" cy="1463040"/>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xmlns="" val="1366991294"/>
                    </a:ext>
                  </a:extLst>
                </a:gridCol>
                <a:gridCol w="1478013">
                  <a:extLst>
                    <a:ext uri="{9D8B030D-6E8A-4147-A177-3AD203B41FA5}">
                      <a16:colId xmlns:a16="http://schemas.microsoft.com/office/drawing/2014/main" xmlns="" val="1277251365"/>
                    </a:ext>
                  </a:extLst>
                </a:gridCol>
                <a:gridCol w="1941094">
                  <a:extLst>
                    <a:ext uri="{9D8B030D-6E8A-4147-A177-3AD203B41FA5}">
                      <a16:colId xmlns:a16="http://schemas.microsoft.com/office/drawing/2014/main" xmlns="" val="2139707205"/>
                    </a:ext>
                  </a:extLst>
                </a:gridCol>
                <a:gridCol w="1600200">
                  <a:extLst>
                    <a:ext uri="{9D8B030D-6E8A-4147-A177-3AD203B41FA5}">
                      <a16:colId xmlns:a16="http://schemas.microsoft.com/office/drawing/2014/main" xmlns="" val="2527762729"/>
                    </a:ext>
                  </a:extLst>
                </a:gridCol>
                <a:gridCol w="1941095">
                  <a:extLst>
                    <a:ext uri="{9D8B030D-6E8A-4147-A177-3AD203B41FA5}">
                      <a16:colId xmlns:a16="http://schemas.microsoft.com/office/drawing/2014/main" xmlns="" val="398529073"/>
                    </a:ext>
                  </a:extLst>
                </a:gridCol>
                <a:gridCol w="2395990">
                  <a:extLst>
                    <a:ext uri="{9D8B030D-6E8A-4147-A177-3AD203B41FA5}">
                      <a16:colId xmlns:a16="http://schemas.microsoft.com/office/drawing/2014/main" xmlns="" val="3799076982"/>
                    </a:ext>
                  </a:extLst>
                </a:gridCol>
              </a:tblGrid>
              <a:tr h="208578">
                <a:tc>
                  <a:txBody>
                    <a:bodyPr/>
                    <a:lstStyle/>
                    <a:p>
                      <a:pPr algn="ctr" fontAlgn="t"/>
                      <a:r>
                        <a:rPr lang="ja-JP" altLang="en-US" sz="1000" b="0" i="0" u="none" strike="noStrike" dirty="0">
                          <a:solidFill>
                            <a:srgbClr val="FFFFFF"/>
                          </a:solidFill>
                          <a:effectLst/>
                          <a:latin typeface="+mn-ea"/>
                          <a:ea typeface="+mn-ea"/>
                        </a:rPr>
                        <a:t>便ズレ発生日数</a:t>
                      </a:r>
                    </a:p>
                  </a:txBody>
                  <a:tcPr marL="6350" marR="6350" marT="6350" marB="0"/>
                </a:tc>
                <a:tc>
                  <a:txBody>
                    <a:bodyPr/>
                    <a:lstStyle/>
                    <a:p>
                      <a:pPr algn="ctr"/>
                      <a:r>
                        <a:rPr kumimoji="1" lang="ja-JP" altLang="en-US" sz="1000" b="0" dirty="0">
                          <a:latin typeface="+mn-ea"/>
                          <a:ea typeface="+mn-ea"/>
                        </a:rPr>
                        <a:t>品番数</a:t>
                      </a:r>
                    </a:p>
                  </a:txBody>
                  <a:tcPr/>
                </a:tc>
                <a:tc>
                  <a:txBody>
                    <a:bodyPr/>
                    <a:lstStyle/>
                    <a:p>
                      <a:pPr algn="ctr"/>
                      <a:r>
                        <a:rPr lang="ja-JP" altLang="en-US" sz="1000" b="0" dirty="0">
                          <a:latin typeface="+mn-ea"/>
                          <a:ea typeface="+mn-ea"/>
                        </a:rPr>
                        <a:t>納入回数の平均値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収容数の平均値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日量数（箱数）の平均値</a:t>
                      </a:r>
                      <a:endParaRPr kumimoji="1" lang="ja-JP" altLang="en-US" sz="1000" b="0" dirty="0">
                        <a:latin typeface="+mn-ea"/>
                        <a:ea typeface="+mn-ea"/>
                      </a:endParaRPr>
                    </a:p>
                  </a:txBody>
                  <a:tcPr/>
                </a:tc>
                <a:tc>
                  <a:txBody>
                    <a:bodyPr/>
                    <a:lstStyle/>
                    <a:p>
                      <a:pPr algn="ctr"/>
                      <a:r>
                        <a:rPr lang="ja-JP" altLang="en-US" sz="1000" b="0" dirty="0">
                          <a:latin typeface="+mn-ea"/>
                          <a:ea typeface="+mn-ea"/>
                        </a:rPr>
                        <a:t>順立在庫</a:t>
                      </a:r>
                      <a:r>
                        <a:rPr lang="en-US" altLang="ja-JP" sz="1000" b="0" dirty="0">
                          <a:latin typeface="+mn-ea"/>
                          <a:ea typeface="+mn-ea"/>
                        </a:rPr>
                        <a:t>/</a:t>
                      </a:r>
                      <a:r>
                        <a:rPr lang="ja-JP" altLang="en-US" sz="1000" b="0" dirty="0">
                          <a:latin typeface="+mn-ea"/>
                          <a:ea typeface="+mn-ea"/>
                        </a:rPr>
                        <a:t>設計値</a:t>
                      </a:r>
                      <a:r>
                        <a:rPr lang="en-US" altLang="ja-JP" sz="1000" b="0" dirty="0">
                          <a:latin typeface="+mn-ea"/>
                          <a:ea typeface="+mn-ea"/>
                        </a:rPr>
                        <a:t>MAX</a:t>
                      </a:r>
                      <a:r>
                        <a:rPr lang="ja-JP" altLang="en-US" sz="1000" b="0" dirty="0">
                          <a:latin typeface="+mn-ea"/>
                          <a:ea typeface="+mn-ea"/>
                        </a:rPr>
                        <a:t>の平均値</a:t>
                      </a:r>
                      <a:endParaRPr kumimoji="1" lang="ja-JP" altLang="en-US" sz="1000" b="0" dirty="0">
                        <a:latin typeface="+mn-ea"/>
                        <a:ea typeface="+mn-ea"/>
                      </a:endParaRPr>
                    </a:p>
                  </a:txBody>
                  <a:tcPr/>
                </a:tc>
                <a:extLst>
                  <a:ext uri="{0D108BD9-81ED-4DB2-BD59-A6C34878D82A}">
                    <a16:rowId xmlns:a16="http://schemas.microsoft.com/office/drawing/2014/main" xmlns="" val="1509856468"/>
                  </a:ext>
                </a:extLst>
              </a:tr>
              <a:tr h="208578">
                <a:tc>
                  <a:txBody>
                    <a:bodyPr/>
                    <a:lstStyle/>
                    <a:p>
                      <a:pPr algn="ctr" rtl="0" fontAlgn="ctr"/>
                      <a:r>
                        <a:rPr lang="ja-JP" altLang="en-US" sz="1000" b="0" i="0" u="none" strike="noStrike" dirty="0">
                          <a:solidFill>
                            <a:srgbClr val="333333"/>
                          </a:solidFill>
                          <a:effectLst/>
                          <a:latin typeface="+mn-ea"/>
                          <a:ea typeface="+mn-ea"/>
                        </a:rPr>
                        <a:t>便ズレ０日</a:t>
                      </a:r>
                    </a:p>
                  </a:txBody>
                  <a:tcPr marL="6350" marR="6350" marT="6350" marB="0" anchor="ctr"/>
                </a:tc>
                <a:tc>
                  <a:txBody>
                    <a:bodyPr/>
                    <a:lstStyle/>
                    <a:p>
                      <a:pPr algn="ctr"/>
                      <a:r>
                        <a:rPr kumimoji="1" lang="en-US" altLang="ja-JP" sz="1000" b="0" dirty="0">
                          <a:latin typeface="+mn-ea"/>
                          <a:ea typeface="+mn-ea"/>
                        </a:rPr>
                        <a:t>57</a:t>
                      </a:r>
                    </a:p>
                  </a:txBody>
                  <a:tcPr/>
                </a:tc>
                <a:tc>
                  <a:txBody>
                    <a:bodyPr/>
                    <a:lstStyle/>
                    <a:p>
                      <a:pPr algn="ctr"/>
                      <a:r>
                        <a:rPr kumimoji="1" lang="en-US" altLang="ja-JP" sz="1000" b="0" dirty="0">
                          <a:latin typeface="+mn-ea"/>
                          <a:ea typeface="+mn-ea"/>
                        </a:rPr>
                        <a:t>1.26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95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14.85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0.86</a:t>
                      </a:r>
                      <a:endParaRPr kumimoji="1" lang="ja-JP" altLang="en-US" sz="1000" b="0" dirty="0">
                        <a:latin typeface="+mn-ea"/>
                        <a:ea typeface="+mn-ea"/>
                      </a:endParaRPr>
                    </a:p>
                  </a:txBody>
                  <a:tcPr/>
                </a:tc>
                <a:extLst>
                  <a:ext uri="{0D108BD9-81ED-4DB2-BD59-A6C34878D82A}">
                    <a16:rowId xmlns:a16="http://schemas.microsoft.com/office/drawing/2014/main" xmlns="" val="2835267062"/>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3.34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513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9.06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1.41</a:t>
                      </a:r>
                      <a:endParaRPr kumimoji="1" lang="ja-JP" altLang="en-US" sz="1000" b="0" dirty="0">
                        <a:latin typeface="+mn-ea"/>
                        <a:ea typeface="+mn-ea"/>
                      </a:endParaRPr>
                    </a:p>
                  </a:txBody>
                  <a:tcPr/>
                </a:tc>
                <a:extLst>
                  <a:ext uri="{0D108BD9-81ED-4DB2-BD59-A6C34878D82A}">
                    <a16:rowId xmlns:a16="http://schemas.microsoft.com/office/drawing/2014/main" xmlns="" val="935238162"/>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22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1.59</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2.21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2.36</a:t>
                      </a:r>
                      <a:endParaRPr kumimoji="1" lang="ja-JP" altLang="en-US" sz="1000" b="0" dirty="0">
                        <a:latin typeface="+mn-ea"/>
                        <a:ea typeface="+mn-ea"/>
                      </a:endParaRPr>
                    </a:p>
                  </a:txBody>
                  <a:tcPr/>
                </a:tc>
                <a:extLst>
                  <a:ext uri="{0D108BD9-81ED-4DB2-BD59-A6C34878D82A}">
                    <a16:rowId xmlns:a16="http://schemas.microsoft.com/office/drawing/2014/main" xmlns="" val="352967913"/>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1.86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526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1.91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1.45</a:t>
                      </a:r>
                      <a:endParaRPr kumimoji="1" lang="ja-JP" altLang="en-US" sz="1000" b="0" dirty="0">
                        <a:latin typeface="+mn-ea"/>
                        <a:ea typeface="+mn-ea"/>
                      </a:endParaRPr>
                    </a:p>
                  </a:txBody>
                  <a:tcPr/>
                </a:tc>
                <a:extLst>
                  <a:ext uri="{0D108BD9-81ED-4DB2-BD59-A6C34878D82A}">
                    <a16:rowId xmlns:a16="http://schemas.microsoft.com/office/drawing/2014/main" xmlns="" val="1603846785"/>
                  </a:ext>
                </a:extLst>
              </a:tr>
              <a:tr h="208578">
                <a:tc>
                  <a:txBody>
                    <a:bodyPr/>
                    <a:lstStyle/>
                    <a:p>
                      <a:pPr algn="ctr" rtl="0" fontAlgn="ctr"/>
                      <a:r>
                        <a:rPr lang="ja-JP" altLang="en-US" sz="1000" b="0" i="0" u="none" strike="noStrike" dirty="0">
                          <a:solidFill>
                            <a:srgbClr val="333333"/>
                          </a:solidFill>
                          <a:effectLst/>
                          <a:latin typeface="+mn-ea"/>
                          <a:ea typeface="+mn-ea"/>
                        </a:rPr>
                        <a:t>便ズレ</a:t>
                      </a:r>
                      <a:r>
                        <a:rPr lang="en-US" altLang="ja-JP" sz="1000" b="0" i="0" u="none" strike="noStrike" dirty="0">
                          <a:solidFill>
                            <a:srgbClr val="333333"/>
                          </a:solidFill>
                          <a:effectLst/>
                          <a:latin typeface="+mn-ea"/>
                          <a:ea typeface="+mn-ea"/>
                        </a:rPr>
                        <a:t>16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~20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54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4.96</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773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3.24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0.99</a:t>
                      </a:r>
                      <a:endParaRPr kumimoji="1" lang="ja-JP" altLang="en-US" sz="1000" b="0" dirty="0">
                        <a:latin typeface="+mn-ea"/>
                        <a:ea typeface="+mn-ea"/>
                      </a:endParaRPr>
                    </a:p>
                  </a:txBody>
                  <a:tcPr/>
                </a:tc>
                <a:extLst>
                  <a:ext uri="{0D108BD9-81ED-4DB2-BD59-A6C34878D82A}">
                    <a16:rowId xmlns:a16="http://schemas.microsoft.com/office/drawing/2014/main" xmlns="" val="2007193651"/>
                  </a:ext>
                </a:extLst>
              </a:tr>
            </a:tbl>
          </a:graphicData>
        </a:graphic>
      </p:graphicFrame>
    </p:spTree>
    <p:extLst>
      <p:ext uri="{BB962C8B-B14F-4D97-AF65-F5344CB8AC3E}">
        <p14:creationId xmlns:p14="http://schemas.microsoft.com/office/powerpoint/2010/main" val="3082671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D63456EB-C8C0-4DE8-8B32-59B3EE961BF8}"/>
              </a:ext>
            </a:extLst>
          </p:cNvPr>
          <p:cNvSpPr>
            <a:spLocks noGrp="1"/>
          </p:cNvSpPr>
          <p:nvPr>
            <p:ph type="body" sz="quarter" idx="18"/>
          </p:nvPr>
        </p:nvSpPr>
        <p:spPr/>
        <p:txBody>
          <a:bodyPr/>
          <a:lstStyle/>
          <a:p>
            <a:r>
              <a:rPr kumimoji="1" lang="ja-JP" altLang="en-US" dirty="0"/>
              <a:t>・</a:t>
            </a:r>
            <a:r>
              <a:rPr kumimoji="1" lang="en-US" altLang="ja-JP" dirty="0"/>
              <a:t>11</a:t>
            </a:r>
            <a:r>
              <a:rPr kumimoji="1" lang="ja-JP" altLang="en-US" dirty="0"/>
              <a:t>月</a:t>
            </a:r>
            <a:r>
              <a:rPr kumimoji="1" lang="en-US" altLang="ja-JP" dirty="0"/>
              <a:t>30</a:t>
            </a:r>
            <a:r>
              <a:rPr kumimoji="1" lang="ja-JP" altLang="en-US" dirty="0"/>
              <a:t>日データにある。</a:t>
            </a:r>
            <a:r>
              <a:rPr lang="en-US" altLang="ja-JP" dirty="0"/>
              <a:t>12</a:t>
            </a:r>
            <a:r>
              <a:rPr lang="ja-JP" altLang="en-US" dirty="0"/>
              <a:t>月</a:t>
            </a:r>
            <a:r>
              <a:rPr lang="en-US" altLang="ja-JP" dirty="0"/>
              <a:t>30</a:t>
            </a:r>
            <a:r>
              <a:rPr lang="ja-JP" altLang="en-US" dirty="0"/>
              <a:t>日と被りそう。消そう</a:t>
            </a:r>
            <a:endParaRPr lang="en-US" altLang="ja-JP" dirty="0"/>
          </a:p>
          <a:p>
            <a:r>
              <a:rPr kumimoji="1" lang="ja-JP" altLang="en-US" dirty="0"/>
              <a:t>対応済・かんばん</a:t>
            </a:r>
            <a:r>
              <a:rPr kumimoji="1" lang="en-US" altLang="ja-JP" dirty="0"/>
              <a:t>LT</a:t>
            </a:r>
            <a:r>
              <a:rPr kumimoji="1" lang="ja-JP" altLang="en-US" dirty="0"/>
              <a:t>に不等ピッチ紐づけると、納入されてない日は、不等ピッチつかない。時間揃っている在庫の方に結合しよ。</a:t>
            </a:r>
            <a:endParaRPr kumimoji="1" lang="en-US" altLang="ja-JP" dirty="0"/>
          </a:p>
          <a:p>
            <a:r>
              <a:rPr lang="ja-JP" altLang="en-US" dirty="0"/>
              <a:t>・計算数と必要数で値が違う。箱で見たら影響すくないかもだけど</a:t>
            </a:r>
            <a:endParaRPr lang="en-US" altLang="ja-JP" dirty="0"/>
          </a:p>
          <a:p>
            <a:r>
              <a:rPr lang="ja-JP" altLang="en-US" dirty="0"/>
              <a:t>・回収数は信用できないかも。月曜に多い傾向あるからまとめてやってるかも。</a:t>
            </a:r>
            <a:endParaRPr lang="en-US" altLang="ja-JP" dirty="0"/>
          </a:p>
          <a:p>
            <a:r>
              <a:rPr lang="ja-JP" altLang="en-US" dirty="0"/>
              <a:t>・日量数が設計と思うと、日量で割ればいいのか？</a:t>
            </a:r>
            <a:endParaRPr lang="en-US" altLang="ja-JP" dirty="0"/>
          </a:p>
        </p:txBody>
      </p:sp>
      <p:sp>
        <p:nvSpPr>
          <p:cNvPr id="3" name="テキスト プレースホルダー 2">
            <a:extLst>
              <a:ext uri="{FF2B5EF4-FFF2-40B4-BE49-F238E27FC236}">
                <a16:creationId xmlns:a16="http://schemas.microsoft.com/office/drawing/2014/main" xmlns="" id="{9A59453F-B15E-418F-A9FE-1BC001CA32F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603407BD-2123-4BE2-B172-B7A2EB078BD3}"/>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5" name="表 4">
            <a:extLst>
              <a:ext uri="{FF2B5EF4-FFF2-40B4-BE49-F238E27FC236}">
                <a16:creationId xmlns:a16="http://schemas.microsoft.com/office/drawing/2014/main" xmlns="" id="{6428A342-9156-4ADA-9030-0A7A1BB5EED6}"/>
              </a:ext>
            </a:extLst>
          </p:cNvPr>
          <p:cNvGraphicFramePr>
            <a:graphicFrameLocks noGrp="1"/>
          </p:cNvGraphicFramePr>
          <p:nvPr>
            <p:extLst>
              <p:ext uri="{D42A27DB-BD31-4B8C-83A1-F6EECF244321}">
                <p14:modId xmlns:p14="http://schemas.microsoft.com/office/powerpoint/2010/main" val="785337259"/>
              </p:ext>
            </p:extLst>
          </p:nvPr>
        </p:nvGraphicFramePr>
        <p:xfrm>
          <a:off x="528718" y="2997567"/>
          <a:ext cx="11190035" cy="2514600"/>
        </p:xfrm>
        <a:graphic>
          <a:graphicData uri="http://schemas.openxmlformats.org/drawingml/2006/table">
            <a:tbl>
              <a:tblPr/>
              <a:tblGrid>
                <a:gridCol w="1087585">
                  <a:extLst>
                    <a:ext uri="{9D8B030D-6E8A-4147-A177-3AD203B41FA5}">
                      <a16:colId xmlns:a16="http://schemas.microsoft.com/office/drawing/2014/main" xmlns="" val="2937608983"/>
                    </a:ext>
                  </a:extLst>
                </a:gridCol>
                <a:gridCol w="1280933">
                  <a:extLst>
                    <a:ext uri="{9D8B030D-6E8A-4147-A177-3AD203B41FA5}">
                      <a16:colId xmlns:a16="http://schemas.microsoft.com/office/drawing/2014/main" xmlns="" val="499047326"/>
                    </a:ext>
                  </a:extLst>
                </a:gridCol>
                <a:gridCol w="1280933">
                  <a:extLst>
                    <a:ext uri="{9D8B030D-6E8A-4147-A177-3AD203B41FA5}">
                      <a16:colId xmlns:a16="http://schemas.microsoft.com/office/drawing/2014/main" xmlns="" val="3292293592"/>
                    </a:ext>
                  </a:extLst>
                </a:gridCol>
                <a:gridCol w="628382">
                  <a:extLst>
                    <a:ext uri="{9D8B030D-6E8A-4147-A177-3AD203B41FA5}">
                      <a16:colId xmlns:a16="http://schemas.microsoft.com/office/drawing/2014/main" xmlns="" val="311092449"/>
                    </a:ext>
                  </a:extLst>
                </a:gridCol>
                <a:gridCol w="628382">
                  <a:extLst>
                    <a:ext uri="{9D8B030D-6E8A-4147-A177-3AD203B41FA5}">
                      <a16:colId xmlns:a16="http://schemas.microsoft.com/office/drawing/2014/main" xmlns="" val="3662100737"/>
                    </a:ext>
                  </a:extLst>
                </a:gridCol>
                <a:gridCol w="628382">
                  <a:extLst>
                    <a:ext uri="{9D8B030D-6E8A-4147-A177-3AD203B41FA5}">
                      <a16:colId xmlns:a16="http://schemas.microsoft.com/office/drawing/2014/main" xmlns="" val="2872349686"/>
                    </a:ext>
                  </a:extLst>
                </a:gridCol>
                <a:gridCol w="628382">
                  <a:extLst>
                    <a:ext uri="{9D8B030D-6E8A-4147-A177-3AD203B41FA5}">
                      <a16:colId xmlns:a16="http://schemas.microsoft.com/office/drawing/2014/main" xmlns="" val="1354228837"/>
                    </a:ext>
                  </a:extLst>
                </a:gridCol>
                <a:gridCol w="628382">
                  <a:extLst>
                    <a:ext uri="{9D8B030D-6E8A-4147-A177-3AD203B41FA5}">
                      <a16:colId xmlns:a16="http://schemas.microsoft.com/office/drawing/2014/main" xmlns="" val="605476424"/>
                    </a:ext>
                  </a:extLst>
                </a:gridCol>
                <a:gridCol w="628382">
                  <a:extLst>
                    <a:ext uri="{9D8B030D-6E8A-4147-A177-3AD203B41FA5}">
                      <a16:colId xmlns:a16="http://schemas.microsoft.com/office/drawing/2014/main" xmlns="" val="3989740583"/>
                    </a:ext>
                  </a:extLst>
                </a:gridCol>
                <a:gridCol w="628382">
                  <a:extLst>
                    <a:ext uri="{9D8B030D-6E8A-4147-A177-3AD203B41FA5}">
                      <a16:colId xmlns:a16="http://schemas.microsoft.com/office/drawing/2014/main" xmlns="" val="42094770"/>
                    </a:ext>
                  </a:extLst>
                </a:gridCol>
                <a:gridCol w="628382">
                  <a:extLst>
                    <a:ext uri="{9D8B030D-6E8A-4147-A177-3AD203B41FA5}">
                      <a16:colId xmlns:a16="http://schemas.microsoft.com/office/drawing/2014/main" xmlns="" val="3343132328"/>
                    </a:ext>
                  </a:extLst>
                </a:gridCol>
                <a:gridCol w="628382">
                  <a:extLst>
                    <a:ext uri="{9D8B030D-6E8A-4147-A177-3AD203B41FA5}">
                      <a16:colId xmlns:a16="http://schemas.microsoft.com/office/drawing/2014/main" xmlns="" val="3907795430"/>
                    </a:ext>
                  </a:extLst>
                </a:gridCol>
                <a:gridCol w="628382">
                  <a:extLst>
                    <a:ext uri="{9D8B030D-6E8A-4147-A177-3AD203B41FA5}">
                      <a16:colId xmlns:a16="http://schemas.microsoft.com/office/drawing/2014/main" xmlns="" val="2283204250"/>
                    </a:ext>
                  </a:extLst>
                </a:gridCol>
                <a:gridCol w="628382">
                  <a:extLst>
                    <a:ext uri="{9D8B030D-6E8A-4147-A177-3AD203B41FA5}">
                      <a16:colId xmlns:a16="http://schemas.microsoft.com/office/drawing/2014/main" xmlns="" val="135205010"/>
                    </a:ext>
                  </a:extLst>
                </a:gridCol>
                <a:gridCol w="628382">
                  <a:extLst>
                    <a:ext uri="{9D8B030D-6E8A-4147-A177-3AD203B41FA5}">
                      <a16:colId xmlns:a16="http://schemas.microsoft.com/office/drawing/2014/main" xmlns="" val="706373891"/>
                    </a:ext>
                  </a:extLst>
                </a:gridCol>
              </a:tblGrid>
              <a:tr h="228600">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品名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TW"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4477108"/>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3620402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3517164"/>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4194916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15189637"/>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7498970"/>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18154451"/>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59805833"/>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3610866"/>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0443542"/>
                  </a:ext>
                </a:extLst>
              </a:tr>
              <a:tr h="22860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5383228"/>
                  </a:ext>
                </a:extLst>
              </a:tr>
            </a:tbl>
          </a:graphicData>
        </a:graphic>
      </p:graphicFrame>
    </p:spTree>
    <p:extLst>
      <p:ext uri="{BB962C8B-B14F-4D97-AF65-F5344CB8AC3E}">
        <p14:creationId xmlns:p14="http://schemas.microsoft.com/office/powerpoint/2010/main" val="2863179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AB7FE7F-87CE-45F6-99B3-A799AC93FF5F}"/>
              </a:ext>
            </a:extLst>
          </p:cNvPr>
          <p:cNvSpPr>
            <a:spLocks noGrp="1"/>
          </p:cNvSpPr>
          <p:nvPr>
            <p:ph type="body" sz="quarter" idx="18"/>
          </p:nvPr>
        </p:nvSpPr>
        <p:spPr/>
        <p:txBody>
          <a:bodyPr/>
          <a:lstStyle/>
          <a:p>
            <a:r>
              <a:rPr lang="ja-JP" altLang="en-US" b="0" i="0" dirty="0">
                <a:solidFill>
                  <a:srgbClr val="172B4D"/>
                </a:solidFill>
                <a:effectLst/>
                <a:latin typeface="Hiragino Kaku Gothic Pro"/>
              </a:rPr>
              <a:t>データ分析に多く工数がかかることによる</a:t>
            </a:r>
            <a:r>
              <a:rPr lang="en-US" altLang="ja-JP" b="0" i="0" dirty="0">
                <a:solidFill>
                  <a:srgbClr val="172B4D"/>
                </a:solidFill>
                <a:effectLst/>
                <a:latin typeface="Hiragino Kaku Gothic Pro"/>
              </a:rPr>
              <a:t>PDCA</a:t>
            </a:r>
            <a:r>
              <a:rPr lang="ja-JP" altLang="en-US" b="0" i="0" dirty="0">
                <a:solidFill>
                  <a:srgbClr val="172B4D"/>
                </a:solidFill>
                <a:effectLst/>
                <a:latin typeface="Hiragino Kaku Gothic Pro"/>
              </a:rPr>
              <a:t>リードタイムの増加</a:t>
            </a:r>
          </a:p>
          <a:p>
            <a:endParaRPr kumimoji="1" lang="ja-JP" altLang="en-US" dirty="0"/>
          </a:p>
        </p:txBody>
      </p:sp>
      <p:sp>
        <p:nvSpPr>
          <p:cNvPr id="3" name="テキスト プレースホルダー 2">
            <a:extLst>
              <a:ext uri="{FF2B5EF4-FFF2-40B4-BE49-F238E27FC236}">
                <a16:creationId xmlns:a16="http://schemas.microsoft.com/office/drawing/2014/main" xmlns="" id="{00C84E2F-DA93-491F-8F01-C4AB9948DA8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275C8802-9BF8-4534-9833-C06B56DD7A9D}"/>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pic>
        <p:nvPicPr>
          <p:cNvPr id="6" name="図 5">
            <a:extLst>
              <a:ext uri="{FF2B5EF4-FFF2-40B4-BE49-F238E27FC236}">
                <a16:creationId xmlns:a16="http://schemas.microsoft.com/office/drawing/2014/main" xmlns="" id="{FA7254C8-488C-4EB0-8B3A-98D6ED73904E}"/>
              </a:ext>
            </a:extLst>
          </p:cNvPr>
          <p:cNvPicPr>
            <a:picLocks noChangeAspect="1"/>
          </p:cNvPicPr>
          <p:nvPr/>
        </p:nvPicPr>
        <p:blipFill>
          <a:blip r:embed="rId2"/>
          <a:stretch>
            <a:fillRect/>
          </a:stretch>
        </p:blipFill>
        <p:spPr>
          <a:xfrm>
            <a:off x="1300480" y="1601122"/>
            <a:ext cx="9865360" cy="4358554"/>
          </a:xfrm>
          <a:prstGeom prst="rect">
            <a:avLst/>
          </a:prstGeom>
        </p:spPr>
      </p:pic>
    </p:spTree>
    <p:extLst>
      <p:ext uri="{BB962C8B-B14F-4D97-AF65-F5344CB8AC3E}">
        <p14:creationId xmlns:p14="http://schemas.microsoft.com/office/powerpoint/2010/main" val="51952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dirty="0"/>
              <a:t>トラック便数と在庫過多の関係</a:t>
            </a:r>
            <a:endParaRPr lang="en-US" altLang="ja-JP" sz="1800" dirty="0"/>
          </a:p>
          <a:p>
            <a:r>
              <a:rPr kumimoji="1" lang="ja-JP" altLang="en-US" sz="1800" dirty="0"/>
              <a:t>設計便数以下でトラックが運行（トラックが減車）していることで、設計値</a:t>
            </a:r>
            <a:r>
              <a:rPr kumimoji="1" lang="en-US" altLang="ja-JP" sz="1800" dirty="0"/>
              <a:t>MAX</a:t>
            </a:r>
            <a:r>
              <a:rPr kumimoji="1" lang="ja-JP" altLang="en-US" sz="1800" dirty="0"/>
              <a:t>を超えている（数値上異常に見えている）可能性があるため</a:t>
            </a:r>
            <a:endParaRPr kumimoji="1" lang="en-US" altLang="ja-JP" sz="1800" dirty="0"/>
          </a:p>
          <a:p>
            <a:endParaRPr lang="en-US" altLang="ja-JP" sz="1800" b="0" dirty="0"/>
          </a:p>
          <a:p>
            <a:r>
              <a:rPr kumimoji="1" lang="ja-JP" altLang="en-US" sz="1800" b="0" dirty="0"/>
              <a:t>納入数</a:t>
            </a:r>
            <a:r>
              <a:rPr lang="ja-JP" altLang="en-US" sz="1800" b="0" dirty="0"/>
              <a:t>と在庫過多の</a:t>
            </a:r>
            <a:r>
              <a:rPr kumimoji="1" lang="ja-JP" altLang="en-US" sz="1800" b="0" dirty="0"/>
              <a:t>関係</a:t>
            </a:r>
            <a:endParaRPr kumimoji="1" lang="en-US" altLang="ja-JP" sz="1800" b="0" dirty="0"/>
          </a:p>
          <a:p>
            <a:r>
              <a:rPr lang="ja-JP" altLang="en-US" sz="1800" b="0" dirty="0"/>
              <a:t>計画通り納入されていない（日量数＜納入数）ことで、設計値</a:t>
            </a:r>
            <a:r>
              <a:rPr lang="en-US" altLang="ja-JP" sz="1800" b="0" dirty="0"/>
              <a:t>MAX</a:t>
            </a:r>
            <a:r>
              <a:rPr lang="ja-JP" altLang="en-US" sz="1800" b="0" dirty="0"/>
              <a:t>を超えている（過剰在庫が発生している）可能性があるため</a:t>
            </a:r>
            <a:endParaRPr lang="en-US" altLang="ja-JP" sz="1800" b="0" dirty="0"/>
          </a:p>
          <a:p>
            <a:endParaRPr kumimoji="1" lang="ja-JP" altLang="en-US" sz="1800" b="0" dirty="0"/>
          </a:p>
        </p:txBody>
      </p:sp>
      <p:sp>
        <p:nvSpPr>
          <p:cNvPr id="3" name="テキスト プレースホルダー 2"/>
          <p:cNvSpPr>
            <a:spLocks noGrp="1"/>
          </p:cNvSpPr>
          <p:nvPr>
            <p:ph type="body" sz="quarter" idx="20"/>
          </p:nvPr>
        </p:nvSpPr>
        <p:spPr/>
        <p:txBody>
          <a:bodyPr/>
          <a:lstStyle/>
          <a:p>
            <a:r>
              <a:rPr lang="ja-JP" altLang="en-US" sz="2000" dirty="0"/>
              <a:t>分析テーマ</a:t>
            </a:r>
            <a:endParaRPr kumimoji="1" lang="ja-JP" altLang="en-US" sz="20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
        <p:nvSpPr>
          <p:cNvPr id="11" name="正方形/長方形 10">
            <a:extLst>
              <a:ext uri="{FF2B5EF4-FFF2-40B4-BE49-F238E27FC236}">
                <a16:creationId xmlns:a16="http://schemas.microsoft.com/office/drawing/2014/main" xmlns="" id="{4114B7E7-0060-4854-9A4B-B2812C630735}"/>
              </a:ext>
            </a:extLst>
          </p:cNvPr>
          <p:cNvSpPr/>
          <p:nvPr/>
        </p:nvSpPr>
        <p:spPr>
          <a:xfrm>
            <a:off x="7162425" y="317427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設計</a:t>
            </a:r>
          </a:p>
        </p:txBody>
      </p:sp>
    </p:spTree>
    <p:extLst>
      <p:ext uri="{BB962C8B-B14F-4D97-AF65-F5344CB8AC3E}">
        <p14:creationId xmlns:p14="http://schemas.microsoft.com/office/powerpoint/2010/main" val="222509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7F193B96-D847-41E5-AAC0-BC52D02F74FC}"/>
              </a:ext>
            </a:extLst>
          </p:cNvPr>
          <p:cNvSpPr>
            <a:spLocks noGrp="1"/>
          </p:cNvSpPr>
          <p:nvPr>
            <p:ph type="body" sz="quarter" idx="18"/>
          </p:nvPr>
        </p:nvSpPr>
        <p:spPr/>
        <p:txBody>
          <a:bodyPr/>
          <a:lstStyle/>
          <a:p>
            <a:r>
              <a:rPr kumimoji="1" lang="ja-JP" altLang="en-US" sz="1600" b="0" dirty="0"/>
              <a:t>■調べたこと</a:t>
            </a:r>
            <a:endParaRPr kumimoji="1" lang="en-US" altLang="ja-JP" sz="1600" b="0" dirty="0"/>
          </a:p>
          <a:p>
            <a:r>
              <a:rPr lang="ja-JP" altLang="en-US" sz="1600" b="0" dirty="0"/>
              <a:t>・時間変えた、</a:t>
            </a:r>
            <a:r>
              <a:rPr lang="en-US" altLang="ja-JP" sz="1600" b="0" dirty="0"/>
              <a:t>8</a:t>
            </a:r>
            <a:r>
              <a:rPr lang="ja-JP" altLang="en-US" sz="1600" b="0" dirty="0"/>
              <a:t>時半にした</a:t>
            </a:r>
            <a:endParaRPr lang="en-US" altLang="ja-JP" sz="1600" b="0" dirty="0"/>
          </a:p>
          <a:p>
            <a:r>
              <a:rPr kumimoji="1" lang="ja-JP" altLang="en-US" sz="1600" b="0" dirty="0"/>
              <a:t>・繰り上げ計算した</a:t>
            </a:r>
            <a:endParaRPr kumimoji="1" lang="en-US" altLang="ja-JP" sz="1600" b="0" dirty="0"/>
          </a:p>
          <a:p>
            <a:r>
              <a:rPr lang="ja-JP" altLang="en-US" sz="1600" b="0" dirty="0"/>
              <a:t>・設計便数と実績便数のズレ（どの品番で</a:t>
            </a:r>
            <a:endParaRPr kumimoji="1" lang="ja-JP" altLang="en-US" sz="1600" b="0" dirty="0"/>
          </a:p>
        </p:txBody>
      </p:sp>
      <p:sp>
        <p:nvSpPr>
          <p:cNvPr id="3" name="テキスト プレースホルダー 2">
            <a:extLst>
              <a:ext uri="{FF2B5EF4-FFF2-40B4-BE49-F238E27FC236}">
                <a16:creationId xmlns:a16="http://schemas.microsoft.com/office/drawing/2014/main" xmlns="" id="{B66A2319-E414-494C-A29A-82A07FA06409}"/>
              </a:ext>
            </a:extLst>
          </p:cNvPr>
          <p:cNvSpPr>
            <a:spLocks noGrp="1"/>
          </p:cNvSpPr>
          <p:nvPr>
            <p:ph type="body" sz="quarter" idx="20"/>
          </p:nvPr>
        </p:nvSpPr>
        <p:spPr/>
        <p:txBody>
          <a:bodyPr/>
          <a:lstStyle/>
          <a:p>
            <a:r>
              <a:rPr lang="ja-JP" altLang="en-US" sz="2000" dirty="0"/>
              <a:t>使用データ</a:t>
            </a:r>
            <a:endParaRPr kumimoji="1" lang="ja-JP" altLang="en-US" sz="2000" dirty="0"/>
          </a:p>
        </p:txBody>
      </p:sp>
      <p:sp>
        <p:nvSpPr>
          <p:cNvPr id="4" name="日付プレースホルダー 3">
            <a:extLst>
              <a:ext uri="{FF2B5EF4-FFF2-40B4-BE49-F238E27FC236}">
                <a16:creationId xmlns:a16="http://schemas.microsoft.com/office/drawing/2014/main" xmlns="" id="{8F1D7766-D3C2-4D01-BDF2-BE548F8B8D2D}"/>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5" name="表 4">
            <a:extLst>
              <a:ext uri="{FF2B5EF4-FFF2-40B4-BE49-F238E27FC236}">
                <a16:creationId xmlns:a16="http://schemas.microsoft.com/office/drawing/2014/main" xmlns="" id="{AFCF832F-1B0A-4520-B2EB-553F0DD92F3C}"/>
              </a:ext>
            </a:extLst>
          </p:cNvPr>
          <p:cNvGraphicFramePr>
            <a:graphicFrameLocks noGrp="1"/>
          </p:cNvGraphicFramePr>
          <p:nvPr>
            <p:extLst>
              <p:ext uri="{D42A27DB-BD31-4B8C-83A1-F6EECF244321}">
                <p14:modId xmlns:p14="http://schemas.microsoft.com/office/powerpoint/2010/main" val="2841728413"/>
              </p:ext>
            </p:extLst>
          </p:nvPr>
        </p:nvGraphicFramePr>
        <p:xfrm>
          <a:off x="537097" y="2103956"/>
          <a:ext cx="9907435" cy="4143702"/>
        </p:xfrm>
        <a:graphic>
          <a:graphicData uri="http://schemas.openxmlformats.org/drawingml/2006/table">
            <a:tbl>
              <a:tblPr/>
              <a:tblGrid>
                <a:gridCol w="724688">
                  <a:extLst>
                    <a:ext uri="{9D8B030D-6E8A-4147-A177-3AD203B41FA5}">
                      <a16:colId xmlns:a16="http://schemas.microsoft.com/office/drawing/2014/main" xmlns="" val="2937608983"/>
                    </a:ext>
                  </a:extLst>
                </a:gridCol>
                <a:gridCol w="769716">
                  <a:extLst>
                    <a:ext uri="{9D8B030D-6E8A-4147-A177-3AD203B41FA5}">
                      <a16:colId xmlns:a16="http://schemas.microsoft.com/office/drawing/2014/main" xmlns="" val="3292293592"/>
                    </a:ext>
                  </a:extLst>
                </a:gridCol>
                <a:gridCol w="340968">
                  <a:extLst>
                    <a:ext uri="{9D8B030D-6E8A-4147-A177-3AD203B41FA5}">
                      <a16:colId xmlns:a16="http://schemas.microsoft.com/office/drawing/2014/main" xmlns="" val="311092449"/>
                    </a:ext>
                  </a:extLst>
                </a:gridCol>
                <a:gridCol w="384836">
                  <a:extLst>
                    <a:ext uri="{9D8B030D-6E8A-4147-A177-3AD203B41FA5}">
                      <a16:colId xmlns:a16="http://schemas.microsoft.com/office/drawing/2014/main" xmlns="" val="3662100737"/>
                    </a:ext>
                  </a:extLst>
                </a:gridCol>
                <a:gridCol w="384836">
                  <a:extLst>
                    <a:ext uri="{9D8B030D-6E8A-4147-A177-3AD203B41FA5}">
                      <a16:colId xmlns:a16="http://schemas.microsoft.com/office/drawing/2014/main" xmlns="" val="1354228837"/>
                    </a:ext>
                  </a:extLst>
                </a:gridCol>
                <a:gridCol w="712369">
                  <a:extLst>
                    <a:ext uri="{9D8B030D-6E8A-4147-A177-3AD203B41FA5}">
                      <a16:colId xmlns:a16="http://schemas.microsoft.com/office/drawing/2014/main" xmlns="" val="20005"/>
                    </a:ext>
                  </a:extLst>
                </a:gridCol>
                <a:gridCol w="712369">
                  <a:extLst>
                    <a:ext uri="{9D8B030D-6E8A-4147-A177-3AD203B41FA5}">
                      <a16:colId xmlns:a16="http://schemas.microsoft.com/office/drawing/2014/main" xmlns="" val="2283204250"/>
                    </a:ext>
                  </a:extLst>
                </a:gridCol>
                <a:gridCol w="712369">
                  <a:extLst>
                    <a:ext uri="{9D8B030D-6E8A-4147-A177-3AD203B41FA5}">
                      <a16:colId xmlns:a16="http://schemas.microsoft.com/office/drawing/2014/main" xmlns="" val="20007"/>
                    </a:ext>
                  </a:extLst>
                </a:gridCol>
                <a:gridCol w="712369">
                  <a:extLst>
                    <a:ext uri="{9D8B030D-6E8A-4147-A177-3AD203B41FA5}">
                      <a16:colId xmlns:a16="http://schemas.microsoft.com/office/drawing/2014/main" xmlns="" val="20008"/>
                    </a:ext>
                  </a:extLst>
                </a:gridCol>
                <a:gridCol w="712369">
                  <a:extLst>
                    <a:ext uri="{9D8B030D-6E8A-4147-A177-3AD203B41FA5}">
                      <a16:colId xmlns:a16="http://schemas.microsoft.com/office/drawing/2014/main" xmlns="" val="20009"/>
                    </a:ext>
                  </a:extLst>
                </a:gridCol>
                <a:gridCol w="695445">
                  <a:extLst>
                    <a:ext uri="{9D8B030D-6E8A-4147-A177-3AD203B41FA5}">
                      <a16:colId xmlns:a16="http://schemas.microsoft.com/office/drawing/2014/main" xmlns="" val="135205010"/>
                    </a:ext>
                  </a:extLst>
                </a:gridCol>
                <a:gridCol w="654932">
                  <a:extLst>
                    <a:ext uri="{9D8B030D-6E8A-4147-A177-3AD203B41FA5}">
                      <a16:colId xmlns:a16="http://schemas.microsoft.com/office/drawing/2014/main" xmlns="" val="706373891"/>
                    </a:ext>
                  </a:extLst>
                </a:gridCol>
                <a:gridCol w="826333">
                  <a:extLst>
                    <a:ext uri="{9D8B030D-6E8A-4147-A177-3AD203B41FA5}">
                      <a16:colId xmlns:a16="http://schemas.microsoft.com/office/drawing/2014/main" xmlns="" val="20012"/>
                    </a:ext>
                  </a:extLst>
                </a:gridCol>
                <a:gridCol w="666614">
                  <a:extLst>
                    <a:ext uri="{9D8B030D-6E8A-4147-A177-3AD203B41FA5}">
                      <a16:colId xmlns:a16="http://schemas.microsoft.com/office/drawing/2014/main" xmlns="" val="20013"/>
                    </a:ext>
                  </a:extLst>
                </a:gridCol>
                <a:gridCol w="897222">
                  <a:extLst>
                    <a:ext uri="{9D8B030D-6E8A-4147-A177-3AD203B41FA5}">
                      <a16:colId xmlns:a16="http://schemas.microsoft.com/office/drawing/2014/main" xmlns="" val="20014"/>
                    </a:ext>
                  </a:extLst>
                </a:gridCol>
              </a:tblGrid>
              <a:tr h="355513">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品番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仕入先名</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年</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月</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日</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日量数（箱数）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納入</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入庫数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在庫数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出庫数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回収</a:t>
                      </a:r>
                      <a:endParaRPr lang="en-US" altLang="ja-JP" sz="1100" b="0" i="0" u="none" strike="noStrike" dirty="0">
                        <a:solidFill>
                          <a:schemeClr val="bg1"/>
                        </a:solidFill>
                        <a:effectLst/>
                        <a:latin typeface="游ゴシック" panose="020B0400000000000000" pitchFamily="50" charset="-128"/>
                        <a:ea typeface="游ゴシック" panose="020B0400000000000000" pitchFamily="50" charset="-128"/>
                      </a:endParaRPr>
                    </a:p>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かんばん数</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rPr>
                        <a:t>実績</a:t>
                      </a: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便数</a:t>
                      </a: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rPr>
                        <a:t>設計便数</a:t>
                      </a: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endParaRPr lang="zh-TW"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xmlns="" val="64477108"/>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136204026"/>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3517164"/>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541949161"/>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15189637"/>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7498970"/>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18154451"/>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59805833"/>
                  </a:ext>
                </a:extLst>
              </a:tr>
              <a:tr h="368730">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b="0" i="0" u="none" strike="noStrike">
                          <a:solidFill>
                            <a:srgbClr val="000000"/>
                          </a:solidFill>
                          <a:effectLst/>
                          <a:latin typeface="游ゴシック" panose="020B0400000000000000" pitchFamily="50" charset="-128"/>
                          <a:ea typeface="游ゴシック" panose="020B0400000000000000" pitchFamily="50" charset="-128"/>
                        </a:rPr>
                        <a:t>石黒ゴム工業（株）</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813610866"/>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10443542"/>
                  </a:ext>
                </a:extLst>
              </a:tr>
              <a:tr h="355513">
                <a:tc>
                  <a:txBody>
                    <a:bodyPr/>
                    <a:lstStyle/>
                    <a:p>
                      <a:pPr algn="ct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019128GA010    </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2023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35383228"/>
                  </a:ext>
                </a:extLst>
              </a:tr>
            </a:tbl>
          </a:graphicData>
        </a:graphic>
      </p:graphicFrame>
    </p:spTree>
    <p:extLst>
      <p:ext uri="{BB962C8B-B14F-4D97-AF65-F5344CB8AC3E}">
        <p14:creationId xmlns:p14="http://schemas.microsoft.com/office/powerpoint/2010/main" val="356483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04CA76D-66DC-4E31-98F0-4AC7468E3EFF}"/>
              </a:ext>
            </a:extLst>
          </p:cNvPr>
          <p:cNvSpPr>
            <a:spLocks noGrp="1"/>
          </p:cNvSpPr>
          <p:nvPr>
            <p:ph type="body" sz="quarter" idx="18"/>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設計便数通り運行できている品番は全体の</a:t>
            </a:r>
            <a:r>
              <a:rPr lang="en-US" altLang="ja-JP" sz="1600" dirty="0"/>
              <a:t>29.8</a:t>
            </a: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％に留まり</a:t>
            </a:r>
            <a:r>
              <a:rPr kumimoji="1" lang="ja-JP" altLang="en-US" sz="1600" i="0" u="none" strike="noStrike" kern="1200" cap="none" spc="0" normalizeH="0" baseline="0" noProof="0" dirty="0" smtClean="0">
                <a:ln>
                  <a:noFill/>
                </a:ln>
                <a:solidFill>
                  <a:srgbClr val="333333"/>
                </a:solidFill>
                <a:effectLst/>
                <a:uLnTx/>
                <a:uFillTx/>
                <a:latin typeface="メイリオ" panose="020B0604030504040204" pitchFamily="50" charset="-128"/>
                <a:ea typeface="メイリオ" panose="020B0604030504040204" pitchFamily="50" charset="-128"/>
              </a:rPr>
              <a:t>、</a:t>
            </a:r>
            <a:endParaRPr lang="en-US" altLang="ja-JP" sz="1600"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1600" i="0" u="none" strike="noStrike" kern="1200" cap="none" spc="0" normalizeH="0" baseline="0" noProof="0" dirty="0" smtClean="0">
                <a:ln>
                  <a:noFill/>
                </a:ln>
                <a:solidFill>
                  <a:srgbClr val="333333"/>
                </a:solidFill>
                <a:effectLst/>
                <a:uLnTx/>
                <a:uFillTx/>
                <a:latin typeface="メイリオ" panose="020B0604030504040204" pitchFamily="50" charset="-128"/>
                <a:ea typeface="メイリオ" panose="020B0604030504040204" pitchFamily="50" charset="-128"/>
              </a:rPr>
              <a:t>収容数</a:t>
            </a:r>
            <a:r>
              <a:rPr kumimoji="1" lang="ja-JP" altLang="en-US" sz="1600" i="0" u="none" strike="noStrike" kern="1200" cap="none" spc="0" normalizeH="0" baseline="0" noProof="0" dirty="0">
                <a:ln>
                  <a:noFill/>
                </a:ln>
                <a:solidFill>
                  <a:srgbClr val="333333"/>
                </a:solidFill>
                <a:effectLst/>
                <a:uLnTx/>
                <a:uFillTx/>
                <a:latin typeface="メイリオ" panose="020B0604030504040204" pitchFamily="50" charset="-128"/>
                <a:ea typeface="メイリオ" panose="020B0604030504040204" pitchFamily="50" charset="-128"/>
              </a:rPr>
              <a:t>が大きく日量箱数が小さいほど設計便数通り運行できていない傾向</a:t>
            </a:r>
            <a:endParaRPr kumimoji="1" lang="ja-JP" altLang="en-US" dirty="0"/>
          </a:p>
        </p:txBody>
      </p:sp>
      <p:sp>
        <p:nvSpPr>
          <p:cNvPr id="3" name="テキスト プレースホルダー 2">
            <a:extLst>
              <a:ext uri="{FF2B5EF4-FFF2-40B4-BE49-F238E27FC236}">
                <a16:creationId xmlns:a16="http://schemas.microsoft.com/office/drawing/2014/main" xmlns="" id="{41C624D1-EDE6-4B63-9F1E-0D784317CA78}"/>
              </a:ext>
            </a:extLst>
          </p:cNvPr>
          <p:cNvSpPr>
            <a:spLocks noGrp="1"/>
          </p:cNvSpPr>
          <p:nvPr>
            <p:ph type="body" sz="quarter" idx="20"/>
          </p:nvPr>
        </p:nvSpPr>
        <p:spPr/>
        <p:txBody>
          <a:bodyPr/>
          <a:lstStyle/>
          <a:p>
            <a:r>
              <a:rPr lang="ja-JP" altLang="en-US" sz="1800" dirty="0" smtClean="0"/>
              <a:t>設計便数通り運行できているかの調査</a:t>
            </a:r>
            <a:r>
              <a:rPr lang="en-US" altLang="ja-JP" sz="1800" dirty="0" smtClean="0"/>
              <a:t>①</a:t>
            </a:r>
            <a:endParaRPr kumimoji="1" lang="ja-JP" altLang="en-US" sz="1800" dirty="0"/>
          </a:p>
        </p:txBody>
      </p:sp>
      <p:sp>
        <p:nvSpPr>
          <p:cNvPr id="4" name="日付プレースホルダー 3">
            <a:extLst>
              <a:ext uri="{FF2B5EF4-FFF2-40B4-BE49-F238E27FC236}">
                <a16:creationId xmlns:a16="http://schemas.microsoft.com/office/drawing/2014/main" xmlns="" id="{3687CE5F-39FB-467D-93DC-C5E12F94DF8C}"/>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
        <p:nvSpPr>
          <p:cNvPr id="15" name="正方形/長方形 14">
            <a:extLst>
              <a:ext uri="{FF2B5EF4-FFF2-40B4-BE49-F238E27FC236}">
                <a16:creationId xmlns:a16="http://schemas.microsoft.com/office/drawing/2014/main" xmlns="" id="{A5F807E6-C127-4D1C-B22C-A040887502EB}"/>
              </a:ext>
            </a:extLst>
          </p:cNvPr>
          <p:cNvSpPr/>
          <p:nvPr/>
        </p:nvSpPr>
        <p:spPr>
          <a:xfrm>
            <a:off x="1172764" y="1746559"/>
            <a:ext cx="1798320" cy="12693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設計便数通り</a:t>
            </a:r>
            <a:endParaRPr lang="en-US" altLang="ja-JP" sz="1400" dirty="0">
              <a:solidFill>
                <a:schemeClr val="tx1"/>
              </a:solidFill>
            </a:endParaRPr>
          </a:p>
          <a:p>
            <a:pPr algn="ctr"/>
            <a:r>
              <a:rPr lang="ja-JP" altLang="en-US" sz="1400" dirty="0">
                <a:solidFill>
                  <a:schemeClr val="accent1">
                    <a:lumMod val="60000"/>
                    <a:lumOff val="40000"/>
                  </a:schemeClr>
                </a:solidFill>
              </a:rPr>
              <a:t>運行できている</a:t>
            </a:r>
            <a:r>
              <a:rPr lang="ja-JP" altLang="en-US" sz="1400" dirty="0">
                <a:solidFill>
                  <a:schemeClr val="tx1"/>
                </a:solidFill>
              </a:rPr>
              <a:t>品番</a:t>
            </a:r>
            <a:endParaRPr lang="en-US" altLang="ja-JP" sz="1400" dirty="0">
              <a:solidFill>
                <a:schemeClr val="tx1"/>
              </a:solidFill>
            </a:endParaRPr>
          </a:p>
        </p:txBody>
      </p:sp>
      <p:sp>
        <p:nvSpPr>
          <p:cNvPr id="16" name="正方形/長方形 15">
            <a:extLst>
              <a:ext uri="{FF2B5EF4-FFF2-40B4-BE49-F238E27FC236}">
                <a16:creationId xmlns:a16="http://schemas.microsoft.com/office/drawing/2014/main" xmlns="" id="{EA6A877D-1283-463D-97B4-8752FD836889}"/>
              </a:ext>
            </a:extLst>
          </p:cNvPr>
          <p:cNvSpPr/>
          <p:nvPr/>
        </p:nvSpPr>
        <p:spPr>
          <a:xfrm>
            <a:off x="1172764" y="3104148"/>
            <a:ext cx="1798320" cy="32725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設計便数通り</a:t>
            </a:r>
            <a:endParaRPr lang="en-US" altLang="ja-JP" sz="1400" dirty="0">
              <a:solidFill>
                <a:schemeClr val="tx1"/>
              </a:solidFill>
            </a:endParaRPr>
          </a:p>
          <a:p>
            <a:pPr algn="ctr"/>
            <a:r>
              <a:rPr lang="ja-JP" altLang="en-US" sz="1400" dirty="0">
                <a:solidFill>
                  <a:srgbClr val="FF0000"/>
                </a:solidFill>
              </a:rPr>
              <a:t>運行できていない</a:t>
            </a:r>
            <a:endParaRPr lang="en-US" altLang="ja-JP" sz="1400" dirty="0">
              <a:solidFill>
                <a:srgbClr val="FF0000"/>
              </a:solidFill>
            </a:endParaRPr>
          </a:p>
          <a:p>
            <a:pPr algn="ctr"/>
            <a:r>
              <a:rPr lang="ja-JP" altLang="en-US" sz="1400" dirty="0">
                <a:solidFill>
                  <a:schemeClr val="tx1"/>
                </a:solidFill>
              </a:rPr>
              <a:t>品番</a:t>
            </a:r>
            <a:endParaRPr kumimoji="1" lang="ja-JP" altLang="en-US" sz="1400" dirty="0">
              <a:solidFill>
                <a:schemeClr val="tx1"/>
              </a:solidFill>
            </a:endParaRPr>
          </a:p>
        </p:txBody>
      </p:sp>
      <p:grpSp>
        <p:nvGrpSpPr>
          <p:cNvPr id="41" name="グループ化 40">
            <a:extLst>
              <a:ext uri="{FF2B5EF4-FFF2-40B4-BE49-F238E27FC236}">
                <a16:creationId xmlns:a16="http://schemas.microsoft.com/office/drawing/2014/main" xmlns="" id="{09669A5F-D21A-4218-8ADE-ECEB9B04211B}"/>
              </a:ext>
            </a:extLst>
          </p:cNvPr>
          <p:cNvGrpSpPr/>
          <p:nvPr/>
        </p:nvGrpSpPr>
        <p:grpSpPr>
          <a:xfrm>
            <a:off x="1121238" y="1424436"/>
            <a:ext cx="1849846" cy="307777"/>
            <a:chOff x="1121238" y="1424436"/>
            <a:chExt cx="1849846" cy="307777"/>
          </a:xfrm>
        </p:grpSpPr>
        <p:cxnSp>
          <p:nvCxnSpPr>
            <p:cNvPr id="18" name="直線コネクタ 17">
              <a:extLst>
                <a:ext uri="{FF2B5EF4-FFF2-40B4-BE49-F238E27FC236}">
                  <a16:creationId xmlns:a16="http://schemas.microsoft.com/office/drawing/2014/main" xmlns="" id="{60A3373E-6CFA-488E-AB8F-D733E5019E70}"/>
                </a:ext>
              </a:extLst>
            </p:cNvPr>
            <p:cNvCxnSpPr/>
            <p:nvPr/>
          </p:nvCxnSpPr>
          <p:spPr>
            <a:xfrm>
              <a:off x="1172764" y="1672390"/>
              <a:ext cx="1798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xmlns="" id="{45A093A1-B867-455C-BEE3-735021B98BCF}"/>
                </a:ext>
              </a:extLst>
            </p:cNvPr>
            <p:cNvSpPr txBox="1"/>
            <p:nvPr/>
          </p:nvSpPr>
          <p:spPr>
            <a:xfrm>
              <a:off x="1121238" y="1424436"/>
              <a:ext cx="562476" cy="307777"/>
            </a:xfrm>
            <a:prstGeom prst="rect">
              <a:avLst/>
            </a:prstGeom>
            <a:noFill/>
          </p:spPr>
          <p:txBody>
            <a:bodyPr wrap="square">
              <a:spAutoFit/>
            </a:bodyPr>
            <a:lstStyle/>
            <a:p>
              <a:r>
                <a:rPr lang="ja-JP" altLang="en-US" sz="1400" dirty="0"/>
                <a:t>種類</a:t>
              </a:r>
            </a:p>
          </p:txBody>
        </p:sp>
      </p:grpSp>
      <p:sp>
        <p:nvSpPr>
          <p:cNvPr id="22" name="左中かっこ 21">
            <a:extLst>
              <a:ext uri="{FF2B5EF4-FFF2-40B4-BE49-F238E27FC236}">
                <a16:creationId xmlns:a16="http://schemas.microsoft.com/office/drawing/2014/main" xmlns="" id="{8AA3C7D3-E6DB-4057-ACDA-1C1C56F7BDB2}"/>
              </a:ext>
            </a:extLst>
          </p:cNvPr>
          <p:cNvSpPr/>
          <p:nvPr/>
        </p:nvSpPr>
        <p:spPr>
          <a:xfrm>
            <a:off x="918089" y="1746558"/>
            <a:ext cx="145903" cy="126935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xmlns="" id="{90843FA2-655A-4E4E-893C-D484DC2B2CFC}"/>
              </a:ext>
            </a:extLst>
          </p:cNvPr>
          <p:cNvSpPr/>
          <p:nvPr/>
        </p:nvSpPr>
        <p:spPr>
          <a:xfrm>
            <a:off x="918089" y="3104148"/>
            <a:ext cx="145903" cy="32500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xmlns="" id="{CD8229C9-0594-4ED5-949F-A1CD39820FA5}"/>
              </a:ext>
            </a:extLst>
          </p:cNvPr>
          <p:cNvSpPr txBox="1"/>
          <p:nvPr/>
        </p:nvSpPr>
        <p:spPr>
          <a:xfrm>
            <a:off x="186696" y="2211957"/>
            <a:ext cx="774571" cy="338554"/>
          </a:xfrm>
          <a:prstGeom prst="rect">
            <a:avLst/>
          </a:prstGeom>
          <a:noFill/>
        </p:spPr>
        <p:txBody>
          <a:bodyPr wrap="none" rtlCol="0">
            <a:spAutoFit/>
          </a:bodyPr>
          <a:lstStyle/>
          <a:p>
            <a:r>
              <a:rPr kumimoji="1" lang="en-US" altLang="ja-JP" sz="1600" b="1" dirty="0">
                <a:solidFill>
                  <a:schemeClr val="accent1">
                    <a:lumMod val="60000"/>
                    <a:lumOff val="40000"/>
                  </a:schemeClr>
                </a:solidFill>
              </a:rPr>
              <a:t>29.8%</a:t>
            </a:r>
            <a:endParaRPr kumimoji="1" lang="ja-JP" altLang="en-US" sz="1600" b="1" dirty="0">
              <a:solidFill>
                <a:schemeClr val="accent1">
                  <a:lumMod val="60000"/>
                  <a:lumOff val="40000"/>
                </a:schemeClr>
              </a:solidFill>
            </a:endParaRPr>
          </a:p>
        </p:txBody>
      </p:sp>
      <p:sp>
        <p:nvSpPr>
          <p:cNvPr id="25" name="テキスト ボックス 24">
            <a:extLst>
              <a:ext uri="{FF2B5EF4-FFF2-40B4-BE49-F238E27FC236}">
                <a16:creationId xmlns:a16="http://schemas.microsoft.com/office/drawing/2014/main" xmlns="" id="{7DE51BC5-3303-4547-9F1B-295AB673B57E}"/>
              </a:ext>
            </a:extLst>
          </p:cNvPr>
          <p:cNvSpPr txBox="1"/>
          <p:nvPr/>
        </p:nvSpPr>
        <p:spPr>
          <a:xfrm>
            <a:off x="186696" y="4559883"/>
            <a:ext cx="774571" cy="338554"/>
          </a:xfrm>
          <a:prstGeom prst="rect">
            <a:avLst/>
          </a:prstGeom>
          <a:noFill/>
        </p:spPr>
        <p:txBody>
          <a:bodyPr wrap="none" rtlCol="0">
            <a:spAutoFit/>
          </a:bodyPr>
          <a:lstStyle/>
          <a:p>
            <a:r>
              <a:rPr kumimoji="1" lang="en-US" altLang="ja-JP" sz="1600" b="1" dirty="0">
                <a:solidFill>
                  <a:srgbClr val="FF0000"/>
                </a:solidFill>
              </a:rPr>
              <a:t>70.2%</a:t>
            </a:r>
            <a:endParaRPr kumimoji="1" lang="ja-JP" altLang="en-US" sz="1600" b="1" dirty="0">
              <a:solidFill>
                <a:srgbClr val="FF0000"/>
              </a:solidFill>
            </a:endParaRPr>
          </a:p>
        </p:txBody>
      </p:sp>
      <p:grpSp>
        <p:nvGrpSpPr>
          <p:cNvPr id="42" name="グループ化 41">
            <a:extLst>
              <a:ext uri="{FF2B5EF4-FFF2-40B4-BE49-F238E27FC236}">
                <a16:creationId xmlns:a16="http://schemas.microsoft.com/office/drawing/2014/main" xmlns="" id="{9A006E77-E367-46B8-A5D4-30C34B822C35}"/>
              </a:ext>
            </a:extLst>
          </p:cNvPr>
          <p:cNvGrpSpPr/>
          <p:nvPr/>
        </p:nvGrpSpPr>
        <p:grpSpPr>
          <a:xfrm>
            <a:off x="3043214" y="1424436"/>
            <a:ext cx="8535175" cy="307777"/>
            <a:chOff x="1167157" y="1424437"/>
            <a:chExt cx="1803927" cy="307777"/>
          </a:xfrm>
        </p:grpSpPr>
        <p:cxnSp>
          <p:nvCxnSpPr>
            <p:cNvPr id="43" name="直線コネクタ 42">
              <a:extLst>
                <a:ext uri="{FF2B5EF4-FFF2-40B4-BE49-F238E27FC236}">
                  <a16:creationId xmlns:a16="http://schemas.microsoft.com/office/drawing/2014/main" xmlns="" id="{277368E4-BD74-4683-9668-0C797F99C6F2}"/>
                </a:ext>
              </a:extLst>
            </p:cNvPr>
            <p:cNvCxnSpPr/>
            <p:nvPr/>
          </p:nvCxnSpPr>
          <p:spPr>
            <a:xfrm>
              <a:off x="1172764" y="1672390"/>
              <a:ext cx="1798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xmlns="" id="{33D0E26E-BB05-4992-9F5E-99D2E941626B}"/>
                </a:ext>
              </a:extLst>
            </p:cNvPr>
            <p:cNvSpPr txBox="1"/>
            <p:nvPr/>
          </p:nvSpPr>
          <p:spPr>
            <a:xfrm>
              <a:off x="1167157" y="1424437"/>
              <a:ext cx="125780" cy="307777"/>
            </a:xfrm>
            <a:prstGeom prst="rect">
              <a:avLst/>
            </a:prstGeom>
            <a:noFill/>
          </p:spPr>
          <p:txBody>
            <a:bodyPr wrap="square">
              <a:spAutoFit/>
            </a:bodyPr>
            <a:lstStyle/>
            <a:p>
              <a:r>
                <a:rPr lang="ja-JP" altLang="en-US" sz="1400" dirty="0"/>
                <a:t>詳細</a:t>
              </a:r>
            </a:p>
          </p:txBody>
        </p:sp>
      </p:grpSp>
      <p:graphicFrame>
        <p:nvGraphicFramePr>
          <p:cNvPr id="51" name="表 51">
            <a:extLst>
              <a:ext uri="{FF2B5EF4-FFF2-40B4-BE49-F238E27FC236}">
                <a16:creationId xmlns:a16="http://schemas.microsoft.com/office/drawing/2014/main" xmlns="" id="{450E93A7-BFE4-4D73-8411-23747E3D6DAF}"/>
              </a:ext>
            </a:extLst>
          </p:cNvPr>
          <p:cNvGraphicFramePr>
            <a:graphicFrameLocks noGrp="1"/>
          </p:cNvGraphicFramePr>
          <p:nvPr>
            <p:extLst>
              <p:ext uri="{D42A27DB-BD31-4B8C-83A1-F6EECF244321}">
                <p14:modId xmlns:p14="http://schemas.microsoft.com/office/powerpoint/2010/main" val="3786162726"/>
              </p:ext>
            </p:extLst>
          </p:nvPr>
        </p:nvGraphicFramePr>
        <p:xfrm>
          <a:off x="3079856" y="1732209"/>
          <a:ext cx="8498536" cy="4617791"/>
        </p:xfrm>
        <a:graphic>
          <a:graphicData uri="http://schemas.openxmlformats.org/drawingml/2006/table">
            <a:tbl>
              <a:tblPr firstRow="1" bandRow="1">
                <a:tableStyleId>{5C22544A-7EE6-4342-B048-85BDC9FD1C3A}</a:tableStyleId>
              </a:tblPr>
              <a:tblGrid>
                <a:gridCol w="1456049">
                  <a:extLst>
                    <a:ext uri="{9D8B030D-6E8A-4147-A177-3AD203B41FA5}">
                      <a16:colId xmlns:a16="http://schemas.microsoft.com/office/drawing/2014/main" xmlns="" val="1102697149"/>
                    </a:ext>
                  </a:extLst>
                </a:gridCol>
                <a:gridCol w="782053">
                  <a:extLst>
                    <a:ext uri="{9D8B030D-6E8A-4147-A177-3AD203B41FA5}">
                      <a16:colId xmlns:a16="http://schemas.microsoft.com/office/drawing/2014/main" xmlns="" val="3170461872"/>
                    </a:ext>
                  </a:extLst>
                </a:gridCol>
                <a:gridCol w="1624263">
                  <a:extLst>
                    <a:ext uri="{9D8B030D-6E8A-4147-A177-3AD203B41FA5}">
                      <a16:colId xmlns:a16="http://schemas.microsoft.com/office/drawing/2014/main" xmlns="" val="4257890035"/>
                    </a:ext>
                  </a:extLst>
                </a:gridCol>
                <a:gridCol w="1483895">
                  <a:extLst>
                    <a:ext uri="{9D8B030D-6E8A-4147-A177-3AD203B41FA5}">
                      <a16:colId xmlns:a16="http://schemas.microsoft.com/office/drawing/2014/main" xmlns="" val="1462327456"/>
                    </a:ext>
                  </a:extLst>
                </a:gridCol>
                <a:gridCol w="1607850">
                  <a:extLst>
                    <a:ext uri="{9D8B030D-6E8A-4147-A177-3AD203B41FA5}">
                      <a16:colId xmlns:a16="http://schemas.microsoft.com/office/drawing/2014/main" xmlns="" val="3517955885"/>
                    </a:ext>
                  </a:extLst>
                </a:gridCol>
                <a:gridCol w="1544426">
                  <a:extLst>
                    <a:ext uri="{9D8B030D-6E8A-4147-A177-3AD203B41FA5}">
                      <a16:colId xmlns:a16="http://schemas.microsoft.com/office/drawing/2014/main" xmlns="" val="3498379547"/>
                    </a:ext>
                  </a:extLst>
                </a:gridCol>
              </a:tblGrid>
              <a:tr h="344321">
                <a:tc>
                  <a:txBody>
                    <a:bodyPr/>
                    <a:lstStyle/>
                    <a:p>
                      <a:r>
                        <a:rPr kumimoji="1" lang="ja-JP" altLang="en-US" sz="1400" dirty="0" smtClean="0">
                          <a:solidFill>
                            <a:schemeClr val="bg1"/>
                          </a:solidFill>
                        </a:rPr>
                        <a:t>条件</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tc>
                  <a:txBody>
                    <a:bodyPr/>
                    <a:lstStyle/>
                    <a:p>
                      <a:r>
                        <a:rPr kumimoji="1" lang="ja-JP" altLang="en-US" sz="1400" dirty="0">
                          <a:solidFill>
                            <a:schemeClr val="bg1"/>
                          </a:solidFill>
                        </a:rPr>
                        <a:t>品番数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tc>
                  <a:txBody>
                    <a:bodyPr/>
                    <a:lstStyle/>
                    <a:p>
                      <a:r>
                        <a:rPr kumimoji="1" lang="ja-JP" altLang="en-US" sz="1400" dirty="0">
                          <a:solidFill>
                            <a:schemeClr val="bg1"/>
                          </a:solidFill>
                        </a:rPr>
                        <a:t>納入回数の中央値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tc>
                  <a:txBody>
                    <a:bodyPr/>
                    <a:lstStyle/>
                    <a:p>
                      <a:r>
                        <a:rPr kumimoji="1" lang="ja-JP" altLang="en-US" sz="1400" dirty="0">
                          <a:solidFill>
                            <a:schemeClr val="bg1"/>
                          </a:solidFill>
                        </a:rPr>
                        <a:t>収容数の中央値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tc>
                  <a:txBody>
                    <a:bodyPr/>
                    <a:lstStyle/>
                    <a:p>
                      <a:r>
                        <a:rPr kumimoji="1" lang="ja-JP" altLang="en-US" sz="1400" dirty="0">
                          <a:solidFill>
                            <a:schemeClr val="bg1"/>
                          </a:solidFill>
                        </a:rPr>
                        <a:t>日量箱数の中央値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tc>
                  <a:txBody>
                    <a:bodyPr/>
                    <a:lstStyle/>
                    <a:p>
                      <a:pPr algn="ctr"/>
                      <a:r>
                        <a:rPr kumimoji="1" lang="ja-JP" altLang="en-US" sz="1400" dirty="0" smtClean="0">
                          <a:solidFill>
                            <a:schemeClr val="bg1"/>
                          </a:solidFill>
                        </a:rPr>
                        <a:t>固有仕入先名</a:t>
                      </a:r>
                      <a:endParaRPr kumimoji="1" lang="ja-JP" altLang="en-US" sz="1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90000"/>
                        <a:lumOff val="10000"/>
                      </a:schemeClr>
                    </a:solidFill>
                  </a:tcPr>
                </a:tc>
                <a:extLst>
                  <a:ext uri="{0D108BD9-81ED-4DB2-BD59-A6C34878D82A}">
                    <a16:rowId xmlns:a16="http://schemas.microsoft.com/office/drawing/2014/main" xmlns="" val="2578568459"/>
                  </a:ext>
                </a:extLst>
              </a:tr>
              <a:tr h="949383">
                <a:tc>
                  <a:txBody>
                    <a:bodyPr/>
                    <a:lstStyle/>
                    <a:p>
                      <a:r>
                        <a:rPr kumimoji="1" lang="ja-JP" altLang="en-US" sz="1400" dirty="0"/>
                        <a:t>設計便数通り運行できていないが</a:t>
                      </a:r>
                      <a:r>
                        <a:rPr kumimoji="1" lang="en-US" altLang="ja-JP" sz="1400" b="1" dirty="0">
                          <a:solidFill>
                            <a:schemeClr val="accent1">
                              <a:lumMod val="60000"/>
                              <a:lumOff val="40000"/>
                            </a:schemeClr>
                          </a:solidFill>
                        </a:rPr>
                        <a:t>0</a:t>
                      </a:r>
                      <a:r>
                        <a:rPr kumimoji="1" lang="ja-JP" altLang="en-US" sz="1400" b="1" dirty="0">
                          <a:solidFill>
                            <a:schemeClr val="accent1">
                              <a:lumMod val="60000"/>
                              <a:lumOff val="40000"/>
                            </a:schemeClr>
                          </a:solidFill>
                        </a:rPr>
                        <a:t>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63</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smtClean="0">
                          <a:latin typeface="+mn-ea"/>
                          <a:ea typeface="+mn-ea"/>
                        </a:rPr>
                        <a:t>7.17</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500" dirty="0" smtClean="0"/>
                        <a:t>'</a:t>
                      </a:r>
                      <a:r>
                        <a:rPr lang="ja-JP" altLang="en-US" sz="600" dirty="0" smtClean="0"/>
                        <a:t>（株）松尾製作所</a:t>
                      </a:r>
                      <a:r>
                        <a:rPr lang="en-US" altLang="ja-JP" sz="600" dirty="0" smtClean="0"/>
                        <a:t>', '</a:t>
                      </a:r>
                      <a:r>
                        <a:rPr lang="ja-JP" altLang="en-US" sz="600" dirty="0" smtClean="0"/>
                        <a:t>佐藤工業（株）</a:t>
                      </a:r>
                      <a:r>
                        <a:rPr lang="en-US" altLang="ja-JP" sz="600" dirty="0" smtClean="0"/>
                        <a:t>', '</a:t>
                      </a:r>
                      <a:r>
                        <a:rPr lang="ja-JP" altLang="en-US" sz="600" dirty="0" smtClean="0"/>
                        <a:t>（株）旭工業所</a:t>
                      </a:r>
                      <a:r>
                        <a:rPr lang="en-US" altLang="ja-JP" sz="600" dirty="0" smtClean="0"/>
                        <a:t>', '</a:t>
                      </a:r>
                      <a:r>
                        <a:rPr lang="ja-JP" altLang="en-US" sz="600" dirty="0" smtClean="0"/>
                        <a:t>住友電装（株）</a:t>
                      </a:r>
                      <a:r>
                        <a:rPr lang="en-US" altLang="ja-JP" sz="600" dirty="0" smtClean="0"/>
                        <a:t>', '</a:t>
                      </a:r>
                      <a:r>
                        <a:rPr lang="ja-JP" altLang="en-US" sz="600" dirty="0" smtClean="0"/>
                        <a:t>（株）メタルテック</a:t>
                      </a:r>
                      <a:r>
                        <a:rPr lang="en-US" altLang="ja-JP" sz="600" dirty="0" smtClean="0"/>
                        <a:t>', '</a:t>
                      </a:r>
                      <a:r>
                        <a:rPr lang="ja-JP" altLang="en-US" sz="600" dirty="0" smtClean="0"/>
                        <a:t>マレリ（株）</a:t>
                      </a:r>
                      <a:r>
                        <a:rPr lang="en-US" altLang="ja-JP" sz="600" dirty="0" smtClean="0"/>
                        <a:t>', '</a:t>
                      </a:r>
                      <a:r>
                        <a:rPr lang="ja-JP" altLang="en-US" sz="600" dirty="0" smtClean="0"/>
                        <a:t>（株）ジェイテクト</a:t>
                      </a:r>
                      <a:r>
                        <a:rPr lang="en-US" altLang="ja-JP" sz="600" dirty="0" smtClean="0"/>
                        <a:t>', '</a:t>
                      </a:r>
                      <a:r>
                        <a:rPr lang="ja-JP" altLang="en-US" sz="600" dirty="0" smtClean="0"/>
                        <a:t>矢崎総業（株）</a:t>
                      </a:r>
                      <a:r>
                        <a:rPr lang="en-US" altLang="ja-JP" sz="600" dirty="0" smtClean="0"/>
                        <a:t>', '</a:t>
                      </a:r>
                      <a:r>
                        <a:rPr lang="ja-JP" altLang="en-US" sz="600" dirty="0" smtClean="0"/>
                        <a:t>岡谷鋼機（株）</a:t>
                      </a:r>
                      <a:r>
                        <a:rPr lang="en-US" altLang="ja-JP" sz="600" dirty="0" smtClean="0"/>
                        <a:t>', '</a:t>
                      </a:r>
                      <a:r>
                        <a:rPr lang="ja-JP" altLang="en-US" sz="600" dirty="0" smtClean="0"/>
                        <a:t>多摩川精機販売（株）</a:t>
                      </a:r>
                      <a:r>
                        <a:rPr lang="en-US" altLang="ja-JP" sz="600" dirty="0" smtClean="0"/>
                        <a:t>', '</a:t>
                      </a:r>
                      <a:r>
                        <a:rPr lang="ja-JP" altLang="en-US" sz="600" dirty="0" smtClean="0"/>
                        <a:t>（株）オーハシテクニカ</a:t>
                      </a:r>
                      <a:r>
                        <a:rPr lang="en-US" altLang="ja-JP" sz="600" dirty="0" smtClean="0"/>
                        <a:t>', '</a:t>
                      </a:r>
                      <a:r>
                        <a:rPr lang="ja-JP" altLang="en-US" sz="600" dirty="0" smtClean="0"/>
                        <a:t>大橋鉄工（株）</a:t>
                      </a:r>
                      <a:r>
                        <a:rPr lang="en-US" altLang="ja-JP" sz="600" dirty="0" smtClean="0"/>
                        <a:t>', '</a:t>
                      </a:r>
                      <a:r>
                        <a:rPr lang="ja-JP" altLang="en-US" sz="600" dirty="0" smtClean="0"/>
                        <a:t>住友電気工業（株）</a:t>
                      </a:r>
                      <a:r>
                        <a:rPr lang="en-US" altLang="ja-JP" sz="600" dirty="0" smtClean="0"/>
                        <a:t>', '</a:t>
                      </a:r>
                      <a:r>
                        <a:rPr lang="ja-JP" altLang="en-US" sz="600" dirty="0" smtClean="0"/>
                        <a:t>（株）ニフコ</a:t>
                      </a:r>
                      <a:r>
                        <a:rPr lang="en-US" altLang="ja-JP" sz="600" dirty="0" smtClean="0"/>
                        <a:t>', '</a:t>
                      </a:r>
                      <a:r>
                        <a:rPr lang="ja-JP" altLang="en-US" sz="600" dirty="0" smtClean="0"/>
                        <a:t>愛産樹脂工業（株）</a:t>
                      </a:r>
                      <a:r>
                        <a:rPr lang="en-US" altLang="ja-JP" sz="600" dirty="0" smtClean="0"/>
                        <a:t>’</a:t>
                      </a:r>
                      <a:endParaRPr lang="ja-JP"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53008860"/>
                  </a:ext>
                </a:extLst>
              </a:tr>
              <a:tr h="863865">
                <a:tc>
                  <a:txBody>
                    <a:bodyPr/>
                    <a:lstStyle/>
                    <a:p>
                      <a:r>
                        <a:rPr kumimoji="1" lang="ja-JP" altLang="en-US" sz="1400" dirty="0"/>
                        <a:t>設計便数通り運行できていないが</a:t>
                      </a:r>
                      <a:r>
                        <a:rPr kumimoji="1" lang="en-US" altLang="ja-JP" sz="1400" b="1" dirty="0">
                          <a:solidFill>
                            <a:srgbClr val="FF0000"/>
                          </a:solidFill>
                        </a:rPr>
                        <a:t>1~5</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134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smtClean="0">
                          <a:latin typeface="+mn-ea"/>
                          <a:ea typeface="+mn-ea"/>
                        </a:rPr>
                        <a:t>3.5</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ja-JP" sz="800" dirty="0" smtClean="0"/>
                        <a:t>'</a:t>
                      </a:r>
                      <a:r>
                        <a:rPr lang="ja-JP" altLang="en-US" sz="600" dirty="0" smtClean="0"/>
                        <a:t>（株）オンド</a:t>
                      </a:r>
                      <a:r>
                        <a:rPr lang="en-US" altLang="ja-JP" sz="600" dirty="0" smtClean="0"/>
                        <a:t>', '</a:t>
                      </a:r>
                      <a:r>
                        <a:rPr lang="ja-JP" altLang="en-US" sz="600" dirty="0" smtClean="0"/>
                        <a:t>新光ゴム工業（株）</a:t>
                      </a:r>
                      <a:r>
                        <a:rPr lang="en-US" altLang="ja-JP" sz="600" dirty="0" smtClean="0"/>
                        <a:t>', '</a:t>
                      </a:r>
                      <a:r>
                        <a:rPr lang="ja-JP" altLang="en-US" sz="600" dirty="0" smtClean="0"/>
                        <a:t>サンコール（株）</a:t>
                      </a:r>
                      <a:r>
                        <a:rPr lang="en-US" altLang="ja-JP" sz="600" dirty="0" smtClean="0"/>
                        <a:t>', '</a:t>
                      </a:r>
                      <a:r>
                        <a:rPr lang="ja-JP" altLang="en-US" sz="600" dirty="0" smtClean="0"/>
                        <a:t>アイシン機工（株）</a:t>
                      </a:r>
                      <a:r>
                        <a:rPr lang="en-US" altLang="ja-JP" sz="600" dirty="0" smtClean="0"/>
                        <a:t>', '</a:t>
                      </a:r>
                      <a:r>
                        <a:rPr lang="ja-JP" altLang="en-US" sz="600" dirty="0" smtClean="0"/>
                        <a:t>アイシン精機（株）</a:t>
                      </a:r>
                      <a:r>
                        <a:rPr lang="en-US" altLang="ja-JP" sz="600" dirty="0" smtClean="0"/>
                        <a:t>', '</a:t>
                      </a:r>
                      <a:r>
                        <a:rPr lang="ja-JP" altLang="en-US" sz="600" dirty="0" smtClean="0"/>
                        <a:t>小川工業（株）</a:t>
                      </a:r>
                      <a:r>
                        <a:rPr lang="en-US" altLang="ja-JP" sz="600" dirty="0" smtClean="0"/>
                        <a:t>', '</a:t>
                      </a:r>
                      <a:r>
                        <a:rPr lang="ja-JP" altLang="en-US" sz="600" dirty="0" smtClean="0"/>
                        <a:t>伊藤金属工業（株）</a:t>
                      </a:r>
                      <a:r>
                        <a:rPr lang="en-US" altLang="ja-JP" sz="600" dirty="0" smtClean="0"/>
                        <a:t>', '</a:t>
                      </a:r>
                      <a:r>
                        <a:rPr lang="ja-JP" altLang="en-US" sz="600" dirty="0" smtClean="0"/>
                        <a:t>アイコー（株）</a:t>
                      </a:r>
                      <a:r>
                        <a:rPr lang="en-US" altLang="ja-JP" sz="600" dirty="0" smtClean="0"/>
                        <a:t>'</a:t>
                      </a:r>
                      <a:endParaRPr lang="ja-JP"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47637044"/>
                  </a:ext>
                </a:extLst>
              </a:tr>
              <a:tr h="863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6-10</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smtClean="0">
                          <a:latin typeface="+mn-ea"/>
                          <a:ea typeface="+mn-ea"/>
                        </a:rPr>
                        <a:t>0.75</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ja-JP" sz="800" dirty="0" smtClean="0"/>
                        <a:t>'</a:t>
                      </a:r>
                      <a:r>
                        <a:rPr lang="ja-JP" altLang="en-US" sz="800" dirty="0" smtClean="0"/>
                        <a:t>住友商事（株）鉄鋼部輸送機材</a:t>
                      </a:r>
                      <a:r>
                        <a:rPr lang="en-US" altLang="ja-JP" sz="800" dirty="0" smtClean="0"/>
                        <a:t>', '</a:t>
                      </a:r>
                      <a:r>
                        <a:rPr lang="ja-JP" altLang="en-US" sz="800" dirty="0" smtClean="0"/>
                        <a:t>ミズショー（株）</a:t>
                      </a:r>
                      <a:r>
                        <a:rPr lang="en-US" altLang="ja-JP" sz="800" dirty="0" smtClean="0"/>
                        <a:t>', '</a:t>
                      </a:r>
                      <a:r>
                        <a:rPr lang="ja-JP" altLang="en-US" sz="800" dirty="0" smtClean="0"/>
                        <a:t>五興商事（株）</a:t>
                      </a:r>
                      <a:endParaRPr kumimoji="1" lang="ja-JP" altLang="en-US" sz="8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8603753"/>
                  </a:ext>
                </a:extLst>
              </a:tr>
              <a:tr h="8638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11~15</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15</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100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smtClean="0">
                          <a:latin typeface="+mn-ea"/>
                          <a:ea typeface="+mn-ea"/>
                        </a:rPr>
                        <a:t>0.40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800" dirty="0" smtClean="0"/>
                        <a:t>'</a:t>
                      </a:r>
                      <a:r>
                        <a:rPr lang="ja-JP" altLang="en-US" sz="800" dirty="0" smtClean="0"/>
                        <a:t>（株）水野鉄工所</a:t>
                      </a:r>
                      <a:r>
                        <a:rPr lang="en-US" altLang="ja-JP" sz="800" dirty="0" smtClean="0"/>
                        <a:t>’</a:t>
                      </a:r>
                      <a:endParaRPr lang="ja-JP" altLang="en-US" sz="8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13097705"/>
                  </a:ext>
                </a:extLst>
              </a:tr>
              <a:tr h="7324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設計便数通り運行できていないが</a:t>
                      </a:r>
                      <a:r>
                        <a:rPr kumimoji="1" lang="en-US" altLang="ja-JP" sz="1400" b="1" dirty="0">
                          <a:solidFill>
                            <a:srgbClr val="FF0000"/>
                          </a:solidFill>
                        </a:rPr>
                        <a:t>16~20</a:t>
                      </a:r>
                      <a:r>
                        <a:rPr kumimoji="1" lang="ja-JP" altLang="en-US" sz="1400" b="1" dirty="0">
                          <a:solidFill>
                            <a:srgbClr val="FF0000"/>
                          </a:solidFill>
                        </a:rPr>
                        <a:t>日存在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2</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a:latin typeface="+mn-ea"/>
                          <a:ea typeface="+mn-ea"/>
                        </a:rPr>
                        <a:t>500</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400" b="1" dirty="0" smtClean="0">
                          <a:latin typeface="+mn-ea"/>
                          <a:ea typeface="+mn-ea"/>
                        </a:rPr>
                        <a:t>0.74</a:t>
                      </a: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800" dirty="0" smtClean="0"/>
                        <a:t>'</a:t>
                      </a:r>
                      <a:r>
                        <a:rPr lang="ja-JP" altLang="en-US" sz="800" dirty="0" smtClean="0"/>
                        <a:t>（株）アイシン福井</a:t>
                      </a:r>
                      <a:r>
                        <a:rPr lang="en-US" altLang="ja-JP" sz="800" dirty="0" smtClean="0"/>
                        <a:t>', '</a:t>
                      </a:r>
                      <a:r>
                        <a:rPr lang="ja-JP" altLang="en-US" sz="800" dirty="0" smtClean="0"/>
                        <a:t>（株）東郷製作所</a:t>
                      </a:r>
                      <a:r>
                        <a:rPr lang="en-US" altLang="ja-JP" sz="800" dirty="0" smtClean="0"/>
                        <a:t>', '</a:t>
                      </a:r>
                      <a:r>
                        <a:rPr lang="ja-JP" altLang="en-US" sz="800" dirty="0" smtClean="0"/>
                        <a:t>ナミコー（株）</a:t>
                      </a:r>
                      <a:r>
                        <a:rPr lang="en-US" altLang="ja-JP" sz="800" dirty="0" smtClean="0"/>
                        <a:t>'</a:t>
                      </a:r>
                      <a:endParaRPr lang="ja-JP" altLang="en-US" sz="800" dirty="0" smtClean="0"/>
                    </a:p>
                    <a:p>
                      <a:pPr algn="ctr"/>
                      <a:endParaRPr kumimoji="1" lang="ja-JP" altLang="en-US" sz="1400" b="1"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0651979"/>
                  </a:ext>
                </a:extLst>
              </a:tr>
            </a:tbl>
          </a:graphicData>
        </a:graphic>
      </p:graphicFrame>
      <p:sp>
        <p:nvSpPr>
          <p:cNvPr id="54" name="矢印: 下 53">
            <a:extLst>
              <a:ext uri="{FF2B5EF4-FFF2-40B4-BE49-F238E27FC236}">
                <a16:creationId xmlns:a16="http://schemas.microsoft.com/office/drawing/2014/main" xmlns="" id="{F2F2CADB-6DF7-4A61-8C61-D4CFC6D1828B}"/>
              </a:ext>
            </a:extLst>
          </p:cNvPr>
          <p:cNvSpPr/>
          <p:nvPr/>
        </p:nvSpPr>
        <p:spPr>
          <a:xfrm>
            <a:off x="7299152" y="2270799"/>
            <a:ext cx="820942" cy="4023984"/>
          </a:xfrm>
          <a:prstGeom prst="down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下 53">
            <a:extLst>
              <a:ext uri="{FF2B5EF4-FFF2-40B4-BE49-F238E27FC236}">
                <a16:creationId xmlns:a16="http://schemas.microsoft.com/office/drawing/2014/main" xmlns="" id="{F2F2CADB-6DF7-4A61-8C61-D4CFC6D1828B}"/>
              </a:ext>
            </a:extLst>
          </p:cNvPr>
          <p:cNvSpPr/>
          <p:nvPr/>
        </p:nvSpPr>
        <p:spPr>
          <a:xfrm>
            <a:off x="8820943" y="2268590"/>
            <a:ext cx="820942" cy="4023984"/>
          </a:xfrm>
          <a:prstGeom prst="downArrow">
            <a:avLst/>
          </a:prstGeom>
          <a:solidFill>
            <a:schemeClr val="accent1">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xmlns="" id="{7DE51BC5-3303-4547-9F1B-295AB673B57E}"/>
              </a:ext>
            </a:extLst>
          </p:cNvPr>
          <p:cNvSpPr txBox="1"/>
          <p:nvPr/>
        </p:nvSpPr>
        <p:spPr>
          <a:xfrm>
            <a:off x="8003270" y="5960195"/>
            <a:ext cx="389850" cy="338554"/>
          </a:xfrm>
          <a:prstGeom prst="rect">
            <a:avLst/>
          </a:prstGeom>
          <a:noFill/>
        </p:spPr>
        <p:txBody>
          <a:bodyPr wrap="none" rtlCol="0">
            <a:spAutoFit/>
          </a:bodyPr>
          <a:lstStyle/>
          <a:p>
            <a:r>
              <a:rPr lang="ja-JP" altLang="en-US" sz="1600" b="1" dirty="0" smtClean="0">
                <a:solidFill>
                  <a:srgbClr val="FF0000"/>
                </a:solidFill>
              </a:rPr>
              <a:t>大</a:t>
            </a:r>
            <a:endParaRPr kumimoji="1" lang="ja-JP" altLang="en-US" sz="1600" b="1" dirty="0">
              <a:solidFill>
                <a:srgbClr val="FF0000"/>
              </a:solidFill>
            </a:endParaRPr>
          </a:p>
        </p:txBody>
      </p:sp>
      <p:sp>
        <p:nvSpPr>
          <p:cNvPr id="28" name="テキスト ボックス 27">
            <a:extLst>
              <a:ext uri="{FF2B5EF4-FFF2-40B4-BE49-F238E27FC236}">
                <a16:creationId xmlns:a16="http://schemas.microsoft.com/office/drawing/2014/main" xmlns="" id="{7DE51BC5-3303-4547-9F1B-295AB673B57E}"/>
              </a:ext>
            </a:extLst>
          </p:cNvPr>
          <p:cNvSpPr txBox="1"/>
          <p:nvPr/>
        </p:nvSpPr>
        <p:spPr>
          <a:xfrm>
            <a:off x="9624452" y="5980074"/>
            <a:ext cx="389850" cy="338554"/>
          </a:xfrm>
          <a:prstGeom prst="rect">
            <a:avLst/>
          </a:prstGeom>
          <a:noFill/>
        </p:spPr>
        <p:txBody>
          <a:bodyPr wrap="none" rtlCol="0">
            <a:spAutoFit/>
          </a:bodyPr>
          <a:lstStyle/>
          <a:p>
            <a:r>
              <a:rPr lang="ja-JP" altLang="en-US" sz="1600" b="1" dirty="0" smtClean="0">
                <a:solidFill>
                  <a:schemeClr val="accent1">
                    <a:lumMod val="60000"/>
                    <a:lumOff val="40000"/>
                  </a:schemeClr>
                </a:solidFill>
              </a:rPr>
              <a:t>小</a:t>
            </a:r>
            <a:endParaRPr kumimoji="1" lang="ja-JP" altLang="en-US" sz="1600" b="1" dirty="0">
              <a:solidFill>
                <a:schemeClr val="accent1">
                  <a:lumMod val="60000"/>
                  <a:lumOff val="40000"/>
                </a:schemeClr>
              </a:solidFill>
            </a:endParaRPr>
          </a:p>
        </p:txBody>
      </p:sp>
      <p:sp>
        <p:nvSpPr>
          <p:cNvPr id="13" name="二等辺三角形 12"/>
          <p:cNvSpPr/>
          <p:nvPr/>
        </p:nvSpPr>
        <p:spPr>
          <a:xfrm rot="5400000">
            <a:off x="7353483" y="938695"/>
            <a:ext cx="397564" cy="231914"/>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7813940" y="770259"/>
            <a:ext cx="3887660" cy="584776"/>
          </a:xfrm>
          <a:prstGeom prst="rect">
            <a:avLst/>
          </a:prstGeom>
        </p:spPr>
        <p:txBody>
          <a:bodyPr wrap="square">
            <a:spAutoFit/>
          </a:bodyPr>
          <a:lstStyle/>
          <a:p>
            <a:pPr lvl="0">
              <a:defRPr/>
            </a:pPr>
            <a:r>
              <a:rPr lang="ja-JP" altLang="en-US" sz="1600" b="1" dirty="0" smtClean="0"/>
              <a:t>部品を使い切る時間が長いため</a:t>
            </a:r>
            <a:endParaRPr lang="en-US" altLang="ja-JP" sz="1600" b="1" dirty="0" smtClean="0"/>
          </a:p>
          <a:p>
            <a:pPr lvl="0">
              <a:defRPr/>
            </a:pPr>
            <a:r>
              <a:rPr lang="ja-JP" altLang="en-US" sz="1600" b="1" dirty="0" smtClean="0">
                <a:solidFill>
                  <a:srgbClr val="FC02FF"/>
                </a:solidFill>
              </a:rPr>
              <a:t>かんばんが回収されず発注がない</a:t>
            </a:r>
            <a:endParaRPr lang="en-US" altLang="ja-JP" sz="1600" b="1" dirty="0">
              <a:solidFill>
                <a:srgbClr val="FC02FF"/>
              </a:solidFill>
            </a:endParaRPr>
          </a:p>
        </p:txBody>
      </p:sp>
      <p:sp>
        <p:nvSpPr>
          <p:cNvPr id="52" name="角丸四角形吹き出し 51"/>
          <p:cNvSpPr/>
          <p:nvPr/>
        </p:nvSpPr>
        <p:spPr>
          <a:xfrm>
            <a:off x="7846421" y="351547"/>
            <a:ext cx="1383327" cy="351822"/>
          </a:xfrm>
          <a:prstGeom prst="wedgeRoundRectCallout">
            <a:avLst/>
          </a:prstGeom>
          <a:solidFill>
            <a:srgbClr val="F8FFA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94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sz="1600" dirty="0" smtClean="0"/>
              <a:t>回収時間によって納入が決まる可能性がある</a:t>
            </a:r>
            <a:endParaRPr kumimoji="1" lang="ja-JP" altLang="en-US" sz="1600" dirty="0"/>
          </a:p>
        </p:txBody>
      </p:sp>
      <p:sp>
        <p:nvSpPr>
          <p:cNvPr id="3" name="テキスト プレースホルダー 2"/>
          <p:cNvSpPr>
            <a:spLocks noGrp="1"/>
          </p:cNvSpPr>
          <p:nvPr>
            <p:ph type="body" sz="quarter" idx="20"/>
          </p:nvPr>
        </p:nvSpPr>
        <p:spPr/>
        <p:txBody>
          <a:bodyPr/>
          <a:lstStyle/>
          <a:p>
            <a:r>
              <a:rPr lang="ja-JP" altLang="en-US" sz="1800" dirty="0"/>
              <a:t>設計便数通り運行できているかの</a:t>
            </a:r>
            <a:r>
              <a:rPr lang="ja-JP" altLang="en-US" sz="1800" dirty="0" smtClean="0"/>
              <a:t>調査</a:t>
            </a:r>
            <a:r>
              <a:rPr lang="en-US" altLang="ja-JP" sz="1800" dirty="0" smtClean="0"/>
              <a:t>②</a:t>
            </a:r>
            <a:r>
              <a:rPr lang="ja-JP" altLang="en-US" sz="1800" dirty="0" smtClean="0"/>
              <a:t>：</a:t>
            </a:r>
            <a:r>
              <a:rPr kumimoji="1" lang="ja-JP" altLang="en-US" sz="1800" dirty="0" smtClean="0"/>
              <a:t>日量箱数</a:t>
            </a:r>
            <a:r>
              <a:rPr lang="ja-JP" altLang="ja-JP" sz="1800" dirty="0" smtClean="0"/>
              <a:t>&gt;</a:t>
            </a:r>
            <a:r>
              <a:rPr lang="ja-JP" altLang="en-US" sz="1800" dirty="0" smtClean="0"/>
              <a:t>1</a:t>
            </a:r>
            <a:endParaRPr lang="en-US" altLang="ja-JP" sz="1800" dirty="0" smtClean="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13日 </a:t>
            </a:fld>
            <a:endParaRPr lang="en-US" dirty="0"/>
          </a:p>
        </p:txBody>
      </p:sp>
    </p:spTree>
    <p:extLst>
      <p:ext uri="{BB962C8B-B14F-4D97-AF65-F5344CB8AC3E}">
        <p14:creationId xmlns:p14="http://schemas.microsoft.com/office/powerpoint/2010/main" val="277102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sz="1600" dirty="0" smtClean="0"/>
              <a:t>設計</a:t>
            </a:r>
            <a:endParaRPr kumimoji="1" lang="ja-JP" altLang="en-US" sz="1600" dirty="0"/>
          </a:p>
        </p:txBody>
      </p:sp>
      <p:sp>
        <p:nvSpPr>
          <p:cNvPr id="3" name="テキスト プレースホルダー 2"/>
          <p:cNvSpPr>
            <a:spLocks noGrp="1"/>
          </p:cNvSpPr>
          <p:nvPr>
            <p:ph type="body" sz="quarter" idx="20"/>
          </p:nvPr>
        </p:nvSpPr>
        <p:spPr/>
        <p:txBody>
          <a:bodyPr/>
          <a:lstStyle/>
          <a:p>
            <a:r>
              <a:rPr lang="ja-JP" altLang="en-US" sz="1800" dirty="0" smtClean="0"/>
              <a:t>設計便数と実績便数のズレと在庫過多との関係</a:t>
            </a:r>
            <a:endParaRPr kumimoji="1" lang="ja-JP" altLang="en-US" sz="18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2月 13日 </a:t>
            </a:fld>
            <a:endParaRPr lang="en-US" dirty="0"/>
          </a:p>
        </p:txBody>
      </p:sp>
      <p:graphicFrame>
        <p:nvGraphicFramePr>
          <p:cNvPr id="5" name="グラフ 4">
            <a:extLst>
              <a:ext uri="{FF2B5EF4-FFF2-40B4-BE49-F238E27FC236}">
                <a16:creationId xmlns:a16="http://schemas.microsoft.com/office/drawing/2014/main" xmlns="" id="{0769EF79-D80B-4C21-A22D-794CC965ECF9}"/>
              </a:ext>
            </a:extLst>
          </p:cNvPr>
          <p:cNvGraphicFramePr>
            <a:graphicFrameLocks/>
          </p:cNvGraphicFramePr>
          <p:nvPr>
            <p:extLst>
              <p:ext uri="{D42A27DB-BD31-4B8C-83A1-F6EECF244321}">
                <p14:modId xmlns:p14="http://schemas.microsoft.com/office/powerpoint/2010/main" val="3418851535"/>
              </p:ext>
            </p:extLst>
          </p:nvPr>
        </p:nvGraphicFramePr>
        <p:xfrm>
          <a:off x="628348" y="1853648"/>
          <a:ext cx="5408281" cy="1862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64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6314AF9-78FE-4219-A01C-1A73E1561FB5}"/>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xmlns="" id="{3862FC37-DDFB-45B2-9FB8-2FE09ECE9AF9}"/>
              </a:ext>
            </a:extLst>
          </p:cNvPr>
          <p:cNvSpPr>
            <a:spLocks noGrp="1"/>
          </p:cNvSpPr>
          <p:nvPr>
            <p:ph type="body" sz="quarter" idx="20"/>
          </p:nvPr>
        </p:nvSpPr>
        <p:spPr/>
        <p:txBody>
          <a:bodyPr/>
          <a:lstStyle/>
          <a:p>
            <a:r>
              <a:rPr kumimoji="1" lang="ja-JP" altLang="en-US" dirty="0"/>
              <a:t>在庫</a:t>
            </a:r>
          </a:p>
        </p:txBody>
      </p:sp>
      <p:sp>
        <p:nvSpPr>
          <p:cNvPr id="4" name="日付プレースホルダー 3">
            <a:extLst>
              <a:ext uri="{FF2B5EF4-FFF2-40B4-BE49-F238E27FC236}">
                <a16:creationId xmlns:a16="http://schemas.microsoft.com/office/drawing/2014/main" xmlns="" id="{57A6EFDB-6B54-4408-B711-07AADFA0C752}"/>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83043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62C3833A-4FD9-4335-96D4-1479C9E12E38}"/>
              </a:ext>
            </a:extLst>
          </p:cNvPr>
          <p:cNvSpPr>
            <a:spLocks noGrp="1"/>
          </p:cNvSpPr>
          <p:nvPr>
            <p:ph type="body" sz="quarter" idx="18"/>
          </p:nvPr>
        </p:nvSpPr>
        <p:spPr/>
        <p:txBody>
          <a:bodyPr/>
          <a:lstStyle/>
          <a:p>
            <a:r>
              <a:rPr lang="ja-JP" altLang="en-US" sz="1400" dirty="0"/>
              <a:t>減車発生日数が</a:t>
            </a:r>
            <a:r>
              <a:rPr lang="en-US" altLang="ja-JP" sz="1400" dirty="0"/>
              <a:t>0</a:t>
            </a:r>
            <a:r>
              <a:rPr lang="ja-JP" altLang="en-US" sz="1400" dirty="0"/>
              <a:t>日の品番は全体の２９</a:t>
            </a:r>
            <a:r>
              <a:rPr lang="en-US" altLang="ja-JP" sz="1400" dirty="0"/>
              <a:t>.</a:t>
            </a:r>
            <a:r>
              <a:rPr lang="ja-JP" altLang="en-US" sz="1400" dirty="0"/>
              <a:t>８％に留まり、収容数が大きく日量数（箱数）が小さい品番ほど減車発生日数が多い傾向。</a:t>
            </a:r>
            <a:endParaRPr lang="en-US" altLang="ja-JP" sz="1400" dirty="0"/>
          </a:p>
          <a:p>
            <a:r>
              <a:rPr lang="ja-JP" altLang="en-US" sz="1400" dirty="0"/>
              <a:t>減車してる日と減車していない日が拮抗している方が在庫過多になりやすい傾向</a:t>
            </a:r>
            <a:endParaRPr lang="en-US" altLang="ja-JP" sz="1400" dirty="0"/>
          </a:p>
          <a:p>
            <a:endParaRPr kumimoji="1" lang="ja-JP" altLang="en-US" sz="1400" dirty="0"/>
          </a:p>
        </p:txBody>
      </p:sp>
      <p:sp>
        <p:nvSpPr>
          <p:cNvPr id="3" name="テキスト プレースホルダー 2">
            <a:extLst>
              <a:ext uri="{FF2B5EF4-FFF2-40B4-BE49-F238E27FC236}">
                <a16:creationId xmlns:a16="http://schemas.microsoft.com/office/drawing/2014/main" xmlns="" id="{C92AAF62-961B-45F3-B7DD-639F4C6FAA05}"/>
              </a:ext>
            </a:extLst>
          </p:cNvPr>
          <p:cNvSpPr>
            <a:spLocks noGrp="1"/>
          </p:cNvSpPr>
          <p:nvPr>
            <p:ph type="body" sz="quarter" idx="20"/>
          </p:nvPr>
        </p:nvSpPr>
        <p:spPr/>
        <p:txBody>
          <a:bodyPr/>
          <a:lstStyle/>
          <a:p>
            <a:r>
              <a:rPr kumimoji="1" lang="ja-JP" altLang="en-US" dirty="0"/>
              <a:t>結果（</a:t>
            </a:r>
            <a:r>
              <a:rPr kumimoji="1" lang="en-US" altLang="ja-JP" dirty="0"/>
              <a:t>12</a:t>
            </a:r>
            <a:r>
              <a:rPr kumimoji="1" lang="ja-JP" altLang="en-US" dirty="0"/>
              <a:t>月２０日）</a:t>
            </a:r>
          </a:p>
        </p:txBody>
      </p:sp>
      <p:sp>
        <p:nvSpPr>
          <p:cNvPr id="4" name="日付プレースホルダー 3">
            <a:extLst>
              <a:ext uri="{FF2B5EF4-FFF2-40B4-BE49-F238E27FC236}">
                <a16:creationId xmlns:a16="http://schemas.microsoft.com/office/drawing/2014/main" xmlns="" id="{872F719B-848E-4D93-958E-BB2877CB9E3E}"/>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graphicFrame>
        <p:nvGraphicFramePr>
          <p:cNvPr id="11" name="表 5">
            <a:extLst>
              <a:ext uri="{FF2B5EF4-FFF2-40B4-BE49-F238E27FC236}">
                <a16:creationId xmlns:a16="http://schemas.microsoft.com/office/drawing/2014/main" xmlns="" id="{0CA63CBD-C5BA-4218-8678-DA8F09F45F31}"/>
              </a:ext>
            </a:extLst>
          </p:cNvPr>
          <p:cNvGraphicFramePr>
            <a:graphicFrameLocks noGrp="1"/>
          </p:cNvGraphicFramePr>
          <p:nvPr>
            <p:extLst>
              <p:ext uri="{D42A27DB-BD31-4B8C-83A1-F6EECF244321}">
                <p14:modId xmlns:p14="http://schemas.microsoft.com/office/powerpoint/2010/main" val="4185937495"/>
              </p:ext>
            </p:extLst>
          </p:nvPr>
        </p:nvGraphicFramePr>
        <p:xfrm>
          <a:off x="443080" y="4880898"/>
          <a:ext cx="11341552" cy="1463040"/>
        </p:xfrm>
        <a:graphic>
          <a:graphicData uri="http://schemas.openxmlformats.org/drawingml/2006/table">
            <a:tbl>
              <a:tblPr firstRow="1" bandRow="1">
                <a:tableStyleId>{5C22544A-7EE6-4342-B048-85BDC9FD1C3A}</a:tableStyleId>
              </a:tblPr>
              <a:tblGrid>
                <a:gridCol w="1985160">
                  <a:extLst>
                    <a:ext uri="{9D8B030D-6E8A-4147-A177-3AD203B41FA5}">
                      <a16:colId xmlns:a16="http://schemas.microsoft.com/office/drawing/2014/main" xmlns="" val="1366991294"/>
                    </a:ext>
                  </a:extLst>
                </a:gridCol>
                <a:gridCol w="1478013">
                  <a:extLst>
                    <a:ext uri="{9D8B030D-6E8A-4147-A177-3AD203B41FA5}">
                      <a16:colId xmlns:a16="http://schemas.microsoft.com/office/drawing/2014/main" xmlns="" val="1277251365"/>
                    </a:ext>
                  </a:extLst>
                </a:gridCol>
                <a:gridCol w="1941094">
                  <a:extLst>
                    <a:ext uri="{9D8B030D-6E8A-4147-A177-3AD203B41FA5}">
                      <a16:colId xmlns:a16="http://schemas.microsoft.com/office/drawing/2014/main" xmlns="" val="2139707205"/>
                    </a:ext>
                  </a:extLst>
                </a:gridCol>
                <a:gridCol w="1600200">
                  <a:extLst>
                    <a:ext uri="{9D8B030D-6E8A-4147-A177-3AD203B41FA5}">
                      <a16:colId xmlns:a16="http://schemas.microsoft.com/office/drawing/2014/main" xmlns="" val="2527762729"/>
                    </a:ext>
                  </a:extLst>
                </a:gridCol>
                <a:gridCol w="1941095">
                  <a:extLst>
                    <a:ext uri="{9D8B030D-6E8A-4147-A177-3AD203B41FA5}">
                      <a16:colId xmlns:a16="http://schemas.microsoft.com/office/drawing/2014/main" xmlns="" val="398529073"/>
                    </a:ext>
                  </a:extLst>
                </a:gridCol>
                <a:gridCol w="2395990">
                  <a:extLst>
                    <a:ext uri="{9D8B030D-6E8A-4147-A177-3AD203B41FA5}">
                      <a16:colId xmlns:a16="http://schemas.microsoft.com/office/drawing/2014/main" xmlns="" val="3799076982"/>
                    </a:ext>
                  </a:extLst>
                </a:gridCol>
              </a:tblGrid>
              <a:tr h="208578">
                <a:tc>
                  <a:txBody>
                    <a:bodyPr/>
                    <a:lstStyle/>
                    <a:p>
                      <a:pPr algn="ctr" fontAlgn="t"/>
                      <a:r>
                        <a:rPr lang="ja-JP" altLang="en-US" sz="1000" b="0" i="0" u="none" strike="noStrike" dirty="0">
                          <a:solidFill>
                            <a:srgbClr val="FFFFFF"/>
                          </a:solidFill>
                          <a:effectLst/>
                          <a:latin typeface="+mn-ea"/>
                          <a:ea typeface="+mn-ea"/>
                        </a:rPr>
                        <a:t>減車発生日数</a:t>
                      </a:r>
                    </a:p>
                  </a:txBody>
                  <a:tcPr marL="6350" marR="6350" marT="6350" marB="0"/>
                </a:tc>
                <a:tc>
                  <a:txBody>
                    <a:bodyPr/>
                    <a:lstStyle/>
                    <a:p>
                      <a:pPr algn="ctr"/>
                      <a:r>
                        <a:rPr kumimoji="1" lang="ja-JP" altLang="en-US" sz="1000" b="0" dirty="0">
                          <a:latin typeface="+mn-ea"/>
                          <a:ea typeface="+mn-ea"/>
                        </a:rPr>
                        <a:t>品番数</a:t>
                      </a:r>
                    </a:p>
                  </a:txBody>
                  <a:tcPr/>
                </a:tc>
                <a:tc>
                  <a:txBody>
                    <a:bodyPr/>
                    <a:lstStyle/>
                    <a:p>
                      <a:pPr algn="ctr"/>
                      <a:r>
                        <a:rPr lang="ja-JP" altLang="en-US" sz="1000" b="0" dirty="0">
                          <a:latin typeface="+mn-ea"/>
                          <a:ea typeface="+mn-ea"/>
                        </a:rPr>
                        <a:t>納入回数の中央値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収容数の中央値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日量数（箱数）の中央値</a:t>
                      </a:r>
                      <a:endParaRPr kumimoji="1" lang="ja-JP" altLang="en-US" sz="1000" b="0" dirty="0">
                        <a:latin typeface="+mn-ea"/>
                        <a:ea typeface="+mn-ea"/>
                      </a:endParaRPr>
                    </a:p>
                  </a:txBody>
                  <a:tcPr/>
                </a:tc>
                <a:tc>
                  <a:txBody>
                    <a:bodyPr/>
                    <a:lstStyle/>
                    <a:p>
                      <a:pPr algn="ctr"/>
                      <a:r>
                        <a:rPr lang="ja-JP" altLang="en-US" sz="1000" b="0" dirty="0">
                          <a:latin typeface="+mn-ea"/>
                          <a:ea typeface="+mn-ea"/>
                        </a:rPr>
                        <a:t>順立在庫</a:t>
                      </a:r>
                      <a:r>
                        <a:rPr lang="en-US" altLang="ja-JP" sz="1000" b="0" dirty="0">
                          <a:latin typeface="+mn-ea"/>
                          <a:ea typeface="+mn-ea"/>
                        </a:rPr>
                        <a:t>/</a:t>
                      </a:r>
                      <a:r>
                        <a:rPr lang="ja-JP" altLang="en-US" sz="1000" b="0" dirty="0">
                          <a:latin typeface="+mn-ea"/>
                          <a:ea typeface="+mn-ea"/>
                        </a:rPr>
                        <a:t>設計値</a:t>
                      </a:r>
                      <a:r>
                        <a:rPr lang="en-US" altLang="ja-JP" sz="1000" b="0" dirty="0">
                          <a:latin typeface="+mn-ea"/>
                          <a:ea typeface="+mn-ea"/>
                        </a:rPr>
                        <a:t>MAX</a:t>
                      </a:r>
                      <a:r>
                        <a:rPr lang="ja-JP" altLang="en-US" sz="1000" b="0" dirty="0">
                          <a:latin typeface="+mn-ea"/>
                          <a:ea typeface="+mn-ea"/>
                        </a:rPr>
                        <a:t>の中央値</a:t>
                      </a:r>
                      <a:endParaRPr kumimoji="1" lang="ja-JP" altLang="en-US" sz="1000" b="0" dirty="0">
                        <a:latin typeface="+mn-ea"/>
                        <a:ea typeface="+mn-ea"/>
                      </a:endParaRPr>
                    </a:p>
                  </a:txBody>
                  <a:tcPr/>
                </a:tc>
                <a:extLst>
                  <a:ext uri="{0D108BD9-81ED-4DB2-BD59-A6C34878D82A}">
                    <a16:rowId xmlns:a16="http://schemas.microsoft.com/office/drawing/2014/main" xmlns="" val="1509856468"/>
                  </a:ext>
                </a:extLst>
              </a:tr>
              <a:tr h="208578">
                <a:tc>
                  <a:txBody>
                    <a:bodyPr/>
                    <a:lstStyle/>
                    <a:p>
                      <a:pPr algn="ctr" rtl="0" fontAlgn="ctr"/>
                      <a:r>
                        <a:rPr lang="ja-JP" altLang="en-US" sz="1000" b="0" i="0" u="none" strike="noStrike" dirty="0">
                          <a:solidFill>
                            <a:srgbClr val="333333"/>
                          </a:solidFill>
                          <a:effectLst/>
                          <a:latin typeface="+mn-ea"/>
                          <a:ea typeface="+mn-ea"/>
                        </a:rPr>
                        <a:t>減車０日</a:t>
                      </a:r>
                    </a:p>
                  </a:txBody>
                  <a:tcPr marL="6350" marR="6350" marT="6350" marB="0" anchor="ctr"/>
                </a:tc>
                <a:tc>
                  <a:txBody>
                    <a:bodyPr/>
                    <a:lstStyle/>
                    <a:p>
                      <a:pPr algn="ctr"/>
                      <a:r>
                        <a:rPr kumimoji="1" lang="en-US" altLang="ja-JP" sz="1000" b="0" dirty="0">
                          <a:latin typeface="+mn-ea"/>
                          <a:ea typeface="+mn-ea"/>
                        </a:rPr>
                        <a:t>57</a:t>
                      </a:r>
                      <a:r>
                        <a:rPr kumimoji="1" lang="ja-JP" altLang="en-US" sz="1000" b="0" dirty="0">
                          <a:latin typeface="+mn-ea"/>
                          <a:ea typeface="+mn-ea"/>
                        </a:rPr>
                        <a:t>（</a:t>
                      </a:r>
                      <a:r>
                        <a:rPr kumimoji="1" lang="en-US" altLang="ja-JP" sz="1000" b="0" dirty="0">
                          <a:latin typeface="+mn-ea"/>
                          <a:ea typeface="+mn-ea"/>
                        </a:rPr>
                        <a:t>29.8%</a:t>
                      </a:r>
                      <a:r>
                        <a:rPr kumimoji="1" lang="ja-JP" altLang="en-US" sz="1000" b="0" dirty="0">
                          <a:latin typeface="+mn-ea"/>
                          <a:ea typeface="+mn-ea"/>
                        </a:rPr>
                        <a:t>）</a:t>
                      </a:r>
                      <a:endParaRPr kumimoji="1" lang="en-US" altLang="ja-JP"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63</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8</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0.82</a:t>
                      </a:r>
                      <a:endParaRPr kumimoji="1" lang="ja-JP" altLang="en-US" sz="1000" b="0" dirty="0">
                        <a:latin typeface="+mn-ea"/>
                        <a:ea typeface="+mn-ea"/>
                      </a:endParaRPr>
                    </a:p>
                  </a:txBody>
                  <a:tcPr/>
                </a:tc>
                <a:extLst>
                  <a:ext uri="{0D108BD9-81ED-4DB2-BD59-A6C34878D82A}">
                    <a16:rowId xmlns:a16="http://schemas.microsoft.com/office/drawing/2014/main" xmlns="" val="2835267062"/>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134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1.11</a:t>
                      </a:r>
                      <a:endParaRPr kumimoji="1" lang="ja-JP" altLang="en-US" sz="1000" b="0" dirty="0">
                        <a:latin typeface="+mn-ea"/>
                        <a:ea typeface="+mn-ea"/>
                      </a:endParaRPr>
                    </a:p>
                  </a:txBody>
                  <a:tcPr/>
                </a:tc>
                <a:extLst>
                  <a:ext uri="{0D108BD9-81ED-4DB2-BD59-A6C34878D82A}">
                    <a16:rowId xmlns:a16="http://schemas.microsoft.com/office/drawing/2014/main" xmlns="" val="935238162"/>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~10</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22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1.77</a:t>
                      </a:r>
                      <a:endParaRPr kumimoji="1" lang="ja-JP" altLang="en-US" sz="1000" b="0" dirty="0">
                        <a:latin typeface="+mn-ea"/>
                        <a:ea typeface="+mn-ea"/>
                      </a:endParaRPr>
                    </a:p>
                  </a:txBody>
                  <a:tcPr/>
                </a:tc>
                <a:extLst>
                  <a:ext uri="{0D108BD9-81ED-4DB2-BD59-A6C34878D82A}">
                    <a16:rowId xmlns:a16="http://schemas.microsoft.com/office/drawing/2014/main" xmlns="" val="352967913"/>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11</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~15</a:t>
                      </a:r>
                      <a:r>
                        <a:rPr lang="ja-JP" altLang="en-US" sz="1000" b="0" i="0" u="none" strike="noStrike" dirty="0">
                          <a:solidFill>
                            <a:srgbClr val="333333"/>
                          </a:solidFill>
                          <a:effectLst/>
                          <a:latin typeface="+mn-ea"/>
                          <a:ea typeface="+mn-ea"/>
                        </a:rPr>
                        <a:t>日</a:t>
                      </a:r>
                    </a:p>
                  </a:txBody>
                  <a:tcPr marL="6350" marR="6350" marT="6350" marB="0" anchor="ctr"/>
                </a:tc>
                <a:tc>
                  <a:txBody>
                    <a:bodyPr/>
                    <a:lstStyle/>
                    <a:p>
                      <a:pPr algn="ctr"/>
                      <a:r>
                        <a:rPr kumimoji="1" lang="en-US" altLang="ja-JP" sz="1000" b="0" dirty="0">
                          <a:latin typeface="+mn-ea"/>
                          <a:ea typeface="+mn-ea"/>
                        </a:rPr>
                        <a:t>15</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1.26</a:t>
                      </a:r>
                      <a:endParaRPr kumimoji="1" lang="ja-JP" altLang="en-US" sz="1000" b="0" dirty="0">
                        <a:latin typeface="+mn-ea"/>
                        <a:ea typeface="+mn-ea"/>
                      </a:endParaRPr>
                    </a:p>
                  </a:txBody>
                  <a:tcPr/>
                </a:tc>
                <a:extLst>
                  <a:ext uri="{0D108BD9-81ED-4DB2-BD59-A6C34878D82A}">
                    <a16:rowId xmlns:a16="http://schemas.microsoft.com/office/drawing/2014/main" xmlns="" val="1603846785"/>
                  </a:ext>
                </a:extLst>
              </a:tr>
              <a:tr h="208578">
                <a:tc>
                  <a:txBody>
                    <a:bodyPr/>
                    <a:lstStyle/>
                    <a:p>
                      <a:pPr algn="ctr" rtl="0" fontAlgn="ctr"/>
                      <a:r>
                        <a:rPr lang="ja-JP" altLang="en-US" sz="1000" b="0" i="0" u="none" strike="noStrike" dirty="0">
                          <a:solidFill>
                            <a:srgbClr val="333333"/>
                          </a:solidFill>
                          <a:effectLst/>
                          <a:latin typeface="+mn-ea"/>
                          <a:ea typeface="+mn-ea"/>
                        </a:rPr>
                        <a:t>減車</a:t>
                      </a:r>
                      <a:r>
                        <a:rPr lang="en-US" altLang="ja-JP" sz="1000" b="0" i="0" u="none" strike="noStrike" dirty="0">
                          <a:solidFill>
                            <a:srgbClr val="333333"/>
                          </a:solidFill>
                          <a:effectLst/>
                          <a:latin typeface="+mn-ea"/>
                          <a:ea typeface="+mn-ea"/>
                        </a:rPr>
                        <a:t>16</a:t>
                      </a:r>
                      <a:r>
                        <a:rPr lang="ja-JP" altLang="en-US" sz="1000" b="0" i="0" u="none" strike="noStrike" dirty="0">
                          <a:solidFill>
                            <a:srgbClr val="333333"/>
                          </a:solidFill>
                          <a:effectLst/>
                          <a:latin typeface="+mn-ea"/>
                          <a:ea typeface="+mn-ea"/>
                        </a:rPr>
                        <a:t>日</a:t>
                      </a:r>
                      <a:r>
                        <a:rPr lang="en-US" altLang="ja-JP" sz="1000" b="0" i="0" u="none" strike="noStrike" dirty="0">
                          <a:solidFill>
                            <a:srgbClr val="333333"/>
                          </a:solidFill>
                          <a:effectLst/>
                          <a:latin typeface="+mn-ea"/>
                          <a:ea typeface="+mn-ea"/>
                        </a:rPr>
                        <a:t>~</a:t>
                      </a:r>
                      <a:r>
                        <a:rPr lang="ja-JP" altLang="en-US" sz="1000" b="0" i="0" u="none" strike="noStrike" dirty="0">
                          <a:solidFill>
                            <a:srgbClr val="333333"/>
                          </a:solidFill>
                          <a:effectLst/>
                          <a:latin typeface="+mn-ea"/>
                          <a:ea typeface="+mn-ea"/>
                        </a:rPr>
                        <a:t>２０日</a:t>
                      </a:r>
                    </a:p>
                  </a:txBody>
                  <a:tcPr marL="6350" marR="6350" marT="6350" marB="0" anchor="ctr"/>
                </a:tc>
                <a:tc>
                  <a:txBody>
                    <a:bodyPr/>
                    <a:lstStyle/>
                    <a:p>
                      <a:pPr algn="ctr"/>
                      <a:r>
                        <a:rPr kumimoji="1" lang="en-US" altLang="ja-JP" sz="1000" b="0" dirty="0">
                          <a:latin typeface="+mn-ea"/>
                          <a:ea typeface="+mn-ea"/>
                        </a:rPr>
                        <a:t>54</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2</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500</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1</a:t>
                      </a:r>
                      <a:endParaRPr kumimoji="1" lang="ja-JP" altLang="en-US" sz="1000" b="0" dirty="0">
                        <a:latin typeface="+mn-ea"/>
                        <a:ea typeface="+mn-ea"/>
                      </a:endParaRPr>
                    </a:p>
                  </a:txBody>
                  <a:tcPr/>
                </a:tc>
                <a:tc>
                  <a:txBody>
                    <a:bodyPr/>
                    <a:lstStyle/>
                    <a:p>
                      <a:pPr algn="ctr"/>
                      <a:r>
                        <a:rPr kumimoji="1" lang="en-US" altLang="ja-JP" sz="1000" b="0" dirty="0">
                          <a:latin typeface="+mn-ea"/>
                          <a:ea typeface="+mn-ea"/>
                        </a:rPr>
                        <a:t>0.84</a:t>
                      </a:r>
                      <a:endParaRPr kumimoji="1" lang="ja-JP" altLang="en-US" sz="1000" b="0" dirty="0">
                        <a:latin typeface="+mn-ea"/>
                        <a:ea typeface="+mn-ea"/>
                      </a:endParaRPr>
                    </a:p>
                  </a:txBody>
                  <a:tcPr/>
                </a:tc>
                <a:extLst>
                  <a:ext uri="{0D108BD9-81ED-4DB2-BD59-A6C34878D82A}">
                    <a16:rowId xmlns:a16="http://schemas.microsoft.com/office/drawing/2014/main" xmlns="" val="2007193651"/>
                  </a:ext>
                </a:extLst>
              </a:tr>
            </a:tbl>
          </a:graphicData>
        </a:graphic>
      </p:graphicFrame>
      <p:graphicFrame>
        <p:nvGraphicFramePr>
          <p:cNvPr id="12" name="グラフ 11">
            <a:extLst>
              <a:ext uri="{FF2B5EF4-FFF2-40B4-BE49-F238E27FC236}">
                <a16:creationId xmlns:a16="http://schemas.microsoft.com/office/drawing/2014/main" xmlns="" id="{C29B4F90-5EED-4C16-AA84-8728531C603B}"/>
              </a:ext>
            </a:extLst>
          </p:cNvPr>
          <p:cNvGraphicFramePr>
            <a:graphicFrameLocks/>
          </p:cNvGraphicFramePr>
          <p:nvPr>
            <p:extLst>
              <p:ext uri="{D42A27DB-BD31-4B8C-83A1-F6EECF244321}">
                <p14:modId xmlns:p14="http://schemas.microsoft.com/office/powerpoint/2010/main" val="2497387233"/>
              </p:ext>
            </p:extLst>
          </p:nvPr>
        </p:nvGraphicFramePr>
        <p:xfrm>
          <a:off x="415963" y="1290120"/>
          <a:ext cx="5444376" cy="175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グラフ 12">
            <a:extLst>
              <a:ext uri="{FF2B5EF4-FFF2-40B4-BE49-F238E27FC236}">
                <a16:creationId xmlns:a16="http://schemas.microsoft.com/office/drawing/2014/main" xmlns="" id="{8ADE3A31-036A-4AA4-9AD0-FBD5590EFE43}"/>
              </a:ext>
            </a:extLst>
          </p:cNvPr>
          <p:cNvGraphicFramePr>
            <a:graphicFrameLocks/>
          </p:cNvGraphicFramePr>
          <p:nvPr>
            <p:extLst>
              <p:ext uri="{D42A27DB-BD31-4B8C-83A1-F6EECF244321}">
                <p14:modId xmlns:p14="http://schemas.microsoft.com/office/powerpoint/2010/main" val="2505744521"/>
              </p:ext>
            </p:extLst>
          </p:nvPr>
        </p:nvGraphicFramePr>
        <p:xfrm>
          <a:off x="5887453" y="1290120"/>
          <a:ext cx="5444376" cy="18331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グラフ 13">
            <a:extLst>
              <a:ext uri="{FF2B5EF4-FFF2-40B4-BE49-F238E27FC236}">
                <a16:creationId xmlns:a16="http://schemas.microsoft.com/office/drawing/2014/main" xmlns="" id="{DCA01FCB-6BC4-493B-9C99-A61AA52C07BA}"/>
              </a:ext>
            </a:extLst>
          </p:cNvPr>
          <p:cNvGraphicFramePr>
            <a:graphicFrameLocks/>
          </p:cNvGraphicFramePr>
          <p:nvPr>
            <p:extLst>
              <p:ext uri="{D42A27DB-BD31-4B8C-83A1-F6EECF244321}">
                <p14:modId xmlns:p14="http://schemas.microsoft.com/office/powerpoint/2010/main" val="2747112321"/>
              </p:ext>
            </p:extLst>
          </p:nvPr>
        </p:nvGraphicFramePr>
        <p:xfrm>
          <a:off x="388849" y="2957141"/>
          <a:ext cx="5444376" cy="18626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グラフ 14">
            <a:extLst>
              <a:ext uri="{FF2B5EF4-FFF2-40B4-BE49-F238E27FC236}">
                <a16:creationId xmlns:a16="http://schemas.microsoft.com/office/drawing/2014/main" xmlns="" id="{0769EF79-D80B-4C21-A22D-794CC965ECF9}"/>
              </a:ext>
            </a:extLst>
          </p:cNvPr>
          <p:cNvGraphicFramePr>
            <a:graphicFrameLocks/>
          </p:cNvGraphicFramePr>
          <p:nvPr>
            <p:extLst>
              <p:ext uri="{D42A27DB-BD31-4B8C-83A1-F6EECF244321}">
                <p14:modId xmlns:p14="http://schemas.microsoft.com/office/powerpoint/2010/main" val="1933918194"/>
              </p:ext>
            </p:extLst>
          </p:nvPr>
        </p:nvGraphicFramePr>
        <p:xfrm>
          <a:off x="5923548" y="2987670"/>
          <a:ext cx="5408281" cy="186269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10414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95D2157F-50CA-4D8B-BBB7-F551428309B0}"/>
              </a:ext>
            </a:extLst>
          </p:cNvPr>
          <p:cNvSpPr>
            <a:spLocks noGrp="1"/>
          </p:cNvSpPr>
          <p:nvPr>
            <p:ph type="body" sz="quarter" idx="18"/>
          </p:nvPr>
        </p:nvSpPr>
        <p:spPr/>
        <p:txBody>
          <a:bodyPr/>
          <a:lstStyle/>
          <a:p>
            <a:r>
              <a:rPr kumimoji="1" lang="ja-JP" altLang="en-US" dirty="0"/>
              <a:t>仕入先の問題</a:t>
            </a:r>
            <a:endParaRPr kumimoji="1" lang="en-US" altLang="ja-JP" dirty="0"/>
          </a:p>
          <a:p>
            <a:r>
              <a:rPr lang="ja-JP" altLang="en-US" dirty="0"/>
              <a:t>工務の問題（日量数＜納入数）</a:t>
            </a:r>
            <a:endParaRPr kumimoji="1" lang="ja-JP" altLang="en-US" dirty="0"/>
          </a:p>
        </p:txBody>
      </p:sp>
      <p:sp>
        <p:nvSpPr>
          <p:cNvPr id="3" name="テキスト プレースホルダー 2">
            <a:extLst>
              <a:ext uri="{FF2B5EF4-FFF2-40B4-BE49-F238E27FC236}">
                <a16:creationId xmlns:a16="http://schemas.microsoft.com/office/drawing/2014/main" xmlns="" id="{5C42155B-A932-4604-8AB9-B9AC8784BFB6}"/>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xmlns="" id="{CB53AECD-0162-4EBE-82DA-731D1F3B4F38}"/>
              </a:ext>
            </a:extLst>
          </p:cNvPr>
          <p:cNvSpPr>
            <a:spLocks noGrp="1"/>
          </p:cNvSpPr>
          <p:nvPr>
            <p:ph type="dt" sz="half" idx="19"/>
          </p:nvPr>
        </p:nvSpPr>
        <p:spPr/>
        <p:txBody>
          <a:bodyPr/>
          <a:lstStyle/>
          <a:p>
            <a:fld id="{FCAFAC13-DB77-42F2-BE26-45BA5532FD50}" type="datetime4">
              <a:rPr lang="en-US" altLang="ja-JP" smtClean="0"/>
              <a:pPr/>
              <a:t>2024年 2月 12日 </a:t>
            </a:fld>
            <a:endParaRPr lang="en-US" dirty="0"/>
          </a:p>
        </p:txBody>
      </p:sp>
    </p:spTree>
    <p:extLst>
      <p:ext uri="{BB962C8B-B14F-4D97-AF65-F5344CB8AC3E}">
        <p14:creationId xmlns:p14="http://schemas.microsoft.com/office/powerpoint/2010/main" val="1532919729"/>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3953</TotalTime>
  <Words>1737</Words>
  <Application>Microsoft Macintosh PowerPoint</Application>
  <PresentationFormat>ユーザー設定</PresentationFormat>
  <Paragraphs>512</Paragraphs>
  <Slides>18</Slides>
  <Notes>0</Notes>
  <HiddenSlides>0</HiddenSlides>
  <MMClips>0</MMClips>
  <ScaleCrop>false</ScaleCrop>
  <HeadingPairs>
    <vt:vector size="4" baseType="variant">
      <vt:variant>
        <vt:lpstr>テーマ</vt:lpstr>
      </vt:variant>
      <vt:variant>
        <vt:i4>4</vt:i4>
      </vt:variant>
      <vt:variant>
        <vt:lpstr>スライド タイトル</vt:lpstr>
      </vt:variant>
      <vt:variant>
        <vt:i4>18</vt:i4>
      </vt:variant>
    </vt:vector>
  </HeadingPairs>
  <TitlesOfParts>
    <vt:vector size="22"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157</cp:revision>
  <dcterms:created xsi:type="dcterms:W3CDTF">2022-01-19T01:36:44Z</dcterms:created>
  <dcterms:modified xsi:type="dcterms:W3CDTF">2024-02-12T23:50:51Z</dcterms:modified>
</cp:coreProperties>
</file>