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9" r:id="rId5"/>
    <p:sldId id="258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63" d="100"/>
          <a:sy n="63" d="100"/>
        </p:scale>
        <p:origin x="576" y="-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FBBF01-090A-4F3B-BA7D-147DD2504A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8F47D7E-C42E-4C3E-8A6C-1E1D86A587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A6B75A8-2518-4AD3-89AA-BD7C2C7C4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D529E-282E-48EF-A909-23DC79AB171A}" type="datetimeFigureOut">
              <a:rPr kumimoji="1" lang="ja-JP" altLang="en-US" smtClean="0"/>
              <a:t>2023/9/25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033A2B2-C1C9-420D-A5E1-499054161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3F9B4E2-622B-4EFB-9182-068CF44F6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512B5-6BD3-4A01-8E7C-06CB00AC5C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8312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7CA8E0-86E7-408F-AB4A-3D4B2FFC5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C837995-277D-4072-AE89-75FF66E376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0B85E44-46EE-47F9-91DA-C95FA1947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D529E-282E-48EF-A909-23DC79AB171A}" type="datetimeFigureOut">
              <a:rPr kumimoji="1" lang="ja-JP" altLang="en-US" smtClean="0"/>
              <a:t>2023/9/25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8A73D6-05B7-4CD9-968A-B1FC3FD87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4A36731-B60F-40AF-96FE-069A5FF9A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512B5-6BD3-4A01-8E7C-06CB00AC5C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5991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4ED12E9-B417-4487-9173-9005397C7E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BD8E8AE-E548-42CB-A53C-70657A917B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A6F84D0-C9C4-470F-A1C3-DCCA122B3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D529E-282E-48EF-A909-23DC79AB171A}" type="datetimeFigureOut">
              <a:rPr kumimoji="1" lang="ja-JP" altLang="en-US" smtClean="0"/>
              <a:t>2023/9/25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9188C81-B53D-4C1E-A567-828959591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AAEB983-0FDA-4B0A-B10A-2DCF3C38D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512B5-6BD3-4A01-8E7C-06CB00AC5C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8273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EE27CC-4A94-47BE-B1E1-992F11127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76F4A47-84C0-4AB5-B20F-7E7C4DFCF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A4D3B43-54AA-4E03-856C-E06A1C405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D529E-282E-48EF-A909-23DC79AB171A}" type="datetimeFigureOut">
              <a:rPr kumimoji="1" lang="ja-JP" altLang="en-US" smtClean="0"/>
              <a:t>2023/9/25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0D78306-FBF6-408E-BDA3-E6A9683FA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18B1842-C51E-4DF5-A77E-A1BEB83C6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512B5-6BD3-4A01-8E7C-06CB00AC5C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3849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BC0AA9-8A53-4729-A34F-09B4AE07C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47CAF49-3F0C-4E1D-A7B5-F92731718A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C94B894-B368-4A2E-84D7-A64C19D78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D529E-282E-48EF-A909-23DC79AB171A}" type="datetimeFigureOut">
              <a:rPr kumimoji="1" lang="ja-JP" altLang="en-US" smtClean="0"/>
              <a:t>2023/9/25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83301B2-9CFB-4AC6-947E-0B828F492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2F717CD-74E4-4A7F-BE2F-FE987268C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512B5-6BD3-4A01-8E7C-06CB00AC5C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0035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D7ADFA-009B-4B19-95AF-D06DAB1DA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5AD4ED7-8296-4F02-BE77-2D99562A8F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5BC9D84-C94C-4621-9AB2-994BB48A77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335DF4E-EE2B-45A1-B030-789B2D648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D529E-282E-48EF-A909-23DC79AB171A}" type="datetimeFigureOut">
              <a:rPr kumimoji="1" lang="ja-JP" altLang="en-US" smtClean="0"/>
              <a:t>2023/9/25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73EEC62-59C0-436A-91EF-E62C853D7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AA2097B-94AD-43CF-AC46-19CD70D30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512B5-6BD3-4A01-8E7C-06CB00AC5C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973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751515-1D24-4F4D-B7AB-296050EC7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C5BA836-B30A-4F72-A944-EE4F4A6A9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DC1C514-8428-4069-A83E-611AE1FE70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39999EB-1C7D-494D-B3A2-A5C97B4B8D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FB50880-451E-44EC-AB0D-67791636AD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CA2165E-B08B-4434-A201-449923A76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D529E-282E-48EF-A909-23DC79AB171A}" type="datetimeFigureOut">
              <a:rPr kumimoji="1" lang="ja-JP" altLang="en-US" smtClean="0"/>
              <a:t>2023/9/25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ED5D76C-5A11-4A8B-A2FD-954C3B2F1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40D1EFA-09FF-48C0-8275-366FA651D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512B5-6BD3-4A01-8E7C-06CB00AC5C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0330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6FE253-64AE-47DB-B06F-BFE27DE64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CAD54BD-4645-4D56-8B90-0E77A60B4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D529E-282E-48EF-A909-23DC79AB171A}" type="datetimeFigureOut">
              <a:rPr kumimoji="1" lang="ja-JP" altLang="en-US" smtClean="0"/>
              <a:t>2023/9/25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5DAB098-656D-4B2B-BEF9-D20BC79EA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5C876F3-D3A5-4F31-A775-4E5D035B8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512B5-6BD3-4A01-8E7C-06CB00AC5C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667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FD0DA00-A650-43F7-917E-71A579E5C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D529E-282E-48EF-A909-23DC79AB171A}" type="datetimeFigureOut">
              <a:rPr kumimoji="1" lang="ja-JP" altLang="en-US" smtClean="0"/>
              <a:t>2023/9/25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80F38D6-9EEC-4716-B248-2033EA39C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EDABA01-19C7-43E3-A2C7-815B9BE18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512B5-6BD3-4A01-8E7C-06CB00AC5C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9712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851A15-D52C-4A32-830A-9ABAFC2DD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8BCD846-3C4C-44A2-A221-FE8407343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E011A41-E0BD-439D-9B3E-6DD857B931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BC0C5AA-FDA6-4D10-ACE7-54207FB83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D529E-282E-48EF-A909-23DC79AB171A}" type="datetimeFigureOut">
              <a:rPr kumimoji="1" lang="ja-JP" altLang="en-US" smtClean="0"/>
              <a:t>2023/9/25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3FFC9E8-A4EE-44C3-A2FF-B0C4B0549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F708973-B65F-4B47-905F-B0753EA39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512B5-6BD3-4A01-8E7C-06CB00AC5C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995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3ADD26-C88B-49A1-9F78-F04E7FABD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95E0476-7538-4F1F-8D84-7775B764A3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45AE35F-B621-4225-B3EB-B23EF1AB9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A0B43C6-5A76-4EEA-B0A1-5861D6332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D529E-282E-48EF-A909-23DC79AB171A}" type="datetimeFigureOut">
              <a:rPr kumimoji="1" lang="ja-JP" altLang="en-US" smtClean="0"/>
              <a:t>2023/9/25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43051A0-C542-4EA2-AE4C-E126829E2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1CDD8BC-FE8D-4868-990C-FFCC4D70A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512B5-6BD3-4A01-8E7C-06CB00AC5C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372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EB65F5A-A818-4CF3-822F-E73F54E90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E191335-68F5-41D3-8DB9-3DAEECF035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CAA01AB-9E19-4467-AA68-33C159D2A4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7D529E-282E-48EF-A909-23DC79AB171A}" type="datetimeFigureOut">
              <a:rPr kumimoji="1" lang="ja-JP" altLang="en-US" smtClean="0"/>
              <a:t>2023/9/25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7FC66DB-A9A4-48FB-8829-3EE0D71255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3E28679-F45A-4427-9D21-CCE34EA435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512B5-6BD3-4A01-8E7C-06CB00AC5C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3989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413F8E0E-58FB-4C2E-8E59-66ECA33A1827}"/>
              </a:ext>
            </a:extLst>
          </p:cNvPr>
          <p:cNvSpPr/>
          <p:nvPr/>
        </p:nvSpPr>
        <p:spPr>
          <a:xfrm>
            <a:off x="162560" y="213360"/>
            <a:ext cx="471424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/>
              <a:t>問題１：順立装置の前に、在庫の過多が発生している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08B221D-7B0F-4380-B481-5CD57D84A0DE}"/>
              </a:ext>
            </a:extLst>
          </p:cNvPr>
          <p:cNvSpPr/>
          <p:nvPr/>
        </p:nvSpPr>
        <p:spPr>
          <a:xfrm>
            <a:off x="162560" y="2113280"/>
            <a:ext cx="11866880" cy="1605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/>
              <a:t>かんばんの総枚数自体が多いと、在庫の過多という問題が見えにくい</a:t>
            </a:r>
            <a:endParaRPr kumimoji="1" lang="en-US" altLang="ja-JP" dirty="0"/>
          </a:p>
          <a:p>
            <a:r>
              <a:rPr lang="ja-JP" altLang="en-US" dirty="0"/>
              <a:t>➡　➀かんばんの総枚数が見直された最新のデータを使って、分析をする</a:t>
            </a:r>
            <a:endParaRPr lang="en-US" altLang="ja-JP" dirty="0"/>
          </a:p>
          <a:p>
            <a:r>
              <a:rPr kumimoji="1" lang="ja-JP" altLang="en-US" dirty="0"/>
              <a:t>➡　➁全てのデータをドメイン知識を頼りに仮説立てて、しらみつぶし検証にするでは、時間がかかる。</a:t>
            </a:r>
            <a:endParaRPr kumimoji="1" lang="en-US" altLang="ja-JP" dirty="0"/>
          </a:p>
          <a:p>
            <a:r>
              <a:rPr lang="ja-JP" altLang="en-US" dirty="0"/>
              <a:t>➡　③改善できるところにフォーカスして、分析を進める。</a:t>
            </a:r>
            <a:endParaRPr kumimoji="1" lang="ja-JP" altLang="en-US" dirty="0"/>
          </a:p>
        </p:txBody>
      </p:sp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D8C662D9-C90B-42EF-A496-30F2DB55CC14}"/>
              </a:ext>
            </a:extLst>
          </p:cNvPr>
          <p:cNvSpPr/>
          <p:nvPr/>
        </p:nvSpPr>
        <p:spPr>
          <a:xfrm>
            <a:off x="5440680" y="187960"/>
            <a:ext cx="6588760" cy="914400"/>
          </a:xfrm>
          <a:prstGeom prst="wedgeRoundRectCallout">
            <a:avLst>
              <a:gd name="adj1" fmla="val -55683"/>
              <a:gd name="adj2" fmla="val 535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/>
              <a:t>問題２：これが本当に問題か分からない、正常かもしれない、判断がつかない</a:t>
            </a:r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64CD2627-BDAF-4B04-983D-58862D66A04E}"/>
              </a:ext>
            </a:extLst>
          </p:cNvPr>
          <p:cNvSpPr/>
          <p:nvPr/>
        </p:nvSpPr>
        <p:spPr>
          <a:xfrm rot="5400000">
            <a:off x="2184908" y="1378204"/>
            <a:ext cx="66954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7C4DD2A9-3E02-4F6C-93C2-5FB4F7249916}"/>
              </a:ext>
            </a:extLst>
          </p:cNvPr>
          <p:cNvSpPr/>
          <p:nvPr/>
        </p:nvSpPr>
        <p:spPr>
          <a:xfrm>
            <a:off x="3325876" y="1402080"/>
            <a:ext cx="471424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/>
              <a:t>現状把握：在庫の過多の要因分析</a:t>
            </a:r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B1D885A5-4EC3-4BEC-854B-F1AC5BECF106}"/>
              </a:ext>
            </a:extLst>
          </p:cNvPr>
          <p:cNvSpPr/>
          <p:nvPr/>
        </p:nvSpPr>
        <p:spPr>
          <a:xfrm rot="5400000">
            <a:off x="2184908" y="4126992"/>
            <a:ext cx="66954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03668A70-FEE2-43C9-8D86-27EC3122FE00}"/>
              </a:ext>
            </a:extLst>
          </p:cNvPr>
          <p:cNvSpPr/>
          <p:nvPr/>
        </p:nvSpPr>
        <p:spPr>
          <a:xfrm>
            <a:off x="162560" y="4918456"/>
            <a:ext cx="11866880" cy="1605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/>
              <a:t>データの変数が多いと、ネットワークをうまく作れない可能性がある</a:t>
            </a:r>
            <a:endParaRPr kumimoji="1" lang="en-US" altLang="ja-JP" dirty="0"/>
          </a:p>
          <a:p>
            <a:r>
              <a:rPr kumimoji="1" lang="ja-JP" altLang="en-US" dirty="0"/>
              <a:t>➀データを減らす、改善できる変数だけいれたデータをベイジアンネットワークに入力する</a:t>
            </a:r>
            <a:endParaRPr kumimoji="1" lang="en-US" altLang="ja-JP" dirty="0"/>
          </a:p>
          <a:p>
            <a:r>
              <a:rPr lang="ja-JP" altLang="en-US" dirty="0"/>
              <a:t>➁結果を出力</a:t>
            </a:r>
            <a:endParaRPr lang="en-US" altLang="ja-JP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A89534B2-4689-4092-BB71-121F3E31D775}"/>
              </a:ext>
            </a:extLst>
          </p:cNvPr>
          <p:cNvSpPr/>
          <p:nvPr/>
        </p:nvSpPr>
        <p:spPr>
          <a:xfrm>
            <a:off x="3478276" y="3912108"/>
            <a:ext cx="471424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/>
              <a:t>整理</a:t>
            </a:r>
            <a:r>
              <a:rPr kumimoji="1" lang="ja-JP" altLang="en-US" dirty="0"/>
              <a:t>：改善できる変数の洗い出し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06CD8B5E-6D5A-4AF3-8105-7314F662C265}"/>
              </a:ext>
            </a:extLst>
          </p:cNvPr>
          <p:cNvSpPr/>
          <p:nvPr/>
        </p:nvSpPr>
        <p:spPr>
          <a:xfrm>
            <a:off x="3478276" y="4415282"/>
            <a:ext cx="471424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/>
              <a:t>分析：ベイジアンネットワーク</a:t>
            </a:r>
          </a:p>
        </p:txBody>
      </p:sp>
      <p:sp>
        <p:nvSpPr>
          <p:cNvPr id="15" name="吹き出し: 角を丸めた四角形 14">
            <a:extLst>
              <a:ext uri="{FF2B5EF4-FFF2-40B4-BE49-F238E27FC236}">
                <a16:creationId xmlns:a16="http://schemas.microsoft.com/office/drawing/2014/main" id="{4685DE7B-BEF9-42E5-9403-5F692FCB246F}"/>
              </a:ext>
            </a:extLst>
          </p:cNvPr>
          <p:cNvSpPr/>
          <p:nvPr/>
        </p:nvSpPr>
        <p:spPr>
          <a:xfrm>
            <a:off x="8560453" y="3802253"/>
            <a:ext cx="4079240" cy="1032510"/>
          </a:xfrm>
          <a:prstGeom prst="wedgeRoundRectCallout">
            <a:avLst>
              <a:gd name="adj1" fmla="val -67852"/>
              <a:gd name="adj2" fmla="val -18012"/>
              <a:gd name="adj3" fmla="val 16667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/>
              <a:t>９月末までに今あるデータの中で改善できる変数で要因分析を完了させる。今はデータの整理中</a:t>
            </a:r>
          </a:p>
        </p:txBody>
      </p:sp>
      <p:sp>
        <p:nvSpPr>
          <p:cNvPr id="16" name="吹き出し: 角を丸めた四角形 15">
            <a:extLst>
              <a:ext uri="{FF2B5EF4-FFF2-40B4-BE49-F238E27FC236}">
                <a16:creationId xmlns:a16="http://schemas.microsoft.com/office/drawing/2014/main" id="{EC7B0352-67EA-4235-A546-3FA961C62501}"/>
              </a:ext>
            </a:extLst>
          </p:cNvPr>
          <p:cNvSpPr/>
          <p:nvPr/>
        </p:nvSpPr>
        <p:spPr>
          <a:xfrm>
            <a:off x="12192000" y="5006086"/>
            <a:ext cx="2153920" cy="2400427"/>
          </a:xfrm>
          <a:prstGeom prst="wedgeRoundRectCallout">
            <a:avLst>
              <a:gd name="adj1" fmla="val -55683"/>
              <a:gd name="adj2" fmla="val 535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/>
              <a:t>可変だけでネットワークを作る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リスクある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 dirty="0"/>
              <a:t>全組み合わせを見る</a:t>
            </a:r>
            <a:endParaRPr lang="en-US" altLang="ja-JP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4EDC31F4-E415-4406-961C-93212416201D}"/>
              </a:ext>
            </a:extLst>
          </p:cNvPr>
          <p:cNvSpPr/>
          <p:nvPr/>
        </p:nvSpPr>
        <p:spPr>
          <a:xfrm>
            <a:off x="6616504" y="-759655"/>
            <a:ext cx="6480518" cy="8639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問題のある</a:t>
            </a:r>
            <a:r>
              <a:rPr kumimoji="1" lang="ja-JP" altLang="en-US" dirty="0"/>
              <a:t>在庫過多の要因を知りタい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＞＞そのためのあぶり出しの第一ステップがこの分析</a:t>
            </a:r>
            <a:endParaRPr kumimoji="1" lang="en-US" altLang="ja-JP" dirty="0"/>
          </a:p>
          <a:p>
            <a:pPr algn="ctr"/>
            <a:r>
              <a:rPr lang="ja-JP" altLang="en-US" dirty="0"/>
              <a:t>正常な在庫過多があるから除外</a:t>
            </a:r>
            <a:endParaRPr kumimoji="1" lang="ja-JP" altLang="en-US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A276B364-94D5-44E7-9D98-3C714AE80A42}"/>
              </a:ext>
            </a:extLst>
          </p:cNvPr>
          <p:cNvSpPr/>
          <p:nvPr/>
        </p:nvSpPr>
        <p:spPr>
          <a:xfrm>
            <a:off x="9411285" y="1249357"/>
            <a:ext cx="4499317" cy="2511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このデータでは表してないよね？</a:t>
            </a:r>
            <a:endParaRPr kumimoji="1" lang="en-US" altLang="ja-JP" dirty="0"/>
          </a:p>
          <a:p>
            <a:pPr algn="ctr"/>
            <a:endParaRPr lang="en-US" altLang="ja-JP" dirty="0"/>
          </a:p>
          <a:p>
            <a:pPr algn="ctr"/>
            <a:r>
              <a:rPr kumimoji="1" lang="ja-JP" altLang="en-US" dirty="0"/>
              <a:t>在庫過多であるべき品番もある</a:t>
            </a:r>
            <a:endParaRPr kumimoji="1" lang="en-US" altLang="ja-JP" dirty="0"/>
          </a:p>
          <a:p>
            <a:pPr algn="ctr"/>
            <a:r>
              <a:rPr lang="ja-JP" altLang="en-US" dirty="0"/>
              <a:t>適正に持っていくべき</a:t>
            </a:r>
            <a:endParaRPr lang="en-US" altLang="ja-JP" dirty="0"/>
          </a:p>
          <a:p>
            <a:pPr algn="ctr"/>
            <a:r>
              <a:rPr kumimoji="1" lang="ja-JP" altLang="en-US" dirty="0"/>
              <a:t>正常なやつは異常に持って行った方がいい</a:t>
            </a:r>
            <a:endParaRPr kumimoji="1" lang="en-US" altLang="ja-JP" dirty="0"/>
          </a:p>
          <a:p>
            <a:pPr algn="ctr"/>
            <a:endParaRPr lang="en-US" altLang="ja-JP" dirty="0"/>
          </a:p>
          <a:p>
            <a:pPr algn="ctr"/>
            <a:r>
              <a:rPr lang="ja-JP" altLang="en-US" dirty="0"/>
              <a:t>ほんとうに異常なものをみつける</a:t>
            </a:r>
            <a:endParaRPr lang="en-US" altLang="ja-JP" dirty="0"/>
          </a:p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56584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9C30E6-AD2B-468F-BF34-A45FADC98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進め方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DD49BE3-4258-4921-8934-83AFAFB50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kumimoji="1" lang="ja-JP" altLang="en-US" sz="1800" dirty="0"/>
              <a:t>目的（相談のきっかけ）：在庫の過多を無くす</a:t>
            </a:r>
            <a:endParaRPr kumimoji="1" lang="en-US" altLang="ja-JP" sz="1800" dirty="0"/>
          </a:p>
          <a:p>
            <a:pPr marL="0" indent="0">
              <a:buNone/>
            </a:pPr>
            <a:r>
              <a:rPr lang="ja-JP" altLang="en-US" sz="1800" dirty="0"/>
              <a:t>➡順立装置の展開をしたい</a:t>
            </a:r>
            <a:endParaRPr lang="en-US" altLang="ja-JP" sz="1800" dirty="0"/>
          </a:p>
          <a:p>
            <a:pPr marL="0" indent="0">
              <a:buNone/>
            </a:pPr>
            <a:endParaRPr kumimoji="1" lang="en-US" altLang="ja-JP" sz="1800" dirty="0"/>
          </a:p>
          <a:p>
            <a:pPr marL="0" indent="0">
              <a:buNone/>
            </a:pPr>
            <a:r>
              <a:rPr lang="ja-JP" altLang="en-US" sz="1800" dirty="0"/>
              <a:t>大進め方</a:t>
            </a:r>
            <a:endParaRPr lang="en-US" altLang="ja-JP" sz="1800" dirty="0"/>
          </a:p>
          <a:p>
            <a:pPr marL="0" indent="0">
              <a:buNone/>
            </a:pPr>
            <a:r>
              <a:rPr kumimoji="1" lang="ja-JP" altLang="en-US" sz="1800" dirty="0"/>
              <a:t>➀何が適正じゃないか、何が問題かを把握する　⇐　今ここ？</a:t>
            </a:r>
            <a:endParaRPr kumimoji="1" lang="en-US" altLang="ja-JP" sz="1800" dirty="0"/>
          </a:p>
          <a:p>
            <a:pPr marL="0" indent="0">
              <a:buNone/>
            </a:pPr>
            <a:r>
              <a:rPr kumimoji="1" lang="ja-JP" altLang="en-US" sz="1800" dirty="0"/>
              <a:t>➁　⇐　次ここやっていきましょう？</a:t>
            </a:r>
            <a:endParaRPr kumimoji="1" lang="en-US" altLang="ja-JP" sz="1800" dirty="0"/>
          </a:p>
          <a:p>
            <a:pPr marL="0" indent="0">
              <a:buNone/>
            </a:pPr>
            <a:endParaRPr kumimoji="1" lang="en-US" altLang="ja-JP" sz="1800" dirty="0"/>
          </a:p>
          <a:p>
            <a:pPr marL="0" indent="0">
              <a:buNone/>
            </a:pPr>
            <a:r>
              <a:rPr kumimoji="1" lang="ja-JP" altLang="en-US" sz="1800" dirty="0"/>
              <a:t>小進め方</a:t>
            </a:r>
            <a:endParaRPr kumimoji="1" lang="en-US" altLang="ja-JP" sz="1800" dirty="0"/>
          </a:p>
          <a:p>
            <a:pPr marL="0" indent="0">
              <a:buNone/>
            </a:pPr>
            <a:r>
              <a:rPr lang="ja-JP" altLang="en-US" sz="1800" dirty="0"/>
              <a:t>➀在庫が過多（</a:t>
            </a:r>
            <a:r>
              <a:rPr lang="en-US" altLang="ja-JP" sz="1800" dirty="0"/>
              <a:t>LT</a:t>
            </a:r>
            <a:r>
              <a:rPr lang="ja-JP" altLang="en-US" sz="1800" dirty="0"/>
              <a:t>が伸びている）品番の把握　➡　ビューイング　</a:t>
            </a:r>
            <a:endParaRPr lang="en-US" altLang="ja-JP" sz="1800" dirty="0"/>
          </a:p>
          <a:p>
            <a:pPr marL="0" indent="0">
              <a:buNone/>
            </a:pPr>
            <a:r>
              <a:rPr kumimoji="1" lang="ja-JP" altLang="en-US" sz="1800" dirty="0"/>
              <a:t>➁在庫過多の要因を調べる</a:t>
            </a:r>
            <a:r>
              <a:rPr lang="ja-JP" altLang="en-US" sz="1800" dirty="0"/>
              <a:t>　➡　</a:t>
            </a:r>
            <a:r>
              <a:rPr kumimoji="1" lang="ja-JP" altLang="en-US" sz="1800" dirty="0"/>
              <a:t>ベイジアンネットワーク</a:t>
            </a:r>
            <a:endParaRPr kumimoji="1" lang="en-US" altLang="ja-JP" sz="1800" dirty="0"/>
          </a:p>
          <a:p>
            <a:pPr marL="0" indent="0">
              <a:buNone/>
            </a:pPr>
            <a:r>
              <a:rPr lang="ja-JP" altLang="en-US" sz="1800" dirty="0"/>
              <a:t>③正常な在庫過多と異常な在庫過多に分ける</a:t>
            </a:r>
            <a:endParaRPr lang="en-US" altLang="ja-JP" sz="1800" dirty="0"/>
          </a:p>
          <a:p>
            <a:pPr marL="0" indent="0">
              <a:buNone/>
            </a:pPr>
            <a:r>
              <a:rPr lang="ja-JP" altLang="en-US" sz="1800" dirty="0"/>
              <a:t>　ー　分け方</a:t>
            </a:r>
            <a:endParaRPr lang="en-US" altLang="ja-JP" sz="1800" dirty="0"/>
          </a:p>
          <a:p>
            <a:pPr marL="0" indent="0">
              <a:buNone/>
            </a:pPr>
            <a:r>
              <a:rPr lang="ja-JP" altLang="en-US" sz="1800" dirty="0"/>
              <a:t>　　　ー　欠品リスク？</a:t>
            </a:r>
            <a:endParaRPr lang="en-US" altLang="ja-JP" sz="1800" dirty="0"/>
          </a:p>
          <a:p>
            <a:pPr marL="0" indent="0">
              <a:buNone/>
            </a:pPr>
            <a:r>
              <a:rPr kumimoji="1" lang="ja-JP" altLang="en-US" sz="1800" dirty="0"/>
              <a:t>➃問題のある在庫過多の要因を把握する</a:t>
            </a:r>
            <a:endParaRPr kumimoji="1" lang="en-US" altLang="ja-JP" sz="1800" dirty="0"/>
          </a:p>
          <a:p>
            <a:pPr marL="0" indent="0">
              <a:buNone/>
            </a:pPr>
            <a:r>
              <a:rPr lang="ja-JP" altLang="en-US" sz="1800" dirty="0"/>
              <a:t>⑤</a:t>
            </a:r>
            <a:endParaRPr kumimoji="1" lang="ja-JP" altLang="en-US" sz="18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C694B7D-B923-4AB1-BDAB-6588B6FAB018}"/>
              </a:ext>
            </a:extLst>
          </p:cNvPr>
          <p:cNvSpPr/>
          <p:nvPr/>
        </p:nvSpPr>
        <p:spPr>
          <a:xfrm>
            <a:off x="1" y="0"/>
            <a:ext cx="12192000" cy="7437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600" dirty="0"/>
              <a:t>※</a:t>
            </a:r>
            <a:r>
              <a:rPr kumimoji="1" lang="ja-JP" altLang="en-US" sz="1600" dirty="0"/>
              <a:t>順立装置を展開したいに一致しているか</a:t>
            </a:r>
            <a:endParaRPr kumimoji="1" lang="en-US" altLang="ja-JP" sz="1600" dirty="0"/>
          </a:p>
          <a:p>
            <a:endParaRPr lang="en-US" altLang="ja-JP" sz="1600" dirty="0"/>
          </a:p>
          <a:p>
            <a:r>
              <a:rPr kumimoji="1" lang="ja-JP" altLang="en-US" sz="1600" dirty="0"/>
              <a:t>➀在庫の過多が見えているので、在庫の過多を無くしたい。</a:t>
            </a:r>
            <a:endParaRPr kumimoji="1" lang="en-US" altLang="ja-JP" sz="1600" dirty="0"/>
          </a:p>
          <a:p>
            <a:r>
              <a:rPr lang="ja-JP" altLang="en-US" sz="1600" dirty="0"/>
              <a:t>➁在庫の過多の中でも</a:t>
            </a:r>
            <a:r>
              <a:rPr kumimoji="1" lang="ja-JP" altLang="en-US" sz="1600" dirty="0"/>
              <a:t>数字上過多に見ている過多がある</a:t>
            </a:r>
            <a:endParaRPr kumimoji="1" lang="en-US" altLang="ja-JP" sz="1600" dirty="0"/>
          </a:p>
          <a:p>
            <a:r>
              <a:rPr lang="ja-JP" altLang="en-US" sz="1600" dirty="0"/>
              <a:t>　</a:t>
            </a:r>
            <a:r>
              <a:rPr lang="en-US" altLang="ja-JP" sz="1600" dirty="0"/>
              <a:t>A.</a:t>
            </a:r>
            <a:r>
              <a:rPr kumimoji="1" lang="ja-JP" altLang="en-US" sz="1600" dirty="0"/>
              <a:t>必要な過多は許容したい</a:t>
            </a:r>
            <a:endParaRPr kumimoji="1" lang="en-US" altLang="ja-JP" sz="1600" dirty="0"/>
          </a:p>
          <a:p>
            <a:r>
              <a:rPr lang="ja-JP" altLang="en-US" sz="1600" dirty="0"/>
              <a:t>　　変動要因が大きくて在庫を持って行かないといけないもの</a:t>
            </a:r>
            <a:endParaRPr lang="en-US" altLang="ja-JP" sz="1600" dirty="0"/>
          </a:p>
          <a:p>
            <a:r>
              <a:rPr kumimoji="1" lang="ja-JP" altLang="en-US" sz="1600" dirty="0"/>
              <a:t>　　在庫の変動が激しいもの</a:t>
            </a:r>
            <a:endParaRPr kumimoji="1" lang="en-US" altLang="ja-JP" sz="1600" dirty="0"/>
          </a:p>
          <a:p>
            <a:r>
              <a:rPr kumimoji="1" lang="ja-JP" altLang="en-US" sz="1600" dirty="0"/>
              <a:t>　　例えば</a:t>
            </a:r>
            <a:endParaRPr kumimoji="1" lang="en-US" altLang="ja-JP" sz="1600" dirty="0"/>
          </a:p>
          <a:p>
            <a:r>
              <a:rPr lang="ja-JP" altLang="en-US" sz="1600" dirty="0"/>
              <a:t>　</a:t>
            </a:r>
            <a:r>
              <a:rPr kumimoji="1" lang="ja-JP" altLang="en-US" sz="1600" dirty="0"/>
              <a:t>　・トラックがダイヤ通りこないことによる変動</a:t>
            </a:r>
            <a:r>
              <a:rPr lang="ja-JP" altLang="en-US" sz="1600" dirty="0"/>
              <a:t>　</a:t>
            </a:r>
            <a:endParaRPr kumimoji="1" lang="en-US" altLang="ja-JP" sz="1600" dirty="0"/>
          </a:p>
          <a:p>
            <a:r>
              <a:rPr lang="ja-JP" altLang="en-US" sz="1600" dirty="0"/>
              <a:t>　</a:t>
            </a:r>
            <a:r>
              <a:rPr lang="en-US" altLang="ja-JP" sz="1600" dirty="0"/>
              <a:t>B.</a:t>
            </a:r>
            <a:r>
              <a:rPr lang="ja-JP" altLang="en-US" sz="1600" dirty="0"/>
              <a:t>必要なじゃない過多は是正したい</a:t>
            </a:r>
            <a:endParaRPr kumimoji="1" lang="en-US" altLang="ja-JP" sz="1600" dirty="0"/>
          </a:p>
          <a:p>
            <a:r>
              <a:rPr lang="ja-JP" altLang="en-US" sz="1600" dirty="0"/>
              <a:t>③どっちもやるために在庫の過多の要因を調べる</a:t>
            </a:r>
            <a:endParaRPr lang="en-US" altLang="ja-JP" sz="1600" dirty="0"/>
          </a:p>
          <a:p>
            <a:r>
              <a:rPr lang="ja-JP" altLang="en-US" sz="1600" dirty="0"/>
              <a:t>　ベイジアンネットワークでヒント（</a:t>
            </a:r>
            <a:r>
              <a:rPr lang="en-US" altLang="ja-JP" sz="1600" dirty="0"/>
              <a:t>A</a:t>
            </a:r>
            <a:r>
              <a:rPr lang="ja-JP" altLang="en-US" sz="1600" dirty="0"/>
              <a:t>や</a:t>
            </a:r>
            <a:r>
              <a:rPr lang="en-US" altLang="ja-JP" sz="1600" dirty="0"/>
              <a:t>B</a:t>
            </a:r>
            <a:r>
              <a:rPr lang="ja-JP" altLang="en-US" sz="1600" dirty="0"/>
              <a:t>を分けるような、基準づくりの役に立つような）を得る</a:t>
            </a:r>
            <a:endParaRPr lang="en-US" altLang="ja-JP" sz="1600" dirty="0"/>
          </a:p>
          <a:p>
            <a:r>
              <a:rPr lang="ja-JP" altLang="en-US" sz="1600" dirty="0"/>
              <a:t>　ネットワークとは別で欠品リスクを定義し、</a:t>
            </a:r>
            <a:endParaRPr lang="en-US" altLang="ja-JP" sz="1600" dirty="0"/>
          </a:p>
          <a:p>
            <a:r>
              <a:rPr lang="ja-JP" altLang="en-US" sz="1600" dirty="0"/>
              <a:t>　在庫過多の品番を把握する</a:t>
            </a:r>
            <a:endParaRPr lang="en-US" altLang="ja-JP" sz="1600" dirty="0"/>
          </a:p>
          <a:p>
            <a:r>
              <a:rPr lang="ja-JP" altLang="en-US" sz="1600" dirty="0"/>
              <a:t>　</a:t>
            </a:r>
            <a:r>
              <a:rPr lang="en-US" altLang="ja-JP" sz="1600" dirty="0"/>
              <a:t>A.</a:t>
            </a:r>
            <a:r>
              <a:rPr kumimoji="1" lang="ja-JP" altLang="en-US" sz="1600" dirty="0"/>
              <a:t>過多を許容するために基準を変えたい</a:t>
            </a:r>
            <a:endParaRPr kumimoji="1" lang="en-US" altLang="ja-JP" sz="1600" dirty="0"/>
          </a:p>
          <a:p>
            <a:r>
              <a:rPr lang="ja-JP" altLang="en-US" sz="1600" dirty="0"/>
              <a:t>　　欠品リスクが高くて在庫過多の品番</a:t>
            </a:r>
            <a:endParaRPr lang="en-US" altLang="ja-JP" sz="1600" dirty="0"/>
          </a:p>
          <a:p>
            <a:r>
              <a:rPr kumimoji="1" lang="ja-JP" altLang="en-US" sz="1600" dirty="0"/>
              <a:t>　　→　問題ない</a:t>
            </a:r>
            <a:endParaRPr kumimoji="1" lang="en-US" altLang="ja-JP" sz="1600" dirty="0"/>
          </a:p>
          <a:p>
            <a:r>
              <a:rPr lang="en-US" altLang="ja-JP" sz="1600" dirty="0"/>
              <a:t>    B.</a:t>
            </a:r>
            <a:r>
              <a:rPr lang="ja-JP" altLang="en-US" sz="1600" dirty="0"/>
              <a:t>理由を明確にして手立てを考えたい</a:t>
            </a:r>
            <a:endParaRPr lang="en-US" altLang="ja-JP" sz="1600" dirty="0"/>
          </a:p>
          <a:p>
            <a:r>
              <a:rPr lang="ja-JP" altLang="en-US" sz="1600" dirty="0"/>
              <a:t>　　欠品リスクが低くいて在庫過多の品番</a:t>
            </a:r>
            <a:endParaRPr lang="en-US" altLang="ja-JP" sz="1600" dirty="0"/>
          </a:p>
          <a:p>
            <a:r>
              <a:rPr lang="ja-JP" altLang="en-US" sz="1600" dirty="0"/>
              <a:t>　　→　是正していく</a:t>
            </a:r>
            <a:endParaRPr lang="en-US" altLang="ja-JP" sz="1600" dirty="0"/>
          </a:p>
          <a:p>
            <a:r>
              <a:rPr kumimoji="1" lang="ja-JP" altLang="en-US" sz="1600" dirty="0"/>
              <a:t>➃</a:t>
            </a:r>
            <a:endParaRPr kumimoji="1" lang="en-US" altLang="ja-JP" sz="1600" dirty="0"/>
          </a:p>
          <a:p>
            <a:r>
              <a:rPr lang="ja-JP" altLang="en-US" sz="1600" dirty="0"/>
              <a:t>　</a:t>
            </a:r>
            <a:r>
              <a:rPr kumimoji="1" lang="en-US" altLang="ja-JP" sz="1600" dirty="0"/>
              <a:t>A.</a:t>
            </a:r>
            <a:r>
              <a:rPr lang="ja-JP" altLang="en-US" sz="1600" dirty="0"/>
              <a:t>在庫過多の基準を変えたほうがいい</a:t>
            </a:r>
            <a:endParaRPr lang="en-US" altLang="ja-JP" sz="1600" dirty="0"/>
          </a:p>
          <a:p>
            <a:r>
              <a:rPr lang="ja-JP" altLang="en-US" sz="1600" dirty="0"/>
              <a:t>　（基準：基準在庫日数＋○など、かんばんの計算には反映しない）</a:t>
            </a:r>
            <a:endParaRPr kumimoji="1" lang="en-US" altLang="ja-JP" sz="1600" dirty="0"/>
          </a:p>
          <a:p>
            <a:r>
              <a:rPr kumimoji="1" lang="en-US" altLang="ja-JP" sz="1600" dirty="0"/>
              <a:t>    B.</a:t>
            </a:r>
            <a:r>
              <a:rPr kumimoji="1" lang="ja-JP" altLang="en-US" sz="1600" dirty="0"/>
              <a:t>かんばん計算の基準を変える</a:t>
            </a:r>
            <a:endParaRPr kumimoji="1" lang="en-US" altLang="ja-JP" sz="1600" dirty="0"/>
          </a:p>
          <a:p>
            <a:endParaRPr lang="en-US" altLang="ja-JP" sz="1600" dirty="0"/>
          </a:p>
          <a:p>
            <a:r>
              <a:rPr kumimoji="1" lang="ja-JP" altLang="en-US" sz="1600" dirty="0"/>
              <a:t>⑤：➃で展開する下準備ができる（これが正しい姿ですと言う</a:t>
            </a:r>
            <a:endParaRPr kumimoji="1" lang="en-US" altLang="ja-JP" sz="160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20CC5C9-F96B-489E-8543-6C3877CE7BD6}"/>
              </a:ext>
            </a:extLst>
          </p:cNvPr>
          <p:cNvSpPr/>
          <p:nvPr/>
        </p:nvSpPr>
        <p:spPr>
          <a:xfrm>
            <a:off x="6065519" y="0"/>
            <a:ext cx="6126480" cy="74371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ja-JP" b="1" dirty="0"/>
          </a:p>
          <a:p>
            <a:r>
              <a:rPr kumimoji="1" lang="ja-JP" altLang="en-US" b="1" dirty="0"/>
              <a:t>■現状</a:t>
            </a:r>
            <a:endParaRPr kumimoji="1" lang="en-US" altLang="ja-JP" b="1" dirty="0"/>
          </a:p>
          <a:p>
            <a:r>
              <a:rPr kumimoji="1" lang="ja-JP" altLang="en-US" b="1" dirty="0"/>
              <a:t>基準在庫日数は実績ベースで修正されている</a:t>
            </a:r>
            <a:r>
              <a:rPr lang="ja-JP" altLang="en-US" b="1" dirty="0"/>
              <a:t>が、</a:t>
            </a:r>
            <a:endParaRPr lang="en-US" altLang="ja-JP" b="1" dirty="0"/>
          </a:p>
          <a:p>
            <a:r>
              <a:rPr kumimoji="1" lang="ja-JP" altLang="en-US" b="1" dirty="0"/>
              <a:t>滞留が存在する</a:t>
            </a:r>
            <a:endParaRPr kumimoji="1" lang="en-US" altLang="ja-JP" b="1" dirty="0"/>
          </a:p>
          <a:p>
            <a:endParaRPr kumimoji="1" lang="en-US" altLang="ja-JP" b="1" dirty="0"/>
          </a:p>
          <a:p>
            <a:r>
              <a:rPr lang="ja-JP" altLang="en-US" b="1" dirty="0"/>
              <a:t>　　　　　なぜ？仮説</a:t>
            </a:r>
            <a:endParaRPr lang="en-US" altLang="ja-JP" b="1" dirty="0"/>
          </a:p>
          <a:p>
            <a:endParaRPr kumimoji="1" lang="en-US" altLang="ja-JP" b="1" dirty="0"/>
          </a:p>
          <a:p>
            <a:r>
              <a:rPr lang="ja-JP" altLang="en-US" b="1" dirty="0"/>
              <a:t>今の基準は、モノの入りの変動が考慮されていない</a:t>
            </a:r>
            <a:endParaRPr lang="en-US" altLang="ja-JP" b="1" dirty="0"/>
          </a:p>
          <a:p>
            <a:r>
              <a:rPr lang="ja-JP" altLang="en-US" b="1" dirty="0"/>
              <a:t>（多い時と少ない時がある）</a:t>
            </a:r>
            <a:endParaRPr lang="en-US" altLang="ja-JP" b="1" dirty="0"/>
          </a:p>
          <a:p>
            <a:r>
              <a:rPr kumimoji="1" lang="ja-JP" altLang="en-US" b="1" dirty="0"/>
              <a:t>（出ていく方は一応日量数で考慮している？）</a:t>
            </a:r>
            <a:endParaRPr kumimoji="1" lang="en-US" altLang="ja-JP" b="1" dirty="0"/>
          </a:p>
          <a:p>
            <a:endParaRPr lang="en-US" altLang="ja-JP" b="1" dirty="0"/>
          </a:p>
          <a:p>
            <a:r>
              <a:rPr kumimoji="1" lang="ja-JP" altLang="en-US" b="1" dirty="0"/>
              <a:t>　　　　　今データであるのは</a:t>
            </a:r>
            <a:endParaRPr kumimoji="1" lang="en-US" altLang="ja-JP" b="1" dirty="0"/>
          </a:p>
          <a:p>
            <a:endParaRPr lang="en-US" altLang="ja-JP" b="1" dirty="0"/>
          </a:p>
          <a:p>
            <a:endParaRPr kumimoji="1" lang="en-US" altLang="ja-JP" b="1" dirty="0"/>
          </a:p>
          <a:p>
            <a:r>
              <a:rPr lang="ja-JP" altLang="en-US" b="1" dirty="0"/>
              <a:t>ここと実績</a:t>
            </a:r>
            <a:r>
              <a:rPr lang="en-US" altLang="ja-JP" b="1" dirty="0"/>
              <a:t>LT</a:t>
            </a:r>
            <a:r>
              <a:rPr lang="ja-JP" altLang="en-US" b="1" dirty="0"/>
              <a:t>の関係を検証</a:t>
            </a:r>
            <a:endParaRPr kumimoji="1" lang="en-US" altLang="ja-JP" b="1" dirty="0"/>
          </a:p>
          <a:p>
            <a:r>
              <a:rPr kumimoji="1" lang="ja-JP" altLang="en-US" b="1" dirty="0"/>
              <a:t>・１便当たりの箱の数（荷量）</a:t>
            </a:r>
            <a:endParaRPr kumimoji="1" lang="en-US" altLang="ja-JP" b="1" dirty="0"/>
          </a:p>
          <a:p>
            <a:r>
              <a:rPr lang="ja-JP" altLang="en-US" b="1" dirty="0"/>
              <a:t>・不等ピッチ（荷量にばらつきがある）</a:t>
            </a:r>
            <a:endParaRPr kumimoji="1" lang="en-US" altLang="ja-JP" b="1" dirty="0"/>
          </a:p>
          <a:p>
            <a:r>
              <a:rPr lang="ja-JP" altLang="en-US" b="1" dirty="0"/>
              <a:t>（・トラックの到着時刻のばらつき）</a:t>
            </a:r>
            <a:endParaRPr kumimoji="1" lang="en-US" altLang="ja-JP" b="1" dirty="0"/>
          </a:p>
          <a:p>
            <a:endParaRPr lang="en-US" altLang="ja-JP" b="1" dirty="0"/>
          </a:p>
          <a:p>
            <a:endParaRPr lang="en-US" altLang="ja-JP" b="1" dirty="0"/>
          </a:p>
          <a:p>
            <a:endParaRPr lang="en-US" altLang="ja-JP" b="1" dirty="0"/>
          </a:p>
          <a:p>
            <a:endParaRPr lang="en-US" altLang="ja-JP" b="1" dirty="0"/>
          </a:p>
          <a:p>
            <a:r>
              <a:rPr lang="ja-JP" altLang="en-US" b="1" dirty="0"/>
              <a:t>こういうのが基準作りに必要です</a:t>
            </a:r>
            <a:endParaRPr lang="en-US" altLang="ja-JP" b="1" dirty="0"/>
          </a:p>
          <a:p>
            <a:endParaRPr lang="en-US" altLang="ja-JP" b="1" dirty="0"/>
          </a:p>
          <a:p>
            <a:endParaRPr lang="en-US" altLang="ja-JP" b="1" dirty="0"/>
          </a:p>
        </p:txBody>
      </p:sp>
      <p:sp>
        <p:nvSpPr>
          <p:cNvPr id="6" name="矢印: 下 5">
            <a:extLst>
              <a:ext uri="{FF2B5EF4-FFF2-40B4-BE49-F238E27FC236}">
                <a16:creationId xmlns:a16="http://schemas.microsoft.com/office/drawing/2014/main" id="{0F7DC11D-1D31-4085-9317-12C2212B0D4C}"/>
              </a:ext>
            </a:extLst>
          </p:cNvPr>
          <p:cNvSpPr/>
          <p:nvPr/>
        </p:nvSpPr>
        <p:spPr>
          <a:xfrm>
            <a:off x="6416548" y="1506117"/>
            <a:ext cx="484632" cy="5659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矢印: 下 6">
            <a:extLst>
              <a:ext uri="{FF2B5EF4-FFF2-40B4-BE49-F238E27FC236}">
                <a16:creationId xmlns:a16="http://schemas.microsoft.com/office/drawing/2014/main" id="{5E96B406-9F64-4D9A-8F91-F6EAA4A0EAFB}"/>
              </a:ext>
            </a:extLst>
          </p:cNvPr>
          <p:cNvSpPr/>
          <p:nvPr/>
        </p:nvSpPr>
        <p:spPr>
          <a:xfrm>
            <a:off x="6416548" y="3319765"/>
            <a:ext cx="484632" cy="5659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下 7">
            <a:extLst>
              <a:ext uri="{FF2B5EF4-FFF2-40B4-BE49-F238E27FC236}">
                <a16:creationId xmlns:a16="http://schemas.microsoft.com/office/drawing/2014/main" id="{C902C367-551D-403A-8E41-C433766D2583}"/>
              </a:ext>
            </a:extLst>
          </p:cNvPr>
          <p:cNvSpPr/>
          <p:nvPr/>
        </p:nvSpPr>
        <p:spPr>
          <a:xfrm>
            <a:off x="6416548" y="5489369"/>
            <a:ext cx="484632" cy="5659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四角形: 対角を丸める 9">
            <a:extLst>
              <a:ext uri="{FF2B5EF4-FFF2-40B4-BE49-F238E27FC236}">
                <a16:creationId xmlns:a16="http://schemas.microsoft.com/office/drawing/2014/main" id="{CB7DA21C-4358-4E48-8D80-88F7B75AA6ED}"/>
              </a:ext>
            </a:extLst>
          </p:cNvPr>
          <p:cNvSpPr/>
          <p:nvPr/>
        </p:nvSpPr>
        <p:spPr>
          <a:xfrm>
            <a:off x="9128251" y="1157693"/>
            <a:ext cx="3063748" cy="914400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今の基準の何が問題か</a:t>
            </a:r>
            <a:endParaRPr kumimoji="1" lang="en-US" altLang="ja-JP" dirty="0"/>
          </a:p>
          <a:p>
            <a:pPr algn="ctr"/>
            <a:r>
              <a:rPr lang="ja-JP" altLang="en-US" dirty="0"/>
              <a:t>今の基準だと変わってるように見えない</a:t>
            </a:r>
            <a:endParaRPr kumimoji="1" lang="ja-JP" altLang="en-US" dirty="0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CCEB700A-FD74-4B4D-9847-6DCBF3EDD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5519" y="5304305"/>
            <a:ext cx="7926681" cy="936104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48261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99DF35-6F23-4264-9EB2-5974A43B4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683A0F9-E08D-469B-9C91-BC6D4F480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在庫過多とは？</a:t>
            </a:r>
            <a:endParaRPr kumimoji="1" lang="en-US" altLang="ja-JP" dirty="0"/>
          </a:p>
          <a:p>
            <a:r>
              <a:rPr kumimoji="1" lang="ja-JP" altLang="en-US" dirty="0"/>
              <a:t>意図を持って外す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1F209D4-6C8F-40A6-BEC2-7E1761C04B0C}"/>
              </a:ext>
            </a:extLst>
          </p:cNvPr>
          <p:cNvSpPr txBox="1"/>
          <p:nvPr/>
        </p:nvSpPr>
        <p:spPr>
          <a:xfrm>
            <a:off x="3048000" y="751344"/>
            <a:ext cx="609600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一部分の解決であって、</a:t>
            </a:r>
          </a:p>
          <a:p>
            <a:endParaRPr lang="ja-JP" altLang="en-US" dirty="0"/>
          </a:p>
          <a:p>
            <a:endParaRPr lang="ja-JP" altLang="en-US" dirty="0"/>
          </a:p>
          <a:p>
            <a:r>
              <a:rPr lang="ja-JP" altLang="en-US" dirty="0"/>
              <a:t>各</a:t>
            </a:r>
            <a:r>
              <a:rPr lang="en-US" altLang="ja-JP" dirty="0"/>
              <a:t>LT</a:t>
            </a:r>
            <a:r>
              <a:rPr lang="ja-JP" altLang="en-US" dirty="0"/>
              <a:t>がへる、社内のかんばんまいすうへる</a:t>
            </a:r>
          </a:p>
          <a:p>
            <a:endParaRPr lang="ja-JP" altLang="en-US" dirty="0"/>
          </a:p>
          <a:p>
            <a:r>
              <a:rPr lang="ja-JP" altLang="en-US" dirty="0"/>
              <a:t>このデータがこういうデータなんでこういう前提でやります</a:t>
            </a:r>
          </a:p>
          <a:p>
            <a:r>
              <a:rPr lang="ja-JP" altLang="en-US" dirty="0"/>
              <a:t>こういうことできるかもしれないです</a:t>
            </a:r>
          </a:p>
          <a:p>
            <a:r>
              <a:rPr lang="ja-JP" altLang="en-US" dirty="0"/>
              <a:t>明示した上で次どこやっていきましょう。提案</a:t>
            </a:r>
          </a:p>
          <a:p>
            <a:endParaRPr lang="ja-JP" altLang="en-US" dirty="0"/>
          </a:p>
          <a:p>
            <a:endParaRPr lang="ja-JP" altLang="en-US" dirty="0"/>
          </a:p>
          <a:p>
            <a:r>
              <a:rPr lang="ja-JP" altLang="en-US" dirty="0"/>
              <a:t>そこが多くなる理由として、</a:t>
            </a:r>
          </a:p>
          <a:p>
            <a:r>
              <a:rPr lang="ja-JP" altLang="en-US" dirty="0"/>
              <a:t>各プロセスが異常</a:t>
            </a:r>
          </a:p>
          <a:p>
            <a:endParaRPr lang="ja-JP" altLang="en-US" dirty="0"/>
          </a:p>
          <a:p>
            <a:r>
              <a:rPr lang="ja-JP" altLang="en-US" dirty="0"/>
              <a:t>在庫過多を仮定した場合の分析</a:t>
            </a:r>
          </a:p>
          <a:p>
            <a:endParaRPr lang="ja-JP" altLang="en-US" dirty="0"/>
          </a:p>
          <a:p>
            <a:r>
              <a:rPr lang="ja-JP" altLang="en-US" dirty="0"/>
              <a:t>在庫過多＝滞留日数</a:t>
            </a:r>
          </a:p>
          <a:p>
            <a:endParaRPr lang="ja-JP" altLang="en-US" dirty="0"/>
          </a:p>
          <a:p>
            <a:r>
              <a:rPr lang="ja-JP" altLang="en-US" dirty="0"/>
              <a:t>社内で下回ているものは</a:t>
            </a:r>
            <a:r>
              <a:rPr lang="en-US" altLang="ja-JP" dirty="0"/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1875517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77845D0-9622-4562-B10F-5B50572C411C}"/>
              </a:ext>
            </a:extLst>
          </p:cNvPr>
          <p:cNvSpPr txBox="1"/>
          <p:nvPr/>
        </p:nvSpPr>
        <p:spPr>
          <a:xfrm>
            <a:off x="3048000" y="-1049149"/>
            <a:ext cx="6096000" cy="8956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課題としてあげる</a:t>
            </a:r>
          </a:p>
          <a:p>
            <a:endParaRPr lang="ja-JP" altLang="en-US" dirty="0"/>
          </a:p>
          <a:p>
            <a:r>
              <a:rPr lang="ja-JP" altLang="en-US" dirty="0"/>
              <a:t>表現されていないことを表現</a:t>
            </a:r>
          </a:p>
          <a:p>
            <a:endParaRPr lang="ja-JP" altLang="en-US" dirty="0"/>
          </a:p>
          <a:p>
            <a:r>
              <a:rPr lang="ja-JP" altLang="en-US" dirty="0"/>
              <a:t>今のデータはこうです</a:t>
            </a:r>
          </a:p>
          <a:p>
            <a:r>
              <a:rPr lang="ja-JP" altLang="en-US" dirty="0"/>
              <a:t>前提として</a:t>
            </a:r>
          </a:p>
          <a:p>
            <a:r>
              <a:rPr lang="ja-JP" altLang="en-US" dirty="0"/>
              <a:t>こういう方針でこういう</a:t>
            </a:r>
          </a:p>
          <a:p>
            <a:endParaRPr lang="ja-JP" altLang="en-US" dirty="0"/>
          </a:p>
          <a:p>
            <a:endParaRPr lang="ja-JP" altLang="en-US" dirty="0"/>
          </a:p>
          <a:p>
            <a:r>
              <a:rPr lang="ja-JP" altLang="en-US" dirty="0"/>
              <a:t>こういう結果になるかもしれないです</a:t>
            </a:r>
          </a:p>
          <a:p>
            <a:endParaRPr lang="ja-JP" altLang="en-US" dirty="0"/>
          </a:p>
          <a:p>
            <a:r>
              <a:rPr lang="ja-JP" altLang="en-US" dirty="0"/>
              <a:t>やりたいこととマッチしていない</a:t>
            </a:r>
          </a:p>
          <a:p>
            <a:endParaRPr lang="ja-JP" altLang="en-US" dirty="0"/>
          </a:p>
          <a:p>
            <a:r>
              <a:rPr lang="ja-JP" altLang="en-US" dirty="0"/>
              <a:t>一部分の解決であって、</a:t>
            </a:r>
          </a:p>
          <a:p>
            <a:endParaRPr lang="ja-JP" altLang="en-US" dirty="0"/>
          </a:p>
          <a:p>
            <a:endParaRPr lang="ja-JP" altLang="en-US" dirty="0"/>
          </a:p>
          <a:p>
            <a:r>
              <a:rPr lang="ja-JP" altLang="en-US" dirty="0"/>
              <a:t>各</a:t>
            </a:r>
            <a:r>
              <a:rPr lang="en-US" altLang="ja-JP" dirty="0"/>
              <a:t>LT</a:t>
            </a:r>
            <a:r>
              <a:rPr lang="ja-JP" altLang="en-US" dirty="0"/>
              <a:t>がへる、社内のかんばんまいすうへる</a:t>
            </a:r>
          </a:p>
          <a:p>
            <a:endParaRPr lang="ja-JP" altLang="en-US" dirty="0"/>
          </a:p>
          <a:p>
            <a:r>
              <a:rPr lang="ja-JP" altLang="en-US" dirty="0"/>
              <a:t>このデータがこういうデータなんでこういう前提でやります</a:t>
            </a:r>
          </a:p>
          <a:p>
            <a:r>
              <a:rPr lang="ja-JP" altLang="en-US" dirty="0"/>
              <a:t>こういうことできるかもしれないです</a:t>
            </a:r>
          </a:p>
          <a:p>
            <a:r>
              <a:rPr lang="ja-JP" altLang="en-US" dirty="0"/>
              <a:t>明示した上で次どこやっていきましょう。提案</a:t>
            </a:r>
          </a:p>
          <a:p>
            <a:endParaRPr lang="ja-JP" altLang="en-US" dirty="0"/>
          </a:p>
          <a:p>
            <a:endParaRPr lang="ja-JP" altLang="en-US" dirty="0"/>
          </a:p>
          <a:p>
            <a:r>
              <a:rPr lang="ja-JP" altLang="en-US" dirty="0"/>
              <a:t>そこが多くなる理由として、</a:t>
            </a:r>
          </a:p>
          <a:p>
            <a:r>
              <a:rPr lang="ja-JP" altLang="en-US" dirty="0"/>
              <a:t>各プロセスが異常</a:t>
            </a:r>
          </a:p>
          <a:p>
            <a:endParaRPr lang="ja-JP" altLang="en-US" dirty="0"/>
          </a:p>
          <a:p>
            <a:r>
              <a:rPr lang="ja-JP" altLang="en-US" dirty="0"/>
              <a:t>在庫過多を仮定した場合の分析</a:t>
            </a:r>
          </a:p>
          <a:p>
            <a:endParaRPr lang="ja-JP" altLang="en-US" dirty="0"/>
          </a:p>
          <a:p>
            <a:r>
              <a:rPr lang="ja-JP" altLang="en-US" dirty="0"/>
              <a:t>在庫過多＝滞留日数</a:t>
            </a:r>
          </a:p>
          <a:p>
            <a:endParaRPr lang="ja-JP" altLang="en-US" dirty="0"/>
          </a:p>
          <a:p>
            <a:r>
              <a:rPr lang="ja-JP" altLang="en-US" dirty="0"/>
              <a:t>社内で下回ているものは</a:t>
            </a:r>
            <a:r>
              <a:rPr lang="en-US" altLang="ja-JP" dirty="0"/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1549219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7B2C71-3A3A-474F-B272-F69881640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B6FDBF1-5C77-41BF-A2CB-980D6D919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問題のある</a:t>
            </a:r>
            <a:r>
              <a:rPr kumimoji="1" lang="ja-JP" altLang="en-US" dirty="0"/>
              <a:t>在庫過多の要因を知りタい</a:t>
            </a:r>
            <a:endParaRPr lang="en-US" altLang="ja-JP" dirty="0"/>
          </a:p>
          <a:p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このデータでは表してないよね？</a:t>
            </a:r>
            <a:endParaRPr lang="en-US" altLang="ja-JP" sz="1800" dirty="0">
              <a:latin typeface="游ゴシック" panose="020F0502020204030204"/>
              <a:ea typeface="游ゴシック" panose="020B0400000000000000" pitchFamily="50" charset="-128"/>
            </a:endParaRPr>
          </a:p>
          <a:p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在庫過多であるべき品番もある正に持っていくべき</a:t>
            </a:r>
            <a:endParaRPr lang="en-US" altLang="ja-JP" sz="1800" dirty="0">
              <a:latin typeface="游ゴシック" panose="020F0502020204030204"/>
              <a:ea typeface="游ゴシック" panose="020B0400000000000000" pitchFamily="50" charset="-128"/>
            </a:endParaRPr>
          </a:p>
          <a:p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正常なやつは異常に持って行った方がいい</a:t>
            </a:r>
            <a:endParaRPr lang="en-US" altLang="ja-JP" sz="1800" dirty="0">
              <a:latin typeface="游ゴシック" panose="020F0502020204030204"/>
              <a:ea typeface="游ゴシック" panose="020B0400000000000000" pitchFamily="50" charset="-128"/>
            </a:endParaRPr>
          </a:p>
          <a:p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ほんとうに異常なものをみつける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27640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1162</TotalTime>
  <Words>1016</Words>
  <Application>Microsoft Office PowerPoint</Application>
  <PresentationFormat>ワイド画面</PresentationFormat>
  <Paragraphs>153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游ゴシック</vt:lpstr>
      <vt:lpstr>游ゴシック Light</vt:lpstr>
      <vt:lpstr>Arial</vt:lpstr>
      <vt:lpstr>Office テーマ</vt:lpstr>
      <vt:lpstr>PowerPoint プレゼンテーション</vt:lpstr>
      <vt:lpstr>進め方</vt:lpstr>
      <vt:lpstr>PowerPoint プレゼンテーション</vt:lpstr>
      <vt:lpstr>PowerPoint プレゼンテーション</vt:lpstr>
      <vt:lpstr>PowerPoint プレゼンテーション</vt:lpstr>
    </vt:vector>
  </TitlesOfParts>
  <Company>株式会社アイシン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反省</dc:title>
  <dc:creator>Sasaoka Yuki／笹岡　優樹／AI</dc:creator>
  <cp:lastModifiedBy>Sasaoka Yuki／笹岡　優樹／AI</cp:lastModifiedBy>
  <cp:revision>10</cp:revision>
  <dcterms:created xsi:type="dcterms:W3CDTF">2023-09-18T06:11:23Z</dcterms:created>
  <dcterms:modified xsi:type="dcterms:W3CDTF">2023-09-25T07:34:44Z</dcterms:modified>
</cp:coreProperties>
</file>