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76" r:id="rId2"/>
    <p:sldMasterId id="2147483656" r:id="rId3"/>
  </p:sldMasterIdLst>
  <p:notesMasterIdLst>
    <p:notesMasterId r:id="rId24"/>
  </p:notesMasterIdLst>
  <p:handoutMasterIdLst>
    <p:handoutMasterId r:id="rId25"/>
  </p:handoutMasterIdLst>
  <p:sldIdLst>
    <p:sldId id="261" r:id="rId4"/>
    <p:sldId id="289" r:id="rId5"/>
    <p:sldId id="279" r:id="rId6"/>
    <p:sldId id="280" r:id="rId7"/>
    <p:sldId id="290" r:id="rId8"/>
    <p:sldId id="281" r:id="rId9"/>
    <p:sldId id="291" r:id="rId10"/>
    <p:sldId id="282" r:id="rId11"/>
    <p:sldId id="292" r:id="rId12"/>
    <p:sldId id="283" r:id="rId13"/>
    <p:sldId id="293" r:id="rId14"/>
    <p:sldId id="284" r:id="rId15"/>
    <p:sldId id="294" r:id="rId16"/>
    <p:sldId id="285" r:id="rId17"/>
    <p:sldId id="295" r:id="rId18"/>
    <p:sldId id="286" r:id="rId19"/>
    <p:sldId id="296" r:id="rId20"/>
    <p:sldId id="287" r:id="rId21"/>
    <p:sldId id="288" r:id="rId22"/>
    <p:sldId id="278" r:id="rId23"/>
  </p:sldIdLst>
  <p:sldSz cx="11145838"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000000"/>
    <a:srgbClr val="4BC3FF"/>
    <a:srgbClr val="4BBCFF"/>
    <a:srgbClr val="333333"/>
    <a:srgbClr val="E5E8F1"/>
    <a:srgbClr val="BFC6DC"/>
    <a:srgbClr val="808CB8"/>
    <a:srgbClr val="40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728"/>
  </p:normalViewPr>
  <p:slideViewPr>
    <p:cSldViewPr>
      <p:cViewPr varScale="1">
        <p:scale>
          <a:sx n="161" d="100"/>
          <a:sy n="161" d="100"/>
        </p:scale>
        <p:origin x="612" y="76"/>
      </p:cViewPr>
      <p:guideLst>
        <p:guide orient="horz" pos="2160"/>
        <p:guide pos="3511"/>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5FEE8-A59A-43D7-AD22-CA838E080EBC}" type="datetimeFigureOut">
              <a:rPr kumimoji="1" lang="ja-JP" altLang="en-US" smtClean="0">
                <a:latin typeface="メイリオ" panose="020B0604030504040204" pitchFamily="50" charset="-128"/>
                <a:ea typeface="メイリオ" panose="020B0604030504040204" pitchFamily="50" charset="-128"/>
              </a:rPr>
              <a:t>2023/9/21</a:t>
            </a:fld>
            <a:endParaRPr kumimoji="1" lang="ja-JP" altLang="en-US" dirty="0">
              <a:latin typeface="メイリオ" panose="020B0604030504040204" pitchFamily="50" charset="-128"/>
              <a:ea typeface="メイリオ"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F499D-3C9A-4FEB-B561-C6C9483166F8}" type="slidenum">
              <a:rPr kumimoji="1" lang="ja-JP" altLang="en-US" smtClean="0">
                <a:latin typeface="メイリオ" panose="020B0604030504040204" pitchFamily="50" charset="-128"/>
                <a:ea typeface="メイリオ" panose="020B0604030504040204" pitchFamily="50" charset="-128"/>
              </a:rPr>
              <a:t>‹#›</a:t>
            </a:fld>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メイリオ"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メイリオ" panose="020B0604030504040204" pitchFamily="50" charset="-128"/>
              </a:defRPr>
            </a:lvl1pPr>
          </a:lstStyle>
          <a:p>
            <a:fld id="{B40D00C4-2B60-4753-A5D4-F9C05F8D07A0}" type="datetimeFigureOut">
              <a:rPr lang="ja-JP" altLang="en-US" smtClean="0"/>
              <a:pPr/>
              <a:t>2023/9/21</a:t>
            </a:fld>
            <a:endParaRPr lang="ja-JP" altLang="en-US" dirty="0"/>
          </a:p>
        </p:txBody>
      </p:sp>
      <p:sp>
        <p:nvSpPr>
          <p:cNvPr id="4" name="スライド イメージ プレースホルダー 3"/>
          <p:cNvSpPr>
            <a:spLocks noGrp="1" noRot="1" noChangeAspect="1"/>
          </p:cNvSpPr>
          <p:nvPr>
            <p:ph type="sldImg" idx="2"/>
          </p:nvPr>
        </p:nvSpPr>
        <p:spPr>
          <a:xfrm>
            <a:off x="642938" y="685800"/>
            <a:ext cx="5572125"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メイリオ"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メイリオ" panose="020B0604030504040204" pitchFamily="50" charset="-128"/>
              </a:defRPr>
            </a:lvl1pPr>
          </a:lstStyle>
          <a:p>
            <a:fld id="{CACE4465-3CD4-47BF-AF5D-253C146ADB43}" type="slidenum">
              <a:rPr lang="ja-JP" altLang="en-US" smtClean="0"/>
              <a:pPr/>
              <a:t>‹#›</a:t>
            </a:fld>
            <a:endParaRPr lang="ja-JP" altLang="en-US" dirty="0"/>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September 21, 2023</a:t>
            </a:fld>
            <a:endParaRPr lang="en-US" dirty="0"/>
          </a:p>
        </p:txBody>
      </p:sp>
    </p:spTree>
    <p:extLst>
      <p:ext uri="{BB962C8B-B14F-4D97-AF65-F5344CB8AC3E}">
        <p14:creationId xmlns:p14="http://schemas.microsoft.com/office/powerpoint/2010/main" val="86435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7590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関係者外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September 21, 2023</a:t>
            </a:fld>
            <a:endParaRPr lang="en-US" dirty="0"/>
          </a:p>
        </p:txBody>
      </p:sp>
      <p:sp>
        <p:nvSpPr>
          <p:cNvPr id="7" name="テキスト ボックス 6"/>
          <p:cNvSpPr txBox="1"/>
          <p:nvPr userDrawn="1"/>
        </p:nvSpPr>
        <p:spPr>
          <a:xfrm>
            <a:off x="10145712" y="510580"/>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71813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秘］">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9359" y="0"/>
            <a:ext cx="8356480"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
        <p:nvSpPr>
          <p:cNvPr id="3" name="日付プレースホルダー 2"/>
          <p:cNvSpPr>
            <a:spLocks noGrp="1"/>
          </p:cNvSpPr>
          <p:nvPr>
            <p:ph type="dt" sz="half" idx="20"/>
          </p:nvPr>
        </p:nvSpPr>
        <p:spPr/>
        <p:txBody>
          <a:bodyPr/>
          <a:lstStyle/>
          <a:p>
            <a:fld id="{27D50BCE-6DE1-4743-BB9F-81008E693167}" type="datetime4">
              <a:rPr lang="en-US" altLang="ja-JP" smtClean="0"/>
              <a:pPr/>
              <a:t>September 21, 2023</a:t>
            </a:fld>
            <a:endParaRPr lang="en-US" dirty="0"/>
          </a:p>
        </p:txBody>
      </p:sp>
    </p:spTree>
    <p:extLst>
      <p:ext uri="{BB962C8B-B14F-4D97-AF65-F5344CB8AC3E}">
        <p14:creationId xmlns:p14="http://schemas.microsoft.com/office/powerpoint/2010/main" val="344390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極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September 21, 2023</a:t>
            </a:fld>
            <a:endParaRPr lang="en-US" dirty="0"/>
          </a:p>
        </p:txBody>
      </p:sp>
      <p:sp>
        <p:nvSpPr>
          <p:cNvPr id="8" name="テキスト ボックス 7"/>
          <p:cNvSpPr txBox="1"/>
          <p:nvPr userDrawn="1"/>
        </p:nvSpPr>
        <p:spPr>
          <a:xfrm>
            <a:off x="9742497" y="730661"/>
            <a:ext cx="1194516" cy="190821"/>
          </a:xfrm>
          <a:prstGeom prst="rect">
            <a:avLst/>
          </a:prstGeom>
          <a:noFill/>
        </p:spPr>
        <p:txBody>
          <a:bodyPr wrap="square" rtlCol="0">
            <a:spAutoFit/>
          </a:bodyPr>
          <a:lstStyle/>
          <a:p>
            <a:pPr algn="r"/>
            <a:r>
              <a:rPr kumimoji="1" lang="ja-JP" altLang="en-US" sz="640" b="1" dirty="0">
                <a:solidFill>
                  <a:srgbClr val="D21E23"/>
                </a:solidFill>
              </a:rPr>
              <a:t>年　　月　　日まで</a:t>
            </a:r>
          </a:p>
        </p:txBody>
      </p:sp>
      <p:sp>
        <p:nvSpPr>
          <p:cNvPr id="9" name="テキスト ボックス 8"/>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Tree>
    <p:extLst>
      <p:ext uri="{BB962C8B-B14F-4D97-AF65-F5344CB8AC3E}">
        <p14:creationId xmlns:p14="http://schemas.microsoft.com/office/powerpoint/2010/main" val="222257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7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テキスト ボックス 1"/>
          <p:cNvSpPr txBox="1"/>
          <p:nvPr userDrawn="1"/>
        </p:nvSpPr>
        <p:spPr>
          <a:xfrm>
            <a:off x="405058" y="306000"/>
            <a:ext cx="10333022" cy="337657"/>
          </a:xfrm>
          <a:prstGeom prst="rect">
            <a:avLst/>
          </a:prstGeom>
          <a:noFill/>
        </p:spPr>
        <p:txBody>
          <a:bodyPr wrap="square" lIns="0" tIns="0" rIns="0" bIns="0" rtlCol="0">
            <a:spAutoFit/>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sz="2194" b="1" dirty="0">
                <a:solidFill>
                  <a:srgbClr val="000000"/>
                </a:solidFill>
                <a:latin typeface="メイリオ" panose="020B0604030504040204" pitchFamily="50" charset="-128"/>
                <a:ea typeface="メイリオ" panose="020B0604030504040204" pitchFamily="50" charset="-128"/>
              </a:rPr>
              <a:t>CONTENTS</a:t>
            </a:r>
            <a:endParaRPr kumimoji="1" lang="ja-JP" altLang="en-US" sz="2194"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11306" y="1080000"/>
            <a:ext cx="9323227" cy="5004000"/>
          </a:xfrm>
          <a:prstGeom prst="rect">
            <a:avLst/>
          </a:prstGeom>
        </p:spPr>
        <p:txBody>
          <a:bodyPr>
            <a:normAutofit/>
          </a:bodyPr>
          <a:lstStyle>
            <a:lvl1pPr marL="0" indent="0">
              <a:lnSpc>
                <a:spcPct val="100000"/>
              </a:lnSpc>
              <a:spcBef>
                <a:spcPts val="0"/>
              </a:spcBef>
              <a:buNone/>
              <a:defRPr sz="256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September 21, 2023</a:t>
            </a:fld>
            <a:endParaRPr lang="en-US" dirty="0"/>
          </a:p>
        </p:txBody>
      </p:sp>
    </p:spTree>
    <p:extLst>
      <p:ext uri="{BB962C8B-B14F-4D97-AF65-F5344CB8AC3E}">
        <p14:creationId xmlns:p14="http://schemas.microsoft.com/office/powerpoint/2010/main" val="354958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04383" y="2303884"/>
            <a:ext cx="10337073" cy="2088232"/>
          </a:xfrm>
          <a:prstGeom prst="rect">
            <a:avLst/>
          </a:prstGeom>
        </p:spPr>
        <p:txBody>
          <a:bodyPr lIns="0" tIns="0" rIns="0" bIns="0" anchor="ctr">
            <a:normAutofit/>
          </a:bodyPr>
          <a:lstStyle>
            <a:lvl1pPr marL="0" indent="0" algn="ctr">
              <a:lnSpc>
                <a:spcPct val="100000"/>
              </a:lnSpc>
              <a:spcBef>
                <a:spcPts val="0"/>
              </a:spcBef>
              <a:buNone/>
              <a:defRPr sz="3291"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364975" y="6668517"/>
            <a:ext cx="2037599" cy="129789"/>
          </a:xfrm>
        </p:spPr>
        <p:txBody>
          <a:bodyPr/>
          <a:lstStyle/>
          <a:p>
            <a:fld id="{FCAFAC13-DB77-42F2-BE26-45BA5532FD50}" type="datetime4">
              <a:rPr lang="en-US" altLang="ja-JP" smtClean="0"/>
              <a:pPr/>
              <a:t>September 21, 2023</a:t>
            </a:fld>
            <a:endParaRPr lang="en-US" dirty="0"/>
          </a:p>
        </p:txBody>
      </p:sp>
    </p:spTree>
    <p:extLst>
      <p:ext uri="{BB962C8B-B14F-4D97-AF65-F5344CB8AC3E}">
        <p14:creationId xmlns:p14="http://schemas.microsoft.com/office/powerpoint/2010/main" val="969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05058" y="767396"/>
            <a:ext cx="10368367" cy="5637600"/>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05058" y="273601"/>
            <a:ext cx="10368367" cy="351353"/>
          </a:xfrm>
          <a:prstGeom prst="rect">
            <a:avLst/>
          </a:prstGeom>
        </p:spPr>
        <p:txBody>
          <a:bodyPr/>
          <a:lstStyle>
            <a:lvl1pPr indent="0">
              <a:spcBef>
                <a:spcPts val="0"/>
              </a:spcBef>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September 21, 2023</a:t>
            </a:fld>
            <a:endParaRPr lang="en-US" dirty="0"/>
          </a:p>
        </p:txBody>
      </p:sp>
    </p:spTree>
    <p:extLst>
      <p:ext uri="{BB962C8B-B14F-4D97-AF65-F5344CB8AC3E}">
        <p14:creationId xmlns:p14="http://schemas.microsoft.com/office/powerpoint/2010/main" val="39630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05058" y="273600"/>
            <a:ext cx="10368367" cy="779136"/>
          </a:xfrm>
          <a:prstGeom prst="rect">
            <a:avLst/>
          </a:prstGeom>
        </p:spPr>
        <p:txBody>
          <a:bodyPr/>
          <a:lstStyle>
            <a:lvl1pPr marL="0" marR="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05059" y="1232736"/>
            <a:ext cx="10368366" cy="5171664"/>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September 21, 2023</a:t>
            </a:fld>
            <a:endParaRPr lang="en-US" dirty="0"/>
          </a:p>
        </p:txBody>
      </p:sp>
    </p:spTree>
    <p:extLst>
      <p:ext uri="{BB962C8B-B14F-4D97-AF65-F5344CB8AC3E}">
        <p14:creationId xmlns:p14="http://schemas.microsoft.com/office/powerpoint/2010/main" val="3709738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1145838" cy="6858000"/>
          </a:xfrm>
          <a:prstGeom prst="rect">
            <a:avLst/>
          </a:prstGeom>
        </p:spPr>
      </p:pic>
      <p:pic>
        <p:nvPicPr>
          <p:cNvPr id="31" name="図 30"/>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8046724"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029776" y="6671692"/>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27D50BCE-6DE1-4743-BB9F-81008E693167}" type="datetime4">
              <a:rPr lang="en-US" altLang="ja-JP" smtClean="0"/>
              <a:pPr/>
              <a:t>September 21, 2023</a:t>
            </a:fld>
            <a:endParaRPr lang="en-US" dirty="0"/>
          </a:p>
        </p:txBody>
      </p:sp>
    </p:spTree>
    <p:extLst>
      <p:ext uri="{BB962C8B-B14F-4D97-AF65-F5344CB8AC3E}">
        <p14:creationId xmlns:p14="http://schemas.microsoft.com/office/powerpoint/2010/main" val="1753595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8" name="図 2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Tree>
    <p:extLst>
      <p:ext uri="{BB962C8B-B14F-4D97-AF65-F5344CB8AC3E}">
        <p14:creationId xmlns:p14="http://schemas.microsoft.com/office/powerpoint/2010/main" val="3146440403"/>
      </p:ext>
    </p:extLst>
  </p:cSld>
  <p:clrMap bg1="lt1" tx1="dk1" bg2="lt2" tx2="dk2" accent1="accent1" accent2="accent2" accent3="accent3" accent4="accent4" accent5="accent5" accent6="accent6" hlink="hlink" folHlink="folHlink"/>
  <p:sldLayoutIdLst>
    <p:sldLayoutId id="2147483678" r:id="rId1"/>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596818"/>
            <a:ext cx="11145838" cy="261182"/>
          </a:xfrm>
          <a:prstGeom prst="rect">
            <a:avLst/>
          </a:prstGeom>
        </p:spPr>
      </p:pic>
      <p:sp>
        <p:nvSpPr>
          <p:cNvPr id="23" name="日付プレースホルダー 3"/>
          <p:cNvSpPr>
            <a:spLocks noGrp="1"/>
          </p:cNvSpPr>
          <p:nvPr>
            <p:ph type="dt" sz="half" idx="2"/>
          </p:nvPr>
        </p:nvSpPr>
        <p:spPr>
          <a:xfrm>
            <a:off x="6364975" y="6668517"/>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September 21,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7398379"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userDrawn="1"/>
        </p:nvSpPr>
        <p:spPr>
          <a:xfrm>
            <a:off x="10377441" y="6645303"/>
            <a:ext cx="740094" cy="173936"/>
          </a:xfrm>
          <a:prstGeom prst="rect">
            <a:avLst/>
          </a:prstGeom>
        </p:spPr>
        <p:txBody>
          <a:bodyPr vert="horz" lIns="83594" tIns="41797" rIns="83594" bIns="41797"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z="1188" smtClean="0"/>
              <a:pPr/>
              <a:t>‹#›</a:t>
            </a:fld>
            <a:endParaRPr lang="en-US" sz="1188" dirty="0"/>
          </a:p>
        </p:txBody>
      </p:sp>
      <p:pic>
        <p:nvPicPr>
          <p:cNvPr id="32" name="図 31"/>
          <p:cNvPicPr>
            <a:picLocks noChangeAspect="1"/>
          </p:cNvPicPr>
          <p:nvPr userDrawn="1"/>
        </p:nvPicPr>
        <p:blipFill rotWithShape="1">
          <a:blip r:embed="rId8">
            <a:extLst>
              <a:ext uri="{28A0092B-C50C-407E-A947-70E740481C1C}">
                <a14:useLocalDpi xmlns:a14="http://schemas.microsoft.com/office/drawing/2010/main" val="0"/>
              </a:ext>
            </a:extLst>
          </a:blip>
          <a:srcRect l="79887" t="5901" r="1932" b="88849"/>
          <a:stretch/>
        </p:blipFill>
        <p:spPr>
          <a:xfrm>
            <a:off x="2359623" y="6554663"/>
            <a:ext cx="1645730" cy="289980"/>
          </a:xfrm>
          <a:prstGeom prst="rect">
            <a:avLst/>
          </a:prstGeom>
        </p:spPr>
      </p:pic>
      <p:sp>
        <p:nvSpPr>
          <p:cNvPr id="35" name="テキスト ボックス 34"/>
          <p:cNvSpPr txBox="1"/>
          <p:nvPr userDrawn="1"/>
        </p:nvSpPr>
        <p:spPr>
          <a:xfrm>
            <a:off x="3179652" y="6619687"/>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186281604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83" r:id="rId5"/>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646" b="1" kern="1200" baseline="0">
          <a:solidFill>
            <a:srgbClr val="333333"/>
          </a:solidFill>
          <a:latin typeface="メイリオ" panose="020B0604030504040204" pitchFamily="50" charset="-128"/>
          <a:ea typeface="メイリオ" panose="020B0604030504040204" pitchFamily="50" charset="-128"/>
          <a:cs typeface="+mn-cs"/>
        </a:defRPr>
      </a:lvl1pPr>
      <a:lvl2pPr marL="329112"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855691"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a:xfrm>
            <a:off x="493664" y="1388295"/>
            <a:ext cx="9323226" cy="1909046"/>
          </a:xfrm>
        </p:spPr>
        <p:txBody>
          <a:bodyPr/>
          <a:lstStyle/>
          <a:p>
            <a:r>
              <a:rPr lang="ja-JP" altLang="en-US" dirty="0"/>
              <a:t>テーマ名</a:t>
            </a:r>
            <a:endParaRPr lang="en-US" altLang="ja-JP" dirty="0"/>
          </a:p>
        </p:txBody>
      </p:sp>
      <p:sp>
        <p:nvSpPr>
          <p:cNvPr id="4" name="日付プレースホルダー 3"/>
          <p:cNvSpPr>
            <a:spLocks noGrp="1"/>
          </p:cNvSpPr>
          <p:nvPr>
            <p:ph type="dt" sz="half" idx="20"/>
          </p:nvPr>
        </p:nvSpPr>
        <p:spPr/>
        <p:txBody>
          <a:bodyPr/>
          <a:lstStyle/>
          <a:p>
            <a:fld id="{27D50BCE-6DE1-4743-BB9F-81008E693167}" type="datetime4">
              <a:rPr lang="en-US" altLang="ja-JP" smtClean="0"/>
              <a:pPr/>
              <a:t>September 21, 2023</a:t>
            </a:fld>
            <a:endParaRPr lang="en-US" dirty="0"/>
          </a:p>
        </p:txBody>
      </p:sp>
      <p:graphicFrame>
        <p:nvGraphicFramePr>
          <p:cNvPr id="17" name="Group 4807"/>
          <p:cNvGraphicFramePr>
            <a:graphicFrameLocks noGrp="1"/>
          </p:cNvGraphicFramePr>
          <p:nvPr>
            <p:extLst>
              <p:ext uri="{D42A27DB-BD31-4B8C-83A1-F6EECF244321}">
                <p14:modId xmlns:p14="http://schemas.microsoft.com/office/powerpoint/2010/main" val="769314449"/>
              </p:ext>
            </p:extLst>
          </p:nvPr>
        </p:nvGraphicFramePr>
        <p:xfrm>
          <a:off x="6076975" y="3782034"/>
          <a:ext cx="4871360" cy="2889658"/>
        </p:xfrm>
        <a:graphic>
          <a:graphicData uri="http://schemas.openxmlformats.org/drawingml/2006/table">
            <a:tbl>
              <a:tblPr/>
              <a:tblGrid>
                <a:gridCol w="4871360">
                  <a:extLst>
                    <a:ext uri="{9D8B030D-6E8A-4147-A177-3AD203B41FA5}">
                      <a16:colId xmlns:a16="http://schemas.microsoft.com/office/drawing/2014/main" val="20001"/>
                    </a:ext>
                  </a:extLst>
                </a:gridCol>
              </a:tblGrid>
              <a:tr h="704407">
                <a:tc>
                  <a:txBody>
                    <a:bodyPr/>
                    <a:lstStyle>
                      <a:lvl1pPr defTabSz="555625">
                        <a:spcBef>
                          <a:spcPct val="20000"/>
                        </a:spcBef>
                        <a:defRPr kumimoji="1" sz="4500">
                          <a:solidFill>
                            <a:schemeClr val="tx1"/>
                          </a:solidFill>
                          <a:latin typeface="Times New Roman" charset="0"/>
                          <a:ea typeface="ＭＳ Ｐゴシック" pitchFamily="50" charset="-128"/>
                        </a:defRPr>
                      </a:lvl1pPr>
                      <a:lvl2pPr marL="276225" defTabSz="555625">
                        <a:spcBef>
                          <a:spcPct val="20000"/>
                        </a:spcBef>
                        <a:defRPr kumimoji="1" sz="3900">
                          <a:solidFill>
                            <a:schemeClr val="tx1"/>
                          </a:solidFill>
                          <a:latin typeface="Times New Roman" charset="0"/>
                          <a:ea typeface="ＭＳ Ｐゴシック" pitchFamily="50" charset="-128"/>
                        </a:defRPr>
                      </a:lvl2pPr>
                      <a:lvl3pPr marL="555625" defTabSz="555625">
                        <a:spcBef>
                          <a:spcPct val="20000"/>
                        </a:spcBef>
                        <a:defRPr kumimoji="1" sz="3300">
                          <a:solidFill>
                            <a:schemeClr val="tx1"/>
                          </a:solidFill>
                          <a:latin typeface="Times New Roman" charset="0"/>
                          <a:ea typeface="ＭＳ Ｐゴシック" pitchFamily="50" charset="-128"/>
                        </a:defRPr>
                      </a:lvl3pPr>
                      <a:lvl4pPr marL="830263" defTabSz="555625">
                        <a:spcBef>
                          <a:spcPct val="20000"/>
                        </a:spcBef>
                        <a:defRPr kumimoji="1" sz="2800">
                          <a:solidFill>
                            <a:schemeClr val="tx1"/>
                          </a:solidFill>
                          <a:latin typeface="Times New Roman" charset="0"/>
                          <a:ea typeface="ＭＳ Ｐゴシック" pitchFamily="50" charset="-128"/>
                        </a:defRPr>
                      </a:lvl4pPr>
                      <a:lvl5pPr marL="1109663" defTabSz="555625">
                        <a:spcBef>
                          <a:spcPct val="20000"/>
                        </a:spcBef>
                        <a:defRPr kumimoji="1" sz="2800">
                          <a:solidFill>
                            <a:schemeClr val="tx1"/>
                          </a:solidFill>
                          <a:latin typeface="Times New Roman" charset="0"/>
                          <a:ea typeface="ＭＳ Ｐゴシック" pitchFamily="50" charset="-128"/>
                        </a:defRPr>
                      </a:lvl5pPr>
                      <a:lvl6pPr marL="1566863" defTabSz="555625" fontAlgn="base">
                        <a:spcBef>
                          <a:spcPct val="20000"/>
                        </a:spcBef>
                        <a:spcAft>
                          <a:spcPct val="0"/>
                        </a:spcAft>
                        <a:defRPr kumimoji="1" sz="2800">
                          <a:solidFill>
                            <a:schemeClr val="tx1"/>
                          </a:solidFill>
                          <a:latin typeface="Times New Roman" charset="0"/>
                          <a:ea typeface="ＭＳ Ｐゴシック" pitchFamily="50" charset="-128"/>
                        </a:defRPr>
                      </a:lvl6pPr>
                      <a:lvl7pPr marL="2024063" defTabSz="555625" fontAlgn="base">
                        <a:spcBef>
                          <a:spcPct val="20000"/>
                        </a:spcBef>
                        <a:spcAft>
                          <a:spcPct val="0"/>
                        </a:spcAft>
                        <a:defRPr kumimoji="1" sz="2800">
                          <a:solidFill>
                            <a:schemeClr val="tx1"/>
                          </a:solidFill>
                          <a:latin typeface="Times New Roman" charset="0"/>
                          <a:ea typeface="ＭＳ Ｐゴシック" pitchFamily="50" charset="-128"/>
                        </a:defRPr>
                      </a:lvl7pPr>
                      <a:lvl8pPr marL="2481263" defTabSz="555625" fontAlgn="base">
                        <a:spcBef>
                          <a:spcPct val="20000"/>
                        </a:spcBef>
                        <a:spcAft>
                          <a:spcPct val="0"/>
                        </a:spcAft>
                        <a:defRPr kumimoji="1" sz="2800">
                          <a:solidFill>
                            <a:schemeClr val="tx1"/>
                          </a:solidFill>
                          <a:latin typeface="Times New Roman" charset="0"/>
                          <a:ea typeface="ＭＳ Ｐゴシック" pitchFamily="50" charset="-128"/>
                        </a:defRPr>
                      </a:lvl8pPr>
                      <a:lvl9pPr marL="2938463" defTabSz="555625" fontAlgn="base">
                        <a:spcBef>
                          <a:spcPct val="20000"/>
                        </a:spcBef>
                        <a:spcAft>
                          <a:spcPct val="0"/>
                        </a:spcAft>
                        <a:defRPr kumimoji="1" sz="2800">
                          <a:solidFill>
                            <a:schemeClr val="tx1"/>
                          </a:solidFill>
                          <a:latin typeface="Times New Roman" charset="0"/>
                          <a:ea typeface="ＭＳ Ｐゴシック" pitchFamily="50" charset="-128"/>
                        </a:defRPr>
                      </a:lvl9p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所属：</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DS</a:t>
                      </a: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部</a:t>
                      </a: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04407">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氏名コード：</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1082794</a:t>
                      </a: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79935696"/>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氏名：笹岡優樹</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上司氏名：安田健</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0872213"/>
                  </a:ext>
                </a:extLst>
              </a:tr>
            </a:tbl>
          </a:graphicData>
        </a:graphic>
      </p:graphicFrame>
      <p:grpSp>
        <p:nvGrpSpPr>
          <p:cNvPr id="30" name="グループ化 29"/>
          <p:cNvGrpSpPr/>
          <p:nvPr/>
        </p:nvGrpSpPr>
        <p:grpSpPr>
          <a:xfrm>
            <a:off x="27435" y="44624"/>
            <a:ext cx="4045728" cy="337641"/>
            <a:chOff x="98630" y="200192"/>
            <a:chExt cx="4425465" cy="369332"/>
          </a:xfrm>
        </p:grpSpPr>
        <p:grpSp>
          <p:nvGrpSpPr>
            <p:cNvPr id="31" name="グループ化 30"/>
            <p:cNvGrpSpPr/>
            <p:nvPr/>
          </p:nvGrpSpPr>
          <p:grpSpPr>
            <a:xfrm>
              <a:off x="98630" y="200192"/>
              <a:ext cx="3995150" cy="369332"/>
              <a:chOff x="98630" y="200192"/>
              <a:chExt cx="3995150" cy="369332"/>
            </a:xfrm>
            <a:solidFill>
              <a:srgbClr val="FFFF99"/>
            </a:solidFill>
          </p:grpSpPr>
          <p:sp>
            <p:nvSpPr>
              <p:cNvPr id="33" name="山形 32"/>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35" name="山形 34"/>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36" name="山形 35"/>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7" name="山形 36"/>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8" name="山形 37"/>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9" name="山形 38"/>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0" name="山形 39"/>
              <p:cNvSpPr/>
              <p:nvPr/>
            </p:nvSpPr>
            <p:spPr bwMode="auto">
              <a:xfrm>
                <a:off x="311083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2" name="山形 31"/>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894752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５　シナリオ策定</a:t>
            </a:r>
          </a:p>
        </p:txBody>
      </p:sp>
      <p:grpSp>
        <p:nvGrpSpPr>
          <p:cNvPr id="12" name="グループ化 11"/>
          <p:cNvGrpSpPr/>
          <p:nvPr/>
        </p:nvGrpSpPr>
        <p:grpSpPr>
          <a:xfrm>
            <a:off x="90167" y="118235"/>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3" name="山形 22"/>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基本方針と対策案をもとに、</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目標達成するための筋道を、ステップと</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ステップ毎の目標達成度</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で整理する</a:t>
            </a: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目標達成までの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イメージを明確に持つ</a:t>
            </a:r>
            <a:br>
              <a:rPr kumimoji="1" lang="en-US" altLang="ja-JP"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ことで、目標達成に繋げることができる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73106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1248358" y="1295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５　シナリオ策定</a:t>
            </a:r>
          </a:p>
        </p:txBody>
      </p:sp>
      <p:grpSp>
        <p:nvGrpSpPr>
          <p:cNvPr id="12" name="グループ化 11"/>
          <p:cNvGrpSpPr/>
          <p:nvPr/>
        </p:nvGrpSpPr>
        <p:grpSpPr>
          <a:xfrm>
            <a:off x="90167" y="104167"/>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3" name="山形 22"/>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cxnSp>
        <p:nvCxnSpPr>
          <p:cNvPr id="17" name="直線矢印コネクタ 16"/>
          <p:cNvCxnSpPr/>
          <p:nvPr/>
        </p:nvCxnSpPr>
        <p:spPr bwMode="auto">
          <a:xfrm>
            <a:off x="1511309" y="5814265"/>
            <a:ext cx="9136015" cy="0"/>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線矢印コネクタ 17"/>
          <p:cNvCxnSpPr/>
          <p:nvPr/>
        </p:nvCxnSpPr>
        <p:spPr bwMode="auto">
          <a:xfrm flipV="1">
            <a:off x="1511309" y="1583795"/>
            <a:ext cx="0" cy="4230471"/>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テキスト ボックス 18"/>
          <p:cNvSpPr txBox="1"/>
          <p:nvPr/>
        </p:nvSpPr>
        <p:spPr>
          <a:xfrm>
            <a:off x="816075" y="1050424"/>
            <a:ext cx="1500731" cy="584775"/>
          </a:xfrm>
          <a:prstGeom prst="rect">
            <a:avLst/>
          </a:prstGeom>
          <a:noFill/>
        </p:spPr>
        <p:txBody>
          <a:bodyPr wrap="none" rtlCol="0">
            <a:spAutoFit/>
          </a:bodyPr>
          <a:lstStyle/>
          <a:p>
            <a:r>
              <a:rPr kumimoji="1" lang="ja-JP" altLang="en-US" sz="1600" b="1" dirty="0">
                <a:solidFill>
                  <a:srgbClr val="000000"/>
                </a:solidFill>
                <a:latin typeface="Meiryo UI" panose="020B0604030504040204" pitchFamily="50" charset="-128"/>
                <a:ea typeface="Meiryo UI" panose="020B0604030504040204" pitchFamily="50" charset="-128"/>
              </a:rPr>
              <a:t>進捗レベル</a:t>
            </a:r>
            <a:br>
              <a:rPr kumimoji="1" lang="en-US" altLang="ja-JP" sz="1600" b="1" dirty="0">
                <a:solidFill>
                  <a:srgbClr val="000000"/>
                </a:solidFill>
                <a:latin typeface="Meiryo UI" panose="020B0604030504040204" pitchFamily="50" charset="-128"/>
                <a:ea typeface="Meiryo UI" panose="020B0604030504040204" pitchFamily="50" charset="-128"/>
              </a:rPr>
            </a:br>
            <a:r>
              <a:rPr kumimoji="1" lang="ja-JP" altLang="en-US" sz="1600" b="1" dirty="0">
                <a:solidFill>
                  <a:srgbClr val="000000"/>
                </a:solidFill>
                <a:latin typeface="Meiryo UI" panose="020B0604030504040204" pitchFamily="50" charset="-128"/>
                <a:ea typeface="Meiryo UI" panose="020B0604030504040204" pitchFamily="50" charset="-128"/>
              </a:rPr>
              <a:t>目標達成レベル</a:t>
            </a:r>
          </a:p>
        </p:txBody>
      </p:sp>
      <p:graphicFrame>
        <p:nvGraphicFramePr>
          <p:cNvPr id="20" name="表 19"/>
          <p:cNvGraphicFramePr>
            <a:graphicFrameLocks noGrp="1"/>
          </p:cNvGraphicFramePr>
          <p:nvPr/>
        </p:nvGraphicFramePr>
        <p:xfrm>
          <a:off x="1511302" y="5830311"/>
          <a:ext cx="9018966" cy="370840"/>
        </p:xfrm>
        <a:graphic>
          <a:graphicData uri="http://schemas.openxmlformats.org/drawingml/2006/table">
            <a:tbl>
              <a:tblPr firstRow="1" bandRow="1">
                <a:tableStyleId>{5C22544A-7EE6-4342-B048-85BDC9FD1C3A}</a:tableStyleId>
              </a:tblPr>
              <a:tblGrid>
                <a:gridCol w="819906">
                  <a:extLst>
                    <a:ext uri="{9D8B030D-6E8A-4147-A177-3AD203B41FA5}">
                      <a16:colId xmlns:a16="http://schemas.microsoft.com/office/drawing/2014/main" val="2243174400"/>
                    </a:ext>
                  </a:extLst>
                </a:gridCol>
                <a:gridCol w="819906">
                  <a:extLst>
                    <a:ext uri="{9D8B030D-6E8A-4147-A177-3AD203B41FA5}">
                      <a16:colId xmlns:a16="http://schemas.microsoft.com/office/drawing/2014/main" val="2041898825"/>
                    </a:ext>
                  </a:extLst>
                </a:gridCol>
                <a:gridCol w="819906">
                  <a:extLst>
                    <a:ext uri="{9D8B030D-6E8A-4147-A177-3AD203B41FA5}">
                      <a16:colId xmlns:a16="http://schemas.microsoft.com/office/drawing/2014/main" val="3492047472"/>
                    </a:ext>
                  </a:extLst>
                </a:gridCol>
                <a:gridCol w="819906">
                  <a:extLst>
                    <a:ext uri="{9D8B030D-6E8A-4147-A177-3AD203B41FA5}">
                      <a16:colId xmlns:a16="http://schemas.microsoft.com/office/drawing/2014/main" val="2551589485"/>
                    </a:ext>
                  </a:extLst>
                </a:gridCol>
                <a:gridCol w="819906">
                  <a:extLst>
                    <a:ext uri="{9D8B030D-6E8A-4147-A177-3AD203B41FA5}">
                      <a16:colId xmlns:a16="http://schemas.microsoft.com/office/drawing/2014/main" val="1979253933"/>
                    </a:ext>
                  </a:extLst>
                </a:gridCol>
                <a:gridCol w="819906">
                  <a:extLst>
                    <a:ext uri="{9D8B030D-6E8A-4147-A177-3AD203B41FA5}">
                      <a16:colId xmlns:a16="http://schemas.microsoft.com/office/drawing/2014/main" val="4059224974"/>
                    </a:ext>
                  </a:extLst>
                </a:gridCol>
                <a:gridCol w="819906">
                  <a:extLst>
                    <a:ext uri="{9D8B030D-6E8A-4147-A177-3AD203B41FA5}">
                      <a16:colId xmlns:a16="http://schemas.microsoft.com/office/drawing/2014/main" val="3124890920"/>
                    </a:ext>
                  </a:extLst>
                </a:gridCol>
                <a:gridCol w="819906">
                  <a:extLst>
                    <a:ext uri="{9D8B030D-6E8A-4147-A177-3AD203B41FA5}">
                      <a16:colId xmlns:a16="http://schemas.microsoft.com/office/drawing/2014/main" val="1519600717"/>
                    </a:ext>
                  </a:extLst>
                </a:gridCol>
                <a:gridCol w="819906">
                  <a:extLst>
                    <a:ext uri="{9D8B030D-6E8A-4147-A177-3AD203B41FA5}">
                      <a16:colId xmlns:a16="http://schemas.microsoft.com/office/drawing/2014/main" val="169289665"/>
                    </a:ext>
                  </a:extLst>
                </a:gridCol>
                <a:gridCol w="819906">
                  <a:extLst>
                    <a:ext uri="{9D8B030D-6E8A-4147-A177-3AD203B41FA5}">
                      <a16:colId xmlns:a16="http://schemas.microsoft.com/office/drawing/2014/main" val="591327816"/>
                    </a:ext>
                  </a:extLst>
                </a:gridCol>
                <a:gridCol w="819906">
                  <a:extLst>
                    <a:ext uri="{9D8B030D-6E8A-4147-A177-3AD203B41FA5}">
                      <a16:colId xmlns:a16="http://schemas.microsoft.com/office/drawing/2014/main" val="141548860"/>
                    </a:ext>
                  </a:extLst>
                </a:gridCol>
              </a:tblGrid>
              <a:tr h="370840">
                <a:tc>
                  <a:txBody>
                    <a:bodyPr/>
                    <a:lstStyle/>
                    <a:p>
                      <a:r>
                        <a:rPr kumimoji="1" lang="en-US" altLang="ja-JP" dirty="0"/>
                        <a:t>5</a:t>
                      </a:r>
                      <a:r>
                        <a:rPr kumimoji="1" lang="ja-JP" altLang="en-US" dirty="0"/>
                        <a:t>月</a:t>
                      </a:r>
                    </a:p>
                  </a:txBody>
                  <a:tcPr/>
                </a:tc>
                <a:tc>
                  <a:txBody>
                    <a:bodyPr/>
                    <a:lstStyle/>
                    <a:p>
                      <a:r>
                        <a:rPr kumimoji="1" lang="en-US" altLang="ja-JP" dirty="0"/>
                        <a:t>6</a:t>
                      </a:r>
                      <a:r>
                        <a:rPr kumimoji="1" lang="ja-JP" altLang="en-US" dirty="0"/>
                        <a:t>月</a:t>
                      </a:r>
                    </a:p>
                  </a:txBody>
                  <a:tcPr/>
                </a:tc>
                <a:tc>
                  <a:txBody>
                    <a:bodyPr/>
                    <a:lstStyle/>
                    <a:p>
                      <a:r>
                        <a:rPr kumimoji="1" lang="ja-JP" altLang="en-US" dirty="0"/>
                        <a:t>７月</a:t>
                      </a:r>
                    </a:p>
                  </a:txBody>
                  <a:tcPr/>
                </a:tc>
                <a:tc>
                  <a:txBody>
                    <a:bodyPr/>
                    <a:lstStyle/>
                    <a:p>
                      <a:r>
                        <a:rPr kumimoji="1" lang="ja-JP" altLang="en-US" dirty="0"/>
                        <a:t>８月</a:t>
                      </a:r>
                    </a:p>
                  </a:txBody>
                  <a:tcPr/>
                </a:tc>
                <a:tc>
                  <a:txBody>
                    <a:bodyPr/>
                    <a:lstStyle/>
                    <a:p>
                      <a:r>
                        <a:rPr kumimoji="1" lang="ja-JP" altLang="en-US" dirty="0"/>
                        <a:t>９月</a:t>
                      </a:r>
                    </a:p>
                  </a:txBody>
                  <a:tcPr/>
                </a:tc>
                <a:tc>
                  <a:txBody>
                    <a:bodyPr/>
                    <a:lstStyle/>
                    <a:p>
                      <a:r>
                        <a:rPr kumimoji="1" lang="ja-JP" altLang="en-US" dirty="0"/>
                        <a:t>１０月</a:t>
                      </a:r>
                    </a:p>
                  </a:txBody>
                  <a:tcPr/>
                </a:tc>
                <a:tc>
                  <a:txBody>
                    <a:bodyPr/>
                    <a:lstStyle/>
                    <a:p>
                      <a:r>
                        <a:rPr kumimoji="1" lang="ja-JP" altLang="en-US" dirty="0"/>
                        <a:t>１１月</a:t>
                      </a:r>
                    </a:p>
                  </a:txBody>
                  <a:tcPr/>
                </a:tc>
                <a:tc>
                  <a:txBody>
                    <a:bodyPr/>
                    <a:lstStyle/>
                    <a:p>
                      <a:r>
                        <a:rPr kumimoji="1" lang="ja-JP" altLang="en-US" dirty="0"/>
                        <a:t>１２月</a:t>
                      </a:r>
                    </a:p>
                  </a:txBody>
                  <a:tcPr/>
                </a:tc>
                <a:tc>
                  <a:txBody>
                    <a:bodyPr/>
                    <a:lstStyle/>
                    <a:p>
                      <a:r>
                        <a:rPr kumimoji="1" lang="ja-JP" altLang="en-US" dirty="0"/>
                        <a:t>１</a:t>
                      </a:r>
                      <a:r>
                        <a:rPr kumimoji="1" lang="en-US" altLang="ja-JP" dirty="0"/>
                        <a:t>-3</a:t>
                      </a:r>
                      <a:r>
                        <a:rPr kumimoji="1" lang="ja-JP" altLang="en-US" dirty="0"/>
                        <a:t>月</a:t>
                      </a:r>
                    </a:p>
                  </a:txBody>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月</a:t>
                      </a:r>
                    </a:p>
                  </a:txBody>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月</a:t>
                      </a:r>
                      <a:r>
                        <a:rPr kumimoji="1" lang="en-US" altLang="ja-JP" dirty="0"/>
                        <a:t>-</a:t>
                      </a:r>
                      <a:endParaRPr kumimoji="1" lang="ja-JP" altLang="en-US" dirty="0"/>
                    </a:p>
                  </a:txBody>
                  <a:tcPr/>
                </a:tc>
                <a:extLst>
                  <a:ext uri="{0D108BD9-81ED-4DB2-BD59-A6C34878D82A}">
                    <a16:rowId xmlns:a16="http://schemas.microsoft.com/office/drawing/2014/main" val="3987501383"/>
                  </a:ext>
                </a:extLst>
              </a:tr>
            </a:tbl>
          </a:graphicData>
        </a:graphic>
      </p:graphicFrame>
      <p:sp>
        <p:nvSpPr>
          <p:cNvPr id="21" name="ホームベース 20"/>
          <p:cNvSpPr/>
          <p:nvPr/>
        </p:nvSpPr>
        <p:spPr>
          <a:xfrm>
            <a:off x="2843902" y="4009643"/>
            <a:ext cx="1083401" cy="1799381"/>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a:ea typeface="Meiryo UI"/>
                <a:cs typeface="Meiryo UI" panose="020B0604030504040204" pitchFamily="50" charset="-128"/>
              </a:rPr>
              <a:t>目指す姿に向けた検討</a:t>
            </a:r>
            <a:endParaRPr lang="en-US" altLang="ja-JP" sz="1400" kern="0" dirty="0">
              <a:solidFill>
                <a:schemeClr val="tx1"/>
              </a:solidFill>
              <a:latin typeface="Meiryo UI"/>
              <a:ea typeface="Meiryo UI"/>
              <a:cs typeface="Meiryo UI" panose="020B0604030504040204" pitchFamily="50" charset="-128"/>
            </a:endParaRPr>
          </a:p>
          <a:p>
            <a:r>
              <a:rPr lang="en-US" altLang="ja-JP" sz="1400" kern="0" dirty="0">
                <a:solidFill>
                  <a:schemeClr val="tx1"/>
                </a:solidFill>
                <a:latin typeface="Meiryo UI"/>
                <a:ea typeface="Meiryo UI"/>
                <a:cs typeface="Meiryo UI" panose="020B0604030504040204" pitchFamily="50" charset="-128"/>
              </a:rPr>
              <a:t>~</a:t>
            </a:r>
            <a:r>
              <a:rPr lang="ja-JP" altLang="en-US" sz="1400" kern="0" dirty="0">
                <a:solidFill>
                  <a:schemeClr val="tx1"/>
                </a:solidFill>
                <a:latin typeface="Meiryo UI"/>
                <a:ea typeface="Meiryo UI"/>
                <a:cs typeface="Meiryo UI" panose="020B0604030504040204" pitchFamily="50" charset="-128"/>
              </a:rPr>
              <a:t>データ取得方法及び・機器選定</a:t>
            </a:r>
            <a:r>
              <a:rPr lang="en-US" altLang="ja-JP" sz="1400" kern="0" dirty="0">
                <a:solidFill>
                  <a:schemeClr val="tx1"/>
                </a:solidFill>
                <a:latin typeface="Meiryo UI"/>
                <a:ea typeface="Meiryo UI"/>
                <a:cs typeface="Meiryo UI" panose="020B0604030504040204" pitchFamily="50" charset="-128"/>
              </a:rPr>
              <a:t>~</a:t>
            </a:r>
            <a:endParaRPr lang="ja-JP" altLang="en-US" sz="1400" dirty="0">
              <a:solidFill>
                <a:schemeClr val="tx1"/>
              </a:solidFill>
            </a:endParaRPr>
          </a:p>
        </p:txBody>
      </p:sp>
      <p:sp>
        <p:nvSpPr>
          <p:cNvPr id="22" name="ホームベース 21"/>
          <p:cNvSpPr/>
          <p:nvPr/>
        </p:nvSpPr>
        <p:spPr>
          <a:xfrm>
            <a:off x="4423934" y="4034767"/>
            <a:ext cx="1068798" cy="1755707"/>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簡易検証</a:t>
            </a:r>
            <a:endParaRPr lang="ja-JP" altLang="en-US" sz="1400" dirty="0">
              <a:solidFill>
                <a:schemeClr val="tx1"/>
              </a:solidFill>
            </a:endParaRPr>
          </a:p>
        </p:txBody>
      </p:sp>
      <p:sp>
        <p:nvSpPr>
          <p:cNvPr id="33" name="ホームベース 32"/>
          <p:cNvSpPr/>
          <p:nvPr/>
        </p:nvSpPr>
        <p:spPr>
          <a:xfrm>
            <a:off x="3950578" y="4026719"/>
            <a:ext cx="439296" cy="178470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データ取得</a:t>
            </a:r>
            <a:endParaRPr lang="ja-JP" altLang="en-US" sz="1400" dirty="0">
              <a:solidFill>
                <a:schemeClr val="tx1"/>
              </a:solidFill>
            </a:endParaRPr>
          </a:p>
        </p:txBody>
      </p:sp>
      <p:sp>
        <p:nvSpPr>
          <p:cNvPr id="34" name="ホームベース 33"/>
          <p:cNvSpPr/>
          <p:nvPr/>
        </p:nvSpPr>
        <p:spPr>
          <a:xfrm>
            <a:off x="5588274" y="2261180"/>
            <a:ext cx="1216222" cy="1769565"/>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業務要件定義</a:t>
            </a:r>
            <a:endParaRPr lang="ja-JP" altLang="en-US" sz="1400" dirty="0">
              <a:solidFill>
                <a:schemeClr val="tx1"/>
              </a:solidFill>
            </a:endParaRPr>
          </a:p>
        </p:txBody>
      </p:sp>
      <p:sp>
        <p:nvSpPr>
          <p:cNvPr id="35" name="ホームベース 34"/>
          <p:cNvSpPr/>
          <p:nvPr/>
        </p:nvSpPr>
        <p:spPr>
          <a:xfrm>
            <a:off x="6850382" y="2232303"/>
            <a:ext cx="1135926" cy="1786419"/>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システム要件定義</a:t>
            </a:r>
          </a:p>
        </p:txBody>
      </p:sp>
      <p:cxnSp>
        <p:nvCxnSpPr>
          <p:cNvPr id="37" name="直線コネクタ 36"/>
          <p:cNvCxnSpPr/>
          <p:nvPr/>
        </p:nvCxnSpPr>
        <p:spPr>
          <a:xfrm>
            <a:off x="1204714" y="4080552"/>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39" name="テキスト ボックス 38"/>
          <p:cNvSpPr txBox="1"/>
          <p:nvPr/>
        </p:nvSpPr>
        <p:spPr>
          <a:xfrm>
            <a:off x="-121077" y="1614849"/>
            <a:ext cx="1908238" cy="646331"/>
          </a:xfrm>
          <a:prstGeom prst="rect">
            <a:avLst/>
          </a:prstGeom>
          <a:noFill/>
        </p:spPr>
        <p:txBody>
          <a:bodyPr wrap="square" rtlCol="0">
            <a:spAutoFit/>
          </a:bodyPr>
          <a:lstStyle/>
          <a:p>
            <a:pPr algn="ctr"/>
            <a:r>
              <a:rPr kumimoji="1" lang="ja-JP" altLang="en-US" dirty="0"/>
              <a:t>本番稼働</a:t>
            </a:r>
            <a:endParaRPr kumimoji="1" lang="en-US" altLang="ja-JP" dirty="0"/>
          </a:p>
          <a:p>
            <a:pPr algn="ctr"/>
            <a:r>
              <a:rPr lang="ja-JP" altLang="en-US" dirty="0"/>
              <a:t>（運用・保守）</a:t>
            </a:r>
            <a:endParaRPr kumimoji="1" lang="ja-JP" altLang="en-US" dirty="0"/>
          </a:p>
        </p:txBody>
      </p:sp>
      <p:sp>
        <p:nvSpPr>
          <p:cNvPr id="40" name="ホームベース 39"/>
          <p:cNvSpPr/>
          <p:nvPr/>
        </p:nvSpPr>
        <p:spPr>
          <a:xfrm>
            <a:off x="8019563" y="2212798"/>
            <a:ext cx="793716" cy="180246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a:t>
            </a:r>
            <a:endParaRPr lang="en-US" altLang="ja-JP" sz="1200" dirty="0">
              <a:solidFill>
                <a:schemeClr val="tx1"/>
              </a:solidFill>
            </a:endParaRPr>
          </a:p>
          <a:p>
            <a:pPr algn="ctr"/>
            <a:r>
              <a:rPr lang="ja-JP" altLang="en-US" sz="1200" dirty="0">
                <a:solidFill>
                  <a:schemeClr val="tx1"/>
                </a:solidFill>
              </a:rPr>
              <a:t>テム</a:t>
            </a:r>
            <a:endParaRPr lang="en-US" altLang="ja-JP" sz="1200" dirty="0">
              <a:solidFill>
                <a:schemeClr val="tx1"/>
              </a:solidFill>
            </a:endParaRPr>
          </a:p>
          <a:p>
            <a:pPr algn="ctr"/>
            <a:r>
              <a:rPr lang="ja-JP" altLang="en-US" sz="1200" dirty="0">
                <a:solidFill>
                  <a:schemeClr val="tx1"/>
                </a:solidFill>
              </a:rPr>
              <a:t>開発</a:t>
            </a:r>
            <a:endParaRPr lang="en-US" altLang="ja-JP" sz="1200" dirty="0">
              <a:solidFill>
                <a:schemeClr val="tx1"/>
              </a:solidFill>
            </a:endParaRPr>
          </a:p>
          <a:p>
            <a:pPr algn="ctr"/>
            <a:r>
              <a:rPr lang="en-US" altLang="ja-JP" sz="1200" dirty="0">
                <a:solidFill>
                  <a:schemeClr val="tx1"/>
                </a:solidFill>
              </a:rPr>
              <a:t>or</a:t>
            </a:r>
          </a:p>
          <a:p>
            <a:pPr algn="ctr"/>
            <a:r>
              <a:rPr lang="ja-JP" altLang="en-US" sz="1200" dirty="0">
                <a:solidFill>
                  <a:schemeClr val="tx1"/>
                </a:solidFill>
              </a:rPr>
              <a:t>導入</a:t>
            </a:r>
          </a:p>
        </p:txBody>
      </p:sp>
      <p:sp>
        <p:nvSpPr>
          <p:cNvPr id="41" name="テキスト ボックス 40"/>
          <p:cNvSpPr txBox="1"/>
          <p:nvPr/>
        </p:nvSpPr>
        <p:spPr>
          <a:xfrm>
            <a:off x="-91749" y="2629659"/>
            <a:ext cx="1667434" cy="1200329"/>
          </a:xfrm>
          <a:prstGeom prst="rect">
            <a:avLst/>
          </a:prstGeom>
          <a:noFill/>
        </p:spPr>
        <p:txBody>
          <a:bodyPr wrap="square" rtlCol="0">
            <a:spAutoFit/>
          </a:bodyPr>
          <a:lstStyle/>
          <a:p>
            <a:pPr algn="ctr"/>
            <a:r>
              <a:rPr lang="ja-JP" altLang="en-US" dirty="0"/>
              <a:t>本番稼働に向けたソリューション開発</a:t>
            </a:r>
            <a:endParaRPr lang="en-US" altLang="ja-JP" dirty="0"/>
          </a:p>
          <a:p>
            <a:pPr algn="ctr"/>
            <a:r>
              <a:rPr lang="en-US" altLang="ja-JP" dirty="0"/>
              <a:t>or</a:t>
            </a:r>
            <a:r>
              <a:rPr lang="ja-JP" altLang="en-US" dirty="0"/>
              <a:t>導入</a:t>
            </a:r>
            <a:endParaRPr kumimoji="1" lang="ja-JP" altLang="en-US" dirty="0"/>
          </a:p>
        </p:txBody>
      </p:sp>
      <p:sp>
        <p:nvSpPr>
          <p:cNvPr id="42" name="ホームベース 41"/>
          <p:cNvSpPr/>
          <p:nvPr/>
        </p:nvSpPr>
        <p:spPr>
          <a:xfrm>
            <a:off x="8833328" y="2232302"/>
            <a:ext cx="844047" cy="1782959"/>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a:t>
            </a:r>
            <a:endParaRPr lang="en-US" altLang="ja-JP" sz="1200" dirty="0">
              <a:solidFill>
                <a:schemeClr val="tx1"/>
              </a:solidFill>
            </a:endParaRPr>
          </a:p>
          <a:p>
            <a:pPr algn="ctr"/>
            <a:r>
              <a:rPr lang="ja-JP" altLang="en-US" sz="1200" dirty="0">
                <a:solidFill>
                  <a:schemeClr val="tx1"/>
                </a:solidFill>
              </a:rPr>
              <a:t>テム</a:t>
            </a:r>
            <a:endParaRPr lang="en-US" altLang="ja-JP" sz="1200" dirty="0">
              <a:solidFill>
                <a:schemeClr val="tx1"/>
              </a:solidFill>
            </a:endParaRPr>
          </a:p>
          <a:p>
            <a:pPr algn="ctr"/>
            <a:r>
              <a:rPr lang="ja-JP" altLang="en-US" sz="1200" dirty="0">
                <a:solidFill>
                  <a:schemeClr val="tx1"/>
                </a:solidFill>
              </a:rPr>
              <a:t>テスト</a:t>
            </a:r>
            <a:endParaRPr lang="en-US" altLang="ja-JP" sz="1200" dirty="0">
              <a:solidFill>
                <a:schemeClr val="tx1"/>
              </a:solidFill>
            </a:endParaRPr>
          </a:p>
          <a:p>
            <a:pPr algn="ctr"/>
            <a:r>
              <a:rPr lang="ja-JP" altLang="en-US" sz="1200" dirty="0">
                <a:solidFill>
                  <a:schemeClr val="tx1"/>
                </a:solidFill>
              </a:rPr>
              <a:t>・</a:t>
            </a:r>
            <a:endParaRPr lang="en-US" altLang="ja-JP" sz="1200" dirty="0">
              <a:solidFill>
                <a:schemeClr val="tx1"/>
              </a:solidFill>
            </a:endParaRPr>
          </a:p>
          <a:p>
            <a:pPr algn="ctr"/>
            <a:r>
              <a:rPr lang="en-US" altLang="ja-JP" sz="1200" dirty="0">
                <a:solidFill>
                  <a:schemeClr val="tx1"/>
                </a:solidFill>
              </a:rPr>
              <a:t>UAT</a:t>
            </a:r>
            <a:endParaRPr lang="ja-JP" altLang="en-US" sz="1200" dirty="0">
              <a:solidFill>
                <a:schemeClr val="tx1"/>
              </a:solidFill>
            </a:endParaRPr>
          </a:p>
        </p:txBody>
      </p:sp>
      <p:sp>
        <p:nvSpPr>
          <p:cNvPr id="43" name="テキスト ボックス 42"/>
          <p:cNvSpPr txBox="1"/>
          <p:nvPr/>
        </p:nvSpPr>
        <p:spPr>
          <a:xfrm>
            <a:off x="164197" y="4418196"/>
            <a:ext cx="1303755" cy="1107996"/>
          </a:xfrm>
          <a:prstGeom prst="rect">
            <a:avLst/>
          </a:prstGeom>
          <a:noFill/>
        </p:spPr>
        <p:txBody>
          <a:bodyPr wrap="square" rtlCol="0">
            <a:spAutoFit/>
          </a:bodyPr>
          <a:lstStyle/>
          <a:p>
            <a:pPr algn="ctr"/>
            <a:r>
              <a:rPr kumimoji="1" lang="en-US" altLang="ja-JP" dirty="0" err="1"/>
              <a:t>PoC</a:t>
            </a:r>
            <a:endParaRPr kumimoji="1" lang="en-US" altLang="ja-JP" dirty="0"/>
          </a:p>
          <a:p>
            <a:pPr algn="ctr"/>
            <a:r>
              <a:rPr lang="ja-JP" altLang="en-US" sz="1200" dirty="0"/>
              <a:t>（そもそもやりたいことが実現できるか判断する期間）</a:t>
            </a:r>
            <a:endParaRPr kumimoji="1" lang="ja-JP" altLang="en-US" sz="1200" dirty="0"/>
          </a:p>
        </p:txBody>
      </p:sp>
      <p:cxnSp>
        <p:nvCxnSpPr>
          <p:cNvPr id="44" name="直線コネクタ 43"/>
          <p:cNvCxnSpPr/>
          <p:nvPr/>
        </p:nvCxnSpPr>
        <p:spPr>
          <a:xfrm>
            <a:off x="1172345" y="2261180"/>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46" name="ホームベース 45"/>
          <p:cNvSpPr/>
          <p:nvPr/>
        </p:nvSpPr>
        <p:spPr>
          <a:xfrm>
            <a:off x="10324459" y="1294001"/>
            <a:ext cx="648072" cy="86586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横展開</a:t>
            </a:r>
          </a:p>
        </p:txBody>
      </p:sp>
      <p:sp>
        <p:nvSpPr>
          <p:cNvPr id="47" name="ホームベース 46"/>
          <p:cNvSpPr/>
          <p:nvPr/>
        </p:nvSpPr>
        <p:spPr>
          <a:xfrm>
            <a:off x="9557503" y="1294001"/>
            <a:ext cx="742355" cy="898002"/>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効果確認</a:t>
            </a:r>
          </a:p>
        </p:txBody>
      </p:sp>
      <p:sp>
        <p:nvSpPr>
          <p:cNvPr id="48" name="ホームベース 47"/>
          <p:cNvSpPr/>
          <p:nvPr/>
        </p:nvSpPr>
        <p:spPr>
          <a:xfrm>
            <a:off x="1520195" y="4096597"/>
            <a:ext cx="1289647" cy="1699083"/>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a:ea typeface="Meiryo UI"/>
                <a:cs typeface="Meiryo UI" panose="020B0604030504040204" pitchFamily="50" charset="-128"/>
              </a:rPr>
              <a:t>業務整理</a:t>
            </a:r>
            <a:endParaRPr lang="en-US" altLang="ja-JP" sz="1400" kern="0" dirty="0">
              <a:solidFill>
                <a:schemeClr val="tx1"/>
              </a:solidFill>
              <a:latin typeface="Meiryo UI"/>
              <a:ea typeface="Meiryo UI"/>
              <a:cs typeface="Meiryo UI" panose="020B0604030504040204" pitchFamily="50" charset="-128"/>
            </a:endParaRPr>
          </a:p>
          <a:p>
            <a:r>
              <a:rPr lang="ja-JP" altLang="en-US" sz="1400" kern="0" dirty="0">
                <a:solidFill>
                  <a:schemeClr val="tx1"/>
                </a:solidFill>
                <a:latin typeface="Meiryo UI"/>
                <a:ea typeface="Meiryo UI"/>
                <a:cs typeface="Meiryo UI" panose="020B0604030504040204" pitchFamily="50" charset="-128"/>
              </a:rPr>
              <a:t>・</a:t>
            </a:r>
            <a:endParaRPr lang="en-US" altLang="ja-JP" sz="1400" kern="0" dirty="0">
              <a:solidFill>
                <a:schemeClr val="tx1"/>
              </a:solidFill>
              <a:latin typeface="Meiryo UI"/>
              <a:ea typeface="Meiryo UI"/>
              <a:cs typeface="Meiryo UI" panose="020B0604030504040204" pitchFamily="50" charset="-128"/>
            </a:endParaRPr>
          </a:p>
          <a:p>
            <a:r>
              <a:rPr lang="ja-JP" altLang="en-US" sz="1400" dirty="0">
                <a:solidFill>
                  <a:schemeClr val="tx1"/>
                </a:solidFill>
              </a:rPr>
              <a:t>目指す姿の確認</a:t>
            </a:r>
          </a:p>
        </p:txBody>
      </p:sp>
    </p:spTree>
    <p:extLst>
      <p:ext uri="{BB962C8B-B14F-4D97-AF65-F5344CB8AC3E}">
        <p14:creationId xmlns:p14="http://schemas.microsoft.com/office/powerpoint/2010/main" val="54221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6" name="AutoShape 5"/>
          <p:cNvSpPr>
            <a:spLocks noChangeArrowheads="1"/>
          </p:cNvSpPr>
          <p:nvPr/>
        </p:nvSpPr>
        <p:spPr bwMode="auto">
          <a:xfrm>
            <a:off x="21103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シナリオに基づき進めていく際の</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障害や悪影響を予測</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し、</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その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回避策や未然防止策</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を検討する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予め</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障害を予測し</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対策を立案しておくことで、途中で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大きな手戻りなく</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進めることができる</a:t>
            </a:r>
          </a:p>
        </p:txBody>
      </p:sp>
    </p:spTree>
    <p:extLst>
      <p:ext uri="{BB962C8B-B14F-4D97-AF65-F5344CB8AC3E}">
        <p14:creationId xmlns:p14="http://schemas.microsoft.com/office/powerpoint/2010/main" val="408264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20383" y="3117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21" name="表 20"/>
          <p:cNvGraphicFramePr>
            <a:graphicFrameLocks noGrp="1"/>
          </p:cNvGraphicFramePr>
          <p:nvPr/>
        </p:nvGraphicFramePr>
        <p:xfrm>
          <a:off x="316335" y="692696"/>
          <a:ext cx="10531172" cy="6979920"/>
        </p:xfrm>
        <a:graphic>
          <a:graphicData uri="http://schemas.openxmlformats.org/drawingml/2006/table">
            <a:tbl>
              <a:tblPr firstRow="1" bandRow="1">
                <a:tableStyleId>{5940675A-B579-460E-94D1-54222C63F5DA}</a:tableStyleId>
              </a:tblPr>
              <a:tblGrid>
                <a:gridCol w="3510390">
                  <a:extLst>
                    <a:ext uri="{9D8B030D-6E8A-4147-A177-3AD203B41FA5}">
                      <a16:colId xmlns:a16="http://schemas.microsoft.com/office/drawing/2014/main" val="402101641"/>
                    </a:ext>
                  </a:extLst>
                </a:gridCol>
                <a:gridCol w="405045">
                  <a:extLst>
                    <a:ext uri="{9D8B030D-6E8A-4147-A177-3AD203B41FA5}">
                      <a16:colId xmlns:a16="http://schemas.microsoft.com/office/drawing/2014/main" val="2466694035"/>
                    </a:ext>
                  </a:extLst>
                </a:gridCol>
                <a:gridCol w="360040">
                  <a:extLst>
                    <a:ext uri="{9D8B030D-6E8A-4147-A177-3AD203B41FA5}">
                      <a16:colId xmlns:a16="http://schemas.microsoft.com/office/drawing/2014/main" val="3266273419"/>
                    </a:ext>
                  </a:extLst>
                </a:gridCol>
                <a:gridCol w="450050">
                  <a:extLst>
                    <a:ext uri="{9D8B030D-6E8A-4147-A177-3AD203B41FA5}">
                      <a16:colId xmlns:a16="http://schemas.microsoft.com/office/drawing/2014/main" val="2272056161"/>
                    </a:ext>
                  </a:extLst>
                </a:gridCol>
                <a:gridCol w="360040">
                  <a:extLst>
                    <a:ext uri="{9D8B030D-6E8A-4147-A177-3AD203B41FA5}">
                      <a16:colId xmlns:a16="http://schemas.microsoft.com/office/drawing/2014/main" val="2608910327"/>
                    </a:ext>
                  </a:extLst>
                </a:gridCol>
                <a:gridCol w="2700300">
                  <a:extLst>
                    <a:ext uri="{9D8B030D-6E8A-4147-A177-3AD203B41FA5}">
                      <a16:colId xmlns:a16="http://schemas.microsoft.com/office/drawing/2014/main" val="2563537724"/>
                    </a:ext>
                  </a:extLst>
                </a:gridCol>
                <a:gridCol w="2745307">
                  <a:extLst>
                    <a:ext uri="{9D8B030D-6E8A-4147-A177-3AD203B41FA5}">
                      <a16:colId xmlns:a16="http://schemas.microsoft.com/office/drawing/2014/main" val="3473898294"/>
                    </a:ext>
                  </a:extLst>
                </a:gridCol>
              </a:tblGrid>
              <a:tr h="848064">
                <a:tc>
                  <a:txBody>
                    <a:bodyPr/>
                    <a:lstStyle/>
                    <a:p>
                      <a:pPr algn="ctr"/>
                      <a:r>
                        <a:rPr kumimoji="1" lang="ja-JP" altLang="en-US" sz="1400" b="1" dirty="0">
                          <a:latin typeface="Meiryo UI" panose="020B0604030504040204" pitchFamily="50" charset="-128"/>
                          <a:ea typeface="Meiryo UI" panose="020B0604030504040204" pitchFamily="50" charset="-128"/>
                        </a:rPr>
                        <a:t>想定される障害（リスク）</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a:t>
                      </a:r>
                      <a:endParaRPr kumimoji="1" lang="en-US" altLang="ja-JP" sz="1400" b="1" dirty="0">
                        <a:latin typeface="Meiryo UI" panose="020B0604030504040204" pitchFamily="50" charset="-128"/>
                        <a:ea typeface="Meiryo UI" panose="020B0604030504040204" pitchFamily="50" charset="-128"/>
                      </a:endParaRPr>
                    </a:p>
                    <a:p>
                      <a:pPr algn="ctr"/>
                      <a:r>
                        <a:rPr kumimoji="1" lang="ja-JP" altLang="en-US" sz="1400" b="1" dirty="0">
                          <a:latin typeface="Meiryo UI" panose="020B0604030504040204" pitchFamily="50" charset="-128"/>
                          <a:ea typeface="Meiryo UI" panose="020B0604030504040204" pitchFamily="50" charset="-128"/>
                        </a:rPr>
                        <a:t>確率</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影響度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合計点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対策要否</a:t>
                      </a:r>
                      <a:endParaRPr kumimoji="1" lang="en-US" altLang="ja-JP" sz="1400" b="1"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発生原因</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対策案</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①発生させないための対策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②発生時の影響を軽減する対策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③万が一発生した時の対策</a:t>
                      </a:r>
                    </a:p>
                  </a:txBody>
                  <a:tcPr anchor="ctr">
                    <a:solidFill>
                      <a:schemeClr val="bg1"/>
                    </a:solidFill>
                  </a:tcPr>
                </a:tc>
                <a:extLst>
                  <a:ext uri="{0D108BD9-81ED-4DB2-BD59-A6C34878D82A}">
                    <a16:rowId xmlns:a16="http://schemas.microsoft.com/office/drawing/2014/main" val="2926237949"/>
                  </a:ext>
                </a:extLst>
              </a:tr>
              <a:tr h="1231060">
                <a:tc>
                  <a:txBody>
                    <a:bodyPr/>
                    <a:lstStyle/>
                    <a:p>
                      <a:pPr marL="0" indent="0">
                        <a:buFont typeface="+mj-ea"/>
                        <a:buNone/>
                      </a:pPr>
                      <a:r>
                        <a:rPr kumimoji="1" lang="ja-JP" altLang="en-US" sz="1200" dirty="0">
                          <a:latin typeface="Meiryo UI" panose="020B0604030504040204" pitchFamily="50" charset="-128"/>
                          <a:ea typeface="Meiryo UI" panose="020B0604030504040204" pitchFamily="50" charset="-128"/>
                        </a:rPr>
                        <a:t>開発中のソリューションと同様の特許が見つかり、社内グループ展開ができなくなる</a:t>
                      </a: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同様事例のリサーチ不足</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事前に社内事例、社外事例、特許の調査を行う。</a:t>
                      </a:r>
                      <a:endParaRPr kumimoji="1" lang="en-US" altLang="ja-JP" sz="12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特許抵触の懸念がある場合は、知財部に確認する。</a:t>
                      </a:r>
                      <a:endParaRPr kumimoji="1" lang="en-US" altLang="ja-JP" sz="12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②</a:t>
                      </a:r>
                      <a:r>
                        <a:rPr kumimoji="1" lang="ja-JP" altLang="en-US" sz="1200" baseline="0" dirty="0">
                          <a:latin typeface="Meiryo UI" panose="020B0604030504040204" pitchFamily="50" charset="-128"/>
                          <a:ea typeface="Meiryo UI" panose="020B0604030504040204" pitchFamily="50" charset="-128"/>
                        </a:rPr>
                        <a:t>　複数のソリューションを用意する</a:t>
                      </a:r>
                      <a:endParaRPr kumimoji="1" lang="en-US" altLang="ja-JP" sz="1200" baseline="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③</a:t>
                      </a:r>
                      <a:r>
                        <a:rPr kumimoji="1" lang="ja-JP" altLang="en-US" sz="1200" baseline="0" dirty="0">
                          <a:latin typeface="Meiryo UI" panose="020B0604030504040204" pitchFamily="50" charset="-128"/>
                          <a:ea typeface="Meiryo UI" panose="020B0604030504040204" pitchFamily="50" charset="-128"/>
                        </a:rPr>
                        <a:t>　特許を保有している法人にお金を支払う。他のソリューションに変更する。</a:t>
                      </a: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5797649"/>
                  </a:ext>
                </a:extLst>
              </a:tr>
              <a:tr h="782339">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システムを０から開発するより、他社のソリューションを導入する方が費用・工数がかからないことが発覚する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975" marR="0" lvl="0" indent="-180975" algn="l" defTabSz="83594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latin typeface="Meiryo UI" panose="020B0604030504040204" pitchFamily="50" charset="-128"/>
                          <a:ea typeface="Meiryo UI" panose="020B0604030504040204" pitchFamily="50" charset="-128"/>
                        </a:rPr>
                        <a:t>同様事例のリサーチ不足</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事前に社内事例、社外事例の調査を行う。</a:t>
                      </a:r>
                      <a:endParaRPr kumimoji="1" lang="en-US" altLang="ja-JP" sz="1200" dirty="0">
                        <a:latin typeface="Meiryo UI" panose="020B0604030504040204" pitchFamily="50" charset="-128"/>
                        <a:ea typeface="Meiryo UI" panose="020B0604030504040204" pitchFamily="50" charset="-128"/>
                      </a:endParaRPr>
                    </a:p>
                    <a:p>
                      <a:pPr marL="266700" marR="0" lvl="0" indent="-266700" algn="l" defTabSz="835944"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baseline="0" dirty="0">
                          <a:latin typeface="Meiryo UI" panose="020B0604030504040204" pitchFamily="50" charset="-128"/>
                          <a:ea typeface="Meiryo UI" panose="020B0604030504040204" pitchFamily="50" charset="-128"/>
                        </a:rPr>
                        <a:t>調査の優先度を上げて投入工数を最小限にする</a:t>
                      </a:r>
                      <a:endParaRPr kumimoji="1" lang="en-US" altLang="ja-JP" sz="1200" dirty="0">
                        <a:latin typeface="Meiryo UI" panose="020B0604030504040204" pitchFamily="50" charset="-128"/>
                        <a:ea typeface="Meiryo UI" panose="020B0604030504040204" pitchFamily="50" charset="-128"/>
                      </a:endParaRPr>
                    </a:p>
                    <a:p>
                      <a:pPr marL="266700" marR="0" lvl="0" indent="-266700" algn="l" defTabSz="835944"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他事例をリサーチし、部分的に活用して工数削減できるものがあれば採用する</a:t>
                      </a:r>
                      <a:endParaRPr kumimoji="1" lang="en-US" altLang="ja-JP" sz="1200" dirty="0">
                        <a:latin typeface="Meiryo UI" panose="020B0604030504040204" pitchFamily="50" charset="-128"/>
                        <a:ea typeface="Meiryo UI" panose="020B0604030504040204" pitchFamily="50" charset="-128"/>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2561901"/>
                  </a:ext>
                </a:extLst>
              </a:tr>
              <a:tr h="1066919">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イニシャルコストとランニングコスト肥大により、投資対効果が見合わなくなる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否</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事前に課題整理を正確に行っていない</a:t>
                      </a:r>
                      <a:endParaRPr kumimoji="1" lang="en-US" altLang="ja-JP" sz="1200" dirty="0">
                        <a:latin typeface="Meiryo UI" panose="020B0604030504040204" pitchFamily="50" charset="-128"/>
                        <a:ea typeface="Meiryo UI" panose="020B0604030504040204" pitchFamily="50" charset="-128"/>
                      </a:endParaRPr>
                    </a:p>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活用イメージの検討不足</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66700" indent="-266700">
                        <a:buFont typeface="+mj-ea"/>
                        <a:buAutoNum type="circleNumDbPlain"/>
                      </a:pPr>
                      <a:r>
                        <a:rPr kumimoji="1" lang="ja-JP" altLang="en-US" sz="1200" dirty="0">
                          <a:latin typeface="Meiryo UI" panose="020B0604030504040204" pitchFamily="50" charset="-128"/>
                          <a:ea typeface="Meiryo UI" panose="020B0604030504040204" pitchFamily="50" charset="-128"/>
                        </a:rPr>
                        <a:t>事前に課題整理を正確に行う（プロのコンサルに介入してもらう等）</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活用イメージを具体化しておく</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②　初期段階では</a:t>
                      </a:r>
                      <a:r>
                        <a:rPr kumimoji="1" lang="ja-JP" altLang="en-US" sz="1200" baseline="0" dirty="0">
                          <a:latin typeface="Meiryo UI" panose="020B0604030504040204" pitchFamily="50" charset="-128"/>
                          <a:ea typeface="Meiryo UI" panose="020B0604030504040204" pitchFamily="50" charset="-128"/>
                        </a:rPr>
                        <a:t>買い切りではなくサブス</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baseline="0" dirty="0">
                          <a:latin typeface="Meiryo UI" panose="020B0604030504040204" pitchFamily="50" charset="-128"/>
                          <a:ea typeface="Meiryo UI" panose="020B0604030504040204" pitchFamily="50" charset="-128"/>
                        </a:rPr>
                        <a:t>　　 ク型にする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③　ランニングコストがかからない対策に切り替える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720652"/>
                  </a:ext>
                </a:extLst>
              </a:tr>
              <a:tr h="1435840">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副社長の鶴の一声により、プロジェクトが終了する</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否</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副社長に費用対効果が薄いプロジェクトだと思われる</a:t>
                      </a:r>
                    </a:p>
                  </a:txBody>
                  <a:tcPr>
                    <a:lnT w="12700" cap="flat" cmpd="sng" algn="ctr">
                      <a:solidFill>
                        <a:schemeClr val="tx1"/>
                      </a:solidFill>
                      <a:prstDash val="solid"/>
                      <a:round/>
                      <a:headEnd type="none" w="med" len="med"/>
                      <a:tailEnd type="none" w="med" len="med"/>
                    </a:lnT>
                    <a:solidFill>
                      <a:schemeClr val="bg1"/>
                    </a:solidFill>
                  </a:tcPr>
                </a:tc>
                <a:tc>
                  <a:txBody>
                    <a:bodyPr/>
                    <a:lstStyle/>
                    <a:p>
                      <a:pPr marL="266700" indent="-266700">
                        <a:buFont typeface="+mj-ea"/>
                        <a:buAutoNum type="circleNumDbPlain"/>
                      </a:pPr>
                      <a:r>
                        <a:rPr kumimoji="1" lang="ja-JP" altLang="en-US" sz="1200" dirty="0">
                          <a:latin typeface="Meiryo UI" panose="020B0604030504040204" pitchFamily="50" charset="-128"/>
                          <a:ea typeface="Meiryo UI" panose="020B0604030504040204" pitchFamily="50" charset="-128"/>
                        </a:rPr>
                        <a:t>事前に課題整理を正確に行い効果が最大限出せる施策をする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副社長と高頻度で認識を擦り合わせ</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baseline="0" dirty="0">
                          <a:latin typeface="Meiryo UI" panose="020B0604030504040204" pitchFamily="50" charset="-128"/>
                          <a:ea typeface="Meiryo UI" panose="020B0604030504040204" pitchFamily="50" charset="-128"/>
                        </a:rPr>
                        <a:t>　 　する</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②　本取り組みを応用できそうな部署と</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連携する　→　取り組みのノウハウを</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そこで活かす</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③　構想を練り直し、再度取り組みの重要性を伝える。</a:t>
                      </a:r>
                    </a:p>
                    <a:p>
                      <a:pPr marL="266700" indent="-266700">
                        <a:buFont typeface="+mj-ea"/>
                        <a:buAutoNum type="circleNumDbPlain"/>
                      </a:pPr>
                      <a:endParaRPr kumimoji="1" lang="ja-JP" altLang="en-US" sz="1200" dirty="0">
                        <a:latin typeface="Meiryo UI" panose="020B0604030504040204" pitchFamily="50" charset="-128"/>
                        <a:ea typeface="Meiryo UI" panose="020B0604030504040204" pitchFamily="50" charset="-128"/>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14531774"/>
                  </a:ext>
                </a:extLst>
              </a:tr>
            </a:tbl>
          </a:graphicData>
        </a:graphic>
      </p:graphicFrame>
    </p:spTree>
    <p:extLst>
      <p:ext uri="{BB962C8B-B14F-4D97-AF65-F5344CB8AC3E}">
        <p14:creationId xmlns:p14="http://schemas.microsoft.com/office/powerpoint/2010/main" val="93835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3554"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12" name="グループ化 11"/>
          <p:cNvGrpSpPr/>
          <p:nvPr/>
        </p:nvGrpSpPr>
        <p:grpSpPr>
          <a:xfrm>
            <a:off x="90167" y="10951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6" name="山形 15"/>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シナリオを具体的に</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「何を、いつまでに」</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（＝実施事項）と、</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「どのレベルまで」</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（＝完了基準）に落とし込み、</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時系列で整理</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実行計画を策定し</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関係者と共有</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ことで、協力してやりきることができる</a:t>
            </a:r>
          </a:p>
        </p:txBody>
      </p:sp>
    </p:spTree>
    <p:extLst>
      <p:ext uri="{BB962C8B-B14F-4D97-AF65-F5344CB8AC3E}">
        <p14:creationId xmlns:p14="http://schemas.microsoft.com/office/powerpoint/2010/main" val="251490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12" name="グループ化 11"/>
          <p:cNvGrpSpPr/>
          <p:nvPr/>
        </p:nvGrpSpPr>
        <p:grpSpPr>
          <a:xfrm>
            <a:off x="90167" y="10951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6" name="山形 15"/>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15" name="表 14"/>
          <p:cNvGraphicFramePr>
            <a:graphicFrameLocks noGrp="1"/>
          </p:cNvGraphicFramePr>
          <p:nvPr/>
        </p:nvGraphicFramePr>
        <p:xfrm>
          <a:off x="964407" y="620688"/>
          <a:ext cx="8190910" cy="5868653"/>
        </p:xfrm>
        <a:graphic>
          <a:graphicData uri="http://schemas.openxmlformats.org/drawingml/2006/table">
            <a:tbl>
              <a:tblPr firstRow="1" bandRow="1">
                <a:tableStyleId>{5940675A-B579-460E-94D1-54222C63F5DA}</a:tableStyleId>
              </a:tblPr>
              <a:tblGrid>
                <a:gridCol w="1710190">
                  <a:extLst>
                    <a:ext uri="{9D8B030D-6E8A-4147-A177-3AD203B41FA5}">
                      <a16:colId xmlns:a16="http://schemas.microsoft.com/office/drawing/2014/main" val="2600282658"/>
                    </a:ext>
                  </a:extLst>
                </a:gridCol>
                <a:gridCol w="6480720">
                  <a:extLst>
                    <a:ext uri="{9D8B030D-6E8A-4147-A177-3AD203B41FA5}">
                      <a16:colId xmlns:a16="http://schemas.microsoft.com/office/drawing/2014/main" val="2331003724"/>
                    </a:ext>
                  </a:extLst>
                </a:gridCol>
              </a:tblGrid>
              <a:tr h="394805">
                <a:tc>
                  <a:txBody>
                    <a:bodyPr/>
                    <a:lstStyle/>
                    <a:p>
                      <a:pPr algn="ctr"/>
                      <a:r>
                        <a:rPr kumimoji="1" lang="ja-JP" altLang="en-US" sz="1400" b="1" dirty="0">
                          <a:latin typeface="Meiryo UI" panose="020B0604030504040204" pitchFamily="50" charset="-128"/>
                          <a:ea typeface="Meiryo UI" panose="020B0604030504040204" pitchFamily="50" charset="-128"/>
                        </a:rPr>
                        <a:t>項目</a:t>
                      </a:r>
                    </a:p>
                  </a:txBody>
                  <a:tcPr anchor="ctr">
                    <a:solidFill>
                      <a:srgbClr val="CCFFFF"/>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内容</a:t>
                      </a:r>
                    </a:p>
                  </a:txBody>
                  <a:tcPr anchor="ctr">
                    <a:solidFill>
                      <a:srgbClr val="CCFFFF"/>
                    </a:solidFill>
                  </a:tcPr>
                </a:tc>
                <a:extLst>
                  <a:ext uri="{0D108BD9-81ED-4DB2-BD59-A6C34878D82A}">
                    <a16:rowId xmlns:a16="http://schemas.microsoft.com/office/drawing/2014/main" val="2930812505"/>
                  </a:ext>
                </a:extLst>
              </a:tr>
              <a:tr h="1062560">
                <a:tc>
                  <a:txBody>
                    <a:bodyPr/>
                    <a:lstStyle/>
                    <a:p>
                      <a:r>
                        <a:rPr kumimoji="1" lang="ja-JP" altLang="en-US" sz="1400" b="1" dirty="0">
                          <a:latin typeface="Meiryo UI" panose="020B0604030504040204" pitchFamily="50" charset="-128"/>
                          <a:ea typeface="Meiryo UI" panose="020B0604030504040204" pitchFamily="50" charset="-128"/>
                        </a:rPr>
                        <a:t>制約条件・前提条件</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開始月：</a:t>
                      </a:r>
                      <a:r>
                        <a:rPr kumimoji="1" lang="en-US" altLang="ja-JP" sz="1400" dirty="0">
                          <a:latin typeface="Meiryo UI" panose="020B0604030504040204" pitchFamily="50" charset="-128"/>
                          <a:ea typeface="Meiryo UI" panose="020B0604030504040204" pitchFamily="50" charset="-128"/>
                        </a:rPr>
                        <a:t>2022</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4</a:t>
                      </a:r>
                      <a:r>
                        <a:rPr kumimoji="1" lang="ja-JP" altLang="en-US" sz="1400" dirty="0">
                          <a:latin typeface="Meiryo UI" panose="020B0604030504040204" pitchFamily="50" charset="-128"/>
                          <a:ea typeface="Meiryo UI" panose="020B0604030504040204" pitchFamily="50" charset="-128"/>
                        </a:rPr>
                        <a:t>月</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予算：</a:t>
                      </a:r>
                      <a:r>
                        <a:rPr kumimoji="1" lang="en-US" altLang="ja-JP" sz="1400" dirty="0">
                          <a:latin typeface="Meiryo UI" panose="020B0604030504040204" pitchFamily="50" charset="-128"/>
                          <a:ea typeface="Meiryo UI" panose="020B0604030504040204" pitchFamily="50" charset="-128"/>
                        </a:rPr>
                        <a:t>1500</a:t>
                      </a:r>
                      <a:r>
                        <a:rPr kumimoji="1" lang="ja-JP" altLang="en-US" sz="1400" dirty="0">
                          <a:latin typeface="Meiryo UI" panose="020B0604030504040204" pitchFamily="50" charset="-128"/>
                          <a:ea typeface="Meiryo UI" panose="020B0604030504040204" pitchFamily="50" charset="-128"/>
                        </a:rPr>
                        <a:t>万以内</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2552060237"/>
                  </a:ext>
                </a:extLst>
              </a:tr>
              <a:tr h="2098608">
                <a:tc>
                  <a:txBody>
                    <a:bodyPr/>
                    <a:lstStyle/>
                    <a:p>
                      <a:r>
                        <a:rPr kumimoji="1" lang="ja-JP" altLang="en-US" sz="1400" b="1" dirty="0">
                          <a:latin typeface="Meiryo UI" panose="020B0604030504040204" pitchFamily="50" charset="-128"/>
                          <a:ea typeface="Meiryo UI" panose="020B0604030504040204" pitchFamily="50" charset="-128"/>
                        </a:rPr>
                        <a:t>推進体制</a:t>
                      </a:r>
                    </a:p>
                  </a:txBody>
                  <a:tcPr anchor="ctr" anchorCtr="1">
                    <a:solidFill>
                      <a:srgbClr val="CCFFFF"/>
                    </a:solidFill>
                  </a:tcPr>
                </a:tc>
                <a:tc>
                  <a:txBody>
                    <a:bodyPr/>
                    <a:lstStyle/>
                    <a:p>
                      <a:pPr marL="0" marR="0" lvl="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3091567543"/>
                  </a:ext>
                </a:extLst>
              </a:tr>
              <a:tr h="1143990">
                <a:tc>
                  <a:txBody>
                    <a:bodyPr/>
                    <a:lstStyle/>
                    <a:p>
                      <a:r>
                        <a:rPr kumimoji="1" lang="ja-JP" altLang="en-US" sz="1400" b="1" dirty="0">
                          <a:latin typeface="Meiryo UI" panose="020B0604030504040204" pitchFamily="50" charset="-128"/>
                          <a:ea typeface="Meiryo UI" panose="020B0604030504040204" pitchFamily="50" charset="-128"/>
                        </a:rPr>
                        <a:t>意思決定ルート</a:t>
                      </a:r>
                      <a:endParaRPr kumimoji="1" lang="en-US" altLang="ja-JP" sz="1400" b="1" dirty="0">
                        <a:latin typeface="Meiryo UI" panose="020B0604030504040204" pitchFamily="50" charset="-128"/>
                        <a:ea typeface="Meiryo UI" panose="020B0604030504040204" pitchFamily="50" charset="-128"/>
                      </a:endParaRPr>
                    </a:p>
                    <a:p>
                      <a:r>
                        <a:rPr kumimoji="1" lang="ja-JP" altLang="en-US" sz="1400" b="1" dirty="0">
                          <a:latin typeface="Meiryo UI" panose="020B0604030504040204" pitchFamily="50" charset="-128"/>
                          <a:ea typeface="Meiryo UI" panose="020B0604030504040204" pitchFamily="50" charset="-128"/>
                        </a:rPr>
                        <a:t>と最終決定者</a:t>
                      </a:r>
                    </a:p>
                  </a:txBody>
                  <a:tcPr anchor="ctr" anchorCtr="1">
                    <a:solidFill>
                      <a:srgbClr val="CCFFFF"/>
                    </a:solidFill>
                  </a:tcPr>
                </a:tc>
                <a:tc>
                  <a:txBody>
                    <a:bodyPr/>
                    <a:lstStyle/>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基本方針や活用方法など重要なもの</a:t>
                      </a:r>
                      <a:r>
                        <a:rPr kumimoji="1" lang="en-US" altLang="ja-JP" sz="1400" dirty="0">
                          <a:latin typeface="Meiryo UI" panose="020B0604030504040204" pitchFamily="50" charset="-128"/>
                          <a:ea typeface="Meiryo UI" panose="020B0604030504040204" pitchFamily="50" charset="-128"/>
                        </a:rPr>
                        <a:t>】</a:t>
                      </a:r>
                    </a:p>
                    <a:p>
                      <a:r>
                        <a:rPr kumimoji="1" lang="ja-JP" altLang="en-US" sz="1400" dirty="0">
                          <a:latin typeface="Meiryo UI" panose="020B0604030504040204" pitchFamily="50" charset="-128"/>
                          <a:ea typeface="Meiryo UI" panose="020B0604030504040204" pitchFamily="50" charset="-128"/>
                        </a:rPr>
                        <a:t>関係メンバーで議論→プロジェクトサポンサーが最終決定</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それ以外</a:t>
                      </a:r>
                      <a:r>
                        <a:rPr kumimoji="1" lang="en-US" altLang="ja-JP" sz="1400" dirty="0">
                          <a:latin typeface="Meiryo UI" panose="020B0604030504040204" pitchFamily="50" charset="-128"/>
                          <a:ea typeface="Meiryo UI" panose="020B0604030504040204" pitchFamily="50" charset="-128"/>
                        </a:rPr>
                        <a:t>】</a:t>
                      </a:r>
                    </a:p>
                    <a:p>
                      <a:r>
                        <a:rPr kumimoji="1" lang="ja-JP" altLang="en-US" sz="1400" dirty="0">
                          <a:latin typeface="Meiryo UI" panose="020B0604030504040204" pitchFamily="50" charset="-128"/>
                          <a:ea typeface="Meiryo UI" panose="020B0604030504040204" pitchFamily="50" charset="-128"/>
                        </a:rPr>
                        <a:t>関係メンバーで議論→プロジェクト推進担当者が意思決定</a:t>
                      </a:r>
                    </a:p>
                  </a:txBody>
                  <a:tcPr anchor="ctr">
                    <a:solidFill>
                      <a:schemeClr val="bg1"/>
                    </a:solidFill>
                  </a:tcPr>
                </a:tc>
                <a:extLst>
                  <a:ext uri="{0D108BD9-81ED-4DB2-BD59-A6C34878D82A}">
                    <a16:rowId xmlns:a16="http://schemas.microsoft.com/office/drawing/2014/main" val="3329899554"/>
                  </a:ext>
                </a:extLst>
              </a:tr>
              <a:tr h="1168690">
                <a:tc>
                  <a:txBody>
                    <a:bodyPr/>
                    <a:lstStyle/>
                    <a:p>
                      <a:r>
                        <a:rPr kumimoji="1" lang="ja-JP" altLang="en-US" sz="1400" b="1" dirty="0">
                          <a:latin typeface="Meiryo UI" panose="020B0604030504040204" pitchFamily="50" charset="-128"/>
                          <a:ea typeface="Meiryo UI" panose="020B0604030504040204" pitchFamily="50" charset="-128"/>
                        </a:rPr>
                        <a:t>関連組織</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課題解決サポート：</a:t>
                      </a:r>
                      <a:r>
                        <a:rPr kumimoji="1" lang="en-US" altLang="ja-JP" sz="1400" dirty="0">
                          <a:latin typeface="Meiryo UI" panose="020B0604030504040204" pitchFamily="50" charset="-128"/>
                          <a:ea typeface="Meiryo UI" panose="020B0604030504040204" pitchFamily="50" charset="-128"/>
                        </a:rPr>
                        <a:t>TQM</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ISO</a:t>
                      </a:r>
                      <a:r>
                        <a:rPr kumimoji="1" lang="ja-JP" altLang="en-US" sz="1400" dirty="0">
                          <a:latin typeface="Meiryo UI" panose="020B0604030504040204" pitchFamily="50" charset="-128"/>
                          <a:ea typeface="Meiryo UI" panose="020B0604030504040204" pitchFamily="50" charset="-128"/>
                        </a:rPr>
                        <a:t>推進部、</a:t>
                      </a:r>
                      <a:r>
                        <a:rPr kumimoji="1" lang="en-US" altLang="ja-JP" sz="1400" dirty="0">
                          <a:latin typeface="Meiryo UI" panose="020B0604030504040204" pitchFamily="50" charset="-128"/>
                          <a:ea typeface="Meiryo UI" panose="020B0604030504040204" pitchFamily="50" charset="-128"/>
                        </a:rPr>
                        <a:t>DS</a:t>
                      </a:r>
                      <a:r>
                        <a:rPr kumimoji="1" lang="ja-JP" altLang="en-US" sz="1400" dirty="0">
                          <a:latin typeface="Meiryo UI" panose="020B0604030504040204" pitchFamily="50" charset="-128"/>
                          <a:ea typeface="Meiryo UI" panose="020B0604030504040204" pitchFamily="50" charset="-128"/>
                        </a:rPr>
                        <a:t>部、</a:t>
                      </a:r>
                      <a:r>
                        <a:rPr kumimoji="1" lang="ja-JP" altLang="en-US" sz="1400" dirty="0" err="1">
                          <a:latin typeface="Meiryo UI" panose="020B0604030504040204" pitchFamily="50" charset="-128"/>
                          <a:ea typeface="Meiryo UI" panose="020B0604030504040204" pitchFamily="50" charset="-128"/>
                        </a:rPr>
                        <a:t>ちゅら</a:t>
                      </a:r>
                      <a:r>
                        <a:rPr kumimoji="1" lang="ja-JP" altLang="en-US" sz="1400" dirty="0">
                          <a:latin typeface="Meiryo UI" panose="020B0604030504040204" pitchFamily="50" charset="-128"/>
                          <a:ea typeface="Meiryo UI" panose="020B0604030504040204" pitchFamily="50" charset="-128"/>
                        </a:rPr>
                        <a:t>データ</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データ取得：アイシン・ロジテクサービス</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1368044754"/>
                  </a:ext>
                </a:extLst>
              </a:tr>
            </a:tbl>
          </a:graphicData>
        </a:graphic>
      </p:graphicFrame>
      <p:pic>
        <p:nvPicPr>
          <p:cNvPr id="3" name="図 2"/>
          <p:cNvPicPr>
            <a:picLocks noChangeAspect="1"/>
          </p:cNvPicPr>
          <p:nvPr/>
        </p:nvPicPr>
        <p:blipFill>
          <a:blip r:embed="rId2"/>
          <a:stretch>
            <a:fillRect/>
          </a:stretch>
        </p:blipFill>
        <p:spPr>
          <a:xfrm>
            <a:off x="2858910" y="2132856"/>
            <a:ext cx="4104456" cy="1845051"/>
          </a:xfrm>
          <a:prstGeom prst="rect">
            <a:avLst/>
          </a:prstGeom>
        </p:spPr>
      </p:pic>
    </p:spTree>
    <p:extLst>
      <p:ext uri="{BB962C8B-B14F-4D97-AF65-F5344CB8AC3E}">
        <p14:creationId xmlns:p14="http://schemas.microsoft.com/office/powerpoint/2010/main" val="3388811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８　対策実行</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93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実行計画に基づき、</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進捗を見える化</a:t>
            </a:r>
            <a:br>
              <a:rPr kumimoji="1" lang="en-US" altLang="ja-JP" sz="160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することで</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異常の早期発見・早期解決</a:t>
            </a: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を行い確実に対策を実行する</a:t>
            </a:r>
            <a:endParaRPr kumimoji="1" lang="en-US" altLang="ja-JP"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対策実行を適切に行うことで、</a:t>
            </a:r>
            <a:br>
              <a:rPr kumimoji="1" lang="en-US" altLang="ja-JP"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大きなやり直しを防ぐことができる</a:t>
            </a:r>
          </a:p>
        </p:txBody>
      </p:sp>
      <p:sp>
        <p:nvSpPr>
          <p:cNvPr id="16" name="正方形/長方形 15"/>
          <p:cNvSpPr/>
          <p:nvPr/>
        </p:nvSpPr>
        <p:spPr>
          <a:xfrm>
            <a:off x="106883" y="4581128"/>
            <a:ext cx="7989949" cy="2000548"/>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対策実行：</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少しでも実行した部分があるならその部分を具体的に説明、</a:t>
            </a:r>
            <a:endParaRPr lang="ja-JP" altLang="en-US" dirty="0">
              <a:solidFill>
                <a:srgbClr val="242424"/>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もし実行する部分が全くない場合は、</a:t>
            </a:r>
            <a:r>
              <a:rPr lang="en-US" altLang="ja-JP" dirty="0">
                <a:solidFill>
                  <a:srgbClr val="000000"/>
                </a:solidFill>
                <a:latin typeface="Meiryo UI" panose="020B0604030504040204" pitchFamily="50" charset="-128"/>
                <a:ea typeface="Meiryo UI" panose="020B0604030504040204" pitchFamily="50" charset="-128"/>
              </a:rPr>
              <a:t>1</a:t>
            </a:r>
            <a:r>
              <a:rPr lang="ja-JP" altLang="en-US" dirty="0">
                <a:solidFill>
                  <a:srgbClr val="000000"/>
                </a:solidFill>
                <a:latin typeface="Meiryo UI" panose="020B0604030504040204" pitchFamily="50" charset="-128"/>
                <a:ea typeface="Meiryo UI" panose="020B0604030504040204" pitchFamily="50" charset="-128"/>
              </a:rPr>
              <a:t>つ前のステップにて実行計画をより具体的に書く</a:t>
            </a:r>
            <a:endParaRPr lang="ja-JP" altLang="en-US" dirty="0"/>
          </a:p>
        </p:txBody>
      </p:sp>
    </p:spTree>
    <p:extLst>
      <p:ext uri="{BB962C8B-B14F-4D97-AF65-F5344CB8AC3E}">
        <p14:creationId xmlns:p14="http://schemas.microsoft.com/office/powerpoint/2010/main" val="220184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 14"/>
          <p:cNvGraphicFramePr>
            <a:graphicFrameLocks noGrp="1"/>
          </p:cNvGraphicFramePr>
          <p:nvPr/>
        </p:nvGraphicFramePr>
        <p:xfrm>
          <a:off x="363648" y="455126"/>
          <a:ext cx="10576178" cy="6143374"/>
        </p:xfrm>
        <a:graphic>
          <a:graphicData uri="http://schemas.openxmlformats.org/drawingml/2006/table">
            <a:tbl>
              <a:tblPr firstRow="1" bandRow="1">
                <a:tableStyleId>{5940675A-B579-460E-94D1-54222C63F5DA}</a:tableStyleId>
              </a:tblPr>
              <a:tblGrid>
                <a:gridCol w="2115235">
                  <a:extLst>
                    <a:ext uri="{9D8B030D-6E8A-4147-A177-3AD203B41FA5}">
                      <a16:colId xmlns:a16="http://schemas.microsoft.com/office/drawing/2014/main" val="2644036670"/>
                    </a:ext>
                  </a:extLst>
                </a:gridCol>
                <a:gridCol w="1170131">
                  <a:extLst>
                    <a:ext uri="{9D8B030D-6E8A-4147-A177-3AD203B41FA5}">
                      <a16:colId xmlns:a16="http://schemas.microsoft.com/office/drawing/2014/main" val="2447692874"/>
                    </a:ext>
                  </a:extLst>
                </a:gridCol>
                <a:gridCol w="675075">
                  <a:extLst>
                    <a:ext uri="{9D8B030D-6E8A-4147-A177-3AD203B41FA5}">
                      <a16:colId xmlns:a16="http://schemas.microsoft.com/office/drawing/2014/main" val="625385966"/>
                    </a:ext>
                  </a:extLst>
                </a:gridCol>
                <a:gridCol w="765085">
                  <a:extLst>
                    <a:ext uri="{9D8B030D-6E8A-4147-A177-3AD203B41FA5}">
                      <a16:colId xmlns:a16="http://schemas.microsoft.com/office/drawing/2014/main" val="657033255"/>
                    </a:ext>
                  </a:extLst>
                </a:gridCol>
                <a:gridCol w="562562">
                  <a:extLst>
                    <a:ext uri="{9D8B030D-6E8A-4147-A177-3AD203B41FA5}">
                      <a16:colId xmlns:a16="http://schemas.microsoft.com/office/drawing/2014/main" val="2756468205"/>
                    </a:ext>
                  </a:extLst>
                </a:gridCol>
                <a:gridCol w="1865399">
                  <a:extLst>
                    <a:ext uri="{9D8B030D-6E8A-4147-A177-3AD203B41FA5}">
                      <a16:colId xmlns:a16="http://schemas.microsoft.com/office/drawing/2014/main" val="4084069157"/>
                    </a:ext>
                  </a:extLst>
                </a:gridCol>
                <a:gridCol w="1577487">
                  <a:extLst>
                    <a:ext uri="{9D8B030D-6E8A-4147-A177-3AD203B41FA5}">
                      <a16:colId xmlns:a16="http://schemas.microsoft.com/office/drawing/2014/main" val="1639213981"/>
                    </a:ext>
                  </a:extLst>
                </a:gridCol>
                <a:gridCol w="1845204">
                  <a:extLst>
                    <a:ext uri="{9D8B030D-6E8A-4147-A177-3AD203B41FA5}">
                      <a16:colId xmlns:a16="http://schemas.microsoft.com/office/drawing/2014/main" val="2951266499"/>
                    </a:ext>
                  </a:extLst>
                </a:gridCol>
              </a:tblGrid>
              <a:tr h="1211641">
                <a:tc>
                  <a:txBody>
                    <a:bodyPr/>
                    <a:lstStyle/>
                    <a:p>
                      <a:r>
                        <a:rPr kumimoji="1" lang="ja-JP" altLang="en-US" sz="1200" b="1" dirty="0">
                          <a:latin typeface="Meiryo UI" panose="020B0604030504040204" pitchFamily="50" charset="-128"/>
                          <a:ea typeface="Meiryo UI" panose="020B0604030504040204" pitchFamily="50" charset="-128"/>
                        </a:rPr>
                        <a:t>テーマ</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物流工程における人の実績情報取得～基準時間設定までの自動化～</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ja-JP" altLang="en-US" sz="1200" b="1" dirty="0">
                          <a:latin typeface="Meiryo UI" panose="020B0604030504040204" pitchFamily="50" charset="-128"/>
                          <a:ea typeface="Meiryo UI" panose="020B0604030504040204" pitchFamily="50" charset="-128"/>
                        </a:rPr>
                        <a:t>目的</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アイシン</a:t>
                      </a:r>
                      <a:r>
                        <a:rPr kumimoji="1" lang="en-US" altLang="ja-JP" sz="1200" b="1" dirty="0">
                          <a:latin typeface="Meiryo UI" panose="020B0604030504040204" pitchFamily="50" charset="-128"/>
                          <a:ea typeface="Meiryo UI" panose="020B0604030504040204" pitchFamily="50" charset="-128"/>
                        </a:rPr>
                        <a:t>G</a:t>
                      </a:r>
                      <a:r>
                        <a:rPr kumimoji="1" lang="ja-JP" altLang="en-US" sz="1200" b="1" dirty="0">
                          <a:latin typeface="Meiryo UI" panose="020B0604030504040204" pitchFamily="50" charset="-128"/>
                          <a:ea typeface="Meiryo UI" panose="020B0604030504040204" pitchFamily="50" charset="-128"/>
                        </a:rPr>
                        <a:t>国内 物流工程の人件費を</a:t>
                      </a:r>
                      <a:r>
                        <a:rPr kumimoji="1" lang="en-US" altLang="ja-JP" sz="1200" b="1" dirty="0">
                          <a:latin typeface="Meiryo UI" panose="020B0604030504040204" pitchFamily="50" charset="-128"/>
                          <a:ea typeface="Meiryo UI" panose="020B0604030504040204" pitchFamily="50" charset="-128"/>
                        </a:rPr>
                        <a:t>131</a:t>
                      </a:r>
                      <a:r>
                        <a:rPr kumimoji="1" lang="ja-JP" altLang="en-US" sz="1200" b="1">
                          <a:latin typeface="Meiryo UI" panose="020B0604030504040204" pitchFamily="50" charset="-128"/>
                          <a:ea typeface="Meiryo UI" panose="020B0604030504040204" pitchFamily="50" charset="-128"/>
                        </a:rPr>
                        <a:t>億円</a:t>
                      </a:r>
                      <a:r>
                        <a:rPr kumimoji="1" lang="en-US" altLang="ja-JP" sz="1200" b="1">
                          <a:latin typeface="Meiryo UI" panose="020B0604030504040204" pitchFamily="50" charset="-128"/>
                          <a:ea typeface="Meiryo UI" panose="020B0604030504040204" pitchFamily="50" charset="-128"/>
                        </a:rPr>
                        <a:t>/</a:t>
                      </a:r>
                      <a:r>
                        <a:rPr kumimoji="1" lang="ja-JP" altLang="en-US" sz="1200" b="1">
                          <a:latin typeface="Meiryo UI" panose="020B0604030504040204" pitchFamily="50" charset="-128"/>
                          <a:ea typeface="Meiryo UI" panose="020B0604030504040204" pitchFamily="50" charset="-128"/>
                        </a:rPr>
                        <a:t>年</a:t>
                      </a:r>
                      <a:r>
                        <a:rPr kumimoji="1" lang="ja-JP" altLang="en-US" sz="1200" b="1" dirty="0">
                          <a:latin typeface="Meiryo UI" panose="020B0604030504040204" pitchFamily="50" charset="-128"/>
                          <a:ea typeface="Meiryo UI" panose="020B0604030504040204" pitchFamily="50" charset="-128"/>
                        </a:rPr>
                        <a:t>削減</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gridSpan="4">
                  <a:txBody>
                    <a:bodyPr/>
                    <a:lstStyle/>
                    <a:p>
                      <a:r>
                        <a:rPr kumimoji="1" lang="ja-JP" altLang="en-US" sz="1200" b="1" dirty="0">
                          <a:latin typeface="Meiryo UI" panose="020B0604030504040204" pitchFamily="50" charset="-128"/>
                          <a:ea typeface="Meiryo UI" panose="020B0604030504040204" pitchFamily="50" charset="-128"/>
                        </a:rPr>
                        <a:t>目標</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①モノ・サービス自体の目標</a:t>
                      </a:r>
                      <a:endParaRPr kumimoji="1" lang="en-US" altLang="ja-JP" sz="1200" b="1" dirty="0">
                        <a:latin typeface="Meiryo UI" panose="020B0604030504040204" pitchFamily="50" charset="-128"/>
                        <a:ea typeface="Meiryo UI" panose="020B0604030504040204" pitchFamily="50" charset="-128"/>
                      </a:endParaRPr>
                    </a:p>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Q</a:t>
                      </a:r>
                      <a:r>
                        <a:rPr kumimoji="1" lang="ja-JP" altLang="en-US" sz="1200" b="1" dirty="0">
                          <a:latin typeface="Meiryo UI" panose="020B0604030504040204" pitchFamily="50" charset="-128"/>
                          <a:ea typeface="Meiryo UI" panose="020B0604030504040204" pitchFamily="50" charset="-128"/>
                        </a:rPr>
                        <a:t>：</a:t>
                      </a:r>
                      <a:r>
                        <a:rPr lang="ja-JP" altLang="en-US"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業務分類精度 </a:t>
                      </a:r>
                      <a:r>
                        <a:rPr lang="en-US" altLang="ja-JP"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95%</a:t>
                      </a:r>
                      <a:r>
                        <a:rPr lang="ja-JP" altLang="en-US"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以上</a:t>
                      </a:r>
                      <a:endParaRPr lang="en-US" altLang="ja-JP"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C</a:t>
                      </a:r>
                      <a:r>
                        <a:rPr kumimoji="1" lang="ja-JP" altLang="en-US" sz="1200" b="1" dirty="0">
                          <a:latin typeface="Meiryo UI" panose="020B0604030504040204" pitchFamily="50" charset="-128"/>
                          <a:ea typeface="Meiryo UI" panose="020B0604030504040204" pitchFamily="50" charset="-128"/>
                        </a:rPr>
                        <a:t>：予算</a:t>
                      </a:r>
                      <a:r>
                        <a:rPr kumimoji="1" lang="en-US" altLang="ja-JP" sz="1200" b="1" dirty="0">
                          <a:latin typeface="Meiryo UI" panose="020B0604030504040204" pitchFamily="50" charset="-128"/>
                          <a:ea typeface="Meiryo UI" panose="020B0604030504040204" pitchFamily="50" charset="-128"/>
                        </a:rPr>
                        <a:t>1500</a:t>
                      </a:r>
                      <a:r>
                        <a:rPr kumimoji="1" lang="ja-JP" altLang="en-US" sz="1200" b="1" dirty="0">
                          <a:latin typeface="Meiryo UI" panose="020B0604030504040204" pitchFamily="50" charset="-128"/>
                          <a:ea typeface="Meiryo UI" panose="020B0604030504040204" pitchFamily="50" charset="-128"/>
                        </a:rPr>
                        <a:t>万</a:t>
                      </a: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D</a:t>
                      </a:r>
                      <a:r>
                        <a:rPr kumimoji="1" lang="ja-JP" altLang="en-US" sz="1200" b="1" dirty="0">
                          <a:latin typeface="Meiryo UI" panose="020B0604030504040204" pitchFamily="50" charset="-128"/>
                          <a:ea typeface="Meiryo UI" panose="020B0604030504040204" pitchFamily="50" charset="-128"/>
                        </a:rPr>
                        <a:t>：</a:t>
                      </a:r>
                      <a:r>
                        <a:rPr kumimoji="1" lang="en-US" altLang="ja-JP" sz="1200" b="1">
                          <a:latin typeface="Meiryo UI" panose="020B0604030504040204" pitchFamily="50" charset="-128"/>
                          <a:ea typeface="Meiryo UI" panose="020B0604030504040204" pitchFamily="50" charset="-128"/>
                        </a:rPr>
                        <a:t>-2023/9</a:t>
                      </a:r>
                      <a:r>
                        <a:rPr kumimoji="1" lang="ja-JP" altLang="en-US" sz="1200" b="1" dirty="0">
                          <a:latin typeface="Meiryo UI" panose="020B0604030504040204" pitchFamily="50" charset="-128"/>
                          <a:ea typeface="Meiryo UI" panose="020B0604030504040204" pitchFamily="50" charset="-128"/>
                        </a:rPr>
                        <a:t>月</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82565886"/>
                  </a:ext>
                </a:extLst>
              </a:tr>
              <a:tr h="260156">
                <a:tc rowSpan="3">
                  <a:txBody>
                    <a:bodyPr/>
                    <a:lstStyle/>
                    <a:p>
                      <a:r>
                        <a:rPr kumimoji="1" lang="ja-JP" altLang="en-US" sz="1200" b="1" dirty="0">
                          <a:latin typeface="Meiryo UI" panose="020B0604030504040204" pitchFamily="50" charset="-128"/>
                          <a:ea typeface="Meiryo UI" panose="020B0604030504040204" pitchFamily="50" charset="-128"/>
                        </a:rPr>
                        <a:t>大まかな手順</a:t>
                      </a:r>
                    </a:p>
                  </a:txBody>
                  <a:tcPr anchor="ctr" anchorCtr="1">
                    <a:solidFill>
                      <a:srgbClr val="CCFFFF"/>
                    </a:solidFill>
                  </a:tcPr>
                </a:tc>
                <a:tc rowSpan="3">
                  <a:txBody>
                    <a:bodyPr/>
                    <a:lstStyle/>
                    <a:p>
                      <a:r>
                        <a:rPr kumimoji="1" lang="ja-JP" altLang="en-US" sz="1200" b="1" dirty="0">
                          <a:latin typeface="Meiryo UI" panose="020B0604030504040204" pitchFamily="50" charset="-128"/>
                          <a:ea typeface="Meiryo UI" panose="020B0604030504040204" pitchFamily="50" charset="-128"/>
                        </a:rPr>
                        <a:t>主要成果物</a:t>
                      </a:r>
                    </a:p>
                  </a:txBody>
                  <a:tcPr anchor="ctr" anchorCtr="1">
                    <a:solidFill>
                      <a:srgbClr val="CCFFFF"/>
                    </a:solidFill>
                  </a:tcPr>
                </a:tc>
                <a:tc gridSpan="5">
                  <a:txBody>
                    <a:bodyPr/>
                    <a:lstStyle/>
                    <a:p>
                      <a:r>
                        <a:rPr kumimoji="1" lang="ja-JP" altLang="en-US" sz="1200" b="1" dirty="0">
                          <a:latin typeface="Meiryo UI" panose="020B0604030504040204" pitchFamily="50" charset="-128"/>
                          <a:ea typeface="Meiryo UI" panose="020B0604030504040204" pitchFamily="50" charset="-128"/>
                        </a:rPr>
                        <a:t>詳細手順</a:t>
                      </a:r>
                    </a:p>
                  </a:txBody>
                  <a:tcPr anchor="ctr" anchorCtr="1">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rowSpan="3">
                  <a:txBody>
                    <a:bodyPr/>
                    <a:lstStyle/>
                    <a:p>
                      <a:pPr algn="ctr"/>
                      <a:r>
                        <a:rPr kumimoji="1" lang="ja-JP" altLang="en-US" sz="1200" b="1" dirty="0">
                          <a:latin typeface="Meiryo UI" panose="020B0604030504040204" pitchFamily="50" charset="-128"/>
                          <a:ea typeface="Meiryo UI" panose="020B0604030504040204" pitchFamily="50" charset="-128"/>
                        </a:rPr>
                        <a:t>完了基準</a:t>
                      </a:r>
                      <a:endParaRPr kumimoji="1" lang="en-US" altLang="ja-JP" sz="1200" b="1" dirty="0">
                        <a:latin typeface="Meiryo UI" panose="020B0604030504040204" pitchFamily="50" charset="-128"/>
                        <a:ea typeface="Meiryo UI" panose="020B0604030504040204" pitchFamily="50" charset="-128"/>
                      </a:endParaRPr>
                    </a:p>
                    <a:p>
                      <a:pPr algn="ctr"/>
                      <a:r>
                        <a:rPr kumimoji="1" lang="ja-JP" altLang="en-US" sz="1200" b="1" dirty="0">
                          <a:latin typeface="Meiryo UI" panose="020B0604030504040204" pitchFamily="50" charset="-128"/>
                          <a:ea typeface="Meiryo UI" panose="020B0604030504040204" pitchFamily="50" charset="-128"/>
                        </a:rPr>
                        <a:t>（ｾﾙﾌﾁｪｯｸ基準）</a:t>
                      </a:r>
                    </a:p>
                  </a:txBody>
                  <a:tcPr anchor="ctr" anchorCtr="1">
                    <a:solidFill>
                      <a:srgbClr val="CCFFFF"/>
                    </a:solidFill>
                  </a:tcPr>
                </a:tc>
                <a:extLst>
                  <a:ext uri="{0D108BD9-81ED-4DB2-BD59-A6C34878D82A}">
                    <a16:rowId xmlns:a16="http://schemas.microsoft.com/office/drawing/2014/main" val="3385549843"/>
                  </a:ext>
                </a:extLst>
              </a:tr>
              <a:tr h="372155">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担当</a:t>
                      </a:r>
                    </a:p>
                  </a:txBody>
                  <a:tcPr anchor="ctr" anchorCtr="1">
                    <a:solidFill>
                      <a:srgbClr val="CCFFFF"/>
                    </a:solidFill>
                  </a:tcPr>
                </a:tc>
                <a:tc gridSpan="4">
                  <a:txBody>
                    <a:bodyPr/>
                    <a:lstStyle/>
                    <a:p>
                      <a:r>
                        <a:rPr kumimoji="1" lang="ja-JP" altLang="en-US" sz="1200" b="1" dirty="0">
                          <a:latin typeface="Meiryo UI" panose="020B0604030504040204" pitchFamily="50" charset="-128"/>
                          <a:ea typeface="Meiryo UI" panose="020B0604030504040204" pitchFamily="50" charset="-128"/>
                        </a:rPr>
                        <a:t>日程</a:t>
                      </a:r>
                      <a:endParaRPr kumimoji="1" lang="en-US" altLang="ja-JP" sz="1200" b="1" dirty="0">
                        <a:latin typeface="Meiryo UI" panose="020B0604030504040204" pitchFamily="50" charset="-128"/>
                        <a:ea typeface="Meiryo UI" panose="020B0604030504040204" pitchFamily="50" charset="-128"/>
                      </a:endParaRPr>
                    </a:p>
                  </a:txBody>
                  <a:tcPr anchor="ctr" anchorCtr="1">
                    <a:lnB w="12700" cap="flat" cmpd="sng" algn="ctr">
                      <a:solidFill>
                        <a:schemeClr val="tx1"/>
                      </a:solidFill>
                      <a:prstDash val="solid"/>
                      <a:round/>
                      <a:headEnd type="none" w="med" len="med"/>
                      <a:tailEnd type="none" w="med" len="med"/>
                    </a:lnB>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44571296"/>
                  </a:ext>
                </a:extLst>
              </a:tr>
              <a:tr h="260156">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gridSpan="3">
                  <a:txBody>
                    <a:bodyPr/>
                    <a:lstStyle/>
                    <a:p>
                      <a:pPr marL="0" indent="0" algn="l"/>
                      <a:r>
                        <a:rPr kumimoji="1" lang="en-US" altLang="ja-JP" sz="1200" b="1" dirty="0">
                          <a:latin typeface="Meiryo UI" panose="020B0604030504040204" pitchFamily="50" charset="-128"/>
                          <a:ea typeface="Meiryo UI" panose="020B0604030504040204" pitchFamily="50" charset="-128"/>
                        </a:rPr>
                        <a:t>2022</a:t>
                      </a:r>
                      <a:r>
                        <a:rPr kumimoji="1" lang="ja-JP" altLang="en-US" sz="1200" b="1" dirty="0">
                          <a:latin typeface="Meiryo UI" panose="020B0604030504040204" pitchFamily="50" charset="-128"/>
                          <a:ea typeface="Meiryo UI" panose="020B0604030504040204" pitchFamily="50" charset="-128"/>
                        </a:rPr>
                        <a:t>年度</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FF"/>
                    </a:solidFill>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b="1" dirty="0">
                          <a:latin typeface="Meiryo UI" panose="020B0604030504040204" pitchFamily="50" charset="-128"/>
                          <a:ea typeface="Meiryo UI" panose="020B0604030504040204" pitchFamily="50" charset="-128"/>
                        </a:rPr>
                        <a:t>2023</a:t>
                      </a:r>
                      <a:r>
                        <a:rPr kumimoji="1" lang="ja-JP" altLang="en-US" sz="1200" b="1" dirty="0">
                          <a:latin typeface="Meiryo UI" panose="020B0604030504040204" pitchFamily="50" charset="-128"/>
                          <a:ea typeface="Meiryo UI" panose="020B0604030504040204" pitchFamily="50" charset="-128"/>
                        </a:rPr>
                        <a:t>年度</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CFFFF"/>
                    </a:solidFill>
                  </a:tcPr>
                </a:tc>
                <a:tc vMerge="1">
                  <a:txBody>
                    <a:bodyPr/>
                    <a:lstStyle/>
                    <a:p>
                      <a:endParaRPr kumimoji="1" lang="ja-JP" altLang="en-US"/>
                    </a:p>
                  </a:txBody>
                  <a:tcPr/>
                </a:tc>
                <a:extLst>
                  <a:ext uri="{0D108BD9-81ED-4DB2-BD59-A6C34878D82A}">
                    <a16:rowId xmlns:a16="http://schemas.microsoft.com/office/drawing/2014/main" val="1936356714"/>
                  </a:ext>
                </a:extLst>
              </a:tr>
              <a:tr h="318570">
                <a:tc>
                  <a:txBody>
                    <a:bodyPr/>
                    <a:lstStyle/>
                    <a:p>
                      <a:r>
                        <a:rPr kumimoji="1" lang="ja-JP" altLang="en-US" sz="1200" b="1" dirty="0">
                          <a:latin typeface="Meiryo UI" panose="020B0604030504040204" pitchFamily="50" charset="-128"/>
                          <a:ea typeface="Meiryo UI" panose="020B0604030504040204" pitchFamily="50" charset="-128"/>
                        </a:rPr>
                        <a:t>業務整理・目指す姿の確認</a:t>
                      </a:r>
                    </a:p>
                  </a:txBody>
                  <a:tcPr>
                    <a:solidFill>
                      <a:schemeClr val="bg1"/>
                    </a:solidFill>
                  </a:tcPr>
                </a:tc>
                <a:tc>
                  <a:txBody>
                    <a:bodyPr/>
                    <a:lstStyle/>
                    <a:p>
                      <a:r>
                        <a:rPr kumimoji="1" lang="ja-JP" altLang="en-US" sz="1000" dirty="0">
                          <a:latin typeface="Meiryo UI" panose="020B0604030504040204" pitchFamily="50" charset="-128"/>
                          <a:ea typeface="Meiryo UI" panose="020B0604030504040204" pitchFamily="50" charset="-128"/>
                        </a:rPr>
                        <a:t>業務一覧表</a:t>
                      </a:r>
                      <a:endParaRPr kumimoji="1" lang="en-US" altLang="ja-JP" sz="1000" dirty="0">
                        <a:latin typeface="Meiryo UI" panose="020B0604030504040204" pitchFamily="50" charset="-128"/>
                        <a:ea typeface="Meiryo UI" panose="020B0604030504040204" pitchFamily="50" charset="-128"/>
                      </a:endParaRPr>
                    </a:p>
                    <a:p>
                      <a:r>
                        <a:rPr kumimoji="1" lang="en-US" altLang="ja-JP" sz="1000" dirty="0" err="1">
                          <a:latin typeface="Meiryo UI" panose="020B0604030504040204" pitchFamily="50" charset="-128"/>
                          <a:ea typeface="Meiryo UI" panose="020B0604030504040204" pitchFamily="50" charset="-128"/>
                        </a:rPr>
                        <a:t>ToBe</a:t>
                      </a:r>
                      <a:r>
                        <a:rPr kumimoji="1" lang="ja-JP" altLang="en-US" sz="1000" dirty="0">
                          <a:latin typeface="Meiryo UI" panose="020B0604030504040204" pitchFamily="50" charset="-128"/>
                          <a:ea typeface="Meiryo UI" panose="020B0604030504040204" pitchFamily="50" charset="-128"/>
                        </a:rPr>
                        <a:t>業務フロー等</a:t>
                      </a: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喜友名</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松尾</a:t>
                      </a:r>
                    </a:p>
                  </a:txBody>
                  <a:tcPr>
                    <a:solidFill>
                      <a:schemeClr val="bg1"/>
                    </a:solidFill>
                  </a:tcPr>
                </a:tc>
                <a:tc gridSpan="3">
                  <a:txBody>
                    <a:bodyPr/>
                    <a:lstStyle/>
                    <a:p>
                      <a:r>
                        <a:rPr kumimoji="1" lang="ja-JP" altLang="en-US" dirty="0"/>
                        <a:t>　</a:t>
                      </a:r>
                      <a:r>
                        <a:rPr kumimoji="1" lang="ja-JP" altLang="en-US" sz="1200" dirty="0"/>
                        <a:t>　　</a:t>
                      </a:r>
                      <a:endParaRPr kumimoji="1" lang="ja-JP" altLang="en-US"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kumimoji="1" lang="ja-JP" altLang="en-US" sz="1200" b="0" dirty="0">
                          <a:latin typeface="Meiryo UI" panose="020B0604030504040204" pitchFamily="50" charset="-128"/>
                          <a:ea typeface="Meiryo UI" panose="020B0604030504040204" pitchFamily="50" charset="-128"/>
                        </a:rPr>
                        <a:t>企画に必要な内容が織込まれていること</a:t>
                      </a:r>
                    </a:p>
                  </a:txBody>
                  <a:tcPr>
                    <a:solidFill>
                      <a:schemeClr val="bg1"/>
                    </a:solidFill>
                  </a:tcPr>
                </a:tc>
                <a:extLst>
                  <a:ext uri="{0D108BD9-81ED-4DB2-BD59-A6C34878D82A}">
                    <a16:rowId xmlns:a16="http://schemas.microsoft.com/office/drawing/2014/main" val="3387622736"/>
                  </a:ext>
                </a:extLst>
              </a:tr>
              <a:tr h="463067">
                <a:tc>
                  <a:txBody>
                    <a:bodyPr/>
                    <a:lstStyle/>
                    <a:p>
                      <a:r>
                        <a:rPr lang="ja-JP" altLang="en-US" sz="1000" b="1" kern="0" dirty="0">
                          <a:latin typeface="Meiryo UI"/>
                          <a:ea typeface="Meiryo UI"/>
                          <a:cs typeface="Meiryo UI" panose="020B0604030504040204" pitchFamily="50" charset="-128"/>
                        </a:rPr>
                        <a:t>データ取得方法選定及びセンサ選定</a:t>
                      </a:r>
                      <a:endParaRPr kumimoji="1" lang="ja-JP" altLang="en-US" sz="1000" b="1" dirty="0"/>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ベンチマーク表</a:t>
                      </a: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喜友名</a:t>
                      </a:r>
                      <a:endParaRPr kumimoji="1" lang="en-US" altLang="ja-JP" sz="1200" dirty="0">
                        <a:latin typeface="Meiryo UI" panose="020B0604030504040204" pitchFamily="50" charset="-128"/>
                        <a:ea typeface="Meiryo UI" panose="020B0604030504040204" pitchFamily="50" charset="-128"/>
                      </a:endParaRPr>
                    </a:p>
                    <a:p>
                      <a:endParaRPr kumimoji="1" lang="ja-JP" altLang="en-US" sz="120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en-US" altLang="ja-JP" sz="1400" dirty="0"/>
                        <a:t>           7</a:t>
                      </a:r>
                      <a:r>
                        <a:rPr kumimoji="1" lang="ja-JP" altLang="en-US" sz="1400" dirty="0"/>
                        <a:t>月</a:t>
                      </a:r>
                      <a:r>
                        <a:rPr kumimoji="1" lang="en-US" altLang="ja-JP" sz="1400" dirty="0"/>
                        <a:t>       </a:t>
                      </a:r>
                      <a:endParaRPr kumimoji="1" lang="ja-JP" altLang="en-US" sz="14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様々な項目で比較されている</a:t>
                      </a:r>
                      <a:endParaRPr lang="en-US" altLang="ja-JP" sz="900" dirty="0"/>
                    </a:p>
                    <a:p>
                      <a:r>
                        <a:rPr lang="ja-JP" altLang="en-US" sz="900" dirty="0"/>
                        <a:t>項目の重要度が付けられている</a:t>
                      </a:r>
                    </a:p>
                  </a:txBody>
                  <a:tcPr>
                    <a:solidFill>
                      <a:schemeClr val="bg1"/>
                    </a:solidFill>
                  </a:tcPr>
                </a:tc>
                <a:extLst>
                  <a:ext uri="{0D108BD9-81ED-4DB2-BD59-A6C34878D82A}">
                    <a16:rowId xmlns:a16="http://schemas.microsoft.com/office/drawing/2014/main" val="2402900933"/>
                  </a:ext>
                </a:extLst>
              </a:tr>
              <a:tr h="450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データ取得</a:t>
                      </a:r>
                    </a:p>
                  </a:txBody>
                  <a:tcPr>
                    <a:solidFill>
                      <a:schemeClr val="bg1"/>
                    </a:solidFill>
                  </a:tcPr>
                </a:tc>
                <a:tc>
                  <a:txBody>
                    <a:bodyPr/>
                    <a:lstStyle/>
                    <a:p>
                      <a:r>
                        <a:rPr kumimoji="1" lang="ja-JP" altLang="en-US" sz="1000" dirty="0">
                          <a:latin typeface="Meiryo UI" panose="020B0604030504040204" pitchFamily="50" charset="-128"/>
                          <a:ea typeface="Meiryo UI" panose="020B0604030504040204" pitchFamily="50" charset="-128"/>
                        </a:rPr>
                        <a:t>プログラミングで扱いやすい形式の</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測定データ</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川口</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笹岡</a:t>
                      </a:r>
                    </a:p>
                  </a:txBody>
                  <a:tcPr>
                    <a:solidFill>
                      <a:schemeClr val="bg1"/>
                    </a:solidFill>
                  </a:tcPr>
                </a:tc>
                <a:tc gridSpan="3">
                  <a:txBody>
                    <a:bodyPr/>
                    <a:lstStyle/>
                    <a:p>
                      <a:r>
                        <a:rPr kumimoji="1" lang="ja-JP" altLang="en-US" sz="1200" dirty="0"/>
                        <a:t>　　　　　　　　　　</a:t>
                      </a: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作業分類モデルを構築できる程度のデータ量を取ること</a:t>
                      </a:r>
                    </a:p>
                  </a:txBody>
                  <a:tcPr>
                    <a:solidFill>
                      <a:schemeClr val="bg1"/>
                    </a:solidFill>
                  </a:tcPr>
                </a:tc>
                <a:extLst>
                  <a:ext uri="{0D108BD9-81ED-4DB2-BD59-A6C34878D82A}">
                    <a16:rowId xmlns:a16="http://schemas.microsoft.com/office/drawing/2014/main" val="692819038"/>
                  </a:ext>
                </a:extLst>
              </a:tr>
              <a:tr h="532910">
                <a:tc>
                  <a:txBody>
                    <a:bodyPr/>
                    <a:lstStyle/>
                    <a:p>
                      <a:r>
                        <a:rPr kumimoji="1" lang="ja-JP" altLang="en-US" sz="1200" b="1" dirty="0"/>
                        <a:t>簡易検証</a:t>
                      </a:r>
                    </a:p>
                  </a:txBody>
                  <a:tcPr>
                    <a:solidFill>
                      <a:schemeClr val="bg1"/>
                    </a:solidFill>
                  </a:tcPr>
                </a:tc>
                <a:tc>
                  <a:txBody>
                    <a:bodyPr/>
                    <a:lstStyle/>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検証用プログラム</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川口</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笹岡</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やりたいことが実現できるか判断できる</a:t>
                      </a:r>
                    </a:p>
                  </a:txBody>
                  <a:tcPr>
                    <a:solidFill>
                      <a:schemeClr val="bg1"/>
                    </a:solidFill>
                  </a:tcPr>
                </a:tc>
                <a:extLst>
                  <a:ext uri="{0D108BD9-81ED-4DB2-BD59-A6C34878D82A}">
                    <a16:rowId xmlns:a16="http://schemas.microsoft.com/office/drawing/2014/main" val="390924848"/>
                  </a:ext>
                </a:extLst>
              </a:tr>
              <a:tr h="578371">
                <a:tc>
                  <a:txBody>
                    <a:bodyPr/>
                    <a:lstStyle/>
                    <a:p>
                      <a:pPr algn="l"/>
                      <a:r>
                        <a:rPr lang="ja-JP" altLang="en-US" sz="1200" b="1" dirty="0"/>
                        <a:t>本番稼働に向けたソリューション開発</a:t>
                      </a:r>
                      <a:r>
                        <a:rPr lang="en-US" altLang="ja-JP" sz="1200" b="1" dirty="0"/>
                        <a:t>or</a:t>
                      </a:r>
                      <a:r>
                        <a:rPr lang="ja-JP" altLang="en-US" sz="1200" b="1" dirty="0"/>
                        <a:t>導入</a:t>
                      </a:r>
                      <a:endParaRPr kumimoji="1" lang="ja-JP" altLang="en-US" sz="1200" b="1" dirty="0"/>
                    </a:p>
                  </a:txBody>
                  <a:tcPr>
                    <a:solidFill>
                      <a:schemeClr val="bg1"/>
                    </a:solidFill>
                  </a:tcPr>
                </a:tc>
                <a:tc>
                  <a:txBody>
                    <a:bodyPr/>
                    <a:lstStyle/>
                    <a:p>
                      <a:r>
                        <a:rPr kumimoji="1" lang="ja-JP" altLang="en-US" sz="1100" dirty="0">
                          <a:latin typeface="Meiryo UI" panose="020B0604030504040204" pitchFamily="50" charset="-128"/>
                          <a:ea typeface="Meiryo UI" panose="020B0604030504040204" pitchFamily="50" charset="-128"/>
                        </a:rPr>
                        <a:t>業務要件書</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システム要件書</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UAT</a:t>
                      </a:r>
                      <a:r>
                        <a:rPr kumimoji="1" lang="ja-JP" altLang="en-US" sz="1100" dirty="0">
                          <a:latin typeface="Meiryo UI" panose="020B0604030504040204" pitchFamily="50" charset="-128"/>
                          <a:ea typeface="Meiryo UI" panose="020B0604030504040204" pitchFamily="50" charset="-128"/>
                        </a:rPr>
                        <a:t>仕様書等</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松尾</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他</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業務要件を満たしたソリューションを活用できる</a:t>
                      </a:r>
                    </a:p>
                  </a:txBody>
                  <a:tcPr>
                    <a:solidFill>
                      <a:schemeClr val="bg1"/>
                    </a:solidFill>
                  </a:tcPr>
                </a:tc>
                <a:extLst>
                  <a:ext uri="{0D108BD9-81ED-4DB2-BD59-A6C34878D82A}">
                    <a16:rowId xmlns:a16="http://schemas.microsoft.com/office/drawing/2014/main" val="302039761"/>
                  </a:ext>
                </a:extLst>
              </a:tr>
              <a:tr h="687718">
                <a:tc>
                  <a:txBody>
                    <a:bodyPr/>
                    <a:lstStyle/>
                    <a:p>
                      <a:r>
                        <a:rPr kumimoji="1" lang="ja-JP" altLang="en-US" sz="1200" b="1" dirty="0">
                          <a:latin typeface="Meiryo UI" panose="020B0604030504040204" pitchFamily="50" charset="-128"/>
                          <a:ea typeface="Meiryo UI" panose="020B0604030504040204" pitchFamily="50" charset="-128"/>
                        </a:rPr>
                        <a:t>効果確認、横展開</a:t>
                      </a:r>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運用結果</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報告資料</a:t>
                      </a:r>
                      <a:endParaRPr kumimoji="1" lang="en-US" altLang="ja-JP" sz="1200"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他</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indent="0">
                        <a:buFont typeface="Arial" panose="020B0604020202020204" pitchFamily="34" charset="0"/>
                        <a:buNone/>
                      </a:pPr>
                      <a:r>
                        <a:rPr kumimoji="1" lang="ja-JP" altLang="en-US" sz="900" dirty="0">
                          <a:latin typeface="Meiryo UI" panose="020B0604030504040204" pitchFamily="50" charset="-128"/>
                          <a:ea typeface="Meiryo UI" panose="020B0604030504040204" pitchFamily="50" charset="-128"/>
                        </a:rPr>
                        <a:t>実運用でも目標通りの精度を</a:t>
                      </a:r>
                      <a:endParaRPr kumimoji="1" lang="en-US" altLang="ja-JP" sz="900" dirty="0">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kumimoji="1" lang="ja-JP" altLang="en-US" sz="900" dirty="0">
                          <a:latin typeface="Meiryo UI" panose="020B0604030504040204" pitchFamily="50" charset="-128"/>
                          <a:ea typeface="Meiryo UI" panose="020B0604030504040204" pitchFamily="50" charset="-128"/>
                        </a:rPr>
                        <a:t>出せる</a:t>
                      </a: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3207196235"/>
                  </a:ext>
                </a:extLst>
              </a:tr>
              <a:tr h="665593">
                <a:tc gridSpan="5">
                  <a:txBody>
                    <a:bodyPr/>
                    <a:lstStyle/>
                    <a:p>
                      <a:r>
                        <a:rPr kumimoji="1" lang="ja-JP" altLang="en-US" sz="1200" b="1" dirty="0">
                          <a:latin typeface="Meiryo UI" panose="020B0604030504040204" pitchFamily="50" charset="-128"/>
                          <a:ea typeface="Meiryo UI" panose="020B0604030504040204" pitchFamily="50" charset="-128"/>
                        </a:rPr>
                        <a:t>必要なモノ・情報・人の能力</a:t>
                      </a:r>
                      <a:endParaRPr kumimoji="1" lang="en-US" altLang="ja-JP" sz="1200" b="1"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情報：ベンチマーク情報</a:t>
                      </a:r>
                      <a:endParaRPr kumimoji="1" lang="en-US" altLang="ja-JP" sz="1200" b="0"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能力：ビジネス力、データサイエンス力、データエンジニアリング力</a:t>
                      </a:r>
                      <a:endParaRPr kumimoji="1" lang="en-US" altLang="ja-JP" sz="1200" b="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リスクと対応（詳細は</a:t>
                      </a:r>
                      <a:r>
                        <a:rPr kumimoji="1" lang="en-US" altLang="ja-JP" sz="1200" b="1" dirty="0">
                          <a:latin typeface="Meiryo UI" panose="020B0604030504040204" pitchFamily="50" charset="-128"/>
                          <a:ea typeface="Meiryo UI" panose="020B0604030504040204" pitchFamily="50" charset="-128"/>
                        </a:rPr>
                        <a:t>Step6</a:t>
                      </a:r>
                      <a:r>
                        <a:rPr kumimoji="1" lang="ja-JP" altLang="en-US" sz="1200" b="1" dirty="0">
                          <a:latin typeface="Meiryo UI" panose="020B0604030504040204" pitchFamily="50" charset="-128"/>
                          <a:ea typeface="Meiryo UI" panose="020B0604030504040204" pitchFamily="50" charset="-128"/>
                        </a:rPr>
                        <a:t>障害の予測と対策立案シート参照）</a:t>
                      </a:r>
                      <a:endParaRPr kumimoji="1" lang="en-US" altLang="ja-JP" sz="1200" b="1"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作成しているソリューションと同様の特許が見つかり、社内展開ができなくなる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⇒事前リサーチ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hMerge="1">
                  <a:txBody>
                    <a:bodyPr/>
                    <a:lstStyle/>
                    <a:p>
                      <a:endParaRPr kumimoji="1" lang="ja-JP" altLang="en-US"/>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15394315"/>
                  </a:ext>
                </a:extLst>
              </a:tr>
            </a:tbl>
          </a:graphicData>
        </a:graphic>
      </p:graphicFrame>
      <p:sp>
        <p:nvSpPr>
          <p:cNvPr id="16" name="ホームベース 15"/>
          <p:cNvSpPr/>
          <p:nvPr/>
        </p:nvSpPr>
        <p:spPr bwMode="auto">
          <a:xfrm>
            <a:off x="4348783" y="2721319"/>
            <a:ext cx="255443" cy="270030"/>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18" name="ホームベース 17"/>
          <p:cNvSpPr/>
          <p:nvPr/>
        </p:nvSpPr>
        <p:spPr bwMode="auto">
          <a:xfrm>
            <a:off x="4620018" y="3068960"/>
            <a:ext cx="304830"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0" name="ホームベース 19"/>
          <p:cNvSpPr/>
          <p:nvPr/>
        </p:nvSpPr>
        <p:spPr bwMode="auto">
          <a:xfrm>
            <a:off x="5052064" y="3600916"/>
            <a:ext cx="288032"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36" name="正方形/長方形 35"/>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37" name="グループ化 36"/>
          <p:cNvGrpSpPr/>
          <p:nvPr/>
        </p:nvGrpSpPr>
        <p:grpSpPr>
          <a:xfrm>
            <a:off x="90167" y="109519"/>
            <a:ext cx="4045728" cy="337641"/>
            <a:chOff x="98630" y="200192"/>
            <a:chExt cx="4425465" cy="369332"/>
          </a:xfrm>
        </p:grpSpPr>
        <p:grpSp>
          <p:nvGrpSpPr>
            <p:cNvPr id="38" name="グループ化 37"/>
            <p:cNvGrpSpPr/>
            <p:nvPr/>
          </p:nvGrpSpPr>
          <p:grpSpPr>
            <a:xfrm>
              <a:off x="98630" y="200192"/>
              <a:ext cx="3995150" cy="369332"/>
              <a:chOff x="98630" y="200192"/>
              <a:chExt cx="3995150" cy="369332"/>
            </a:xfrm>
            <a:solidFill>
              <a:srgbClr val="FFFF99"/>
            </a:solidFill>
          </p:grpSpPr>
          <p:sp>
            <p:nvSpPr>
              <p:cNvPr id="40" name="山形 39"/>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42" name="山形 41"/>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43" name="山形 42"/>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44" name="山形 43"/>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45" name="山形 44"/>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46" name="山形 45"/>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7" name="山形 46"/>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8" name="山形 47"/>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9" name="山形 38"/>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28" name="ホームベース 27"/>
          <p:cNvSpPr/>
          <p:nvPr/>
        </p:nvSpPr>
        <p:spPr bwMode="auto">
          <a:xfrm>
            <a:off x="5379456" y="4158661"/>
            <a:ext cx="544560" cy="414162"/>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4" name="テキスト ボックス 3"/>
          <p:cNvSpPr txBox="1"/>
          <p:nvPr/>
        </p:nvSpPr>
        <p:spPr>
          <a:xfrm>
            <a:off x="5860951" y="4223555"/>
            <a:ext cx="730224" cy="369332"/>
          </a:xfrm>
          <a:prstGeom prst="rect">
            <a:avLst/>
          </a:prstGeom>
          <a:noFill/>
        </p:spPr>
        <p:txBody>
          <a:bodyPr wrap="square" rtlCol="0">
            <a:spAutoFit/>
          </a:bodyPr>
          <a:lstStyle/>
          <a:p>
            <a:r>
              <a:rPr lang="en-US" altLang="ja-JP" dirty="0"/>
              <a:t>9</a:t>
            </a:r>
            <a:r>
              <a:rPr kumimoji="1" lang="ja-JP" altLang="en-US" dirty="0"/>
              <a:t>月</a:t>
            </a:r>
          </a:p>
        </p:txBody>
      </p:sp>
      <p:sp>
        <p:nvSpPr>
          <p:cNvPr id="30" name="ホームベース 29"/>
          <p:cNvSpPr/>
          <p:nvPr/>
        </p:nvSpPr>
        <p:spPr bwMode="auto">
          <a:xfrm>
            <a:off x="5924016" y="4703116"/>
            <a:ext cx="1953159"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31" name="テキスト ボックス 30"/>
          <p:cNvSpPr txBox="1"/>
          <p:nvPr/>
        </p:nvSpPr>
        <p:spPr>
          <a:xfrm>
            <a:off x="7903036" y="4694063"/>
            <a:ext cx="730224" cy="369332"/>
          </a:xfrm>
          <a:prstGeom prst="rect">
            <a:avLst/>
          </a:prstGeom>
          <a:noFill/>
        </p:spPr>
        <p:txBody>
          <a:bodyPr wrap="square" rtlCol="0">
            <a:spAutoFit/>
          </a:bodyPr>
          <a:lstStyle/>
          <a:p>
            <a:r>
              <a:rPr kumimoji="1" lang="en-US" altLang="ja-JP" dirty="0"/>
              <a:t>4</a:t>
            </a:r>
            <a:r>
              <a:rPr kumimoji="1" lang="ja-JP" altLang="en-US" dirty="0"/>
              <a:t>月</a:t>
            </a:r>
          </a:p>
        </p:txBody>
      </p:sp>
      <p:sp>
        <p:nvSpPr>
          <p:cNvPr id="32" name="ホームベース 31"/>
          <p:cNvSpPr/>
          <p:nvPr/>
        </p:nvSpPr>
        <p:spPr bwMode="auto">
          <a:xfrm>
            <a:off x="7903035" y="5373216"/>
            <a:ext cx="1054259"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altLang="ja-JP" sz="1200" b="1">
                <a:latin typeface="Times New Roman" pitchFamily="18" charset="0"/>
                <a:ea typeface="ＭＳ ゴシック" pitchFamily="49" charset="-128"/>
              </a:rPr>
              <a:t>5</a:t>
            </a:r>
            <a:r>
              <a:rPr kumimoji="0" lang="ja-JP" altLang="en-US" sz="1200" b="1">
                <a:latin typeface="Times New Roman" pitchFamily="18" charset="0"/>
                <a:ea typeface="ＭＳ ゴシック" pitchFamily="49" charset="-128"/>
              </a:rPr>
              <a:t>月</a:t>
            </a:r>
            <a:r>
              <a:rPr kumimoji="0" lang="ja-JP" altLang="en-US" sz="1200" b="1" dirty="0">
                <a:latin typeface="Times New Roman" pitchFamily="18" charset="0"/>
                <a:ea typeface="ＭＳ ゴシック" pitchFamily="49" charset="-128"/>
              </a:rPr>
              <a:t>～</a:t>
            </a:r>
            <a:endParaRPr kumimoji="0" lang="ja-JP" altLang="en-US" sz="12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4" name="テキスト ボックス 23"/>
          <p:cNvSpPr txBox="1"/>
          <p:nvPr/>
        </p:nvSpPr>
        <p:spPr>
          <a:xfrm>
            <a:off x="4596076" y="2702445"/>
            <a:ext cx="911976" cy="307777"/>
          </a:xfrm>
          <a:prstGeom prst="rect">
            <a:avLst/>
          </a:prstGeom>
          <a:noFill/>
        </p:spPr>
        <p:txBody>
          <a:bodyPr wrap="square" rtlCol="0">
            <a:spAutoFit/>
          </a:bodyPr>
          <a:lstStyle/>
          <a:p>
            <a:r>
              <a:rPr lang="en-US" altLang="ja-JP" sz="1400" dirty="0"/>
              <a:t>6</a:t>
            </a:r>
            <a:r>
              <a:rPr kumimoji="1" lang="ja-JP" altLang="en-US" sz="1400" dirty="0"/>
              <a:t>月中旬</a:t>
            </a:r>
          </a:p>
        </p:txBody>
      </p:sp>
      <p:sp>
        <p:nvSpPr>
          <p:cNvPr id="25" name="テキスト ボックス 24"/>
          <p:cNvSpPr txBox="1"/>
          <p:nvPr/>
        </p:nvSpPr>
        <p:spPr>
          <a:xfrm>
            <a:off x="5317163" y="3629121"/>
            <a:ext cx="911976" cy="307777"/>
          </a:xfrm>
          <a:prstGeom prst="rect">
            <a:avLst/>
          </a:prstGeom>
          <a:noFill/>
        </p:spPr>
        <p:txBody>
          <a:bodyPr wrap="square" rtlCol="0">
            <a:spAutoFit/>
          </a:bodyPr>
          <a:lstStyle/>
          <a:p>
            <a:r>
              <a:rPr lang="en-US" altLang="ja-JP" sz="1400" dirty="0"/>
              <a:t>8</a:t>
            </a:r>
            <a:r>
              <a:rPr kumimoji="1" lang="ja-JP" altLang="en-US" sz="1400" dirty="0"/>
              <a:t>月中旬</a:t>
            </a:r>
          </a:p>
        </p:txBody>
      </p:sp>
    </p:spTree>
    <p:extLst>
      <p:ext uri="{BB962C8B-B14F-4D97-AF65-F5344CB8AC3E}">
        <p14:creationId xmlns:p14="http://schemas.microsoft.com/office/powerpoint/2010/main" val="66295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Step9</a:t>
            </a:r>
            <a:r>
              <a:rPr lang="ja-JP" altLang="en-US" sz="1646" b="1" kern="100" dirty="0">
                <a:latin typeface="Meiryo UI" panose="020B0604030504040204" pitchFamily="50" charset="-128"/>
                <a:ea typeface="Meiryo UI" panose="020B0604030504040204" pitchFamily="50" charset="-128"/>
                <a:cs typeface="Times New Roman"/>
              </a:rPr>
              <a:t>　結果と取組み過程の評価</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2725"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上手くいったこと、</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上手くいかなかったことについて、</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結果のみならず</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プロセスも評価</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結果と取組み過程の評価を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適切に行うことで、今回の取組み</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から</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学び</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を得ることができる</a:t>
            </a:r>
          </a:p>
        </p:txBody>
      </p:sp>
      <p:sp>
        <p:nvSpPr>
          <p:cNvPr id="16" name="正方形/長方形 15"/>
          <p:cNvSpPr/>
          <p:nvPr/>
        </p:nvSpPr>
        <p:spPr>
          <a:xfrm>
            <a:off x="106883" y="4581128"/>
            <a:ext cx="7989949" cy="2000548"/>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結果と取組み過程の評価</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結果には「想定される効果」を記入（想定できない場合は記入不要）</a:t>
            </a:r>
            <a:endParaRPr lang="ja-JP" altLang="en-US" dirty="0">
              <a:solidFill>
                <a:srgbClr val="242424"/>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取組み過程には活動したステップまでの振り返り（良かったこと・悪かったこと）を記入</a:t>
            </a:r>
            <a:endParaRPr lang="ja-JP" altLang="en-US" dirty="0"/>
          </a:p>
        </p:txBody>
      </p:sp>
    </p:spTree>
    <p:extLst>
      <p:ext uri="{BB962C8B-B14F-4D97-AF65-F5344CB8AC3E}">
        <p14:creationId xmlns:p14="http://schemas.microsoft.com/office/powerpoint/2010/main" val="386484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Step10</a:t>
            </a:r>
            <a:r>
              <a:rPr lang="ja-JP" altLang="en-US" sz="1646" b="1" kern="100" dirty="0">
                <a:latin typeface="Meiryo UI" panose="020B0604030504040204" pitchFamily="50" charset="-128"/>
                <a:ea typeface="Meiryo UI" panose="020B0604030504040204" pitchFamily="50" charset="-128"/>
                <a:cs typeface="Times New Roman"/>
              </a:rPr>
              <a:t>　標準化と維持管理</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165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良い取組みを定着</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させ（標準化）、</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今回得られたノウハウなどを</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横展</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標準化と維持管理を適切に行うことで、目標を達成し続けることができる</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また、今回の取組みからの学びを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幅広く活用することができる</a:t>
            </a:r>
          </a:p>
        </p:txBody>
      </p:sp>
      <p:sp>
        <p:nvSpPr>
          <p:cNvPr id="16" name="正方形/長方形 15"/>
          <p:cNvSpPr/>
          <p:nvPr/>
        </p:nvSpPr>
        <p:spPr>
          <a:xfrm>
            <a:off x="108149" y="3717032"/>
            <a:ext cx="8344669" cy="2831544"/>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標準化と維持管理</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計画段階まででも良いので、標準化・横展できそうな取組み、</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また、今後の活動で標準化・横展できそうな内容を記入</a:t>
            </a:r>
            <a:br>
              <a:rPr lang="en-US" altLang="ja-JP" dirty="0">
                <a:solidFill>
                  <a:srgbClr val="000000"/>
                </a:solidFill>
                <a:latin typeface="Meiryo UI" panose="020B0604030504040204" pitchFamily="50" charset="-128"/>
                <a:ea typeface="Meiryo UI" panose="020B0604030504040204" pitchFamily="50" charset="-128"/>
              </a:rPr>
            </a:br>
            <a:r>
              <a:rPr lang="ja-JP" altLang="en-US" dirty="0">
                <a:solidFill>
                  <a:srgbClr val="242424"/>
                </a:solidFill>
                <a:latin typeface="Meiryo UI" panose="020B0604030504040204" pitchFamily="50" charset="-128"/>
                <a:ea typeface="Meiryo UI" panose="020B0604030504040204" pitchFamily="50" charset="-128"/>
              </a:rPr>
              <a:t>（図示できたら理想ですが箇条書きでも大丈夫です</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en-US" altLang="ja-JP" b="1" dirty="0">
                <a:solidFill>
                  <a:srgbClr val="FF0000"/>
                </a:solidFill>
                <a:latin typeface="Meiryo UI" panose="020B0604030504040204" pitchFamily="50" charset="-128"/>
                <a:ea typeface="Meiryo UI" panose="020B0604030504040204" pitchFamily="50" charset="-128"/>
              </a:rPr>
              <a:t>※</a:t>
            </a:r>
            <a:r>
              <a:rPr lang="ja-JP" altLang="en-US" b="1" dirty="0">
                <a:solidFill>
                  <a:srgbClr val="FF0000"/>
                </a:solidFill>
                <a:latin typeface="Meiryo UI" panose="020B0604030504040204" pitchFamily="50" charset="-128"/>
                <a:ea typeface="Meiryo UI" panose="020B0604030504040204" pitchFamily="50" charset="-128"/>
              </a:rPr>
              <a:t>標準化は、マニュアルを作成することだけではなく、</a:t>
            </a:r>
            <a:endParaRPr lang="en-US" altLang="ja-JP" b="1" dirty="0">
              <a:solidFill>
                <a:srgbClr val="FF0000"/>
              </a:solidFill>
              <a:latin typeface="Meiryo UI" panose="020B0604030504040204" pitchFamily="50" charset="-128"/>
              <a:ea typeface="Meiryo UI" panose="020B0604030504040204" pitchFamily="50" charset="-128"/>
            </a:endParaRPr>
          </a:p>
          <a:p>
            <a:r>
              <a:rPr lang="ja-JP" altLang="en-US" b="1" dirty="0">
                <a:solidFill>
                  <a:srgbClr val="FF0000"/>
                </a:solidFill>
                <a:latin typeface="Meiryo UI" panose="020B0604030504040204" pitchFamily="50" charset="-128"/>
                <a:ea typeface="Meiryo UI" panose="020B0604030504040204" pitchFamily="50" charset="-128"/>
              </a:rPr>
              <a:t>　 良い取り組みを次の活動に活かすことも「標準化」になります。</a:t>
            </a:r>
          </a:p>
        </p:txBody>
      </p:sp>
    </p:spTree>
    <p:extLst>
      <p:ext uri="{BB962C8B-B14F-4D97-AF65-F5344CB8AC3E}">
        <p14:creationId xmlns:p14="http://schemas.microsoft.com/office/powerpoint/2010/main" val="318946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１　取り巻く環境の把握と課題の明確化</a:t>
            </a:r>
          </a:p>
        </p:txBody>
      </p:sp>
      <p:sp>
        <p:nvSpPr>
          <p:cNvPr id="15" name="AutoShape 5"/>
          <p:cNvSpPr>
            <a:spLocks noChangeArrowheads="1"/>
          </p:cNvSpPr>
          <p:nvPr/>
        </p:nvSpPr>
        <p:spPr bwMode="auto">
          <a:xfrm>
            <a:off x="201687"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会社を取り巻く環境や自分の役割を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ふまえて</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目指す姿（あるべき姿）を</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設定し</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現状とのギャップ</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明確に定義する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取り巻く環境の把握と課題の明確化を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確実な成果に繋げることができる</a:t>
            </a:r>
          </a:p>
        </p:txBody>
      </p:sp>
      <p:grpSp>
        <p:nvGrpSpPr>
          <p:cNvPr id="16" name="グループ化 15"/>
          <p:cNvGrpSpPr/>
          <p:nvPr/>
        </p:nvGrpSpPr>
        <p:grpSpPr>
          <a:xfrm>
            <a:off x="90167" y="109788"/>
            <a:ext cx="4045728" cy="337641"/>
            <a:chOff x="98630" y="200192"/>
            <a:chExt cx="4425465" cy="369332"/>
          </a:xfrm>
        </p:grpSpPr>
        <p:grpSp>
          <p:nvGrpSpPr>
            <p:cNvPr id="17" name="グループ化 16"/>
            <p:cNvGrpSpPr/>
            <p:nvPr/>
          </p:nvGrpSpPr>
          <p:grpSpPr>
            <a:xfrm>
              <a:off x="98630" y="200192"/>
              <a:ext cx="3995150" cy="369332"/>
              <a:chOff x="98630" y="200192"/>
              <a:chExt cx="3995150" cy="369332"/>
            </a:xfrm>
            <a:solidFill>
              <a:srgbClr val="FFFF99"/>
            </a:solidFill>
          </p:grpSpPr>
          <p:sp>
            <p:nvSpPr>
              <p:cNvPr id="19" name="山形 18"/>
              <p:cNvSpPr/>
              <p:nvPr/>
            </p:nvSpPr>
            <p:spPr bwMode="auto">
              <a:xfrm>
                <a:off x="98630"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0" name="山形 19"/>
              <p:cNvSpPr/>
              <p:nvPr/>
            </p:nvSpPr>
            <p:spPr bwMode="auto">
              <a:xfrm>
                <a:off x="528945" y="200192"/>
                <a:ext cx="565330" cy="369332"/>
              </a:xfrm>
              <a:prstGeom prst="chevron">
                <a:avLst>
                  <a:gd name="adj" fmla="val 36245"/>
                </a:avLst>
              </a:prstGeom>
              <a:no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2" name="山形 21"/>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3" name="山形 22"/>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4" name="山形 23"/>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5" name="山形 34"/>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6" name="山形 35"/>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7" name="山形 36"/>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8" name="山形 37"/>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8" name="山形 17"/>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423645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03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67993"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１　取り巻く環境の把握と課題の明確化</a:t>
            </a:r>
          </a:p>
        </p:txBody>
      </p:sp>
      <p:grpSp>
        <p:nvGrpSpPr>
          <p:cNvPr id="13" name="グループ化 12"/>
          <p:cNvGrpSpPr/>
          <p:nvPr/>
        </p:nvGrpSpPr>
        <p:grpSpPr>
          <a:xfrm>
            <a:off x="90167" y="115440"/>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6" name="山形 25"/>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5" name="山形 2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70" name="角丸四角形 3">
            <a:extLst>
              <a:ext uri="{FF2B5EF4-FFF2-40B4-BE49-F238E27FC236}">
                <a16:creationId xmlns:a16="http://schemas.microsoft.com/office/drawing/2014/main" id="{5D0C8990-BB6C-4510-A71A-652F4AE7C1F3}"/>
              </a:ext>
            </a:extLst>
          </p:cNvPr>
          <p:cNvSpPr/>
          <p:nvPr/>
        </p:nvSpPr>
        <p:spPr bwMode="auto">
          <a:xfrm>
            <a:off x="413666" y="989276"/>
            <a:ext cx="5027075" cy="128949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正方形/長方形 70">
            <a:extLst>
              <a:ext uri="{FF2B5EF4-FFF2-40B4-BE49-F238E27FC236}">
                <a16:creationId xmlns:a16="http://schemas.microsoft.com/office/drawing/2014/main" id="{9A1EC2E1-747A-4079-A2CE-ED00A5DEED2A}"/>
              </a:ext>
            </a:extLst>
          </p:cNvPr>
          <p:cNvSpPr/>
          <p:nvPr/>
        </p:nvSpPr>
        <p:spPr>
          <a:xfrm>
            <a:off x="175157" y="664913"/>
            <a:ext cx="296267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（１）職場の使命と自身の役割</a:t>
            </a:r>
          </a:p>
        </p:txBody>
      </p:sp>
      <p:sp>
        <p:nvSpPr>
          <p:cNvPr id="72" name="角丸四角形 23">
            <a:extLst>
              <a:ext uri="{FF2B5EF4-FFF2-40B4-BE49-F238E27FC236}">
                <a16:creationId xmlns:a16="http://schemas.microsoft.com/office/drawing/2014/main" id="{402BF40E-BB7B-475C-A5CD-F25EEDF5C4B8}"/>
              </a:ext>
            </a:extLst>
          </p:cNvPr>
          <p:cNvSpPr/>
          <p:nvPr/>
        </p:nvSpPr>
        <p:spPr bwMode="auto">
          <a:xfrm>
            <a:off x="5582990" y="989277"/>
            <a:ext cx="5030489" cy="1289498"/>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a:extLst>
              <a:ext uri="{FF2B5EF4-FFF2-40B4-BE49-F238E27FC236}">
                <a16:creationId xmlns:a16="http://schemas.microsoft.com/office/drawing/2014/main" id="{AEC4BBE1-A54E-4BA5-9094-4B988BC3749F}"/>
              </a:ext>
            </a:extLst>
          </p:cNvPr>
          <p:cNvSpPr/>
          <p:nvPr/>
        </p:nvSpPr>
        <p:spPr>
          <a:xfrm>
            <a:off x="5344480" y="664913"/>
            <a:ext cx="3889206"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（２）会社を取り巻く環境（外部環境１）</a:t>
            </a:r>
          </a:p>
        </p:txBody>
      </p:sp>
      <p:sp>
        <p:nvSpPr>
          <p:cNvPr id="74" name="Rectangle 4">
            <a:extLst>
              <a:ext uri="{FF2B5EF4-FFF2-40B4-BE49-F238E27FC236}">
                <a16:creationId xmlns:a16="http://schemas.microsoft.com/office/drawing/2014/main" id="{ADED1965-E962-4B6A-B41C-CF78075254DE}"/>
              </a:ext>
            </a:extLst>
          </p:cNvPr>
          <p:cNvSpPr txBox="1">
            <a:spLocks noChangeArrowheads="1"/>
          </p:cNvSpPr>
          <p:nvPr/>
        </p:nvSpPr>
        <p:spPr bwMode="auto">
          <a:xfrm>
            <a:off x="5659515" y="1072155"/>
            <a:ext cx="4809948" cy="868066"/>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自動車車業界は</a:t>
            </a:r>
            <a:r>
              <a:rPr lang="en-US" altLang="ja-JP" sz="1000" b="0" kern="0" dirty="0">
                <a:latin typeface="Meiryo UI" panose="020B0604030504040204" pitchFamily="50" charset="-128"/>
                <a:ea typeface="Meiryo UI" panose="020B0604030504040204" pitchFamily="50" charset="-128"/>
                <a:cs typeface="Meiryo UI" panose="020B0604030504040204" pitchFamily="50" charset="-128"/>
              </a:rPr>
              <a:t>100</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年に一度の変革期と</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言われていて、</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CASE</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領域の開発力やリソースの強化、および、</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既存領域のコスト削減や効率化が急務である。</a:t>
            </a: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角丸四角形 26">
            <a:extLst>
              <a:ext uri="{FF2B5EF4-FFF2-40B4-BE49-F238E27FC236}">
                <a16:creationId xmlns:a16="http://schemas.microsoft.com/office/drawing/2014/main" id="{60AA5529-DC50-405B-951F-04085739A626}"/>
              </a:ext>
            </a:extLst>
          </p:cNvPr>
          <p:cNvSpPr/>
          <p:nvPr/>
        </p:nvSpPr>
        <p:spPr bwMode="auto">
          <a:xfrm>
            <a:off x="425536" y="2638860"/>
            <a:ext cx="5015206"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正方形/長方形 75">
            <a:extLst>
              <a:ext uri="{FF2B5EF4-FFF2-40B4-BE49-F238E27FC236}">
                <a16:creationId xmlns:a16="http://schemas.microsoft.com/office/drawing/2014/main" id="{E554113C-3171-43F3-8FBF-C605F02D508F}"/>
              </a:ext>
            </a:extLst>
          </p:cNvPr>
          <p:cNvSpPr/>
          <p:nvPr/>
        </p:nvSpPr>
        <p:spPr>
          <a:xfrm>
            <a:off x="187027" y="2287603"/>
            <a:ext cx="4692310"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（３）相手方の部署を取り巻く環境（外部環境２）</a:t>
            </a:r>
          </a:p>
        </p:txBody>
      </p:sp>
      <p:sp>
        <p:nvSpPr>
          <p:cNvPr id="77" name="Rectangle 4">
            <a:extLst>
              <a:ext uri="{FF2B5EF4-FFF2-40B4-BE49-F238E27FC236}">
                <a16:creationId xmlns:a16="http://schemas.microsoft.com/office/drawing/2014/main" id="{041252AD-9763-400C-9AB3-A6CCA6ECE308}"/>
              </a:ext>
            </a:extLst>
          </p:cNvPr>
          <p:cNvSpPr txBox="1">
            <a:spLocks noChangeArrowheads="1"/>
          </p:cNvSpPr>
          <p:nvPr/>
        </p:nvSpPr>
        <p:spPr bwMode="auto">
          <a:xfrm>
            <a:off x="519479" y="2717175"/>
            <a:ext cx="4825001" cy="1131564"/>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上位方針</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付加価値の少ない物流工程にアイシン</a:t>
            </a:r>
            <a:r>
              <a:rPr lang="en-US" altLang="ja-JP" sz="1000" b="0" kern="0" dirty="0">
                <a:latin typeface="Meiryo UI" panose="020B0604030504040204" pitchFamily="50" charset="-128"/>
                <a:ea typeface="Meiryo UI" panose="020B0604030504040204" pitchFamily="50" charset="-128"/>
                <a:cs typeface="Meiryo UI" panose="020B0604030504040204" pitchFamily="50" charset="-128"/>
              </a:rPr>
              <a:t>G</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国内だけで</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大量の費用が</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かかっているため、ロボット導入や工程改善による省人化を進めてコストを低減したい</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角丸四角形 33">
            <a:extLst>
              <a:ext uri="{FF2B5EF4-FFF2-40B4-BE49-F238E27FC236}">
                <a16:creationId xmlns:a16="http://schemas.microsoft.com/office/drawing/2014/main" id="{DA010A4A-330D-4FFE-B404-7F07F1AFE27A}"/>
              </a:ext>
            </a:extLst>
          </p:cNvPr>
          <p:cNvSpPr/>
          <p:nvPr/>
        </p:nvSpPr>
        <p:spPr bwMode="auto">
          <a:xfrm>
            <a:off x="5582990" y="2629896"/>
            <a:ext cx="5207095"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正方形/長方形 78">
            <a:extLst>
              <a:ext uri="{FF2B5EF4-FFF2-40B4-BE49-F238E27FC236}">
                <a16:creationId xmlns:a16="http://schemas.microsoft.com/office/drawing/2014/main" id="{EDF6E51D-1AB4-471B-B64F-EE713D6B931C}"/>
              </a:ext>
            </a:extLst>
          </p:cNvPr>
          <p:cNvSpPr/>
          <p:nvPr/>
        </p:nvSpPr>
        <p:spPr>
          <a:xfrm>
            <a:off x="5344482" y="2278639"/>
            <a:ext cx="3842719"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（４）相手方の部署の状況（内部環境）</a:t>
            </a:r>
          </a:p>
        </p:txBody>
      </p:sp>
      <p:sp>
        <p:nvSpPr>
          <p:cNvPr id="80" name="Rectangle 4">
            <a:extLst>
              <a:ext uri="{FF2B5EF4-FFF2-40B4-BE49-F238E27FC236}">
                <a16:creationId xmlns:a16="http://schemas.microsoft.com/office/drawing/2014/main" id="{0DF280E9-2138-46C2-AED3-DF8EF291939C}"/>
              </a:ext>
            </a:extLst>
          </p:cNvPr>
          <p:cNvSpPr txBox="1">
            <a:spLocks noChangeArrowheads="1"/>
          </p:cNvSpPr>
          <p:nvPr/>
        </p:nvSpPr>
        <p:spPr bwMode="auto">
          <a:xfrm>
            <a:off x="5630345" y="3109174"/>
            <a:ext cx="5114737" cy="443245"/>
          </a:xfrm>
          <a:prstGeom prst="rect">
            <a:avLst/>
          </a:prstGeom>
          <a:solidFill>
            <a:schemeClr val="bg1"/>
          </a:solidFill>
          <a:ln w="12700">
            <a:no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活動方針</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DX</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活用による生産・物流の業務改革推進</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現在物流現場に機械設備、アームロボット等の設備導入も並行して検討中</a:t>
            </a:r>
          </a:p>
          <a:p>
            <a:pPr marL="0" indent="0" eaLnBrk="1" hangingPunct="1">
              <a:lnSpc>
                <a:spcPts val="1500"/>
              </a:lnSpc>
              <a:spcBef>
                <a:spcPts val="0"/>
              </a:spcBef>
              <a:buNone/>
              <a:defRPr/>
            </a:pPr>
            <a:r>
              <a:rPr lang="ja-JP" altLang="en-US" sz="10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→今回は人手しかできない作業</a:t>
            </a:r>
            <a:r>
              <a:rPr lang="ja-JP" altLang="en-US" sz="1000" kern="0">
                <a:solidFill>
                  <a:srgbClr val="FF0000"/>
                </a:solidFill>
                <a:latin typeface="Meiryo UI" panose="020B0604030504040204" pitchFamily="50" charset="-128"/>
                <a:ea typeface="Meiryo UI" panose="020B0604030504040204" pitchFamily="50" charset="-128"/>
                <a:cs typeface="Meiryo UI" panose="020B0604030504040204" pitchFamily="50" charset="-128"/>
              </a:rPr>
              <a:t>の集計</a:t>
            </a:r>
            <a:r>
              <a:rPr lang="en-US" altLang="ja-JP" sz="1000" ker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kern="0">
                <a:solidFill>
                  <a:srgbClr val="FF0000"/>
                </a:solidFill>
                <a:latin typeface="Meiryo UI" panose="020B0604030504040204" pitchFamily="50" charset="-128"/>
                <a:ea typeface="Meiryo UI" panose="020B0604030504040204" pitchFamily="50" charset="-128"/>
                <a:cs typeface="Meiryo UI" panose="020B0604030504040204" pitchFamily="50" charset="-128"/>
              </a:rPr>
              <a:t>可視化</a:t>
            </a:r>
            <a:r>
              <a:rPr lang="ja-JP" altLang="en-US" sz="10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、適切な人員配置にするための施策が対象</a:t>
            </a:r>
            <a:endParaRPr lang="en-US" altLang="ja-JP" sz="10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部署の</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強み</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部が物流センターを持っているため、データの取得が容易</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Rectangle 4">
            <a:extLst>
              <a:ext uri="{FF2B5EF4-FFF2-40B4-BE49-F238E27FC236}">
                <a16:creationId xmlns:a16="http://schemas.microsoft.com/office/drawing/2014/main" id="{D23AEC37-7A7C-4952-B99F-A50A188E1CE4}"/>
              </a:ext>
            </a:extLst>
          </p:cNvPr>
          <p:cNvSpPr txBox="1">
            <a:spLocks noChangeArrowheads="1"/>
          </p:cNvSpPr>
          <p:nvPr/>
        </p:nvSpPr>
        <p:spPr bwMode="auto">
          <a:xfrm>
            <a:off x="458670" y="1041475"/>
            <a:ext cx="4826218" cy="1197988"/>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900" b="0" kern="0" dirty="0">
                <a:latin typeface="Meiryo UI" panose="020B0604030504040204" pitchFamily="50" charset="-128"/>
                <a:ea typeface="Meiryo UI" panose="020B0604030504040204" pitchFamily="50" charset="-128"/>
                <a:cs typeface="Meiryo UI" panose="020B0604030504040204" pitchFamily="50" charset="-128"/>
              </a:rPr>
              <a:t>上位方針：</a:t>
            </a:r>
            <a:r>
              <a:rPr kumimoji="1" lang="en-US" altLang="ja-JP" sz="800" b="0" dirty="0">
                <a:solidFill>
                  <a:srgbClr val="000000"/>
                </a:solidFill>
                <a:latin typeface="Meiryo UI" panose="020B0604030504040204" pitchFamily="50" charset="-128"/>
                <a:ea typeface="Meiryo UI" panose="020B0604030504040204" pitchFamily="50" charset="-128"/>
              </a:rPr>
              <a:t>AI</a:t>
            </a:r>
            <a:r>
              <a:rPr kumimoji="1" lang="ja-JP" altLang="en-US" sz="800" b="0" dirty="0">
                <a:solidFill>
                  <a:srgbClr val="000000"/>
                </a:solidFill>
                <a:latin typeface="Meiryo UI" panose="020B0604030504040204" pitchFamily="50" charset="-128"/>
                <a:ea typeface="Meiryo UI" panose="020B0604030504040204" pitchFamily="50" charset="-128"/>
              </a:rPr>
              <a:t>活用推進による業務改革のプロ集団になる</a:t>
            </a:r>
            <a:endParaRPr kumimoji="1" lang="en-US" altLang="ja-JP" sz="800" b="0" dirty="0">
              <a:solidFill>
                <a:srgbClr val="000000"/>
              </a:solidFill>
              <a:latin typeface="Meiryo UI" panose="020B0604030504040204" pitchFamily="50" charset="-128"/>
              <a:ea typeface="Meiryo UI" panose="020B0604030504040204" pitchFamily="50" charset="-128"/>
            </a:endParaRPr>
          </a:p>
          <a:p>
            <a:pPr marL="0" indent="0" eaLnBrk="1" hangingPunct="1">
              <a:lnSpc>
                <a:spcPts val="1500"/>
              </a:lnSpc>
              <a:spcBef>
                <a:spcPts val="0"/>
              </a:spcBef>
              <a:buNone/>
              <a:defRPr/>
            </a:pPr>
            <a:r>
              <a:rPr lang="ja-JP" altLang="en-US" sz="8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自分の役割：お客さんのあるべき姿を考えて、最適な改善施策を提案しお客さんに届けること</a:t>
            </a:r>
            <a:endParaRPr lang="en-US" altLang="ja-JP" sz="9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角丸四角形 37">
            <a:extLst>
              <a:ext uri="{FF2B5EF4-FFF2-40B4-BE49-F238E27FC236}">
                <a16:creationId xmlns:a16="http://schemas.microsoft.com/office/drawing/2014/main" id="{835FA471-F2D9-4F53-9AF1-113BB5FB17F8}"/>
              </a:ext>
            </a:extLst>
          </p:cNvPr>
          <p:cNvSpPr/>
          <p:nvPr/>
        </p:nvSpPr>
        <p:spPr bwMode="auto">
          <a:xfrm>
            <a:off x="278650" y="638690"/>
            <a:ext cx="10646450" cy="3319699"/>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角丸四角形 37">
            <a:extLst>
              <a:ext uri="{FF2B5EF4-FFF2-40B4-BE49-F238E27FC236}">
                <a16:creationId xmlns:a16="http://schemas.microsoft.com/office/drawing/2014/main" id="{9BBD7E46-348A-41DB-8BE7-8F95BF53B0B9}"/>
              </a:ext>
            </a:extLst>
          </p:cNvPr>
          <p:cNvSpPr/>
          <p:nvPr/>
        </p:nvSpPr>
        <p:spPr bwMode="auto">
          <a:xfrm>
            <a:off x="278649" y="4238355"/>
            <a:ext cx="10569075" cy="2548900"/>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下矢印 38">
            <a:extLst>
              <a:ext uri="{FF2B5EF4-FFF2-40B4-BE49-F238E27FC236}">
                <a16:creationId xmlns:a16="http://schemas.microsoft.com/office/drawing/2014/main" id="{55B8BC9C-50E9-4F47-93C9-37CCF4D6004E}"/>
              </a:ext>
            </a:extLst>
          </p:cNvPr>
          <p:cNvSpPr/>
          <p:nvPr/>
        </p:nvSpPr>
        <p:spPr bwMode="auto">
          <a:xfrm>
            <a:off x="5029445" y="3958389"/>
            <a:ext cx="990110" cy="258454"/>
          </a:xfrm>
          <a:prstGeom prst="down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a:ln>
                <a:noFill/>
              </a:ln>
              <a:solidFill>
                <a:schemeClr val="tx1"/>
              </a:solidFill>
              <a:effectLst/>
              <a:latin typeface="Times New Roman" pitchFamily="18" charset="0"/>
              <a:ea typeface="ＭＳ ゴシック" pitchFamily="49" charset="-128"/>
            </a:endParaRPr>
          </a:p>
        </p:txBody>
      </p:sp>
      <p:sp>
        <p:nvSpPr>
          <p:cNvPr id="85" name="角丸四角形 84"/>
          <p:cNvSpPr/>
          <p:nvPr/>
        </p:nvSpPr>
        <p:spPr bwMode="auto">
          <a:xfrm>
            <a:off x="425536" y="4570155"/>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正方形/長方形 85"/>
          <p:cNvSpPr/>
          <p:nvPr/>
        </p:nvSpPr>
        <p:spPr>
          <a:xfrm>
            <a:off x="378816" y="4243754"/>
            <a:ext cx="226536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目指す姿（あるべき姿）</a:t>
            </a:r>
          </a:p>
        </p:txBody>
      </p:sp>
      <p:sp>
        <p:nvSpPr>
          <p:cNvPr id="87" name="Rectangle 4"/>
          <p:cNvSpPr txBox="1">
            <a:spLocks noChangeArrowheads="1"/>
          </p:cNvSpPr>
          <p:nvPr/>
        </p:nvSpPr>
        <p:spPr bwMode="auto">
          <a:xfrm>
            <a:off x="500461" y="4630115"/>
            <a:ext cx="4844019" cy="66947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①アイシン</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G</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国内 物流工程の人件費が</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131</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億円</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2030</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年度目標）</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②自動順立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ja-JP" altLang="en-US"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角丸四角形 39">
            <a:extLst>
              <a:ext uri="{FF2B5EF4-FFF2-40B4-BE49-F238E27FC236}">
                <a16:creationId xmlns:a16="http://schemas.microsoft.com/office/drawing/2014/main" id="{35D027BD-99C0-4702-85CD-D18D7B4C54F2}"/>
              </a:ext>
            </a:extLst>
          </p:cNvPr>
          <p:cNvSpPr/>
          <p:nvPr/>
        </p:nvSpPr>
        <p:spPr bwMode="auto">
          <a:xfrm>
            <a:off x="425536" y="5810638"/>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正方形/長方形 88">
            <a:extLst>
              <a:ext uri="{FF2B5EF4-FFF2-40B4-BE49-F238E27FC236}">
                <a16:creationId xmlns:a16="http://schemas.microsoft.com/office/drawing/2014/main" id="{0650AD15-35D7-48E5-8341-7D7E8DDAF954}"/>
              </a:ext>
            </a:extLst>
          </p:cNvPr>
          <p:cNvSpPr/>
          <p:nvPr/>
        </p:nvSpPr>
        <p:spPr>
          <a:xfrm>
            <a:off x="413666" y="5477972"/>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a:t>
            </a:r>
          </a:p>
        </p:txBody>
      </p:sp>
      <p:sp>
        <p:nvSpPr>
          <p:cNvPr id="90" name="Rectangle 4">
            <a:extLst>
              <a:ext uri="{FF2B5EF4-FFF2-40B4-BE49-F238E27FC236}">
                <a16:creationId xmlns:a16="http://schemas.microsoft.com/office/drawing/2014/main" id="{850D5D9A-5DDF-44FC-8FC7-0AB5D0AECAF6}"/>
              </a:ext>
            </a:extLst>
          </p:cNvPr>
          <p:cNvSpPr txBox="1">
            <a:spLocks noChangeArrowheads="1"/>
          </p:cNvSpPr>
          <p:nvPr/>
        </p:nvSpPr>
        <p:spPr bwMode="auto">
          <a:xfrm>
            <a:off x="469007" y="5926176"/>
            <a:ext cx="4638774" cy="597417"/>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①アイシン</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G</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国内 物流工程の人件費が</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262</a:t>
            </a:r>
            <a:r>
              <a:rPr lang="ja-JP" altLang="en-US" sz="1000" kern="0">
                <a:latin typeface="Meiryo UI" panose="020B0604030504040204" pitchFamily="50" charset="-128"/>
                <a:ea typeface="Meiryo UI" panose="020B0604030504040204" pitchFamily="50" charset="-128"/>
                <a:cs typeface="Meiryo UI" panose="020B0604030504040204" pitchFamily="50" charset="-128"/>
              </a:rPr>
              <a:t>億円</a:t>
            </a:r>
            <a:r>
              <a:rPr lang="en-US" altLang="ja-JP" sz="1000" kern="0">
                <a:latin typeface="Meiryo UI" panose="020B0604030504040204" pitchFamily="50" charset="-128"/>
                <a:ea typeface="Meiryo UI" panose="020B0604030504040204" pitchFamily="50" charset="-128"/>
                <a:cs typeface="Meiryo UI" panose="020B0604030504040204" pitchFamily="50" charset="-128"/>
              </a:rPr>
              <a:t>/</a:t>
            </a:r>
            <a:r>
              <a:rPr lang="ja-JP" altLang="en-US" sz="1000" kern="0">
                <a:latin typeface="Meiryo UI" panose="020B0604030504040204" pitchFamily="50" charset="-128"/>
                <a:ea typeface="Meiryo UI" panose="020B0604030504040204" pitchFamily="50" charset="-128"/>
                <a:cs typeface="Meiryo UI" panose="020B0604030504040204" pitchFamily="50" charset="-128"/>
              </a:rPr>
              <a:t>年</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2030</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年度目標）</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②物流工程の人件費が適正なのかを判断基準できる仕組みがない。</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ゆえに、それぞれの工程の基準人員も定まっていない</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rPr>
              <a:t>⇒・物流工程の人件費が適正なのかを判断基準できる仕組みがない</a:t>
            </a:r>
            <a:endParaRPr lang="en-US" altLang="ja-JP" sz="1000" kern="0" dirty="0">
              <a:solidFill>
                <a:schemeClr val="bg1">
                  <a:lumMod val="9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正方形/長方形 90">
            <a:extLst>
              <a:ext uri="{FF2B5EF4-FFF2-40B4-BE49-F238E27FC236}">
                <a16:creationId xmlns:a16="http://schemas.microsoft.com/office/drawing/2014/main" id="{0D19D902-9BD9-4FE9-B04E-72E282B7B5FF}"/>
              </a:ext>
            </a:extLst>
          </p:cNvPr>
          <p:cNvSpPr/>
          <p:nvPr/>
        </p:nvSpPr>
        <p:spPr>
          <a:xfrm>
            <a:off x="5524500" y="4239090"/>
            <a:ext cx="163538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ギャップ（課題）</a:t>
            </a:r>
          </a:p>
        </p:txBody>
      </p:sp>
      <p:sp>
        <p:nvSpPr>
          <p:cNvPr id="92" name="角丸四角形 39">
            <a:extLst>
              <a:ext uri="{FF2B5EF4-FFF2-40B4-BE49-F238E27FC236}">
                <a16:creationId xmlns:a16="http://schemas.microsoft.com/office/drawing/2014/main" id="{D8C84299-D018-4932-90A1-9B3C77933846}"/>
              </a:ext>
            </a:extLst>
          </p:cNvPr>
          <p:cNvSpPr/>
          <p:nvPr/>
        </p:nvSpPr>
        <p:spPr bwMode="auto">
          <a:xfrm>
            <a:off x="5582991" y="4570155"/>
            <a:ext cx="5207094" cy="219387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Rectangle 4">
            <a:extLst>
              <a:ext uri="{FF2B5EF4-FFF2-40B4-BE49-F238E27FC236}">
                <a16:creationId xmlns:a16="http://schemas.microsoft.com/office/drawing/2014/main" id="{5DBCC923-700A-48AF-9F59-6BC4B6A9A04B}"/>
              </a:ext>
            </a:extLst>
          </p:cNvPr>
          <p:cNvSpPr txBox="1">
            <a:spLocks noChangeArrowheads="1"/>
          </p:cNvSpPr>
          <p:nvPr/>
        </p:nvSpPr>
        <p:spPr bwMode="auto">
          <a:xfrm>
            <a:off x="5630345" y="4747532"/>
            <a:ext cx="3903014" cy="398842"/>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①アイシン</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G</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国内 物流工程の人件費を</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131</a:t>
            </a:r>
            <a:r>
              <a:rPr lang="ja-JP" altLang="en-US" sz="1000" kern="0">
                <a:latin typeface="Meiryo UI" panose="020B0604030504040204" pitchFamily="50" charset="-128"/>
                <a:ea typeface="Meiryo UI" panose="020B0604030504040204" pitchFamily="50" charset="-128"/>
                <a:cs typeface="Meiryo UI" panose="020B0604030504040204" pitchFamily="50" charset="-128"/>
              </a:rPr>
              <a:t>億円</a:t>
            </a:r>
            <a:r>
              <a:rPr lang="en-US" altLang="ja-JP" sz="1000" kern="0">
                <a:latin typeface="Meiryo UI" panose="020B0604030504040204" pitchFamily="50" charset="-128"/>
                <a:ea typeface="Meiryo UI" panose="020B0604030504040204" pitchFamily="50" charset="-128"/>
                <a:cs typeface="Meiryo UI" panose="020B0604030504040204" pitchFamily="50" charset="-128"/>
              </a:rPr>
              <a:t>/</a:t>
            </a:r>
            <a:r>
              <a:rPr lang="ja-JP" altLang="en-US" sz="1000" kern="0">
                <a:latin typeface="Meiryo UI" panose="020B0604030504040204" pitchFamily="50" charset="-128"/>
                <a:ea typeface="Meiryo UI" panose="020B0604030504040204" pitchFamily="50" charset="-128"/>
                <a:cs typeface="Meiryo UI" panose="020B0604030504040204" pitchFamily="50" charset="-128"/>
              </a:rPr>
              <a:t>年</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削減</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②物流工程の人件費が適正なのかを判断基準できる仕組みがないがゆえに、それぞれの工程の基準人員も定まっていない</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0908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0"/>
          </a:xfrm>
          <a:prstGeom prst="rect">
            <a:avLst/>
          </a:prstGeom>
        </p:spPr>
        <p:txBody>
          <a:bodyPr wrap="square" anchor="ctr">
            <a:spAutoFit/>
          </a:bodyPr>
          <a:lstStyle/>
          <a:p>
            <a:pPr algn="r">
              <a:lnSpc>
                <a:spcPct val="150000"/>
              </a:lnSpc>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２　</a:t>
            </a:r>
            <a:r>
              <a:rPr lang="ja-JP" altLang="en-US" sz="1646" b="1" dirty="0">
                <a:latin typeface="Meiryo UI" panose="020B0604030504040204" pitchFamily="50" charset="-128"/>
                <a:ea typeface="Meiryo UI" panose="020B0604030504040204" pitchFamily="50" charset="-128"/>
                <a:cs typeface="Meiryo UI" panose="020B0604030504040204" pitchFamily="50" charset="-128"/>
              </a:rPr>
              <a:t>基本方針の策定</a:t>
            </a:r>
          </a:p>
        </p:txBody>
      </p:sp>
      <p:grpSp>
        <p:nvGrpSpPr>
          <p:cNvPr id="12" name="グループ化 11"/>
          <p:cNvGrpSpPr/>
          <p:nvPr/>
        </p:nvGrpSpPr>
        <p:grpSpPr>
          <a:xfrm>
            <a:off x="90167" y="109788"/>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4" name="山形 23"/>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165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目指す姿（あるべき姿）を実現するために講じる施策の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拠り所となる基本的な考え方や姿勢</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を明確にする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基本方針の策定を適切に行うことで、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有効な解決手段（対策とシナリオ）を発想することができる</a:t>
            </a:r>
          </a:p>
        </p:txBody>
      </p:sp>
    </p:spTree>
    <p:extLst>
      <p:ext uri="{BB962C8B-B14F-4D97-AF65-F5344CB8AC3E}">
        <p14:creationId xmlns:p14="http://schemas.microsoft.com/office/powerpoint/2010/main" val="231795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3414" y="-27384"/>
            <a:ext cx="9897480" cy="472245"/>
          </a:xfrm>
          <a:prstGeom prst="rect">
            <a:avLst/>
          </a:prstGeom>
        </p:spPr>
        <p:txBody>
          <a:bodyPr wrap="square" anchor="ctr">
            <a:spAutoFit/>
          </a:bodyPr>
          <a:lstStyle/>
          <a:p>
            <a:pPr algn="r">
              <a:lnSpc>
                <a:spcPct val="150000"/>
              </a:lnSpc>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２　</a:t>
            </a:r>
            <a:r>
              <a:rPr lang="ja-JP" altLang="en-US" sz="1646" b="1" dirty="0">
                <a:latin typeface="Meiryo UI" panose="020B0604030504040204" pitchFamily="50" charset="-128"/>
                <a:ea typeface="Meiryo UI" panose="020B0604030504040204" pitchFamily="50" charset="-128"/>
                <a:cs typeface="Meiryo UI" panose="020B0604030504040204" pitchFamily="50" charset="-128"/>
              </a:rPr>
              <a:t>基本方針の策定</a:t>
            </a:r>
          </a:p>
        </p:txBody>
      </p:sp>
      <p:grpSp>
        <p:nvGrpSpPr>
          <p:cNvPr id="12" name="グループ化 11"/>
          <p:cNvGrpSpPr/>
          <p:nvPr/>
        </p:nvGrpSpPr>
        <p:grpSpPr>
          <a:xfrm>
            <a:off x="90167" y="109788"/>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4" name="山形 23"/>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39">
            <a:extLst>
              <a:ext uri="{FF2B5EF4-FFF2-40B4-BE49-F238E27FC236}">
                <a16:creationId xmlns:a16="http://schemas.microsoft.com/office/drawing/2014/main" id="{C6B95C41-70FE-44F4-926C-C3326D2CF0EE}"/>
              </a:ext>
            </a:extLst>
          </p:cNvPr>
          <p:cNvSpPr/>
          <p:nvPr/>
        </p:nvSpPr>
        <p:spPr bwMode="auto">
          <a:xfrm>
            <a:off x="388343" y="994644"/>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4C5945D0-806E-4529-9656-EEEC35F3E932}"/>
              </a:ext>
            </a:extLst>
          </p:cNvPr>
          <p:cNvSpPr/>
          <p:nvPr/>
        </p:nvSpPr>
        <p:spPr>
          <a:xfrm>
            <a:off x="339369" y="589599"/>
            <a:ext cx="182614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基本方針（戦略）</a:t>
            </a:r>
          </a:p>
        </p:txBody>
      </p:sp>
      <p:sp>
        <p:nvSpPr>
          <p:cNvPr id="17" name="角丸四角形 39">
            <a:extLst>
              <a:ext uri="{FF2B5EF4-FFF2-40B4-BE49-F238E27FC236}">
                <a16:creationId xmlns:a16="http://schemas.microsoft.com/office/drawing/2014/main" id="{C6B95C41-70FE-44F4-926C-C3326D2CF0EE}"/>
              </a:ext>
            </a:extLst>
          </p:cNvPr>
          <p:cNvSpPr/>
          <p:nvPr/>
        </p:nvSpPr>
        <p:spPr bwMode="auto">
          <a:xfrm>
            <a:off x="388343" y="3919971"/>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r>
              <a:rPr lang="ja-JP" altLang="en-US" sz="1200" kern="0" dirty="0">
                <a:latin typeface="Meiryo UI" panose="020B0604030504040204" pitchFamily="50" charset="-128"/>
                <a:ea typeface="Meiryo UI" panose="020B0604030504040204" pitchFamily="50" charset="-128"/>
                <a:cs typeface="Meiryo UI" panose="020B0604030504040204" pitchFamily="50" charset="-128"/>
              </a:rPr>
              <a:t>各工程の工数を把握できると</a:t>
            </a:r>
            <a:r>
              <a:rPr lang="ja-JP" altLang="en-US" sz="1200" dirty="0"/>
              <a:t>、取得した実績をもとに工程表の基準を定めることができる</a:t>
            </a:r>
            <a:endParaRPr lang="en-US" altLang="ja-JP" sz="1200" dirty="0"/>
          </a:p>
          <a:p>
            <a:r>
              <a:rPr kumimoji="0" lang="ja-JP" altLang="en-US" sz="1200" dirty="0">
                <a:latin typeface="Meiryo UI" panose="020B0604030504040204" pitchFamily="50" charset="-128"/>
                <a:ea typeface="Meiryo UI" panose="020B0604030504040204" pitchFamily="50" charset="-128"/>
                <a:cs typeface="Meiryo UI" panose="020B0604030504040204" pitchFamily="50" charset="-128"/>
              </a:rPr>
              <a:t>基準時間が現在の実績より短い工程を統廃合することにより、人的コストの低減に繋がる</a:t>
            </a:r>
            <a:endParaRPr kumimoji="0"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endParaRPr kumimoji="0"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kumimoji="0" lang="ja-JP" altLang="en-US" sz="1200" dirty="0">
                <a:latin typeface="Meiryo UI" panose="020B0604030504040204" pitchFamily="50" charset="-128"/>
                <a:ea typeface="Meiryo UI" panose="020B0604030504040204" pitchFamily="50" charset="-128"/>
                <a:cs typeface="Meiryo UI" panose="020B0604030504040204" pitchFamily="50" charset="-128"/>
              </a:rPr>
              <a:t>（物流は「バラバラに納品されたものを、後工程で使いやすいように整理してあげる」ことが目的であるが、</a:t>
            </a:r>
            <a:endParaRPr kumimoji="0"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kumimoji="0" lang="ja-JP" altLang="en-US" sz="1200" dirty="0">
                <a:latin typeface="Meiryo UI" panose="020B0604030504040204" pitchFamily="50" charset="-128"/>
                <a:ea typeface="Meiryo UI" panose="020B0604030504040204" pitchFamily="50" charset="-128"/>
                <a:cs typeface="Meiryo UI" panose="020B0604030504040204" pitchFamily="50" charset="-128"/>
              </a:rPr>
              <a:t>　 現状は、配置の悪さにより無駄に移動する、安全確保のために紐を縛る、等の目的には関係ない作業をしているのが実態である。）</a:t>
            </a:r>
            <a:endParaRPr kumimoji="0"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ts val="600"/>
              </a:spcBef>
              <a:spcAft>
                <a:spcPct val="0"/>
              </a:spcAft>
            </a:pPr>
            <a:endParaRPr kumimoji="0"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ts val="600"/>
              </a:spcBef>
              <a:spcAft>
                <a:spcPct val="0"/>
              </a:spcAft>
            </a:pPr>
            <a:r>
              <a:rPr kumimoji="0" lang="ja-JP" altLang="en-US" sz="1200" dirty="0">
                <a:latin typeface="Meiryo UI" panose="020B0604030504040204" pitchFamily="50" charset="-128"/>
                <a:ea typeface="Meiryo UI" panose="020B0604030504040204" pitchFamily="50" charset="-128"/>
                <a:cs typeface="Meiryo UI" panose="020B0604030504040204" pitchFamily="50" charset="-128"/>
              </a:rPr>
              <a:t>②</a:t>
            </a:r>
            <a:r>
              <a:rPr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現場の人目線でのセンサーの選定の理由</a:t>
            </a:r>
            <a:endParaRPr kumimoji="0"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ts val="600"/>
              </a:spcBef>
              <a:spcAft>
                <a:spcPct val="0"/>
              </a:spcAft>
            </a:pPr>
            <a:r>
              <a:rPr kumimoji="0" lang="ja-JP" altLang="en-US" sz="1200" dirty="0">
                <a:latin typeface="Meiryo UI" panose="020B0604030504040204" pitchFamily="50" charset="-128"/>
                <a:ea typeface="Meiryo UI" panose="020B0604030504040204" pitchFamily="50" charset="-128"/>
                <a:cs typeface="Meiryo UI" panose="020B0604030504040204" pitchFamily="50" charset="-128"/>
              </a:rPr>
              <a:t>作業に支障があるセンサを採用したら、正確なデータが取れないため。</a:t>
            </a: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a:extLst>
              <a:ext uri="{FF2B5EF4-FFF2-40B4-BE49-F238E27FC236}">
                <a16:creationId xmlns:a16="http://schemas.microsoft.com/office/drawing/2014/main" id="{4C5945D0-806E-4529-9656-EEEC35F3E932}"/>
              </a:ext>
            </a:extLst>
          </p:cNvPr>
          <p:cNvSpPr/>
          <p:nvPr/>
        </p:nvSpPr>
        <p:spPr>
          <a:xfrm>
            <a:off x="339369" y="3514926"/>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a:t>
            </a:r>
          </a:p>
        </p:txBody>
      </p:sp>
      <p:sp>
        <p:nvSpPr>
          <p:cNvPr id="20" name="Rectangle 4"/>
          <p:cNvSpPr txBox="1">
            <a:spLocks noChangeArrowheads="1"/>
          </p:cNvSpPr>
          <p:nvPr/>
        </p:nvSpPr>
        <p:spPr bwMode="auto">
          <a:xfrm>
            <a:off x="412896" y="1032231"/>
            <a:ext cx="5895656" cy="1710596"/>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基本方針（戦略）</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・物流の各工程にどれだけ工数がかかっているかを把握できる状態にする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br>
              <a:rPr lang="ja-JP" altLang="en-US" sz="10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10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・どのように攻めるのか？　取り組むのか？</a:t>
            </a:r>
            <a:br>
              <a:rPr lang="ja-JP" altLang="en-US" sz="10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10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（競合に勝つための戦略、進め方など）</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①現状把握</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②現場の人目線でのセンサーの選定</a:t>
            </a:r>
          </a:p>
          <a:p>
            <a:pPr marL="0" indent="0">
              <a:spcBef>
                <a:spcPts val="0"/>
              </a:spcBef>
              <a:buNone/>
              <a:defRPr/>
            </a:pP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a:spcBef>
                <a:spcPts val="0"/>
              </a:spcBef>
              <a:buNone/>
              <a:defRPr/>
            </a:pPr>
            <a:endPar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a:spcBef>
                <a:spcPts val="0"/>
              </a:spcBef>
              <a:buNone/>
              <a:defRPr/>
            </a:pPr>
            <a:endPar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0223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３　目標設定</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045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目指す姿（あるべき姿）の実現に向けて</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今回到達したい・しなければならない</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地点</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を具体的に設定する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目標設定を適切に行うことで、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課題の体系化や対策立案を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正しく行うことができる</a:t>
            </a:r>
          </a:p>
        </p:txBody>
      </p:sp>
    </p:spTree>
    <p:extLst>
      <p:ext uri="{BB962C8B-B14F-4D97-AF65-F5344CB8AC3E}">
        <p14:creationId xmlns:p14="http://schemas.microsoft.com/office/powerpoint/2010/main" val="339251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5959"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３　目標設定</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045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3">
            <a:extLst>
              <a:ext uri="{FF2B5EF4-FFF2-40B4-BE49-F238E27FC236}">
                <a16:creationId xmlns:a16="http://schemas.microsoft.com/office/drawing/2014/main" id="{F455BE2D-407A-4600-80F6-9C6049CA2C2A}"/>
              </a:ext>
            </a:extLst>
          </p:cNvPr>
          <p:cNvSpPr/>
          <p:nvPr/>
        </p:nvSpPr>
        <p:spPr bwMode="auto">
          <a:xfrm>
            <a:off x="492118" y="1007565"/>
            <a:ext cx="10376420" cy="347086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C76908C4-F463-4C32-8EE2-577D588F697C}"/>
              </a:ext>
            </a:extLst>
          </p:cNvPr>
          <p:cNvSpPr/>
          <p:nvPr/>
        </p:nvSpPr>
        <p:spPr>
          <a:xfrm>
            <a:off x="253610" y="602522"/>
            <a:ext cx="1210588"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（１）目標</a:t>
            </a:r>
          </a:p>
        </p:txBody>
      </p:sp>
      <p:sp>
        <p:nvSpPr>
          <p:cNvPr id="18" name="角丸四角形 26">
            <a:extLst>
              <a:ext uri="{FF2B5EF4-FFF2-40B4-BE49-F238E27FC236}">
                <a16:creationId xmlns:a16="http://schemas.microsoft.com/office/drawing/2014/main" id="{ECCFF519-C958-4F42-9EAA-331991164A38}"/>
              </a:ext>
            </a:extLst>
          </p:cNvPr>
          <p:cNvSpPr/>
          <p:nvPr/>
        </p:nvSpPr>
        <p:spPr bwMode="auto">
          <a:xfrm>
            <a:off x="483558" y="4816989"/>
            <a:ext cx="10384980" cy="1485386"/>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a:extLst>
              <a:ext uri="{FF2B5EF4-FFF2-40B4-BE49-F238E27FC236}">
                <a16:creationId xmlns:a16="http://schemas.microsoft.com/office/drawing/2014/main" id="{C981271C-1CFE-4404-9694-CE8CD38FA534}"/>
              </a:ext>
            </a:extLst>
          </p:cNvPr>
          <p:cNvSpPr/>
          <p:nvPr/>
        </p:nvSpPr>
        <p:spPr>
          <a:xfrm>
            <a:off x="298126" y="4478435"/>
            <a:ext cx="1553630"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（２）その理由</a:t>
            </a:r>
          </a:p>
        </p:txBody>
      </p:sp>
      <p:sp>
        <p:nvSpPr>
          <p:cNvPr id="20" name="Rectangle 4">
            <a:extLst>
              <a:ext uri="{FF2B5EF4-FFF2-40B4-BE49-F238E27FC236}">
                <a16:creationId xmlns:a16="http://schemas.microsoft.com/office/drawing/2014/main" id="{4912CF60-109A-44F6-9A69-21110494B89B}"/>
              </a:ext>
            </a:extLst>
          </p:cNvPr>
          <p:cNvSpPr txBox="1">
            <a:spLocks noChangeArrowheads="1"/>
          </p:cNvSpPr>
          <p:nvPr/>
        </p:nvSpPr>
        <p:spPr bwMode="auto">
          <a:xfrm>
            <a:off x="553941" y="4945457"/>
            <a:ext cx="9940900" cy="122845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①の</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で「集計精度で分類不能箇所」を用いた理由</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標準時間の策定には正確な作業実績が必要なので、</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の予測で不確実性が高いものは予測として入れ込みたくはない。</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したがって、不確実性が高いものは、暫定的に不明という分類にし、後からヒトの目により作業分類したい。というモチベーションがあるため。</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b="0" kern="0" dirty="0">
                <a:latin typeface="Meiryo UI" panose="020B0604030504040204" pitchFamily="50" charset="-128"/>
                <a:ea typeface="Meiryo UI" panose="020B0604030504040204" pitchFamily="50" charset="-128"/>
                <a:cs typeface="Meiryo UI" panose="020B0604030504040204" pitchFamily="50" charset="-128"/>
              </a:rPr>
              <a:t>プロセスに関しては通常の</a:t>
            </a:r>
            <a:r>
              <a:rPr lang="en-US" altLang="ja-JP" sz="1400" b="0" kern="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開発と同プロセスを採用</a:t>
            </a:r>
            <a:endParaRPr lang="en-US" altLang="ja-JP" sz="14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Rectangle 4"/>
          <p:cNvSpPr txBox="1">
            <a:spLocks noChangeArrowheads="1"/>
          </p:cNvSpPr>
          <p:nvPr/>
        </p:nvSpPr>
        <p:spPr bwMode="auto">
          <a:xfrm>
            <a:off x="537123" y="1067970"/>
            <a:ext cx="6794022" cy="2376812"/>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①モノ・サービス自体の目標（目標仕様など。Ｑ・Ｃ・Ｄの観点で「いつまでに」「何を」「どのレベル」にするのか？）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：業務分類精度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95%</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以上</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C</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：予算</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1500</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万</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D</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kern="0">
                <a:latin typeface="Meiryo UI" panose="020B0604030504040204" pitchFamily="50" charset="-128"/>
                <a:ea typeface="Meiryo UI" panose="020B0604030504040204" pitchFamily="50" charset="-128"/>
                <a:cs typeface="Meiryo UI" panose="020B0604030504040204" pitchFamily="50" charset="-128"/>
              </a:rPr>
              <a:t>-2023/9</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月</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②</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プロセス（実施事項）の目標（「いつまでに」「何を」「どこまで」やるのか？）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nvGraphicFramePr>
        <p:xfrm>
          <a:off x="902895" y="2190798"/>
          <a:ext cx="9116333" cy="2118360"/>
        </p:xfrm>
        <a:graphic>
          <a:graphicData uri="http://schemas.openxmlformats.org/drawingml/2006/table">
            <a:tbl>
              <a:tblPr firstRow="1" bandRow="1">
                <a:tableStyleId>{5940675A-B579-460E-94D1-54222C63F5DA}</a:tableStyleId>
              </a:tblPr>
              <a:tblGrid>
                <a:gridCol w="2779628">
                  <a:extLst>
                    <a:ext uri="{9D8B030D-6E8A-4147-A177-3AD203B41FA5}">
                      <a16:colId xmlns:a16="http://schemas.microsoft.com/office/drawing/2014/main" val="1630563284"/>
                    </a:ext>
                  </a:extLst>
                </a:gridCol>
                <a:gridCol w="2088232">
                  <a:extLst>
                    <a:ext uri="{9D8B030D-6E8A-4147-A177-3AD203B41FA5}">
                      <a16:colId xmlns:a16="http://schemas.microsoft.com/office/drawing/2014/main" val="4138871481"/>
                    </a:ext>
                  </a:extLst>
                </a:gridCol>
                <a:gridCol w="4248473">
                  <a:extLst>
                    <a:ext uri="{9D8B030D-6E8A-4147-A177-3AD203B41FA5}">
                      <a16:colId xmlns:a16="http://schemas.microsoft.com/office/drawing/2014/main" val="654404321"/>
                    </a:ext>
                  </a:extLst>
                </a:gridCol>
              </a:tblGrid>
              <a:tr h="180920">
                <a:tc>
                  <a:txBody>
                    <a:bodyPr/>
                    <a:lstStyle/>
                    <a:p>
                      <a:r>
                        <a:rPr kumimoji="1" lang="ja-JP" altLang="en-US" sz="900" b="1" dirty="0">
                          <a:latin typeface="Meiryo UI" panose="020B0604030504040204" pitchFamily="50" charset="-128"/>
                          <a:ea typeface="Meiryo UI" panose="020B0604030504040204" pitchFamily="50" charset="-128"/>
                        </a:rPr>
                        <a:t>実施事項</a:t>
                      </a:r>
                    </a:p>
                  </a:txBody>
                  <a:tcPr anchor="ctr" anchorCtr="1">
                    <a:solidFill>
                      <a:srgbClr val="CCFFFF"/>
                    </a:solidFill>
                  </a:tcPr>
                </a:tc>
                <a:tc>
                  <a:txBody>
                    <a:bodyPr/>
                    <a:lstStyle/>
                    <a:p>
                      <a:r>
                        <a:rPr kumimoji="1" lang="ja-JP" altLang="en-US" sz="900" b="1" dirty="0">
                          <a:latin typeface="Meiryo UI" panose="020B0604030504040204" pitchFamily="50" charset="-128"/>
                          <a:ea typeface="Meiryo UI" panose="020B0604030504040204" pitchFamily="50" charset="-128"/>
                        </a:rPr>
                        <a:t>スケジュール</a:t>
                      </a:r>
                    </a:p>
                  </a:txBody>
                  <a:tcPr anchor="ctr" anchorCtr="1">
                    <a:solidFill>
                      <a:srgbClr val="CCFFFF"/>
                    </a:solidFill>
                  </a:tcPr>
                </a:tc>
                <a:tc>
                  <a:txBody>
                    <a:bodyPr/>
                    <a:lstStyle/>
                    <a:p>
                      <a:r>
                        <a:rPr kumimoji="1" lang="ja-JP" altLang="en-US" sz="900" b="1" dirty="0">
                          <a:latin typeface="Meiryo UI" panose="020B0604030504040204" pitchFamily="50" charset="-128"/>
                          <a:ea typeface="Meiryo UI" panose="020B0604030504040204" pitchFamily="50" charset="-128"/>
                        </a:rPr>
                        <a:t>主要成果物</a:t>
                      </a:r>
                    </a:p>
                  </a:txBody>
                  <a:tcPr anchor="ctr" anchorCtr="1">
                    <a:solidFill>
                      <a:srgbClr val="CCFFFF"/>
                    </a:solidFill>
                  </a:tcPr>
                </a:tc>
                <a:extLst>
                  <a:ext uri="{0D108BD9-81ED-4DB2-BD59-A6C34878D82A}">
                    <a16:rowId xmlns:a16="http://schemas.microsoft.com/office/drawing/2014/main" val="1833744947"/>
                  </a:ext>
                </a:extLst>
              </a:tr>
              <a:tr h="296051">
                <a:tc>
                  <a:txBody>
                    <a:bodyPr/>
                    <a:lstStyle/>
                    <a:p>
                      <a:r>
                        <a:rPr kumimoji="1" lang="ja-JP" altLang="en-US" sz="1000" b="1" dirty="0">
                          <a:latin typeface="Meiryo UI" panose="020B0604030504040204" pitchFamily="50" charset="-128"/>
                          <a:ea typeface="Meiryo UI" panose="020B0604030504040204" pitchFamily="50" charset="-128"/>
                        </a:rPr>
                        <a:t>業務整理・目指す姿の確認</a:t>
                      </a:r>
                    </a:p>
                  </a:txBody>
                  <a:tcPr>
                    <a:solidFill>
                      <a:schemeClr val="bg1"/>
                    </a:solidFill>
                  </a:tcPr>
                </a:tc>
                <a:tc>
                  <a:txBody>
                    <a:bodyPr/>
                    <a:lstStyle/>
                    <a:p>
                      <a:r>
                        <a:rPr lang="en-US" altLang="ja-JP" sz="700" b="0" kern="0">
                          <a:latin typeface="Meiryo UI" panose="020B0604030504040204" pitchFamily="50" charset="-128"/>
                          <a:ea typeface="Meiryo UI" panose="020B0604030504040204" pitchFamily="50" charset="-128"/>
                          <a:cs typeface="Meiryo UI" panose="020B0604030504040204" pitchFamily="50" charset="-128"/>
                        </a:rPr>
                        <a:t>-22/6</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月中旬</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業務一覧表</a:t>
                      </a:r>
                      <a:endParaRPr kumimoji="1" lang="en-US" altLang="ja-JP" sz="900" dirty="0">
                        <a:latin typeface="Meiryo UI" panose="020B0604030504040204" pitchFamily="50" charset="-128"/>
                        <a:ea typeface="Meiryo UI" panose="020B0604030504040204" pitchFamily="50" charset="-128"/>
                      </a:endParaRPr>
                    </a:p>
                    <a:p>
                      <a:r>
                        <a:rPr kumimoji="1" lang="en-US" altLang="ja-JP" sz="900" dirty="0" err="1">
                          <a:latin typeface="Meiryo UI" panose="020B0604030504040204" pitchFamily="50" charset="-128"/>
                          <a:ea typeface="Meiryo UI" panose="020B0604030504040204" pitchFamily="50" charset="-128"/>
                        </a:rPr>
                        <a:t>ToBe</a:t>
                      </a:r>
                      <a:r>
                        <a:rPr kumimoji="1" lang="ja-JP" altLang="en-US" sz="900" dirty="0">
                          <a:latin typeface="Meiryo UI" panose="020B0604030504040204" pitchFamily="50" charset="-128"/>
                          <a:ea typeface="Meiryo UI" panose="020B0604030504040204" pitchFamily="50" charset="-128"/>
                        </a:rPr>
                        <a:t>業務フロー等</a:t>
                      </a:r>
                    </a:p>
                  </a:txBody>
                  <a:tcPr>
                    <a:solidFill>
                      <a:schemeClr val="bg1"/>
                    </a:solidFill>
                  </a:tcPr>
                </a:tc>
                <a:extLst>
                  <a:ext uri="{0D108BD9-81ED-4DB2-BD59-A6C34878D82A}">
                    <a16:rowId xmlns:a16="http://schemas.microsoft.com/office/drawing/2014/main" val="1361382823"/>
                  </a:ext>
                </a:extLst>
              </a:tr>
              <a:tr h="263157">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ja-JP" altLang="en-US" sz="700" b="1" kern="0" dirty="0">
                          <a:solidFill>
                            <a:schemeClr val="tx1"/>
                          </a:solidFill>
                          <a:latin typeface="Meiryo UI"/>
                          <a:ea typeface="Meiryo UI"/>
                          <a:cs typeface="Meiryo UI" panose="020B0604030504040204" pitchFamily="50" charset="-128"/>
                        </a:rPr>
                        <a:t>目指す姿に向けた検討</a:t>
                      </a:r>
                      <a:endParaRPr lang="en-US" altLang="ja-JP" sz="700" b="1" kern="0" dirty="0">
                        <a:latin typeface="Meiryo UI"/>
                        <a:ea typeface="Meiryo UI"/>
                        <a:cs typeface="Meiryo UI" panose="020B0604030504040204" pitchFamily="50" charset="-128"/>
                      </a:endParaRPr>
                    </a:p>
                    <a:p>
                      <a:r>
                        <a:rPr lang="en-US" altLang="ja-JP" sz="700" b="1" kern="0" dirty="0">
                          <a:latin typeface="Meiryo UI"/>
                          <a:ea typeface="Meiryo UI"/>
                          <a:cs typeface="Meiryo UI" panose="020B0604030504040204" pitchFamily="50" charset="-128"/>
                        </a:rPr>
                        <a:t>~</a:t>
                      </a:r>
                      <a:r>
                        <a:rPr lang="ja-JP" altLang="en-US" sz="700" b="1" kern="0" dirty="0">
                          <a:latin typeface="Meiryo UI"/>
                          <a:ea typeface="Meiryo UI"/>
                          <a:cs typeface="Meiryo UI" panose="020B0604030504040204" pitchFamily="50" charset="-128"/>
                        </a:rPr>
                        <a:t>データ取得方法選定及びセンサ選定</a:t>
                      </a:r>
                      <a:r>
                        <a:rPr lang="en-US" altLang="ja-JP" sz="700" b="1" kern="0" dirty="0">
                          <a:latin typeface="Meiryo UI"/>
                          <a:ea typeface="Meiryo UI"/>
                          <a:cs typeface="Meiryo UI" panose="020B0604030504040204" pitchFamily="50" charset="-128"/>
                        </a:rPr>
                        <a:t>~</a:t>
                      </a:r>
                      <a:endParaRPr kumimoji="1" lang="ja-JP" altLang="en-US" sz="700" b="1" dirty="0"/>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b="0" kern="0">
                          <a:latin typeface="Meiryo UI" panose="020B0604030504040204" pitchFamily="50" charset="-128"/>
                          <a:ea typeface="Meiryo UI" panose="020B0604030504040204" pitchFamily="50" charset="-128"/>
                          <a:cs typeface="Meiryo UI" panose="020B0604030504040204" pitchFamily="50" charset="-128"/>
                        </a:rPr>
                        <a:t>-22/7</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900" dirty="0"/>
                        <a:t>ベンチマーク表</a:t>
                      </a:r>
                    </a:p>
                  </a:txBody>
                  <a:tcPr>
                    <a:solidFill>
                      <a:schemeClr val="bg1"/>
                    </a:solidFill>
                  </a:tcPr>
                </a:tc>
                <a:extLst>
                  <a:ext uri="{0D108BD9-81ED-4DB2-BD59-A6C34878D82A}">
                    <a16:rowId xmlns:a16="http://schemas.microsoft.com/office/drawing/2014/main" val="436899070"/>
                  </a:ext>
                </a:extLst>
              </a:tr>
              <a:tr h="1864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00" b="1" dirty="0">
                          <a:latin typeface="Meiryo UI" panose="020B0604030504040204" pitchFamily="50" charset="-128"/>
                          <a:ea typeface="Meiryo UI" panose="020B0604030504040204" pitchFamily="50" charset="-128"/>
                        </a:rPr>
                        <a:t>データ取得</a:t>
                      </a:r>
                    </a:p>
                  </a:txBody>
                  <a:tcPr>
                    <a:solidFill>
                      <a:schemeClr val="bg1"/>
                    </a:solidFill>
                  </a:tcPr>
                </a:tc>
                <a:tc>
                  <a:txBody>
                    <a:bodyPr/>
                    <a:lstStyle/>
                    <a:p>
                      <a:r>
                        <a:rPr lang="en-US" altLang="ja-JP" sz="700" b="0" kern="0">
                          <a:latin typeface="Meiryo UI" panose="020B0604030504040204" pitchFamily="50" charset="-128"/>
                          <a:ea typeface="Meiryo UI" panose="020B0604030504040204" pitchFamily="50" charset="-128"/>
                          <a:cs typeface="Meiryo UI" panose="020B0604030504040204" pitchFamily="50" charset="-128"/>
                        </a:rPr>
                        <a:t>-22/8</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月中旬</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プログラミングで扱いやすい形式の測定データ</a:t>
                      </a:r>
                    </a:p>
                  </a:txBody>
                  <a:tcPr>
                    <a:solidFill>
                      <a:schemeClr val="bg1"/>
                    </a:solidFill>
                  </a:tcPr>
                </a:tc>
                <a:extLst>
                  <a:ext uri="{0D108BD9-81ED-4DB2-BD59-A6C34878D82A}">
                    <a16:rowId xmlns:a16="http://schemas.microsoft.com/office/drawing/2014/main" val="2559121082"/>
                  </a:ext>
                </a:extLst>
              </a:tr>
              <a:tr h="186403">
                <a:tc>
                  <a:txBody>
                    <a:bodyPr/>
                    <a:lstStyle/>
                    <a:p>
                      <a:r>
                        <a:rPr kumimoji="1" lang="ja-JP" altLang="en-US" sz="1000" b="1" dirty="0"/>
                        <a:t>簡易検証</a:t>
                      </a:r>
                    </a:p>
                  </a:txBody>
                  <a:tcPr>
                    <a:solidFill>
                      <a:schemeClr val="bg1"/>
                    </a:solidFill>
                  </a:tcPr>
                </a:tc>
                <a:tc>
                  <a:txBody>
                    <a:bodyPr/>
                    <a:lstStyle/>
                    <a:p>
                      <a:r>
                        <a:rPr lang="en-US" altLang="ja-JP" sz="700" b="0" kern="0" dirty="0">
                          <a:latin typeface="Meiryo UI" panose="020B0604030504040204" pitchFamily="50" charset="-128"/>
                          <a:ea typeface="Meiryo UI" panose="020B0604030504040204" pitchFamily="50" charset="-128"/>
                          <a:cs typeface="Meiryo UI" panose="020B0604030504040204" pitchFamily="50" charset="-128"/>
                        </a:rPr>
                        <a:t>-22/9</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検証用プログラム</a:t>
                      </a:r>
                    </a:p>
                  </a:txBody>
                  <a:tcPr>
                    <a:solidFill>
                      <a:schemeClr val="bg1"/>
                    </a:solidFill>
                  </a:tcPr>
                </a:tc>
                <a:extLst>
                  <a:ext uri="{0D108BD9-81ED-4DB2-BD59-A6C34878D82A}">
                    <a16:rowId xmlns:a16="http://schemas.microsoft.com/office/drawing/2014/main" val="4273817722"/>
                  </a:ext>
                </a:extLst>
              </a:tr>
              <a:tr h="307016">
                <a:tc>
                  <a:txBody>
                    <a:bodyPr/>
                    <a:lstStyle/>
                    <a:p>
                      <a:pPr algn="l"/>
                      <a:r>
                        <a:rPr lang="ja-JP" altLang="en-US" sz="1000" b="1" dirty="0"/>
                        <a:t>本番稼働に向けたソリューション開発</a:t>
                      </a:r>
                      <a:r>
                        <a:rPr lang="en-US" altLang="ja-JP" sz="1000" b="1" dirty="0"/>
                        <a:t>or</a:t>
                      </a:r>
                      <a:r>
                        <a:rPr lang="ja-JP" altLang="en-US" sz="1000" b="1" dirty="0"/>
                        <a:t>導入</a:t>
                      </a:r>
                      <a:endParaRPr kumimoji="1" lang="ja-JP" altLang="en-US" sz="1000" b="1" dirty="0"/>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kern="0" dirty="0">
                          <a:solidFill>
                            <a:srgbClr val="000000"/>
                          </a:solidFill>
                          <a:ea typeface="+mn-lt"/>
                          <a:cs typeface="Meiryo UI" panose="020B0604030504040204" pitchFamily="50" charset="-128"/>
                        </a:rPr>
                        <a:t>-</a:t>
                      </a:r>
                      <a:r>
                        <a:rPr lang="en-US" altLang="ja-JP" sz="700" kern="0" dirty="0">
                          <a:solidFill>
                            <a:srgbClr val="000000"/>
                          </a:solidFill>
                          <a:latin typeface="Meiryo UI"/>
                          <a:ea typeface="Meiryo UI"/>
                          <a:cs typeface="Meiryo UI" panose="020B0604030504040204" pitchFamily="50" charset="-128"/>
                        </a:rPr>
                        <a:t>23</a:t>
                      </a:r>
                      <a:r>
                        <a:rPr lang="ja-JP" altLang="en-US" sz="700" kern="0" dirty="0">
                          <a:solidFill>
                            <a:srgbClr val="000000"/>
                          </a:solidFill>
                          <a:latin typeface="Meiryo UI"/>
                          <a:ea typeface="Meiryo UI"/>
                          <a:cs typeface="Meiryo UI" panose="020B0604030504040204" pitchFamily="50" charset="-128"/>
                        </a:rPr>
                        <a:t>年</a:t>
                      </a:r>
                      <a:r>
                        <a:rPr lang="en-US" altLang="ja-JP" sz="700" kern="0" dirty="0">
                          <a:solidFill>
                            <a:srgbClr val="000000"/>
                          </a:solidFill>
                          <a:latin typeface="Meiryo UI"/>
                          <a:ea typeface="Meiryo UI"/>
                          <a:cs typeface="Meiryo UI" panose="020B0604030504040204" pitchFamily="50" charset="-128"/>
                        </a:rPr>
                        <a:t>4</a:t>
                      </a:r>
                      <a:r>
                        <a:rPr lang="ja-JP" altLang="en-US" sz="700" kern="0" dirty="0">
                          <a:solidFill>
                            <a:srgbClr val="000000"/>
                          </a:solidFill>
                          <a:latin typeface="Meiryo UI"/>
                          <a:ea typeface="Meiryo UI"/>
                          <a:cs typeface="Meiryo UI" panose="020B0604030504040204" pitchFamily="50" charset="-128"/>
                        </a:rPr>
                        <a:t>月</a:t>
                      </a:r>
                      <a:endParaRPr lang="en-US" altLang="ja-JP" sz="700" kern="0" dirty="0">
                        <a:solidFill>
                          <a:srgbClr val="000000"/>
                        </a:solidFill>
                        <a:latin typeface="Meiryo UI"/>
                        <a:ea typeface="Meiryo UI"/>
                        <a:cs typeface="Meiryo UI" panose="020B0604030504040204" pitchFamily="50" charset="-128"/>
                      </a:endParaRPr>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業務要件書</a:t>
                      </a:r>
                      <a:r>
                        <a:rPr kumimoji="1" lang="en-US" altLang="ja-JP" sz="900" baseline="0" dirty="0">
                          <a:latin typeface="Meiryo UI" panose="020B0604030504040204" pitchFamily="50" charset="-128"/>
                          <a:ea typeface="Meiryo UI" panose="020B0604030504040204" pitchFamily="50" charset="-128"/>
                        </a:rPr>
                        <a:t>, </a:t>
                      </a:r>
                      <a:r>
                        <a:rPr kumimoji="1" lang="ja-JP" altLang="en-US" sz="900" dirty="0">
                          <a:latin typeface="Meiryo UI" panose="020B0604030504040204" pitchFamily="50" charset="-128"/>
                          <a:ea typeface="Meiryo UI" panose="020B0604030504040204" pitchFamily="50" charset="-128"/>
                        </a:rPr>
                        <a:t>システム要件書</a:t>
                      </a:r>
                      <a:endParaRPr kumimoji="1" lang="en-US" altLang="ja-JP" sz="900" dirty="0">
                        <a:latin typeface="Meiryo UI" panose="020B0604030504040204" pitchFamily="50" charset="-128"/>
                        <a:ea typeface="Meiryo UI" panose="020B0604030504040204" pitchFamily="50" charset="-128"/>
                      </a:endParaRPr>
                    </a:p>
                    <a:p>
                      <a:r>
                        <a:rPr kumimoji="1" lang="en-US" altLang="ja-JP" sz="900" dirty="0">
                          <a:latin typeface="Meiryo UI" panose="020B0604030504040204" pitchFamily="50" charset="-128"/>
                          <a:ea typeface="Meiryo UI" panose="020B0604030504040204" pitchFamily="50" charset="-128"/>
                        </a:rPr>
                        <a:t>UAT</a:t>
                      </a:r>
                      <a:r>
                        <a:rPr kumimoji="1" lang="ja-JP" altLang="en-US" sz="900" dirty="0">
                          <a:latin typeface="Meiryo UI" panose="020B0604030504040204" pitchFamily="50" charset="-128"/>
                          <a:ea typeface="Meiryo UI" panose="020B0604030504040204" pitchFamily="50" charset="-128"/>
                        </a:rPr>
                        <a:t>仕様書 等</a:t>
                      </a:r>
                    </a:p>
                  </a:txBody>
                  <a:tcPr>
                    <a:solidFill>
                      <a:schemeClr val="bg1"/>
                    </a:solidFill>
                  </a:tcPr>
                </a:tc>
                <a:extLst>
                  <a:ext uri="{0D108BD9-81ED-4DB2-BD59-A6C34878D82A}">
                    <a16:rowId xmlns:a16="http://schemas.microsoft.com/office/drawing/2014/main" val="501576540"/>
                  </a:ext>
                </a:extLst>
              </a:tr>
              <a:tr h="296051">
                <a:tc>
                  <a:txBody>
                    <a:bodyPr/>
                    <a:lstStyle/>
                    <a:p>
                      <a:r>
                        <a:rPr kumimoji="1" lang="ja-JP" altLang="en-US" sz="1000" b="1" dirty="0">
                          <a:latin typeface="Meiryo UI" panose="020B0604030504040204" pitchFamily="50" charset="-128"/>
                          <a:ea typeface="Meiryo UI" panose="020B0604030504040204" pitchFamily="50" charset="-128"/>
                        </a:rPr>
                        <a:t>効果確認、横展開</a:t>
                      </a:r>
                      <a:endParaRPr kumimoji="1" lang="en-US" altLang="ja-JP" sz="1000" b="1" dirty="0">
                        <a:latin typeface="Meiryo UI" panose="020B0604030504040204" pitchFamily="50" charset="-128"/>
                        <a:ea typeface="Meiryo UI" panose="020B0604030504040204" pitchFamily="50" charset="-128"/>
                      </a:endParaRP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23</a:t>
                      </a:r>
                      <a:r>
                        <a:rPr lang="ja-JP" altLang="en-US"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運用結果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報告資料</a:t>
                      </a: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2557324088"/>
                  </a:ext>
                </a:extLst>
              </a:tr>
            </a:tbl>
          </a:graphicData>
        </a:graphic>
      </p:graphicFrame>
    </p:spTree>
    <p:extLst>
      <p:ext uri="{BB962C8B-B14F-4D97-AF65-F5344CB8AC3E}">
        <p14:creationId xmlns:p14="http://schemas.microsoft.com/office/powerpoint/2010/main" val="127987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90167" y="11015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目標を達成するために、対策が必要な課題</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を列挙し体系化する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これまでのやり方に囚われず</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より良いやり方を発想し、対策を立案する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37358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角丸四角形 43"/>
          <p:cNvSpPr/>
          <p:nvPr/>
        </p:nvSpPr>
        <p:spPr>
          <a:xfrm>
            <a:off x="7896189" y="1722571"/>
            <a:ext cx="3063114" cy="1509346"/>
          </a:xfrm>
          <a:prstGeom prst="roundRect">
            <a:avLst/>
          </a:prstGeom>
          <a:solidFill>
            <a:schemeClr val="accent5">
              <a:lumMod val="20000"/>
              <a:lumOff val="80000"/>
              <a:alpha val="2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23149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28303" y="25696"/>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14"/>
          <p:cNvSpPr/>
          <p:nvPr/>
        </p:nvSpPr>
        <p:spPr bwMode="auto">
          <a:xfrm>
            <a:off x="316335" y="5013176"/>
            <a:ext cx="10503912" cy="108012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中分類に落とし込む際に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MECE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の考えを採用。</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人件費＝従業員の人数＊人単価（＝時給）＊労働時間　　</a:t>
            </a:r>
          </a:p>
        </p:txBody>
      </p:sp>
      <p:sp>
        <p:nvSpPr>
          <p:cNvPr id="16" name="正方形/長方形 15"/>
          <p:cNvSpPr/>
          <p:nvPr/>
        </p:nvSpPr>
        <p:spPr>
          <a:xfrm>
            <a:off x="316335" y="4598777"/>
            <a:ext cx="4115229"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理由（どのような考えで課題を体系化したか）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4"/>
          <p:cNvSpPr txBox="1">
            <a:spLocks noChangeArrowheads="1"/>
          </p:cNvSpPr>
          <p:nvPr/>
        </p:nvSpPr>
        <p:spPr bwMode="auto">
          <a:xfrm>
            <a:off x="711264" y="2020454"/>
            <a:ext cx="1662685" cy="1638804"/>
          </a:xfrm>
          <a:prstGeom prst="rect">
            <a:avLst/>
          </a:prstGeom>
          <a:solidFill>
            <a:schemeClr val="bg1"/>
          </a:solidFill>
          <a:ln w="19050">
            <a:solidFill>
              <a:schemeClr val="tx2"/>
            </a:solidFill>
          </a:ln>
          <a:effec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600" b="1" kern="0" dirty="0">
                <a:latin typeface="Meiryo UI" panose="020B0604030504040204" pitchFamily="50" charset="-128"/>
                <a:ea typeface="Meiryo UI" panose="020B0604030504040204" pitchFamily="50" charset="-128"/>
                <a:cs typeface="Meiryo UI" panose="020B0604030504040204" pitchFamily="50" charset="-128"/>
              </a:rPr>
              <a:t>ロボットや設備導入で</a:t>
            </a:r>
            <a:r>
              <a:rPr lang="ja-JP" altLang="en-US" sz="1600" b="1" kern="0" dirty="0">
                <a:solidFill>
                  <a:schemeClr val="accent1">
                    <a:lumMod val="60000"/>
                    <a:lumOff val="40000"/>
                  </a:schemeClr>
                </a:solidFill>
                <a:latin typeface="Meiryo UI" panose="020B0604030504040204" pitchFamily="50" charset="-128"/>
                <a:ea typeface="Meiryo UI" panose="020B0604030504040204" pitchFamily="50" charset="-128"/>
                <a:cs typeface="Meiryo UI" panose="020B0604030504040204" pitchFamily="50" charset="-128"/>
              </a:rPr>
              <a:t>代替不可能</a:t>
            </a:r>
            <a:r>
              <a:rPr lang="ja-JP" altLang="en-US" sz="1600" b="1" kern="0" dirty="0">
                <a:latin typeface="Meiryo UI" panose="020B0604030504040204" pitchFamily="50" charset="-128"/>
                <a:ea typeface="Meiryo UI" panose="020B0604030504040204" pitchFamily="50" charset="-128"/>
                <a:cs typeface="Meiryo UI" panose="020B0604030504040204" pitchFamily="50" charset="-128"/>
              </a:rPr>
              <a:t>な作業の人件費削減</a:t>
            </a:r>
            <a:endParaRPr lang="en-US" altLang="ja-JP" sz="16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 name="カギ線コネクタ 17"/>
          <p:cNvCxnSpPr>
            <a:stCxn id="17" idx="3"/>
            <a:endCxn id="33" idx="1"/>
          </p:cNvCxnSpPr>
          <p:nvPr/>
        </p:nvCxnSpPr>
        <p:spPr bwMode="auto">
          <a:xfrm>
            <a:off x="2373949" y="2839856"/>
            <a:ext cx="1038730" cy="933"/>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正方形/長方形 18"/>
          <p:cNvSpPr/>
          <p:nvPr/>
        </p:nvSpPr>
        <p:spPr>
          <a:xfrm>
            <a:off x="602961" y="1591176"/>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大課題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ectangle 4"/>
          <p:cNvSpPr txBox="1">
            <a:spLocks noChangeArrowheads="1"/>
          </p:cNvSpPr>
          <p:nvPr/>
        </p:nvSpPr>
        <p:spPr bwMode="auto">
          <a:xfrm>
            <a:off x="3412680" y="3971942"/>
            <a:ext cx="1169155" cy="567919"/>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人単価の削減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Rectangle 4"/>
          <p:cNvSpPr txBox="1">
            <a:spLocks noChangeArrowheads="1"/>
          </p:cNvSpPr>
          <p:nvPr/>
        </p:nvSpPr>
        <p:spPr bwMode="auto">
          <a:xfrm>
            <a:off x="3412679" y="2549233"/>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人員の削減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Rectangle 4"/>
          <p:cNvSpPr txBox="1">
            <a:spLocks noChangeArrowheads="1"/>
          </p:cNvSpPr>
          <p:nvPr/>
        </p:nvSpPr>
        <p:spPr bwMode="auto">
          <a:xfrm>
            <a:off x="8153368" y="3964346"/>
            <a:ext cx="2604126" cy="58311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技能実習生の積極的な採用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600"/>
              </a:spcBef>
              <a:buNone/>
              <a:defRPr/>
            </a:pPr>
            <a: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効果額が大きくないためスコープ外とする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Rectangle 4"/>
          <p:cNvSpPr txBox="1">
            <a:spLocks noChangeArrowheads="1"/>
          </p:cNvSpPr>
          <p:nvPr/>
        </p:nvSpPr>
        <p:spPr bwMode="auto">
          <a:xfrm>
            <a:off x="5347819" y="2631969"/>
            <a:ext cx="1446106"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工程数の削減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8" name="カギ線コネクタ 37"/>
          <p:cNvCxnSpPr>
            <a:stCxn id="17" idx="3"/>
            <a:endCxn id="21" idx="1"/>
          </p:cNvCxnSpPr>
          <p:nvPr/>
        </p:nvCxnSpPr>
        <p:spPr bwMode="auto">
          <a:xfrm>
            <a:off x="2373949" y="2839856"/>
            <a:ext cx="1038731" cy="141604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 name="四角形吹き出し 6"/>
          <p:cNvSpPr/>
          <p:nvPr/>
        </p:nvSpPr>
        <p:spPr>
          <a:xfrm>
            <a:off x="128104" y="516158"/>
            <a:ext cx="4251125" cy="532928"/>
          </a:xfrm>
          <a:prstGeom prst="wedgeRectCallout">
            <a:avLst>
              <a:gd name="adj1" fmla="val -32513"/>
              <a:gd name="adj2" fmla="val 222962"/>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ロボット・設備導入で</a:t>
            </a:r>
            <a:r>
              <a:rPr lang="ja-JP" altLang="en-US" sz="1400" b="1" kern="0" dirty="0">
                <a:solidFill>
                  <a:schemeClr val="accent1">
                    <a:lumMod val="60000"/>
                    <a:lumOff val="40000"/>
                  </a:schemeClr>
                </a:solidFill>
                <a:latin typeface="Meiryo UI" panose="020B0604030504040204" pitchFamily="50" charset="-128"/>
                <a:ea typeface="Meiryo UI" panose="020B0604030504040204" pitchFamily="50" charset="-128"/>
                <a:cs typeface="Meiryo UI" panose="020B0604030504040204" pitchFamily="50" charset="-128"/>
              </a:rPr>
              <a:t>代替可能</a:t>
            </a:r>
            <a:r>
              <a:rPr lang="ja-JP" altLang="en-US" sz="14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な作業の人件費削減</a:t>
            </a:r>
            <a:endParaRPr lang="en-US" altLang="ja-JP" sz="14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ln>
                  <a:solidFill>
                    <a:sysClr val="windowText" lastClr="000000"/>
                  </a:solidFill>
                </a:ln>
                <a:solidFill>
                  <a:sysClr val="windowText" lastClr="000000"/>
                </a:solidFill>
              </a:rPr>
              <a:t>は他プロジェクトで活動中</a:t>
            </a:r>
          </a:p>
        </p:txBody>
      </p:sp>
      <p:sp>
        <p:nvSpPr>
          <p:cNvPr id="78" name="Rectangle 4"/>
          <p:cNvSpPr txBox="1">
            <a:spLocks noChangeArrowheads="1"/>
          </p:cNvSpPr>
          <p:nvPr/>
        </p:nvSpPr>
        <p:spPr bwMode="auto">
          <a:xfrm>
            <a:off x="3412679" y="1415460"/>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日ごとの労働時間の短縮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1" name="カギ線コネクタ 80"/>
          <p:cNvCxnSpPr>
            <a:stCxn id="17" idx="3"/>
            <a:endCxn id="78" idx="1"/>
          </p:cNvCxnSpPr>
          <p:nvPr/>
        </p:nvCxnSpPr>
        <p:spPr bwMode="auto">
          <a:xfrm flipV="1">
            <a:off x="2373949" y="1707016"/>
            <a:ext cx="1038730" cy="113284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3" name="カギ線コネクタ 112"/>
          <p:cNvCxnSpPr>
            <a:stCxn id="78" idx="3"/>
            <a:endCxn id="123" idx="1"/>
          </p:cNvCxnSpPr>
          <p:nvPr/>
        </p:nvCxnSpPr>
        <p:spPr bwMode="auto">
          <a:xfrm>
            <a:off x="4581835" y="1707016"/>
            <a:ext cx="785403" cy="396492"/>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 name="Rectangle 4"/>
          <p:cNvSpPr txBox="1">
            <a:spLocks noChangeArrowheads="1"/>
          </p:cNvSpPr>
          <p:nvPr/>
        </p:nvSpPr>
        <p:spPr bwMode="auto">
          <a:xfrm>
            <a:off x="5367238" y="1811952"/>
            <a:ext cx="1440160"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サイクルタイムの短縮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9" name="直線コネクタ 128"/>
          <p:cNvCxnSpPr/>
          <p:nvPr/>
        </p:nvCxnSpPr>
        <p:spPr>
          <a:xfrm>
            <a:off x="7589143" y="447800"/>
            <a:ext cx="0" cy="4205336"/>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30" name="正方形/長方形 129"/>
          <p:cNvSpPr/>
          <p:nvPr/>
        </p:nvSpPr>
        <p:spPr>
          <a:xfrm>
            <a:off x="8395447" y="614013"/>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対策案</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1" name="正方形/長方形 130"/>
          <p:cNvSpPr/>
          <p:nvPr/>
        </p:nvSpPr>
        <p:spPr>
          <a:xfrm>
            <a:off x="5185806" y="523174"/>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小課題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正方形/長方形 131"/>
          <p:cNvSpPr/>
          <p:nvPr/>
        </p:nvSpPr>
        <p:spPr>
          <a:xfrm>
            <a:off x="3075903" y="1019702"/>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中課題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6" name="Rectangle 4"/>
          <p:cNvSpPr txBox="1">
            <a:spLocks noChangeArrowheads="1"/>
          </p:cNvSpPr>
          <p:nvPr/>
        </p:nvSpPr>
        <p:spPr bwMode="auto">
          <a:xfrm>
            <a:off x="8161086" y="1863765"/>
            <a:ext cx="2596408" cy="458825"/>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工程のムダを可視化し</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工程改善により適切な作業時間を設定する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Rectangle 4"/>
          <p:cNvSpPr txBox="1">
            <a:spLocks noChangeArrowheads="1"/>
          </p:cNvSpPr>
          <p:nvPr/>
        </p:nvSpPr>
        <p:spPr bwMode="auto">
          <a:xfrm>
            <a:off x="8181230" y="2640643"/>
            <a:ext cx="2604126" cy="525191"/>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取得した作業時間を活用して、現工程の</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ムダな部分を減らし工程を統合する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9" name="カギ線コネクタ 138"/>
          <p:cNvCxnSpPr>
            <a:stCxn id="33" idx="3"/>
            <a:endCxn id="37" idx="1"/>
          </p:cNvCxnSpPr>
          <p:nvPr/>
        </p:nvCxnSpPr>
        <p:spPr bwMode="auto">
          <a:xfrm>
            <a:off x="4581835" y="2840789"/>
            <a:ext cx="765984"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2" name="カギ線コネクタ 161"/>
          <p:cNvCxnSpPr>
            <a:stCxn id="123" idx="3"/>
            <a:endCxn id="136" idx="1"/>
          </p:cNvCxnSpPr>
          <p:nvPr/>
        </p:nvCxnSpPr>
        <p:spPr bwMode="auto">
          <a:xfrm flipV="1">
            <a:off x="6807398" y="2093178"/>
            <a:ext cx="1353688" cy="1033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9" name="カギ線コネクタ 168"/>
          <p:cNvCxnSpPr>
            <a:stCxn id="37" idx="3"/>
            <a:endCxn id="138" idx="1"/>
          </p:cNvCxnSpPr>
          <p:nvPr/>
        </p:nvCxnSpPr>
        <p:spPr bwMode="auto">
          <a:xfrm>
            <a:off x="6793925" y="2840790"/>
            <a:ext cx="1387305" cy="62449"/>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 name="テキスト ボックス 1"/>
          <p:cNvSpPr txBox="1"/>
          <p:nvPr/>
        </p:nvSpPr>
        <p:spPr>
          <a:xfrm>
            <a:off x="8243521" y="2392339"/>
            <a:ext cx="2614877" cy="307777"/>
          </a:xfrm>
          <a:prstGeom prst="rect">
            <a:avLst/>
          </a:prstGeom>
          <a:noFill/>
        </p:spPr>
        <p:txBody>
          <a:bodyPr wrap="square" rtlCol="0">
            <a:spAutoFit/>
          </a:bodyPr>
          <a:lstStyle/>
          <a:p>
            <a:pPr algn="ctr"/>
            <a:r>
              <a:rPr lang="ja-JP" altLang="en-US" sz="1400" b="1" dirty="0">
                <a:solidFill>
                  <a:srgbClr val="1950FF"/>
                </a:solidFill>
              </a:rPr>
              <a:t>本取り組みの</a:t>
            </a:r>
            <a:r>
              <a:rPr kumimoji="1" lang="ja-JP" altLang="en-US" sz="1400" b="1" dirty="0">
                <a:solidFill>
                  <a:srgbClr val="1950FF"/>
                </a:solidFill>
              </a:rPr>
              <a:t>スコープ</a:t>
            </a:r>
          </a:p>
        </p:txBody>
      </p:sp>
      <p:cxnSp>
        <p:nvCxnSpPr>
          <p:cNvPr id="43" name="カギ線コネクタ 42"/>
          <p:cNvCxnSpPr>
            <a:stCxn id="33" idx="3"/>
            <a:endCxn id="45" idx="1"/>
          </p:cNvCxnSpPr>
          <p:nvPr/>
        </p:nvCxnSpPr>
        <p:spPr bwMode="auto">
          <a:xfrm>
            <a:off x="4581835" y="2840789"/>
            <a:ext cx="764782" cy="698118"/>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 name="Rectangle 4"/>
          <p:cNvSpPr txBox="1">
            <a:spLocks noChangeArrowheads="1"/>
          </p:cNvSpPr>
          <p:nvPr/>
        </p:nvSpPr>
        <p:spPr bwMode="auto">
          <a:xfrm>
            <a:off x="5346617" y="3138368"/>
            <a:ext cx="1477746" cy="801077"/>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現プロセスを大刷新して</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代替不可能と判断した箇所も機械に置き換える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Rectangle 4"/>
          <p:cNvSpPr txBox="1">
            <a:spLocks noChangeArrowheads="1"/>
          </p:cNvSpPr>
          <p:nvPr/>
        </p:nvSpPr>
        <p:spPr bwMode="auto">
          <a:xfrm>
            <a:off x="5389341" y="4047082"/>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基本給の低い</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従業員の登用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3" name="カギ線コネクタ 52"/>
          <p:cNvCxnSpPr>
            <a:stCxn id="21" idx="3"/>
            <a:endCxn id="50" idx="1"/>
          </p:cNvCxnSpPr>
          <p:nvPr/>
        </p:nvCxnSpPr>
        <p:spPr bwMode="auto">
          <a:xfrm>
            <a:off x="4581835" y="4255902"/>
            <a:ext cx="8075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カギ線コネクタ 59"/>
          <p:cNvCxnSpPr>
            <a:stCxn id="50" idx="3"/>
            <a:endCxn id="34" idx="1"/>
          </p:cNvCxnSpPr>
          <p:nvPr/>
        </p:nvCxnSpPr>
        <p:spPr bwMode="auto">
          <a:xfrm flipV="1">
            <a:off x="6824362" y="4255902"/>
            <a:ext cx="13290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8" name="Rectangle 4"/>
          <p:cNvSpPr txBox="1">
            <a:spLocks noChangeArrowheads="1"/>
          </p:cNvSpPr>
          <p:nvPr/>
        </p:nvSpPr>
        <p:spPr bwMode="auto">
          <a:xfrm>
            <a:off x="5385606" y="4544325"/>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交代手当の削減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9" name="カギ線コネクタ 68"/>
          <p:cNvCxnSpPr>
            <a:stCxn id="21" idx="3"/>
            <a:endCxn id="68" idx="1"/>
          </p:cNvCxnSpPr>
          <p:nvPr/>
        </p:nvCxnSpPr>
        <p:spPr bwMode="auto">
          <a:xfrm>
            <a:off x="4581835" y="4255902"/>
            <a:ext cx="803771" cy="49724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4" name="カギ線コネクタ 73"/>
          <p:cNvCxnSpPr>
            <a:stCxn id="68" idx="3"/>
            <a:endCxn id="76" idx="1"/>
          </p:cNvCxnSpPr>
          <p:nvPr/>
        </p:nvCxnSpPr>
        <p:spPr bwMode="auto">
          <a:xfrm>
            <a:off x="6820627" y="4753146"/>
            <a:ext cx="1332741" cy="935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6" name="Rectangle 4"/>
          <p:cNvSpPr txBox="1">
            <a:spLocks noChangeArrowheads="1"/>
          </p:cNvSpPr>
          <p:nvPr/>
        </p:nvSpPr>
        <p:spPr bwMode="auto">
          <a:xfrm>
            <a:off x="8153368" y="4605486"/>
            <a:ext cx="2604126" cy="314028"/>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交代制の従業員を減らし、</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常昼、常夜勤務要員を増やす</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Rectangle 4"/>
          <p:cNvSpPr txBox="1">
            <a:spLocks noChangeArrowheads="1"/>
          </p:cNvSpPr>
          <p:nvPr/>
        </p:nvSpPr>
        <p:spPr bwMode="auto">
          <a:xfrm>
            <a:off x="5353765" y="1295237"/>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異常対応の高速化</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4" name="カギ線コネクタ 83"/>
          <p:cNvCxnSpPr>
            <a:stCxn id="78" idx="3"/>
            <a:endCxn id="82" idx="1"/>
          </p:cNvCxnSpPr>
          <p:nvPr/>
        </p:nvCxnSpPr>
        <p:spPr bwMode="auto">
          <a:xfrm flipV="1">
            <a:off x="4581835" y="1479480"/>
            <a:ext cx="771930" cy="22753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9" name="カギ線コネクタ 98"/>
          <p:cNvCxnSpPr>
            <a:stCxn id="82" idx="3"/>
            <a:endCxn id="102" idx="1"/>
          </p:cNvCxnSpPr>
          <p:nvPr/>
        </p:nvCxnSpPr>
        <p:spPr bwMode="auto">
          <a:xfrm flipV="1">
            <a:off x="6793925" y="1344570"/>
            <a:ext cx="1359442" cy="13491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 name="Rectangle 4"/>
          <p:cNvSpPr txBox="1">
            <a:spLocks noChangeArrowheads="1"/>
          </p:cNvSpPr>
          <p:nvPr/>
        </p:nvSpPr>
        <p:spPr bwMode="auto">
          <a:xfrm>
            <a:off x="8153367" y="1029169"/>
            <a:ext cx="2604127" cy="63080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高頻度の異常への対応策はマニュアル化する</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リスクを事前に洗い出し、対策を考えておく</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Rectangle 4"/>
          <p:cNvSpPr txBox="1">
            <a:spLocks noChangeArrowheads="1"/>
          </p:cNvSpPr>
          <p:nvPr/>
        </p:nvSpPr>
        <p:spPr bwMode="auto">
          <a:xfrm>
            <a:off x="5346989" y="838846"/>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設備異常の低減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8" name="カギ線コネクタ 57"/>
          <p:cNvCxnSpPr>
            <a:stCxn id="78" idx="3"/>
            <a:endCxn id="57" idx="1"/>
          </p:cNvCxnSpPr>
          <p:nvPr/>
        </p:nvCxnSpPr>
        <p:spPr bwMode="auto">
          <a:xfrm flipV="1">
            <a:off x="4581835" y="1023089"/>
            <a:ext cx="765154" cy="683927"/>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412249903"/>
      </p:ext>
    </p:extLst>
  </p:cSld>
  <p:clrMapOvr>
    <a:masterClrMapping/>
  </p:clrMapOvr>
</p:sld>
</file>

<file path=ppt/theme/theme1.xml><?xml version="1.0" encoding="utf-8"?>
<a:theme xmlns:a="http://schemas.openxmlformats.org/drawingml/2006/main" name="表紙">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B8C45B04-E85F-4D7B-B4E6-2EFE56A945ED}"/>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9ED57EC3-28A7-4DC6-A925-91D0E2FA6AE0}"/>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1E675B53-1A5D-473C-9008-AC9A44FFFBF1}"/>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TotalTime>
  <Words>3072</Words>
  <Application>Microsoft Office PowerPoint</Application>
  <PresentationFormat>ユーザー設定</PresentationFormat>
  <Paragraphs>551</Paragraphs>
  <Slides>20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3</vt:i4>
      </vt:variant>
      <vt:variant>
        <vt:lpstr>スライド タイトル</vt:lpstr>
      </vt:variant>
      <vt:variant>
        <vt:i4>20</vt:i4>
      </vt:variant>
    </vt:vector>
  </HeadingPairs>
  <TitlesOfParts>
    <vt:vector size="30" baseType="lpstr">
      <vt:lpstr>Meiryo UI</vt:lpstr>
      <vt:lpstr>メイリオ</vt:lpstr>
      <vt:lpstr>Arial</vt:lpstr>
      <vt:lpstr>Calibri</vt:lpstr>
      <vt:lpstr>Segoe UI</vt:lpstr>
      <vt:lpstr>Times New Roman</vt:lpstr>
      <vt:lpstr>Wingdings</vt:lpstr>
      <vt:lpstr>表紙</vt:lpstr>
      <vt:lpstr>最終頁</vt:lpstr>
      <vt:lpstr>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Aikawa Yuki／相川　雄規／AI</dc:creator>
  <cp:lastModifiedBy>Sasaoka Yuki／笹岡　優樹／AI</cp:lastModifiedBy>
  <cp:revision>50</cp:revision>
  <cp:lastPrinted>2020-12-23T05:36:25Z</cp:lastPrinted>
  <dcterms:created xsi:type="dcterms:W3CDTF">2021-07-02T01:49:26Z</dcterms:created>
  <dcterms:modified xsi:type="dcterms:W3CDTF">2023-09-21T08:24:33Z</dcterms:modified>
</cp:coreProperties>
</file>