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4" d="100"/>
          <a:sy n="124" d="100"/>
        </p:scale>
        <p:origin x="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BBF01-090A-4F3B-BA7D-147DD25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47D7E-C42E-4C3E-8A6C-1E1D86A5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75A8-2518-4AD3-89AA-BD7C2C7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3A2B2-C1C9-420D-A5E1-4990541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B4E2-622B-4EFB-9182-068CF44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1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A8E0-86E7-408F-AB4A-3D4B2FF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37995-277D-4072-AE89-75FF66E3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85E44-46EE-47F9-91DA-C95FA19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73D6-05B7-4CD9-968A-B1FC3FD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36731-B60F-40AF-96FE-069A5FF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D12E9-B417-4487-9173-9005397C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8E8AE-E548-42CB-A53C-70657A91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F84D0-C9C4-470F-A1C3-DCCA122B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88C81-B53D-4C1E-A567-82895959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EB983-0FDA-4B0A-B10A-2DCF3C3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27CC-4A94-47BE-B1E1-992F111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4A47-84C0-4AB5-B20F-7E7C4DFC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D3B43-54AA-4E03-856C-E06A1C4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8306-FBF6-408E-BDA3-E6A9683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B1842-C51E-4DF5-A77E-A1BEB83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0AA9-8A53-4729-A34F-09B4AE0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CAF49-3F0C-4E1D-A7B5-F9273171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4B894-B368-4A2E-84D7-A64C19D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301B2-9CFB-4AC6-947E-0B828F4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717CD-74E4-4A7F-BE2F-FE98726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ADFA-009B-4B19-95AF-D06DAB1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D4ED7-8296-4F02-BE77-2D99562A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C9D84-C94C-4621-9AB2-994BB48A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5DF4E-EE2B-45A1-B030-789B2D6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EC62-59C0-436A-91EF-E62C853D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2097B-94AD-43CF-AC46-19CD70D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1515-1D24-4F4D-B7AB-296050EC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5BA836-B30A-4F72-A944-EE4F4A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1C514-8428-4069-A83E-611AE1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999EB-1C7D-494D-B3A2-A5C97B4B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50880-451E-44EC-AB0D-67791636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A2165E-B08B-4434-A201-449923A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D5D76C-5A11-4A8B-A2FD-954C3B2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0D1EFA-09FF-48C0-8275-366FA65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FE253-64AE-47DB-B06F-BFE27DE6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54BD-4645-4D56-8B90-0E77A60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DAB098-656D-4B2B-BEF9-D20BC79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C876F3-D3A5-4F31-A775-4E5D035B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D0DA00-A650-43F7-917E-71A579E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F38D6-9EEC-4716-B248-2033EA39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ABA01-19C7-43E3-A2C7-815B9BE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1A15-D52C-4A32-830A-9ABAFC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CD846-3C4C-44A2-A221-FE84073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11A41-E0BD-439D-9B3E-6DD857B9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0C5AA-FDA6-4D10-ACE7-54207F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FC9E8-A4EE-44C3-A2FF-B0C4B05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08973-B65F-4B47-905F-B0753EA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DD26-C88B-49A1-9F78-F04E7FA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E0476-7538-4F1F-8D84-7775B76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AE35F-B621-4225-B3EB-B23EF1AB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B43C6-5A76-4EEA-B0A1-5861D63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51A0-C542-4EA2-AE4C-E126829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DD8BC-FE8D-4868-990C-FFCC4D7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5F5A-A818-4CF3-822F-E73F54E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91335-68F5-41D3-8DB9-3DAEEC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A01AB-9E19-4467-AA68-33C159D2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529E-282E-48EF-A909-23DC79AB171A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C66DB-A9A4-48FB-8829-3EE0D712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28679-F45A-4427-9D21-CCE34EA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6389C3A-601B-4C7B-B5B2-4B859943D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70451"/>
              </p:ext>
            </p:extLst>
          </p:nvPr>
        </p:nvGraphicFramePr>
        <p:xfrm>
          <a:off x="0" y="-64344"/>
          <a:ext cx="5872479" cy="692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34">
                  <a:extLst>
                    <a:ext uri="{9D8B030D-6E8A-4147-A177-3AD203B41FA5}">
                      <a16:colId xmlns:a16="http://schemas.microsoft.com/office/drawing/2014/main" val="3195060794"/>
                    </a:ext>
                  </a:extLst>
                </a:gridCol>
                <a:gridCol w="2028452">
                  <a:extLst>
                    <a:ext uri="{9D8B030D-6E8A-4147-A177-3AD203B41FA5}">
                      <a16:colId xmlns:a16="http://schemas.microsoft.com/office/drawing/2014/main" val="1916466058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415891573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スケジュール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068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8/24</a:t>
                      </a:r>
                      <a:r>
                        <a:rPr kumimoji="1" lang="ja-JP" altLang="en-US" dirty="0"/>
                        <a:t>（木）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835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8/25</a:t>
                      </a:r>
                      <a:r>
                        <a:rPr kumimoji="1" lang="ja-JP" altLang="en-US" dirty="0"/>
                        <a:t>（金）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6139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8/28</a:t>
                      </a:r>
                      <a:r>
                        <a:rPr kumimoji="1" lang="ja-JP" altLang="en-US" dirty="0"/>
                        <a:t>（月）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9511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8/29</a:t>
                      </a:r>
                      <a:r>
                        <a:rPr kumimoji="1" lang="ja-JP" altLang="en-US" dirty="0"/>
                        <a:t>（火）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73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8/30</a:t>
                      </a:r>
                      <a:r>
                        <a:rPr kumimoji="1" lang="ja-JP" altLang="en-US" dirty="0"/>
                        <a:t>（水）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2126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8/31</a:t>
                      </a:r>
                      <a:r>
                        <a:rPr kumimoji="1" lang="ja-JP" altLang="en-US" dirty="0"/>
                        <a:t>（木）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46844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9/1</a:t>
                      </a:r>
                      <a:r>
                        <a:rPr kumimoji="1" lang="ja-JP" altLang="en-US" dirty="0"/>
                        <a:t>（金）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49484"/>
                  </a:ext>
                </a:extLst>
              </a:tr>
              <a:tr h="369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9/4</a:t>
                      </a:r>
                      <a:r>
                        <a:rPr kumimoji="1" lang="ja-JP" altLang="en-US" dirty="0"/>
                        <a:t>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37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9/5</a:t>
                      </a:r>
                      <a:r>
                        <a:rPr kumimoji="1" lang="ja-JP" altLang="en-US" dirty="0"/>
                        <a:t>（火）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2198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9/6</a:t>
                      </a:r>
                      <a:r>
                        <a:rPr kumimoji="1" lang="ja-JP" altLang="en-US" dirty="0"/>
                        <a:t>（水）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8811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9/7</a:t>
                      </a:r>
                      <a:r>
                        <a:rPr kumimoji="1" lang="ja-JP" altLang="en-US" dirty="0"/>
                        <a:t>（木）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7607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9/8</a:t>
                      </a:r>
                      <a:r>
                        <a:rPr kumimoji="1" lang="ja-JP" altLang="en-US" dirty="0"/>
                        <a:t>（金）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17647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9/11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34836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9/12</a:t>
                      </a:r>
                      <a:r>
                        <a:rPr kumimoji="1" lang="ja-JP" altLang="en-US" dirty="0"/>
                        <a:t>（火）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4215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9/13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（水）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一部掲載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53318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9/18</a:t>
                      </a:r>
                      <a:r>
                        <a:rPr kumimoji="1" lang="ja-JP" altLang="en-US" b="1" dirty="0"/>
                        <a:t>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掲載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56545"/>
                  </a:ext>
                </a:extLst>
              </a:tr>
            </a:tbl>
          </a:graphicData>
        </a:graphic>
      </p:graphicFrame>
      <p:sp>
        <p:nvSpPr>
          <p:cNvPr id="3" name="楕円 2">
            <a:extLst>
              <a:ext uri="{FF2B5EF4-FFF2-40B4-BE49-F238E27FC236}">
                <a16:creationId xmlns:a16="http://schemas.microsoft.com/office/drawing/2014/main" id="{EE1E59DE-4D0B-4964-AEE4-833BDD8877C1}"/>
              </a:ext>
            </a:extLst>
          </p:cNvPr>
          <p:cNvSpPr/>
          <p:nvPr/>
        </p:nvSpPr>
        <p:spPr>
          <a:xfrm>
            <a:off x="4053160" y="277802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B6DEA9-C5CE-4BD3-848E-70857716F2A5}"/>
              </a:ext>
            </a:extLst>
          </p:cNvPr>
          <p:cNvSpPr txBox="1"/>
          <p:nvPr/>
        </p:nvSpPr>
        <p:spPr>
          <a:xfrm flipH="1">
            <a:off x="2389799" y="389100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/>
                </a:solidFill>
              </a:rPr>
              <a:t>山口さんと打合せ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C1BD11-12F2-4339-8752-66ABBEB25F31}"/>
              </a:ext>
            </a:extLst>
          </p:cNvPr>
          <p:cNvSpPr/>
          <p:nvPr/>
        </p:nvSpPr>
        <p:spPr>
          <a:xfrm>
            <a:off x="1991360" y="34578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85E1DD-3549-423E-9B60-D6916EC6FD7E}"/>
              </a:ext>
            </a:extLst>
          </p:cNvPr>
          <p:cNvCxnSpPr>
            <a:cxnSpLocks/>
          </p:cNvCxnSpPr>
          <p:nvPr/>
        </p:nvCxnSpPr>
        <p:spPr>
          <a:xfrm>
            <a:off x="2410389" y="750622"/>
            <a:ext cx="1677080" cy="2015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CDC0E00-5757-4956-BF22-333FD0238D53}"/>
              </a:ext>
            </a:extLst>
          </p:cNvPr>
          <p:cNvSpPr/>
          <p:nvPr/>
        </p:nvSpPr>
        <p:spPr>
          <a:xfrm>
            <a:off x="4179875" y="553212"/>
            <a:ext cx="2567331" cy="1617350"/>
          </a:xfrm>
          <a:prstGeom prst="wedgeRoundRectCallout">
            <a:avLst>
              <a:gd name="adj1" fmla="val -87130"/>
              <a:gd name="adj2" fmla="val 6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事前に連絡をしていなかったため、山口さんの工数都合でリスケ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737DB29D-64C1-46A8-A589-D58E899AC1B8}"/>
              </a:ext>
            </a:extLst>
          </p:cNvPr>
          <p:cNvSpPr/>
          <p:nvPr/>
        </p:nvSpPr>
        <p:spPr>
          <a:xfrm>
            <a:off x="5383360" y="3429000"/>
            <a:ext cx="4357880" cy="2017312"/>
          </a:xfrm>
          <a:prstGeom prst="wedgeRoundRectCallout">
            <a:avLst>
              <a:gd name="adj1" fmla="val -69319"/>
              <a:gd name="adj2" fmla="val 13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情報共有を怠り、連携不足。ミスが発生し手戻りや修正に追われた。無理なスケジュールの中、掲載が間に合わないリスクを事前に共有できなかったため、ヘルプを呼べず一人で作業を続ける</a:t>
            </a:r>
            <a:endParaRPr kumimoji="1" lang="en-US" altLang="ja-JP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19F543BE-BCEC-46AB-AEDD-C58D03B1C1F1}"/>
              </a:ext>
            </a:extLst>
          </p:cNvPr>
          <p:cNvSpPr/>
          <p:nvPr/>
        </p:nvSpPr>
        <p:spPr>
          <a:xfrm>
            <a:off x="9777860" y="-254370"/>
            <a:ext cx="1137920" cy="156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982E7C-9614-459C-84C2-C1EA523C1C70}"/>
              </a:ext>
            </a:extLst>
          </p:cNvPr>
          <p:cNvSpPr/>
          <p:nvPr/>
        </p:nvSpPr>
        <p:spPr>
          <a:xfrm>
            <a:off x="11419839" y="0"/>
            <a:ext cx="2224083" cy="16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情報共有の不足による連携不足</a:t>
            </a:r>
            <a:endParaRPr lang="en-US" altLang="ja-JP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97D637F-7479-46EA-BDE7-16758B34021B}"/>
              </a:ext>
            </a:extLst>
          </p:cNvPr>
          <p:cNvSpPr/>
          <p:nvPr/>
        </p:nvSpPr>
        <p:spPr>
          <a:xfrm>
            <a:off x="2007763" y="784190"/>
            <a:ext cx="321593" cy="43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ペ｜ジ作成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1587C30-C4AE-4C01-9AA3-46CC4C8723B7}"/>
              </a:ext>
            </a:extLst>
          </p:cNvPr>
          <p:cNvSpPr/>
          <p:nvPr/>
        </p:nvSpPr>
        <p:spPr>
          <a:xfrm>
            <a:off x="4053160" y="3210426"/>
            <a:ext cx="334713" cy="36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ぺ｜ジ作成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902318ED-BF0B-4AC4-A137-5C0449378BDC}"/>
              </a:ext>
            </a:extLst>
          </p:cNvPr>
          <p:cNvSpPr/>
          <p:nvPr/>
        </p:nvSpPr>
        <p:spPr>
          <a:xfrm>
            <a:off x="5988940" y="5592334"/>
            <a:ext cx="4357880" cy="1171804"/>
          </a:xfrm>
          <a:prstGeom prst="wedgeRoundRectCallout">
            <a:avLst>
              <a:gd name="adj1" fmla="val -55797"/>
              <a:gd name="adj2" fmla="val -11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間に合わない。</a:t>
            </a:r>
            <a:r>
              <a:rPr kumimoji="1" lang="en-US" altLang="ja-JP" dirty="0"/>
              <a:t>G</a:t>
            </a:r>
            <a:r>
              <a:rPr kumimoji="1" lang="ja-JP" altLang="en-US" dirty="0"/>
              <a:t>メンバーにヘルプを依頼。必要な確認項目をきちんと伝えられなかったため、再度確認＆修正。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E43049-0E84-4F86-9D27-0FE325A69A10}"/>
              </a:ext>
            </a:extLst>
          </p:cNvPr>
          <p:cNvSpPr txBox="1"/>
          <p:nvPr/>
        </p:nvSpPr>
        <p:spPr>
          <a:xfrm flipH="1">
            <a:off x="4494274" y="2698203"/>
            <a:ext cx="344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・山口さんに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掲載日を伝える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r>
              <a:rPr lang="ja-JP" altLang="en-US" sz="1600" b="1" dirty="0">
                <a:solidFill>
                  <a:schemeClr val="accent1"/>
                </a:solidFill>
              </a:rPr>
              <a:t>・必要な作業を教えて頂く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43B923B9-DF36-46B7-A1B4-4CCDF36949AB}"/>
              </a:ext>
            </a:extLst>
          </p:cNvPr>
          <p:cNvSpPr/>
          <p:nvPr/>
        </p:nvSpPr>
        <p:spPr>
          <a:xfrm rot="5400000">
            <a:off x="11962919" y="1865314"/>
            <a:ext cx="1137920" cy="156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479A669-37A3-441F-9704-D5436AFDD7B3}"/>
              </a:ext>
            </a:extLst>
          </p:cNvPr>
          <p:cNvSpPr/>
          <p:nvPr/>
        </p:nvSpPr>
        <p:spPr>
          <a:xfrm>
            <a:off x="11363332" y="3710845"/>
            <a:ext cx="2224083" cy="134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認識を合わせて作業する。</a:t>
            </a:r>
            <a:endParaRPr lang="en-US" altLang="ja-JP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341EE8D-9E74-4999-BEFA-35ABE9FEBDC9}"/>
              </a:ext>
            </a:extLst>
          </p:cNvPr>
          <p:cNvSpPr/>
          <p:nvPr/>
        </p:nvSpPr>
        <p:spPr>
          <a:xfrm>
            <a:off x="10977399" y="-6286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原因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B03218C-A64B-450B-9AC2-749E8426D614}"/>
              </a:ext>
            </a:extLst>
          </p:cNvPr>
          <p:cNvSpPr/>
          <p:nvPr/>
        </p:nvSpPr>
        <p:spPr>
          <a:xfrm>
            <a:off x="7313763" y="8491"/>
            <a:ext cx="2224083" cy="156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スケジュールの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遅れとそれに伴う関係メンバーの工数圧迫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C150B60-8442-4E92-ABDA-833B6CCFB3EB}"/>
              </a:ext>
            </a:extLst>
          </p:cNvPr>
          <p:cNvSpPr/>
          <p:nvPr/>
        </p:nvSpPr>
        <p:spPr>
          <a:xfrm>
            <a:off x="6647900" y="-66996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581D7357-3460-41B4-8AEC-326294665157}"/>
              </a:ext>
            </a:extLst>
          </p:cNvPr>
          <p:cNvSpPr/>
          <p:nvPr/>
        </p:nvSpPr>
        <p:spPr>
          <a:xfrm>
            <a:off x="8730450" y="1690220"/>
            <a:ext cx="2567331" cy="1617350"/>
          </a:xfrm>
          <a:prstGeom prst="wedgeRoundRectCallout">
            <a:avLst>
              <a:gd name="adj1" fmla="val 77747"/>
              <a:gd name="adj2" fmla="val -53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組織で動いてる自覚がなかった。関係メンバーとの認識合わせを軽視していた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3A0F490-BF0C-4992-9BE6-F6E5F079D3C3}"/>
              </a:ext>
            </a:extLst>
          </p:cNvPr>
          <p:cNvSpPr/>
          <p:nvPr/>
        </p:nvSpPr>
        <p:spPr>
          <a:xfrm>
            <a:off x="10901109" y="313802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対策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823D7CF-36E5-40AA-A541-95EBCBAFF883}"/>
              </a:ext>
            </a:extLst>
          </p:cNvPr>
          <p:cNvSpPr/>
          <p:nvPr/>
        </p:nvSpPr>
        <p:spPr>
          <a:xfrm>
            <a:off x="11350581" y="5131850"/>
            <a:ext cx="2514394" cy="200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・全体感が分かるようにスケジュールを作成しする</a:t>
            </a:r>
            <a:endParaRPr lang="en-US" altLang="ja-JP" dirty="0"/>
          </a:p>
          <a:p>
            <a:pPr algn="ctr"/>
            <a:r>
              <a:rPr lang="ja-JP" altLang="en-US" dirty="0"/>
              <a:t>・変更点があれば、すぐに相談し、スケジュールを練り直す</a:t>
            </a:r>
            <a:endParaRPr lang="en-US" altLang="ja-JP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2D786F6-5BE9-4894-B76D-A2E9E9FC4338}"/>
              </a:ext>
            </a:extLst>
          </p:cNvPr>
          <p:cNvSpPr/>
          <p:nvPr/>
        </p:nvSpPr>
        <p:spPr>
          <a:xfrm>
            <a:off x="10505439" y="467465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行動</a:t>
            </a:r>
          </a:p>
        </p:txBody>
      </p:sp>
    </p:spTree>
    <p:extLst>
      <p:ext uri="{BB962C8B-B14F-4D97-AF65-F5344CB8AC3E}">
        <p14:creationId xmlns:p14="http://schemas.microsoft.com/office/powerpoint/2010/main" val="34972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7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3915E-5C23-41D1-9FCA-6849D5D8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反省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06AA302-4222-4772-AB15-F0D0A2AAA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19189"/>
              </p:ext>
            </p:extLst>
          </p:nvPr>
        </p:nvGraphicFramePr>
        <p:xfrm>
          <a:off x="4907280" y="1773664"/>
          <a:ext cx="5750560" cy="5367869"/>
        </p:xfrm>
        <a:graphic>
          <a:graphicData uri="http://schemas.openxmlformats.org/drawingml/2006/table">
            <a:tbl>
              <a:tblPr/>
              <a:tblGrid>
                <a:gridCol w="5750560">
                  <a:extLst>
                    <a:ext uri="{9D8B030D-6E8A-4147-A177-3AD203B41FA5}">
                      <a16:colId xmlns:a16="http://schemas.microsoft.com/office/drawing/2014/main" val="320451662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■卒業生発表会のスケジュール遅れ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・昨年度より倍以上仕事があったのに、昨年度の⅓の人数（</a:t>
                      </a:r>
                      <a:r>
                        <a:rPr lang="en-US" altLang="ja-JP" sz="1000" dirty="0">
                          <a:effectLst/>
                        </a:rPr>
                        <a:t>1</a:t>
                      </a:r>
                      <a:r>
                        <a:rPr lang="ja-JP" altLang="en-US" sz="1000" dirty="0">
                          <a:effectLst/>
                        </a:rPr>
                        <a:t>人）で作業していた。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・理想的なスケジュールを描いていた。現実的には一か月程度はかかる作業だった。時間がない中急いで作業してミスをする直すで時間を無駄にした。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・システム担当の工数を確保できていなかった。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・設計→テスト→実装の流れが頭になかった。とりあえず実装して、できてないところがあれば直せばいいと思っていた。テストが必要という発想がなかった。テストと本番で</a:t>
                      </a:r>
                      <a:r>
                        <a:rPr lang="en-US" altLang="ja-JP" sz="1000" dirty="0">
                          <a:effectLst/>
                        </a:rPr>
                        <a:t>2</a:t>
                      </a:r>
                      <a:r>
                        <a:rPr lang="ja-JP" altLang="en-US" sz="1000" dirty="0">
                          <a:effectLst/>
                        </a:rPr>
                        <a:t>倍の作業が必要とは思わなかった。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・テストの準備をしないままテストを実行した。色々不具合が出て思うように進められなかった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⇒人が手を入れたことを確認する、</a:t>
                      </a:r>
                      <a:r>
                        <a:rPr lang="en-US" altLang="ja-JP" sz="1000" dirty="0">
                          <a:effectLst/>
                        </a:rPr>
                        <a:t>or</a:t>
                      </a:r>
                      <a:r>
                        <a:rPr lang="ja-JP" altLang="en-US" sz="1000" dirty="0">
                          <a:effectLst/>
                        </a:rPr>
                        <a:t>自動化する</a:t>
                      </a:r>
                      <a:br>
                        <a:rPr lang="ja-JP" altLang="en-US" sz="1000" dirty="0">
                          <a:effectLst/>
                        </a:rPr>
                      </a:b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■ギリギリまで一人で仕事を進めていた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・自分一人でできると思っていた。自分でやり切りたいと思っていた。一人でできないことを認めたくなかった。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・昨年度の経験から○○な仕事だということがわかっていたため、</a:t>
                      </a:r>
                      <a:r>
                        <a:rPr lang="en-US" altLang="ja-JP" sz="1000" dirty="0">
                          <a:effectLst/>
                        </a:rPr>
                        <a:t>G</a:t>
                      </a:r>
                      <a:r>
                        <a:rPr lang="ja-JP" altLang="en-US" sz="1000" dirty="0">
                          <a:effectLst/>
                        </a:rPr>
                        <a:t>メンバーにあまり仕事を頼みたくなかった。（パラダイムの問題、これをやることにどういう価値があるか分かっていない、他メンバーモチベを刺激できる。</a:t>
                      </a:r>
                      <a:r>
                        <a:rPr lang="en-US" altLang="ja-JP" sz="1000" dirty="0">
                          <a:effectLst/>
                        </a:rPr>
                        <a:t>DS</a:t>
                      </a:r>
                      <a:r>
                        <a:rPr lang="ja-JP" altLang="en-US" sz="1000" dirty="0">
                          <a:effectLst/>
                        </a:rPr>
                        <a:t>部にやらないといけないことに繋いでいく、向こうから相談させる、やらされ仕事にならないように。組織で動いてるから協力すべき）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・依頼すること自体に工数を感じた。自分で作業する方が早く進むと思っていた。必要な作業を洗い出せていなかったため、次々作業が生まれて破綻。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・時間に余裕のある人で相談できる人がいなかった。（あるべき姿を考えると、余裕がなくても相談すべき</a:t>
                      </a:r>
                      <a:br>
                        <a:rPr lang="ja-JP" altLang="en-US" sz="1000" dirty="0">
                          <a:effectLst/>
                        </a:rPr>
                      </a:b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■学び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・目的を明確にしてゴールの認識合わせをすることが大事。あとからこれやりたいとか言わせないためにも。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・作業するまえに必要な作業を洗い出すことが必要。スケジュールを立てる。予期せぬことが起こる前提で立てる。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・上司と関係者と認識をすり合わせることが大事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・頭使うことは作業するまでに終わらせる。作業は機械的にする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</a:t>
                      </a:r>
                      <a:r>
                        <a:rPr lang="en-US" altLang="ja-JP" sz="1000" dirty="0">
                          <a:effectLst/>
                        </a:rPr>
                        <a:t>8</a:t>
                      </a:r>
                      <a:r>
                        <a:rPr lang="ja-JP" altLang="en-US" sz="1000" dirty="0">
                          <a:effectLst/>
                        </a:rPr>
                        <a:t>割以上仕事を抱えない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・早い段階で対処する。早くボールを返す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・聞かれたことに答える。ズレたこと言わない。</a:t>
                      </a:r>
                      <a:br>
                        <a:rPr lang="ja-JP" altLang="en-US" sz="1000" dirty="0">
                          <a:effectLst/>
                        </a:rPr>
                      </a:br>
                      <a:r>
                        <a:rPr lang="ja-JP" altLang="en-US" sz="1000" dirty="0">
                          <a:effectLst/>
                        </a:rPr>
                        <a:t>・できないことはことわるべき。がんばりますポーズは自分だけが損する。</a:t>
                      </a:r>
                      <a:r>
                        <a:rPr lang="en-US" altLang="ja-JP" sz="1000" dirty="0">
                          <a:effectLst/>
                        </a:rPr>
                        <a:t>(</a:t>
                      </a:r>
                    </a:p>
                  </a:txBody>
                  <a:tcPr marL="39977" marR="13881" marT="13881" marB="19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388199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F0B98EED-B713-4456-A2C0-BF7A344C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70485"/>
            <a:ext cx="7102278" cy="153039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73A93B-A400-42CE-BB14-DD531C7B4ACF}"/>
              </a:ext>
            </a:extLst>
          </p:cNvPr>
          <p:cNvSpPr/>
          <p:nvPr/>
        </p:nvSpPr>
        <p:spPr>
          <a:xfrm>
            <a:off x="8067478" y="4673600"/>
            <a:ext cx="3870960" cy="189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最後までひっぱてできませんでしたーが一番の問題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私がやるとこれくらいかかりますを言う。</a:t>
            </a:r>
            <a:endParaRPr kumimoji="1" lang="en-US" altLang="ja-JP" dirty="0"/>
          </a:p>
          <a:p>
            <a:r>
              <a:rPr kumimoji="1" lang="ja-JP" altLang="en-US" dirty="0"/>
              <a:t>責任をもってうけもった以上、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91BE61-3F65-40AF-B0E9-2AC2746AADDB}"/>
              </a:ext>
            </a:extLst>
          </p:cNvPr>
          <p:cNvSpPr/>
          <p:nvPr/>
        </p:nvSpPr>
        <p:spPr>
          <a:xfrm>
            <a:off x="0" y="0"/>
            <a:ext cx="48361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r>
              <a:rPr kumimoji="1" lang="ja-JP" altLang="en-US" dirty="0"/>
              <a:t>どうすればいいかを言う</a:t>
            </a:r>
            <a:endParaRPr kumimoji="1" lang="en-US" altLang="ja-JP" dirty="0"/>
          </a:p>
          <a:p>
            <a:r>
              <a:rPr lang="ja-JP" altLang="en-US" dirty="0"/>
              <a:t>原因として、○○だったので、</a:t>
            </a:r>
            <a:endParaRPr kumimoji="1" lang="en-US" altLang="ja-JP" dirty="0"/>
          </a:p>
          <a:p>
            <a:r>
              <a:rPr lang="ja-JP" altLang="en-US" dirty="0"/>
              <a:t>理由はこここうです。</a:t>
            </a:r>
            <a:endParaRPr kumimoji="1" lang="en-US" altLang="ja-JP" dirty="0"/>
          </a:p>
          <a:p>
            <a:r>
              <a:rPr lang="ja-JP" altLang="en-US" dirty="0"/>
              <a:t>みんなのためを持ってメッセージをつたえる</a:t>
            </a:r>
            <a:endParaRPr kumimoji="1" lang="en-US" altLang="ja-JP" dirty="0"/>
          </a:p>
          <a:p>
            <a:r>
              <a:rPr lang="ja-JP" altLang="en-US" dirty="0"/>
              <a:t>小出しで情報を共有しなかった</a:t>
            </a:r>
            <a:endParaRPr lang="en-US" altLang="ja-JP" dirty="0"/>
          </a:p>
          <a:p>
            <a:r>
              <a:rPr kumimoji="1" lang="ja-JP" altLang="en-US" dirty="0"/>
              <a:t>本人でできるところは外してはいけない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根本の原因はこうでした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○○があるので余白が欲しいです。</a:t>
            </a:r>
            <a:endParaRPr kumimoji="1" lang="en-US" altLang="ja-JP" dirty="0"/>
          </a:p>
          <a:p>
            <a:r>
              <a:rPr lang="ja-JP" altLang="en-US" dirty="0"/>
              <a:t>こっちのことわかってなかったらこっちから言うべき。話すことでコントールできる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話せるコミュニケーション能力をここからみがいていきます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これからの動きを行動レベルで書き起こして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外にエネルギーを使わない、自分のために使うべき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461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874</Words>
  <Application>Microsoft Office PowerPoint</Application>
  <PresentationFormat>ワイド画面</PresentationFormat>
  <Paragraphs>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反省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反省</dc:title>
  <dc:creator>Sasaoka Yuki／笹岡　優樹／AI</dc:creator>
  <cp:lastModifiedBy>Sasaoka Yuki／笹岡　優樹／AI</cp:lastModifiedBy>
  <cp:revision>4</cp:revision>
  <dcterms:created xsi:type="dcterms:W3CDTF">2023-09-18T06:11:23Z</dcterms:created>
  <dcterms:modified xsi:type="dcterms:W3CDTF">2023-09-22T05:18:48Z</dcterms:modified>
</cp:coreProperties>
</file>