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4"/>
  </p:notesMasterIdLst>
  <p:sldIdLst>
    <p:sldId id="298" r:id="rId5"/>
    <p:sldId id="299" r:id="rId6"/>
    <p:sldId id="532" r:id="rId7"/>
    <p:sldId id="530" r:id="rId8"/>
    <p:sldId id="533" r:id="rId9"/>
    <p:sldId id="534" r:id="rId10"/>
    <p:sldId id="531" r:id="rId11"/>
    <p:sldId id="293" r:id="rId12"/>
    <p:sldId id="29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FF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99A05B-0BE0-4DB9-BCB7-30BE4893AF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" y="177399"/>
            <a:ext cx="12191999" cy="644511"/>
          </a:xfrm>
          <a:noFill/>
        </p:spPr>
        <p:txBody>
          <a:bodyPr/>
          <a:lstStyle/>
          <a:p>
            <a:pPr algn="ctr"/>
            <a:r>
              <a:rPr kumimoji="1" lang="ja-JP" altLang="en-US" sz="4400" u="sng" dirty="0"/>
              <a:t>在庫変動の原因、気になりませんか？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A6EB-6950-4704-B31B-76E61A2052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4F9B5D38-4F78-408D-B573-EE4584B0B313}"/>
              </a:ext>
            </a:extLst>
          </p:cNvPr>
          <p:cNvSpPr/>
          <p:nvPr/>
        </p:nvSpPr>
        <p:spPr>
          <a:xfrm>
            <a:off x="1323867" y="4771523"/>
            <a:ext cx="3536821" cy="905134"/>
          </a:xfrm>
          <a:prstGeom prst="wedgeEllipseCallout">
            <a:avLst>
              <a:gd name="adj1" fmla="val -45185"/>
              <a:gd name="adj2" fmla="val 66738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かんばんが多かった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かもしれないよ</a:t>
            </a:r>
          </a:p>
        </p:txBody>
      </p:sp>
      <p:sp>
        <p:nvSpPr>
          <p:cNvPr id="23" name="吹き出し: 円形 22">
            <a:extLst>
              <a:ext uri="{FF2B5EF4-FFF2-40B4-BE49-F238E27FC236}">
                <a16:creationId xmlns:a16="http://schemas.microsoft.com/office/drawing/2014/main" id="{C1FFCF37-288A-4729-AFF9-9EA86D6E6591}"/>
              </a:ext>
            </a:extLst>
          </p:cNvPr>
          <p:cNvSpPr/>
          <p:nvPr/>
        </p:nvSpPr>
        <p:spPr>
          <a:xfrm>
            <a:off x="7331313" y="4771523"/>
            <a:ext cx="3616645" cy="905134"/>
          </a:xfrm>
          <a:prstGeom prst="wedgeEllipseCallout">
            <a:avLst>
              <a:gd name="adj1" fmla="val 34827"/>
              <a:gd name="adj2" fmla="val 76084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生産変動の影響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かもしれないわ</a:t>
            </a:r>
          </a:p>
        </p:txBody>
      </p:sp>
      <p:pic>
        <p:nvPicPr>
          <p:cNvPr id="1026" name="Picture 2" descr="～子どもの話の聞き方次第で子育てが楽に～: 一般社団法人 ペアレントサポート 旭川">
            <a:extLst>
              <a:ext uri="{FF2B5EF4-FFF2-40B4-BE49-F238E27FC236}">
                <a16:creationId xmlns:a16="http://schemas.microsoft.com/office/drawing/2014/main" id="{E4ABFD05-F773-46AD-AFAD-F4700D76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9" y="4967400"/>
            <a:ext cx="113998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良い声で話していますか？（声のサロン） | 英国紅茶サロン メイフェア">
            <a:extLst>
              <a:ext uri="{FF2B5EF4-FFF2-40B4-BE49-F238E27FC236}">
                <a16:creationId xmlns:a16="http://schemas.microsoft.com/office/drawing/2014/main" id="{A66074A8-4F99-4814-A9D8-121F82A6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76" y="5030634"/>
            <a:ext cx="1047153" cy="1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困る男性のイラスト | かわいいフリー素材集 いらすとや">
            <a:extLst>
              <a:ext uri="{FF2B5EF4-FFF2-40B4-BE49-F238E27FC236}">
                <a16:creationId xmlns:a16="http://schemas.microsoft.com/office/drawing/2014/main" id="{2ED8F603-CF6D-4E7F-8B19-BA3AB012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94" y="4998660"/>
            <a:ext cx="1318089" cy="14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7BAF784-48DA-43B2-905E-FC181C4E6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0" y="1120921"/>
            <a:ext cx="11310920" cy="33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E99E3-4570-4332-9DE9-6C546C82DE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400" u="sng" dirty="0"/>
              <a:t>実はその原因、分かるかもしれません！</a:t>
            </a:r>
            <a:endParaRPr lang="en-US" altLang="ja-JP" sz="4400" u="sng" dirty="0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B21C0CEF-402D-4A1C-B838-3C22EF49CF4C}"/>
              </a:ext>
            </a:extLst>
          </p:cNvPr>
          <p:cNvSpPr/>
          <p:nvPr/>
        </p:nvSpPr>
        <p:spPr>
          <a:xfrm>
            <a:off x="588946" y="1724096"/>
            <a:ext cx="1205043" cy="1379588"/>
          </a:xfrm>
          <a:prstGeom prst="flowChartMagneticDisk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333333"/>
                </a:solidFill>
              </a:rPr>
              <a:t>データ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7362802" y="1350106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519983" y="1624320"/>
            <a:ext cx="155687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7351039" y="1948824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105027" y="10401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在庫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095141" y="203443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寄与度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7611143" y="2435619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375647" y="12024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7364676" y="2306774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7364674" y="2858916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7963459" y="2600236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8315776" y="2670785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24875" y="2887833"/>
            <a:ext cx="595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要因</a:t>
            </a:r>
            <a:r>
              <a:rPr lang="en-US" altLang="ja-JP" sz="1200" dirty="0"/>
              <a:t>A</a:t>
            </a:r>
            <a:endParaRPr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968609" y="2866473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286436" y="2858916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C</a:t>
            </a:r>
            <a:endParaRPr lang="ja-JP" altLang="en-US" sz="1200" dirty="0"/>
          </a:p>
        </p:txBody>
      </p:sp>
      <p:sp>
        <p:nvSpPr>
          <p:cNvPr id="28" name="フリーフォーム 27"/>
          <p:cNvSpPr/>
          <p:nvPr/>
        </p:nvSpPr>
        <p:spPr>
          <a:xfrm>
            <a:off x="7499745" y="1343535"/>
            <a:ext cx="2415598" cy="498593"/>
          </a:xfrm>
          <a:custGeom>
            <a:avLst/>
            <a:gdLst>
              <a:gd name="connsiteX0" fmla="*/ 0 w 2295408"/>
              <a:gd name="connsiteY0" fmla="*/ 649112 h 856075"/>
              <a:gd name="connsiteX1" fmla="*/ 94074 w 2295408"/>
              <a:gd name="connsiteY1" fmla="*/ 348075 h 856075"/>
              <a:gd name="connsiteX2" fmla="*/ 188149 w 2295408"/>
              <a:gd name="connsiteY2" fmla="*/ 667926 h 856075"/>
              <a:gd name="connsiteX3" fmla="*/ 244593 w 2295408"/>
              <a:gd name="connsiteY3" fmla="*/ 451556 h 856075"/>
              <a:gd name="connsiteX4" fmla="*/ 329260 w 2295408"/>
              <a:gd name="connsiteY4" fmla="*/ 667926 h 856075"/>
              <a:gd name="connsiteX5" fmla="*/ 460963 w 2295408"/>
              <a:gd name="connsiteY5" fmla="*/ 122297 h 856075"/>
              <a:gd name="connsiteX6" fmla="*/ 545630 w 2295408"/>
              <a:gd name="connsiteY6" fmla="*/ 348075 h 856075"/>
              <a:gd name="connsiteX7" fmla="*/ 686741 w 2295408"/>
              <a:gd name="connsiteY7" fmla="*/ 0 h 856075"/>
              <a:gd name="connsiteX8" fmla="*/ 809037 w 2295408"/>
              <a:gd name="connsiteY8" fmla="*/ 489186 h 856075"/>
              <a:gd name="connsiteX9" fmla="*/ 893704 w 2295408"/>
              <a:gd name="connsiteY9" fmla="*/ 752593 h 856075"/>
              <a:gd name="connsiteX10" fmla="*/ 987778 w 2295408"/>
              <a:gd name="connsiteY10" fmla="*/ 856075 h 856075"/>
              <a:gd name="connsiteX11" fmla="*/ 1166519 w 2295408"/>
              <a:gd name="connsiteY11" fmla="*/ 752593 h 856075"/>
              <a:gd name="connsiteX12" fmla="*/ 1251186 w 2295408"/>
              <a:gd name="connsiteY12" fmla="*/ 545630 h 856075"/>
              <a:gd name="connsiteX13" fmla="*/ 1382889 w 2295408"/>
              <a:gd name="connsiteY13" fmla="*/ 310445 h 856075"/>
              <a:gd name="connsiteX14" fmla="*/ 1448741 w 2295408"/>
              <a:gd name="connsiteY14" fmla="*/ 451556 h 856075"/>
              <a:gd name="connsiteX15" fmla="*/ 1580445 w 2295408"/>
              <a:gd name="connsiteY15" fmla="*/ 376297 h 856075"/>
              <a:gd name="connsiteX16" fmla="*/ 1759186 w 2295408"/>
              <a:gd name="connsiteY16" fmla="*/ 442149 h 856075"/>
              <a:gd name="connsiteX17" fmla="*/ 2003778 w 2295408"/>
              <a:gd name="connsiteY17" fmla="*/ 649112 h 856075"/>
              <a:gd name="connsiteX18" fmla="*/ 2154297 w 2295408"/>
              <a:gd name="connsiteY18" fmla="*/ 489186 h 856075"/>
              <a:gd name="connsiteX19" fmla="*/ 2295408 w 2295408"/>
              <a:gd name="connsiteY19" fmla="*/ 583260 h 8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08" h="856075">
                <a:moveTo>
                  <a:pt x="0" y="649112"/>
                </a:moveTo>
                <a:lnTo>
                  <a:pt x="94074" y="348075"/>
                </a:lnTo>
                <a:lnTo>
                  <a:pt x="188149" y="667926"/>
                </a:lnTo>
                <a:lnTo>
                  <a:pt x="244593" y="451556"/>
                </a:lnTo>
                <a:lnTo>
                  <a:pt x="329260" y="667926"/>
                </a:lnTo>
                <a:lnTo>
                  <a:pt x="460963" y="122297"/>
                </a:lnTo>
                <a:lnTo>
                  <a:pt x="545630" y="348075"/>
                </a:lnTo>
                <a:lnTo>
                  <a:pt x="686741" y="0"/>
                </a:lnTo>
                <a:lnTo>
                  <a:pt x="809037" y="489186"/>
                </a:lnTo>
                <a:lnTo>
                  <a:pt x="893704" y="752593"/>
                </a:lnTo>
                <a:lnTo>
                  <a:pt x="987778" y="856075"/>
                </a:lnTo>
                <a:lnTo>
                  <a:pt x="1166519" y="752593"/>
                </a:lnTo>
                <a:lnTo>
                  <a:pt x="1251186" y="545630"/>
                </a:lnTo>
                <a:lnTo>
                  <a:pt x="1382889" y="310445"/>
                </a:lnTo>
                <a:lnTo>
                  <a:pt x="1448741" y="451556"/>
                </a:lnTo>
                <a:lnTo>
                  <a:pt x="1580445" y="376297"/>
                </a:lnTo>
                <a:lnTo>
                  <a:pt x="1759186" y="442149"/>
                </a:lnTo>
                <a:lnTo>
                  <a:pt x="2003778" y="649112"/>
                </a:lnTo>
                <a:lnTo>
                  <a:pt x="2154297" y="489186"/>
                </a:lnTo>
                <a:lnTo>
                  <a:pt x="2295408" y="58326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282919" y="2223654"/>
            <a:ext cx="2487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在庫変動に繋がる</a:t>
            </a:r>
            <a:endParaRPr lang="en-US" altLang="ja-JP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要因候補</a:t>
            </a:r>
            <a:r>
              <a:rPr lang="en-US" altLang="ja-JP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を推定する</a:t>
            </a:r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7913671" y="2034438"/>
            <a:ext cx="639226" cy="3815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5" y="3886227"/>
            <a:ext cx="904265" cy="112140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11515" y="3284198"/>
            <a:ext cx="3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rgbClr val="333333"/>
                </a:solidFill>
              </a:rPr>
              <a:t>✖️</a:t>
            </a:r>
            <a:endParaRPr lang="ja-JP" altLang="en-US" b="1" dirty="0">
              <a:solidFill>
                <a:srgbClr val="333333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2488806" y="3294716"/>
            <a:ext cx="545368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86353" y="132381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333333"/>
                </a:solidFill>
              </a:rPr>
              <a:t>①</a:t>
            </a:r>
            <a:r>
              <a:rPr lang="ja-JP" altLang="en-US" sz="4800" b="1" dirty="0">
                <a:solidFill>
                  <a:srgbClr val="333333"/>
                </a:solidFill>
              </a:rPr>
              <a:t>見える化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194876" y="3103684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>
                    <a:lumMod val="50000"/>
                  </a:schemeClr>
                </a:solidFill>
              </a:rPr>
              <a:t>②</a:t>
            </a:r>
            <a:r>
              <a:rPr lang="ja-JP" altLang="en-US" sz="4800" b="1" dirty="0">
                <a:solidFill>
                  <a:schemeClr val="bg1">
                    <a:lumMod val="50000"/>
                  </a:schemeClr>
                </a:solidFill>
              </a:rPr>
              <a:t>予測</a:t>
            </a:r>
            <a:r>
              <a:rPr lang="ja-JP" altLang="en-US" sz="4800" b="1" dirty="0">
                <a:solidFill>
                  <a:srgbClr val="333333"/>
                </a:solidFill>
              </a:rPr>
              <a:t>　　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666551" y="4774882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7F7F7F"/>
                </a:solidFill>
              </a:rPr>
              <a:t>③</a:t>
            </a:r>
            <a:r>
              <a:rPr lang="ja-JP" altLang="en-US" sz="4800" b="1" dirty="0">
                <a:solidFill>
                  <a:srgbClr val="7F7F7F"/>
                </a:solidFill>
              </a:rPr>
              <a:t>判断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4310580" y="4006082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過去のデータの傾向から</a:t>
            </a:r>
            <a:endParaRPr lang="en-US" altLang="ja-JP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ja-JP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将来どうなる可能性があるのかを予測する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4349076" y="5684698"/>
            <a:ext cx="4467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B0C2FF"/>
                </a:solidFill>
              </a:rPr>
              <a:t>ヒトの判断</a:t>
            </a:r>
            <a:r>
              <a:rPr lang="ja-JP" altLang="en-US" sz="1400" b="1" dirty="0">
                <a:solidFill>
                  <a:srgbClr val="B0C2FF"/>
                </a:solidFill>
              </a:rPr>
              <a:t>（発注数を決めるなど）</a:t>
            </a:r>
            <a:r>
              <a:rPr lang="ja-JP" altLang="en-US" b="1" dirty="0">
                <a:solidFill>
                  <a:srgbClr val="B0C2FF"/>
                </a:solidFill>
              </a:rPr>
              <a:t>を学習し、</a:t>
            </a:r>
            <a:endParaRPr lang="en-US" altLang="ja-JP" b="1" dirty="0">
              <a:solidFill>
                <a:srgbClr val="B0C2FF"/>
              </a:solidFill>
            </a:endParaRPr>
          </a:p>
          <a:p>
            <a:r>
              <a:rPr lang="en-US" altLang="ja-JP" b="1" dirty="0">
                <a:solidFill>
                  <a:srgbClr val="B0C2FF"/>
                </a:solidFill>
              </a:rPr>
              <a:t>AI</a:t>
            </a:r>
            <a:r>
              <a:rPr lang="ja-JP" altLang="en-US" b="1" dirty="0">
                <a:solidFill>
                  <a:srgbClr val="B0C2FF"/>
                </a:solidFill>
              </a:rPr>
              <a:t>がヒトの代わりに判断を行う</a:t>
            </a:r>
            <a:endParaRPr lang="en-US" altLang="ja-JP" b="1" dirty="0">
              <a:solidFill>
                <a:srgbClr val="B0C2FF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70114" y="5076710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33333"/>
                </a:solidFill>
              </a:rPr>
              <a:t>AI</a:t>
            </a:r>
            <a:endParaRPr lang="ja-JP" altLang="en-US" sz="2400" b="1" dirty="0">
              <a:solidFill>
                <a:srgbClr val="333333"/>
              </a:solidFill>
            </a:endParaRPr>
          </a:p>
        </p:txBody>
      </p:sp>
      <p:sp>
        <p:nvSpPr>
          <p:cNvPr id="51" name="右中かっこ 50"/>
          <p:cNvSpPr/>
          <p:nvPr/>
        </p:nvSpPr>
        <p:spPr>
          <a:xfrm>
            <a:off x="10529056" y="1354009"/>
            <a:ext cx="155448" cy="1869265"/>
          </a:xfrm>
          <a:prstGeom prst="rightBrace">
            <a:avLst>
              <a:gd name="adj1" fmla="val 96257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10734297" y="2126786"/>
            <a:ext cx="13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本日の内容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u="sng" dirty="0"/>
              <a:t>AI</a:t>
            </a:r>
            <a:r>
              <a:rPr lang="ja-JP" altLang="en-US" sz="4400" u="sng" dirty="0"/>
              <a:t>を用いた、在庫見える化</a:t>
            </a:r>
          </a:p>
        </p:txBody>
      </p:sp>
      <p:sp>
        <p:nvSpPr>
          <p:cNvPr id="11" name="右矢印 31">
            <a:extLst>
              <a:ext uri="{FF2B5EF4-FFF2-40B4-BE49-F238E27FC236}">
                <a16:creationId xmlns:a16="http://schemas.microsoft.com/office/drawing/2014/main" id="{19185BE9-D041-4EC8-B351-FF2B426904EB}"/>
              </a:ext>
            </a:extLst>
          </p:cNvPr>
          <p:cNvSpPr/>
          <p:nvPr/>
        </p:nvSpPr>
        <p:spPr>
          <a:xfrm>
            <a:off x="2823147" y="3226548"/>
            <a:ext cx="545368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C9962CA-79CA-48DB-A502-6913C4864988}"/>
              </a:ext>
            </a:extLst>
          </p:cNvPr>
          <p:cNvSpPr/>
          <p:nvPr/>
        </p:nvSpPr>
        <p:spPr>
          <a:xfrm>
            <a:off x="588946" y="1724096"/>
            <a:ext cx="1205043" cy="1379588"/>
          </a:xfrm>
          <a:prstGeom prst="flowChartMagneticDisk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333333"/>
                </a:solidFill>
              </a:rPr>
              <a:t>データ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08B45F-5C8B-4824-A8EF-AC0F93CE4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5" y="3886227"/>
            <a:ext cx="904265" cy="112140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552ED1-FB61-422E-9D7C-0F9FA20C5D4E}"/>
              </a:ext>
            </a:extLst>
          </p:cNvPr>
          <p:cNvSpPr/>
          <p:nvPr/>
        </p:nvSpPr>
        <p:spPr>
          <a:xfrm>
            <a:off x="1011515" y="3284198"/>
            <a:ext cx="3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rgbClr val="333333"/>
                </a:solidFill>
              </a:rPr>
              <a:t>✖️</a:t>
            </a:r>
            <a:endParaRPr lang="ja-JP" altLang="en-US" b="1" dirty="0">
              <a:solidFill>
                <a:srgbClr val="333333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9165D6-8FE2-425D-AF86-BC306A4CAA87}"/>
              </a:ext>
            </a:extLst>
          </p:cNvPr>
          <p:cNvSpPr/>
          <p:nvPr/>
        </p:nvSpPr>
        <p:spPr>
          <a:xfrm>
            <a:off x="973321" y="50767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33333"/>
                </a:solidFill>
              </a:rPr>
              <a:t>AI</a:t>
            </a:r>
            <a:endParaRPr lang="ja-JP" altLang="en-US" sz="2400" b="1" dirty="0">
              <a:solidFill>
                <a:srgbClr val="333333"/>
              </a:solidFill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03013895-56BA-4F44-A2FC-F7325D91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25230"/>
              </p:ext>
            </p:extLst>
          </p:nvPr>
        </p:nvGraphicFramePr>
        <p:xfrm>
          <a:off x="3669685" y="1398158"/>
          <a:ext cx="8209459" cy="4088962"/>
        </p:xfrm>
        <a:graphic>
          <a:graphicData uri="http://schemas.openxmlformats.org/drawingml/2006/table">
            <a:tbl>
              <a:tblPr/>
              <a:tblGrid>
                <a:gridCol w="2241972">
                  <a:extLst>
                    <a:ext uri="{9D8B030D-6E8A-4147-A177-3AD203B41FA5}">
                      <a16:colId xmlns:a16="http://schemas.microsoft.com/office/drawing/2014/main" val="1828733907"/>
                    </a:ext>
                  </a:extLst>
                </a:gridCol>
                <a:gridCol w="5967487">
                  <a:extLst>
                    <a:ext uri="{9D8B030D-6E8A-4147-A177-3AD203B41FA5}">
                      <a16:colId xmlns:a16="http://schemas.microsoft.com/office/drawing/2014/main" val="3649302944"/>
                    </a:ext>
                  </a:extLst>
                </a:gridCol>
              </a:tblGrid>
              <a:tr h="3026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7214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検出可能項目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5213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❶かんばん増減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前日の手配箱数（日量箱数）と発注箱数のズレ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17615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❷異常納入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前日の納入箱数と出庫箱数のズレ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使用箱数以上に納入していないか</a:t>
                      </a:r>
                      <a:endParaRPr lang="en-US" altLang="ja-JP" sz="2000" b="0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33888"/>
                  </a:ext>
                </a:extLst>
              </a:tr>
              <a:tr h="702432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❸異常入庫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前日の納入箱数と入庫箱数のズレ　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納入箱数以上に入庫していないか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044836"/>
                  </a:ext>
                </a:extLst>
              </a:tr>
              <a:tr h="702432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❹生産変動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前日の計画生産台数と実績生産台数のズレ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計画より少なく生産されていないか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405450"/>
                  </a:ext>
                </a:extLst>
              </a:tr>
              <a:tr h="35598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41129"/>
                  </a:ext>
                </a:extLst>
              </a:tr>
            </a:tbl>
          </a:graphicData>
        </a:graphic>
      </p:graphicFrame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9D28BB5-32B5-4A74-9284-5EA3A9E19555}"/>
              </a:ext>
            </a:extLst>
          </p:cNvPr>
          <p:cNvSpPr/>
          <p:nvPr/>
        </p:nvSpPr>
        <p:spPr>
          <a:xfrm>
            <a:off x="3053370" y="5592598"/>
            <a:ext cx="8922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４つの項目のどれが在庫変動に繋がっていたか分かる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C10C430-D450-4EAB-A893-1BAEC61536FB}"/>
              </a:ext>
            </a:extLst>
          </p:cNvPr>
          <p:cNvSpPr/>
          <p:nvPr/>
        </p:nvSpPr>
        <p:spPr>
          <a:xfrm>
            <a:off x="3669685" y="1163583"/>
            <a:ext cx="2638468" cy="469149"/>
          </a:xfrm>
          <a:prstGeom prst="wedgeRoundRectCallout">
            <a:avLst>
              <a:gd name="adj1" fmla="val 6576"/>
              <a:gd name="adj2" fmla="val 880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仮です。</a:t>
            </a:r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追加修正可能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85DE96DC-5775-473F-B916-46639E15A699}"/>
              </a:ext>
            </a:extLst>
          </p:cNvPr>
          <p:cNvSpPr/>
          <p:nvPr/>
        </p:nvSpPr>
        <p:spPr>
          <a:xfrm>
            <a:off x="6455179" y="1163582"/>
            <a:ext cx="3820743" cy="469149"/>
          </a:xfrm>
          <a:prstGeom prst="wedgeRoundRectCallout">
            <a:avLst>
              <a:gd name="adj1" fmla="val 6576"/>
              <a:gd name="adj2" fmla="val 880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考え方間違ってたらすみません</a:t>
            </a:r>
          </a:p>
        </p:txBody>
      </p:sp>
    </p:spTree>
    <p:extLst>
      <p:ext uri="{BB962C8B-B14F-4D97-AF65-F5344CB8AC3E}">
        <p14:creationId xmlns:p14="http://schemas.microsoft.com/office/powerpoint/2010/main" val="42616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549C24-0AAC-4203-919B-632E4C17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79" y="1280966"/>
            <a:ext cx="10464662" cy="5083608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u="sng" dirty="0"/>
              <a:t>AI</a:t>
            </a:r>
            <a:r>
              <a:rPr lang="ja-JP" altLang="en-US" sz="4400" u="sng" dirty="0"/>
              <a:t>を用いた、在庫見える化の事例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FCB184-AEBD-479C-9EA2-4A99D79A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1" y="1220542"/>
            <a:ext cx="797809" cy="2457705"/>
          </a:xfrm>
          <a:prstGeom prst="rect">
            <a:avLst/>
          </a:prstGeom>
        </p:spPr>
      </p:pic>
      <p:sp>
        <p:nvSpPr>
          <p:cNvPr id="11" name="右矢印 31">
            <a:extLst>
              <a:ext uri="{FF2B5EF4-FFF2-40B4-BE49-F238E27FC236}">
                <a16:creationId xmlns:a16="http://schemas.microsoft.com/office/drawing/2014/main" id="{19185BE9-D041-4EC8-B351-FF2B426904EB}"/>
              </a:ext>
            </a:extLst>
          </p:cNvPr>
          <p:cNvSpPr/>
          <p:nvPr/>
        </p:nvSpPr>
        <p:spPr>
          <a:xfrm>
            <a:off x="1840267" y="2046488"/>
            <a:ext cx="545368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ACE0A-7147-4A45-890D-6B26E0750C8A}"/>
              </a:ext>
            </a:extLst>
          </p:cNvPr>
          <p:cNvSpPr txBox="1"/>
          <p:nvPr/>
        </p:nvSpPr>
        <p:spPr>
          <a:xfrm>
            <a:off x="1502679" y="2659240"/>
            <a:ext cx="1220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出力結果</a:t>
            </a:r>
          </a:p>
        </p:txBody>
      </p:sp>
    </p:spTree>
    <p:extLst>
      <p:ext uri="{BB962C8B-B14F-4D97-AF65-F5344CB8AC3E}">
        <p14:creationId xmlns:p14="http://schemas.microsoft.com/office/powerpoint/2010/main" val="279509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/>
              <a:t>AI</a:t>
            </a:r>
            <a:r>
              <a:rPr lang="ja-JP" altLang="en-US" sz="4400" dirty="0"/>
              <a:t>を活用した、在庫管理の課題解決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16A17E-BA00-48F1-B837-10BA70C09D7E}"/>
              </a:ext>
            </a:extLst>
          </p:cNvPr>
          <p:cNvSpPr/>
          <p:nvPr/>
        </p:nvSpPr>
        <p:spPr>
          <a:xfrm>
            <a:off x="593631" y="1246438"/>
            <a:ext cx="798167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u="sng" dirty="0">
                <a:solidFill>
                  <a:srgbClr val="333333"/>
                </a:solidFill>
              </a:rPr>
              <a:t>●</a:t>
            </a:r>
            <a:r>
              <a:rPr lang="en-US" altLang="ja-JP" sz="3200" b="1" u="sng" dirty="0">
                <a:solidFill>
                  <a:srgbClr val="333333"/>
                </a:solidFill>
              </a:rPr>
              <a:t>AI</a:t>
            </a:r>
            <a:r>
              <a:rPr lang="ja-JP" altLang="en-US" sz="3200" b="1" u="sng" dirty="0">
                <a:solidFill>
                  <a:srgbClr val="333333"/>
                </a:solidFill>
              </a:rPr>
              <a:t>でできること</a:t>
            </a:r>
            <a:endParaRPr lang="en-US" altLang="ja-JP" sz="3200" b="1" u="sng" dirty="0">
              <a:solidFill>
                <a:srgbClr val="333333"/>
              </a:solidFill>
            </a:endParaRPr>
          </a:p>
          <a:p>
            <a:r>
              <a:rPr lang="ja-JP" altLang="en-US" sz="3200" b="1" dirty="0">
                <a:solidFill>
                  <a:srgbClr val="333333"/>
                </a:solidFill>
              </a:rPr>
              <a:t>　</a:t>
            </a:r>
            <a:r>
              <a:rPr lang="en-US" altLang="ja-JP" sz="3200" b="1" dirty="0">
                <a:solidFill>
                  <a:srgbClr val="333333"/>
                </a:solidFill>
              </a:rPr>
              <a:t>①</a:t>
            </a:r>
            <a:r>
              <a:rPr lang="ja-JP" altLang="en-US" sz="3200" b="1" dirty="0">
                <a:solidFill>
                  <a:srgbClr val="333333"/>
                </a:solidFill>
              </a:rPr>
              <a:t>在庫変動の要因見える化</a:t>
            </a:r>
            <a:endParaRPr lang="en-US" altLang="ja-JP" sz="3200" b="1" dirty="0">
              <a:solidFill>
                <a:srgbClr val="333333"/>
              </a:solidFill>
            </a:endParaRPr>
          </a:p>
          <a:p>
            <a:r>
              <a:rPr lang="ja-JP" altLang="en-US" sz="3200" b="1" dirty="0">
                <a:solidFill>
                  <a:schemeClr val="bg1">
                    <a:lumMod val="50000"/>
                  </a:schemeClr>
                </a:solidFill>
              </a:rPr>
              <a:t>　➁将来の在庫予測</a:t>
            </a:r>
            <a:endParaRPr lang="en-US" altLang="ja-JP" sz="3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bg1">
                    <a:lumMod val="50000"/>
                  </a:schemeClr>
                </a:solidFill>
              </a:rPr>
              <a:t>　➂ヒト作業（生産計画など）の負担軽減</a:t>
            </a:r>
            <a:endParaRPr lang="en-US" altLang="ja-JP" sz="3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3200" b="1" dirty="0"/>
          </a:p>
          <a:p>
            <a:r>
              <a:rPr lang="ja-JP" altLang="en-US" sz="3200" b="1" u="sng" dirty="0"/>
              <a:t>●</a:t>
            </a:r>
            <a:r>
              <a:rPr lang="en-US" altLang="ja-JP" sz="3200" b="1" u="sng" dirty="0"/>
              <a:t>DS</a:t>
            </a:r>
            <a:r>
              <a:rPr lang="ja-JP" altLang="en-US" sz="3200" b="1" u="sng" dirty="0"/>
              <a:t>部からの提案</a:t>
            </a:r>
            <a:endParaRPr kumimoji="1" lang="en-US" altLang="ja-JP" sz="3200" b="1" u="sng" dirty="0"/>
          </a:p>
          <a:p>
            <a:r>
              <a:rPr lang="ja-JP" altLang="en-US" sz="3200" b="1" dirty="0"/>
              <a:t>　困り事を解決する</a:t>
            </a:r>
            <a:r>
              <a:rPr lang="en-US" altLang="ja-JP" sz="3200" b="1" dirty="0"/>
              <a:t>AI</a:t>
            </a:r>
            <a:r>
              <a:rPr lang="ja-JP" altLang="en-US" sz="3200" b="1" dirty="0"/>
              <a:t>ツールの試験導入</a:t>
            </a:r>
            <a:endParaRPr lang="en-US" altLang="ja-JP" sz="3200" b="1" dirty="0"/>
          </a:p>
          <a:p>
            <a:r>
              <a:rPr lang="ja-JP" altLang="en-US" sz="3200" b="1" dirty="0">
                <a:solidFill>
                  <a:srgbClr val="333333"/>
                </a:solidFill>
              </a:rPr>
              <a:t>　</a:t>
            </a:r>
            <a:r>
              <a:rPr lang="en-US" altLang="ja-JP" sz="3200" b="1" dirty="0">
                <a:solidFill>
                  <a:srgbClr val="333333"/>
                </a:solidFill>
              </a:rPr>
              <a:t>【</a:t>
            </a:r>
            <a:r>
              <a:rPr lang="ja-JP" altLang="en-US" sz="3200" b="1" dirty="0">
                <a:solidFill>
                  <a:srgbClr val="333333"/>
                </a:solidFill>
              </a:rPr>
              <a:t>狙い</a:t>
            </a:r>
            <a:r>
              <a:rPr lang="en-US" altLang="ja-JP" sz="3200" b="1" dirty="0">
                <a:solidFill>
                  <a:srgbClr val="333333"/>
                </a:solidFill>
              </a:rPr>
              <a:t>】</a:t>
            </a:r>
            <a:r>
              <a:rPr lang="ja-JP" altLang="en-US" sz="3200" b="1" dirty="0">
                <a:solidFill>
                  <a:srgbClr val="333333"/>
                </a:solidFill>
              </a:rPr>
              <a:t>在庫適正化、業務効率化など</a:t>
            </a:r>
            <a:endParaRPr lang="en-US" altLang="ja-JP" sz="3200" b="1" dirty="0">
              <a:solidFill>
                <a:srgbClr val="333333"/>
              </a:solidFill>
            </a:endParaRPr>
          </a:p>
          <a:p>
            <a:endParaRPr lang="en-US" altLang="ja-JP" sz="3200" b="1" dirty="0"/>
          </a:p>
          <a:p>
            <a:endParaRPr lang="en-US" altLang="ja-JP" sz="3200" b="1" dirty="0"/>
          </a:p>
        </p:txBody>
      </p:sp>
      <p:sp>
        <p:nvSpPr>
          <p:cNvPr id="2" name="矢印: 環状 1">
            <a:extLst>
              <a:ext uri="{FF2B5EF4-FFF2-40B4-BE49-F238E27FC236}">
                <a16:creationId xmlns:a16="http://schemas.microsoft.com/office/drawing/2014/main" id="{6FCDAD4A-5C4D-4553-AAC4-F3A777A640B8}"/>
              </a:ext>
            </a:extLst>
          </p:cNvPr>
          <p:cNvSpPr/>
          <p:nvPr/>
        </p:nvSpPr>
        <p:spPr>
          <a:xfrm rot="5400000">
            <a:off x="7557772" y="2001423"/>
            <a:ext cx="2633248" cy="2855155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1772C0-4E20-4922-B88E-CC0EE005218C}"/>
              </a:ext>
            </a:extLst>
          </p:cNvPr>
          <p:cNvSpPr/>
          <p:nvPr/>
        </p:nvSpPr>
        <p:spPr>
          <a:xfrm>
            <a:off x="9226446" y="2971800"/>
            <a:ext cx="2151056" cy="91440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「使えそう」</a:t>
            </a:r>
            <a:r>
              <a:rPr kumimoji="1" lang="en-US" altLang="ja-JP" dirty="0">
                <a:solidFill>
                  <a:schemeClr val="tx1"/>
                </a:solidFill>
              </a:rPr>
              <a:t>or</a:t>
            </a:r>
            <a:r>
              <a:rPr kumimoji="1" lang="ja-JP" altLang="en-US" dirty="0">
                <a:solidFill>
                  <a:schemeClr val="tx1"/>
                </a:solidFill>
              </a:rPr>
              <a:t>「使え無さそう」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6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/>
              <a:t>AI</a:t>
            </a:r>
            <a:r>
              <a:rPr lang="ja-JP" altLang="en-US" sz="4400" dirty="0"/>
              <a:t>を活用した、在庫管理の課題解決</a:t>
            </a:r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7BDF0E9B-F736-4512-8A9A-42F84416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6997"/>
              </p:ext>
            </p:extLst>
          </p:nvPr>
        </p:nvGraphicFramePr>
        <p:xfrm>
          <a:off x="578270" y="1020775"/>
          <a:ext cx="10971008" cy="42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376">
                  <a:extLst>
                    <a:ext uri="{9D8B030D-6E8A-4147-A177-3AD203B41FA5}">
                      <a16:colId xmlns:a16="http://schemas.microsoft.com/office/drawing/2014/main" val="512715120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3729715868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696138675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1399629508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1912304936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1197155323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969971251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val="2787435944"/>
                    </a:ext>
                  </a:extLst>
                </a:gridCol>
              </a:tblGrid>
              <a:tr h="36369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3089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マイル</a:t>
                      </a:r>
                      <a:endParaRPr kumimoji="1" lang="en-US" altLang="ja-JP" sz="1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ストーン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★取り組むテーマが決まっている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★ツールの要件が決まっている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★ツールを利用できる状態になっている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ja-JP" altLang="en-US" sz="1400" b="1" dirty="0">
                          <a:solidFill>
                            <a:srgbClr val="FF0000"/>
                          </a:solidFill>
                        </a:rPr>
                        <a:t>ツール本運用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可否判断できている</a:t>
                      </a:r>
                      <a:endParaRPr kumimoji="1" lang="en-US" altLang="ja-JP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40246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テーマ設定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103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942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66073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お試し利用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33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課題出し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や改修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64694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E0C462F6-6782-4277-9FAD-A0D0620157E8}"/>
              </a:ext>
            </a:extLst>
          </p:cNvPr>
          <p:cNvSpPr/>
          <p:nvPr/>
        </p:nvSpPr>
        <p:spPr>
          <a:xfrm>
            <a:off x="1977481" y="2231147"/>
            <a:ext cx="1325366" cy="40069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4315C76-8323-4A46-B391-CB1906141C35}"/>
              </a:ext>
            </a:extLst>
          </p:cNvPr>
          <p:cNvSpPr/>
          <p:nvPr/>
        </p:nvSpPr>
        <p:spPr>
          <a:xfrm>
            <a:off x="3339101" y="2849991"/>
            <a:ext cx="1325366" cy="40069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EC71100-1706-41D9-9A4F-D8103ECC15D1}"/>
              </a:ext>
            </a:extLst>
          </p:cNvPr>
          <p:cNvSpPr/>
          <p:nvPr/>
        </p:nvSpPr>
        <p:spPr>
          <a:xfrm>
            <a:off x="4733129" y="3473311"/>
            <a:ext cx="4037380" cy="40326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E4FE36A-1E06-45D1-B238-19CCFBA05D59}"/>
              </a:ext>
            </a:extLst>
          </p:cNvPr>
          <p:cNvSpPr/>
          <p:nvPr/>
        </p:nvSpPr>
        <p:spPr>
          <a:xfrm>
            <a:off x="8822598" y="4100105"/>
            <a:ext cx="2682372" cy="3844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55D87616-12EF-48D5-A58B-DD6E24FBFDD7}"/>
              </a:ext>
            </a:extLst>
          </p:cNvPr>
          <p:cNvSpPr/>
          <p:nvPr/>
        </p:nvSpPr>
        <p:spPr>
          <a:xfrm>
            <a:off x="8822598" y="4749814"/>
            <a:ext cx="2682372" cy="3844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DB6AE9-ABD1-404D-B5E8-D6B859E36521}"/>
              </a:ext>
            </a:extLst>
          </p:cNvPr>
          <p:cNvSpPr txBox="1"/>
          <p:nvPr/>
        </p:nvSpPr>
        <p:spPr>
          <a:xfrm>
            <a:off x="578270" y="5397581"/>
            <a:ext cx="86903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u="sng" dirty="0">
                <a:solidFill>
                  <a:srgbClr val="333333"/>
                </a:solidFill>
              </a:rPr>
              <a:t>●ご協力のお願い（案です）</a:t>
            </a:r>
            <a:endParaRPr lang="en-US" altLang="ja-JP" sz="2000" b="1" u="sng" dirty="0">
              <a:solidFill>
                <a:srgbClr val="333333"/>
              </a:solidFill>
            </a:endParaRPr>
          </a:p>
          <a:p>
            <a:r>
              <a:rPr lang="ja-JP" altLang="en-US" sz="2000" b="1" dirty="0">
                <a:solidFill>
                  <a:srgbClr val="333333"/>
                </a:solidFill>
              </a:rPr>
              <a:t>・困り事などの情報提供（</a:t>
            </a:r>
            <a:r>
              <a:rPr lang="en-US" altLang="ja-JP" sz="2000" b="1" dirty="0">
                <a:solidFill>
                  <a:srgbClr val="333333"/>
                </a:solidFill>
              </a:rPr>
              <a:t>3~4</a:t>
            </a:r>
            <a:r>
              <a:rPr lang="ja-JP" altLang="en-US" sz="2000" b="1" dirty="0">
                <a:solidFill>
                  <a:srgbClr val="333333"/>
                </a:solidFill>
              </a:rPr>
              <a:t>月）</a:t>
            </a:r>
            <a:endParaRPr lang="en-US" altLang="ja-JP" sz="2000" b="1" dirty="0">
              <a:solidFill>
                <a:srgbClr val="333333"/>
              </a:solidFill>
            </a:endParaRPr>
          </a:p>
          <a:p>
            <a:r>
              <a:rPr lang="ja-JP" altLang="en-US" sz="2000" b="1" dirty="0">
                <a:solidFill>
                  <a:srgbClr val="333333"/>
                </a:solidFill>
              </a:rPr>
              <a:t>・お試し利用、</a:t>
            </a:r>
            <a:r>
              <a:rPr lang="en-US" altLang="ja-JP" sz="2000" b="1" dirty="0">
                <a:solidFill>
                  <a:srgbClr val="333333"/>
                </a:solidFill>
              </a:rPr>
              <a:t>UI</a:t>
            </a:r>
            <a:r>
              <a:rPr lang="ja-JP" altLang="en-US" sz="2000" b="1" dirty="0">
                <a:solidFill>
                  <a:srgbClr val="333333"/>
                </a:solidFill>
              </a:rPr>
              <a:t>などの画面表示や機能の使い勝手の評価（</a:t>
            </a:r>
            <a:r>
              <a:rPr lang="en-US" altLang="ja-JP" sz="2000" b="1" dirty="0">
                <a:solidFill>
                  <a:srgbClr val="333333"/>
                </a:solidFill>
              </a:rPr>
              <a:t>5~9</a:t>
            </a:r>
            <a:r>
              <a:rPr lang="ja-JP" altLang="en-US" sz="2000" b="1" dirty="0">
                <a:solidFill>
                  <a:srgbClr val="333333"/>
                </a:solidFill>
              </a:rPr>
              <a:t>月）</a:t>
            </a:r>
            <a:endParaRPr lang="en-US" altLang="ja-JP" sz="20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背景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532542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B</a:t>
            </a:r>
            <a:r>
              <a:rPr lang="en-US" altLang="ja-JP" b="1" dirty="0" err="1">
                <a:solidFill>
                  <a:srgbClr val="FFFFFF"/>
                </a:solidFill>
              </a:rPr>
              <a:t>efore</a:t>
            </a:r>
            <a:r>
              <a:rPr lang="ja-JP" altLang="en-US" b="1" dirty="0">
                <a:solidFill>
                  <a:srgbClr val="FFFFFF"/>
                </a:solidFill>
              </a:rPr>
              <a:t>（現状）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79170" y="774778"/>
            <a:ext cx="531544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A</a:t>
            </a:r>
            <a:r>
              <a:rPr lang="en-US" altLang="ja-JP" b="1" dirty="0" err="1">
                <a:solidFill>
                  <a:srgbClr val="FFFFFF"/>
                </a:solidFill>
              </a:rPr>
              <a:t>fter</a:t>
            </a:r>
            <a:r>
              <a:rPr lang="ja-JP" altLang="en-US" b="1" dirty="0">
                <a:solidFill>
                  <a:srgbClr val="FFFFFF"/>
                </a:solidFill>
              </a:rPr>
              <a:t>（将来）</a:t>
            </a:r>
          </a:p>
        </p:txBody>
      </p:sp>
      <p:sp>
        <p:nvSpPr>
          <p:cNvPr id="9" name="二等辺三角形 8"/>
          <p:cNvSpPr/>
          <p:nvPr/>
        </p:nvSpPr>
        <p:spPr>
          <a:xfrm rot="5400000">
            <a:off x="5761843" y="3569312"/>
            <a:ext cx="764331" cy="22342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9108" y="2221366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在庫異常（過多欠品）の原因特定は多大な時間と工数がかかる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29109" y="4219812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在庫異常の基準が存在しないため、適正な在庫量が分からない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9" y="2963078"/>
            <a:ext cx="1003674" cy="1025907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>
            <a:off x="2210846" y="2926792"/>
            <a:ext cx="2737449" cy="812332"/>
          </a:xfrm>
          <a:prstGeom prst="cloudCallout">
            <a:avLst>
              <a:gd name="adj1" fmla="val -58611"/>
              <a:gd name="adj2" fmla="val 3092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要因候補</a:t>
            </a:r>
            <a:r>
              <a:rPr kumimoji="1" lang="ja-JP" altLang="en-US" sz="1400" dirty="0">
                <a:solidFill>
                  <a:srgbClr val="333333"/>
                </a:solidFill>
              </a:rPr>
              <a:t>が多い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関係性が分からない</a:t>
            </a:r>
            <a:endParaRPr kumimoji="1" lang="en-US" altLang="ja-JP" sz="1400" dirty="0">
              <a:solidFill>
                <a:srgbClr val="333333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31314" y="1448613"/>
            <a:ext cx="479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/>
              <a:t>在庫を適正化したくてもできない</a:t>
            </a:r>
            <a:r>
              <a:rPr lang="en-US" altLang="ja-JP" sz="2000" b="1" dirty="0"/>
              <a:t>…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844200" y="1454999"/>
            <a:ext cx="4643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1"/>
                </a:solidFill>
              </a:rPr>
              <a:t>在庫を適正化できている！</a:t>
            </a:r>
            <a:endParaRPr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44200" y="2227478"/>
            <a:ext cx="44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在庫管理基準を明確化し、</a:t>
            </a:r>
            <a:r>
              <a:rPr lang="en-US" altLang="ja-JP" dirty="0"/>
              <a:t>AI</a:t>
            </a:r>
            <a:r>
              <a:rPr lang="ja-JP" altLang="en-US" dirty="0"/>
              <a:t>が分析を行うことで、異常の原因</a:t>
            </a:r>
            <a:r>
              <a:rPr lang="ja-JP" altLang="en-US" sz="1400" dirty="0"/>
              <a:t>（の改善条件）</a:t>
            </a:r>
            <a:r>
              <a:rPr lang="ja-JP" altLang="en-US" dirty="0"/>
              <a:t>を提示</a:t>
            </a:r>
            <a:endParaRPr lang="en-US" altLang="ja-JP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14" y="3016695"/>
            <a:ext cx="983814" cy="983814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278899" y="2971336"/>
            <a:ext cx="3292211" cy="1309463"/>
          </a:xfrm>
          <a:prstGeom prst="wedgeRoundRectCallout">
            <a:avLst>
              <a:gd name="adj1" fmla="val -64185"/>
              <a:gd name="adj2" fmla="val -23791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=10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かつ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= 50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kumimoji="1"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 異常発生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endParaRPr kumimoji="1" lang="en-US" altLang="ja-JP" sz="1000" dirty="0">
              <a:solidFill>
                <a:srgbClr val="333333"/>
              </a:solidFill>
              <a:latin typeface="+mn-ea"/>
            </a:endParaRPr>
          </a:p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=10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かつ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= 40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正常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73" y="4956793"/>
            <a:ext cx="1202293" cy="120229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7" y="5084359"/>
            <a:ext cx="1171032" cy="1171032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210370" y="4985042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在庫が十分か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分からない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233412" y="5738027"/>
            <a:ext cx="2493084" cy="481174"/>
          </a:xfrm>
          <a:prstGeom prst="cloudCallout">
            <a:avLst>
              <a:gd name="adj1" fmla="val -57196"/>
              <a:gd name="adj2" fmla="val -32614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減らしてもいいか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85920" y="683313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58634" y="776044"/>
            <a:ext cx="5315442" cy="5643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79171" y="773965"/>
            <a:ext cx="5315442" cy="56526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雲形吹き出し 31"/>
          <p:cNvSpPr/>
          <p:nvPr/>
        </p:nvSpPr>
        <p:spPr>
          <a:xfrm>
            <a:off x="8618981" y="4956793"/>
            <a:ext cx="2893872" cy="763372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発注数</a:t>
            </a:r>
            <a:r>
              <a:rPr kumimoji="1" lang="en-US" altLang="ja-JP" sz="1400" dirty="0">
                <a:solidFill>
                  <a:srgbClr val="333333"/>
                </a:solidFill>
              </a:rPr>
              <a:t>45</a:t>
            </a:r>
            <a:r>
              <a:rPr kumimoji="1" lang="ja-JP" altLang="en-US" sz="1400" dirty="0">
                <a:solidFill>
                  <a:srgbClr val="333333"/>
                </a:solidFill>
              </a:rPr>
              <a:t>個ぐらい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にしとくか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8486491" y="599130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</a:t>
            </a:r>
            <a:r>
              <a:rPr lang="ja-JP" altLang="en-US" sz="1000" dirty="0"/>
              <a:t>ユーザーや利用シーンが明確に決まっていないので</a:t>
            </a:r>
            <a:endParaRPr lang="en-US" altLang="ja-JP" sz="1000" dirty="0"/>
          </a:p>
          <a:p>
            <a:r>
              <a:rPr lang="ja-JP" altLang="en-US" sz="1000" dirty="0"/>
              <a:t>あくまでイメージです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3394" y="4227782"/>
            <a:ext cx="0" cy="5526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375880" y="42958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情報提示</a:t>
            </a:r>
            <a:endParaRPr lang="en-US" altLang="ja-JP" sz="14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363AF0CA-5992-4EEB-AA8F-5B6AC94C84CA}"/>
              </a:ext>
            </a:extLst>
          </p:cNvPr>
          <p:cNvSpPr/>
          <p:nvPr/>
        </p:nvSpPr>
        <p:spPr>
          <a:xfrm>
            <a:off x="5375572" y="4534057"/>
            <a:ext cx="1679037" cy="475221"/>
          </a:xfrm>
          <a:prstGeom prst="wedgeRoundRectCallout">
            <a:avLst>
              <a:gd name="adj1" fmla="val 66233"/>
              <a:gd name="adj2" fmla="val -47037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ツール化する？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 在庫見える化ツー</a:t>
            </a:r>
            <a:r>
              <a:rPr lang="ja-JP" altLang="en-US" dirty="0"/>
              <a:t>ルのイメージ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26, 2024</a:t>
            </a:fld>
            <a:endParaRPr 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6A2ECBD-F364-4081-A81F-B082129F8AF4}"/>
              </a:ext>
            </a:extLst>
          </p:cNvPr>
          <p:cNvSpPr/>
          <p:nvPr/>
        </p:nvSpPr>
        <p:spPr>
          <a:xfrm>
            <a:off x="455359" y="1475174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在庫に関係するデータを活用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ja-JP" altLang="en-US" sz="1600" dirty="0">
                <a:solidFill>
                  <a:srgbClr val="001A72"/>
                </a:solidFill>
              </a:rPr>
              <a:t>計画と実績のズレなど在庫の変動に関係するデータを用意する</a:t>
            </a:r>
            <a:endParaRPr kumimoji="1" lang="ja-JP" altLang="en-US" sz="1600" dirty="0">
              <a:solidFill>
                <a:srgbClr val="001A72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8F84245-C688-456E-AC71-34D93536BD7F}"/>
              </a:ext>
            </a:extLst>
          </p:cNvPr>
          <p:cNvSpPr/>
          <p:nvPr/>
        </p:nvSpPr>
        <p:spPr>
          <a:xfrm>
            <a:off x="4286417" y="1485585"/>
            <a:ext cx="3687940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データに潜む</a:t>
            </a:r>
            <a:r>
              <a:rPr lang="ja-JP" altLang="en-US" sz="1600" b="1" dirty="0">
                <a:solidFill>
                  <a:srgbClr val="001A72"/>
                </a:solidFill>
              </a:rPr>
              <a:t>規則性</a:t>
            </a:r>
            <a:r>
              <a:rPr kumimoji="1" lang="ja-JP" altLang="en-US" sz="1600" b="1" dirty="0">
                <a:solidFill>
                  <a:srgbClr val="001A72"/>
                </a:solidFill>
              </a:rPr>
              <a:t>を</a:t>
            </a:r>
            <a:r>
              <a:rPr kumimoji="1" lang="en-US" altLang="ja-JP" sz="1600" b="1" dirty="0">
                <a:solidFill>
                  <a:srgbClr val="001A72"/>
                </a:solidFill>
              </a:rPr>
              <a:t>AI</a:t>
            </a:r>
            <a:r>
              <a:rPr kumimoji="1" lang="ja-JP" altLang="en-US" sz="1600" b="1" dirty="0">
                <a:solidFill>
                  <a:srgbClr val="001A72"/>
                </a:solidFill>
              </a:rPr>
              <a:t>が分析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en-US" altLang="ja-JP" sz="1600" dirty="0">
                <a:solidFill>
                  <a:srgbClr val="001A72"/>
                </a:solidFill>
              </a:rPr>
              <a:t>AI</a:t>
            </a:r>
            <a:r>
              <a:rPr lang="ja-JP" altLang="en-US" sz="1600" dirty="0">
                <a:solidFill>
                  <a:srgbClr val="001A72"/>
                </a:solidFill>
              </a:rPr>
              <a:t>が在庫変動要因と在庫の関係を分析し、要因別の寄与度を計算</a:t>
            </a:r>
            <a:endParaRPr lang="en-US" altLang="ja-JP" sz="1600" dirty="0">
              <a:solidFill>
                <a:srgbClr val="001A72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FCDAB46-9850-4BB8-BD36-A1CFEC07E5A4}"/>
              </a:ext>
            </a:extLst>
          </p:cNvPr>
          <p:cNvSpPr/>
          <p:nvPr/>
        </p:nvSpPr>
        <p:spPr>
          <a:xfrm>
            <a:off x="8074560" y="1465840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在庫推移に寄与した項目を見える化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ja-JP" altLang="en-US" sz="1600" dirty="0">
                <a:solidFill>
                  <a:srgbClr val="001A72"/>
                </a:solidFill>
              </a:rPr>
              <a:t>どの要因がどのような条件のとき、異常が起こるか提示する（仮）</a:t>
            </a:r>
            <a:endParaRPr kumimoji="1" lang="en-US" altLang="ja-JP" sz="1600" dirty="0">
              <a:solidFill>
                <a:srgbClr val="001A72"/>
              </a:solidFill>
            </a:endParaRPr>
          </a:p>
        </p:txBody>
      </p:sp>
      <p:sp>
        <p:nvSpPr>
          <p:cNvPr id="61" name="六角形 60"/>
          <p:cNvSpPr/>
          <p:nvPr/>
        </p:nvSpPr>
        <p:spPr>
          <a:xfrm>
            <a:off x="5230519" y="2549407"/>
            <a:ext cx="1928518" cy="1514593"/>
          </a:xfrm>
          <a:prstGeom prst="hexagon">
            <a:avLst>
              <a:gd name="adj" fmla="val 16667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機械学習モデル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＆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SHAP</a:t>
            </a:r>
            <a:r>
              <a:rPr kumimoji="1" lang="ja-JP" altLang="en-US" sz="1400" dirty="0">
                <a:solidFill>
                  <a:schemeClr val="tx1"/>
                </a:solidFill>
              </a:rPr>
              <a:t>値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吹き出し 61"/>
          <p:cNvSpPr/>
          <p:nvPr/>
        </p:nvSpPr>
        <p:spPr>
          <a:xfrm>
            <a:off x="4446319" y="4163269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4811353" y="4522126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5968534" y="4796340"/>
            <a:ext cx="155687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4799590" y="5120844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553578" y="42121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在庫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4543692" y="520645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寄与度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059694" y="5607639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5835589" y="448262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4813227" y="5478794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813225" y="6030936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412010" y="5772256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764327" y="5842805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円柱 74"/>
          <p:cNvSpPr/>
          <p:nvPr/>
        </p:nvSpPr>
        <p:spPr>
          <a:xfrm>
            <a:off x="961252" y="2564228"/>
            <a:ext cx="2076719" cy="152927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実績データ（</a:t>
            </a:r>
            <a:r>
              <a:rPr lang="en-US" altLang="ja-JP" sz="1400" dirty="0">
                <a:solidFill>
                  <a:srgbClr val="333333"/>
                </a:solidFill>
              </a:rPr>
              <a:t>LINKS</a:t>
            </a:r>
            <a:r>
              <a:rPr kumimoji="1" lang="ja-JP" altLang="en-US" sz="1400" dirty="0">
                <a:solidFill>
                  <a:srgbClr val="333333"/>
                </a:solidFill>
              </a:rPr>
              <a:t>）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計画データ（</a:t>
            </a:r>
            <a:r>
              <a:rPr lang="en-US" altLang="ja-JP" sz="1400" dirty="0">
                <a:solidFill>
                  <a:srgbClr val="333333"/>
                </a:solidFill>
              </a:rPr>
              <a:t>Active</a:t>
            </a:r>
            <a:r>
              <a:rPr lang="ja-JP" altLang="en-US" sz="1400" dirty="0">
                <a:solidFill>
                  <a:srgbClr val="333333"/>
                </a:solidFill>
              </a:rPr>
              <a:t>）</a:t>
            </a:r>
          </a:p>
        </p:txBody>
      </p:sp>
      <p:sp>
        <p:nvSpPr>
          <p:cNvPr id="82" name="右矢印 81"/>
          <p:cNvSpPr/>
          <p:nvPr/>
        </p:nvSpPr>
        <p:spPr>
          <a:xfrm>
            <a:off x="3697556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>
            <a:off x="7513980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585989" y="2636236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rgbClr val="001A72"/>
                </a:solidFill>
              </a:rPr>
              <a:t>判定</a:t>
            </a:r>
          </a:p>
        </p:txBody>
      </p:sp>
      <p:sp>
        <p:nvSpPr>
          <p:cNvPr id="88" name="矢印: 五方向 1">
            <a:extLst>
              <a:ext uri="{FF2B5EF4-FFF2-40B4-BE49-F238E27FC236}">
                <a16:creationId xmlns:a16="http://schemas.microsoft.com/office/drawing/2014/main" id="{36694121-065B-4642-9152-37AEED05BC00}"/>
              </a:ext>
            </a:extLst>
          </p:cNvPr>
          <p:cNvSpPr/>
          <p:nvPr/>
        </p:nvSpPr>
        <p:spPr>
          <a:xfrm>
            <a:off x="468209" y="988550"/>
            <a:ext cx="3887829" cy="484632"/>
          </a:xfrm>
          <a:prstGeom prst="homePlate">
            <a:avLst>
              <a:gd name="adj" fmla="val 32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I</a:t>
            </a:r>
            <a:r>
              <a:rPr lang="en-US" altLang="ja-JP" dirty="0"/>
              <a:t>NPUT</a:t>
            </a:r>
            <a:endParaRPr kumimoji="1" lang="ja-JP" altLang="en-US" dirty="0"/>
          </a:p>
        </p:txBody>
      </p:sp>
      <p:sp>
        <p:nvSpPr>
          <p:cNvPr id="89" name="矢印: 山形 25">
            <a:extLst>
              <a:ext uri="{FF2B5EF4-FFF2-40B4-BE49-F238E27FC236}">
                <a16:creationId xmlns:a16="http://schemas.microsoft.com/office/drawing/2014/main" id="{7FFE4975-F093-4854-9EB5-7F107B62F2AB}"/>
              </a:ext>
            </a:extLst>
          </p:cNvPr>
          <p:cNvSpPr/>
          <p:nvPr/>
        </p:nvSpPr>
        <p:spPr>
          <a:xfrm>
            <a:off x="4292578" y="996378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AI</a:t>
            </a:r>
            <a:r>
              <a:rPr kumimoji="1" lang="ja-JP" altLang="en-US" dirty="0">
                <a:solidFill>
                  <a:schemeClr val="bg1"/>
                </a:solidFill>
              </a:rPr>
              <a:t>（機械学習）</a:t>
            </a:r>
          </a:p>
        </p:txBody>
      </p:sp>
      <p:sp>
        <p:nvSpPr>
          <p:cNvPr id="90" name="矢印: 山形 47">
            <a:extLst>
              <a:ext uri="{FF2B5EF4-FFF2-40B4-BE49-F238E27FC236}">
                <a16:creationId xmlns:a16="http://schemas.microsoft.com/office/drawing/2014/main" id="{2762D77D-6BE9-409C-ABDC-417FC45729E4}"/>
              </a:ext>
            </a:extLst>
          </p:cNvPr>
          <p:cNvSpPr/>
          <p:nvPr/>
        </p:nvSpPr>
        <p:spPr>
          <a:xfrm>
            <a:off x="8087643" y="988550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OUTPUT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705592" y="2694562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rgbClr val="001A72"/>
                </a:solidFill>
              </a:rPr>
              <a:t>学習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4873426" y="6059853"/>
            <a:ext cx="595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要因</a:t>
            </a:r>
            <a:r>
              <a:rPr lang="en-US" altLang="ja-JP" sz="1200" dirty="0"/>
              <a:t>A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404008" y="6040962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96" name="正方形/長方形 95"/>
          <p:cNvSpPr/>
          <p:nvPr/>
        </p:nvSpPr>
        <p:spPr>
          <a:xfrm>
            <a:off x="5743757" y="6038494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C</a:t>
            </a:r>
            <a:endParaRPr lang="ja-JP" altLang="en-US" sz="12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4948295" y="4515555"/>
            <a:ext cx="2558815" cy="498593"/>
          </a:xfrm>
          <a:custGeom>
            <a:avLst/>
            <a:gdLst>
              <a:gd name="connsiteX0" fmla="*/ 0 w 2295408"/>
              <a:gd name="connsiteY0" fmla="*/ 649112 h 856075"/>
              <a:gd name="connsiteX1" fmla="*/ 94074 w 2295408"/>
              <a:gd name="connsiteY1" fmla="*/ 348075 h 856075"/>
              <a:gd name="connsiteX2" fmla="*/ 188149 w 2295408"/>
              <a:gd name="connsiteY2" fmla="*/ 667926 h 856075"/>
              <a:gd name="connsiteX3" fmla="*/ 244593 w 2295408"/>
              <a:gd name="connsiteY3" fmla="*/ 451556 h 856075"/>
              <a:gd name="connsiteX4" fmla="*/ 329260 w 2295408"/>
              <a:gd name="connsiteY4" fmla="*/ 667926 h 856075"/>
              <a:gd name="connsiteX5" fmla="*/ 460963 w 2295408"/>
              <a:gd name="connsiteY5" fmla="*/ 122297 h 856075"/>
              <a:gd name="connsiteX6" fmla="*/ 545630 w 2295408"/>
              <a:gd name="connsiteY6" fmla="*/ 348075 h 856075"/>
              <a:gd name="connsiteX7" fmla="*/ 686741 w 2295408"/>
              <a:gd name="connsiteY7" fmla="*/ 0 h 856075"/>
              <a:gd name="connsiteX8" fmla="*/ 809037 w 2295408"/>
              <a:gd name="connsiteY8" fmla="*/ 489186 h 856075"/>
              <a:gd name="connsiteX9" fmla="*/ 893704 w 2295408"/>
              <a:gd name="connsiteY9" fmla="*/ 752593 h 856075"/>
              <a:gd name="connsiteX10" fmla="*/ 987778 w 2295408"/>
              <a:gd name="connsiteY10" fmla="*/ 856075 h 856075"/>
              <a:gd name="connsiteX11" fmla="*/ 1166519 w 2295408"/>
              <a:gd name="connsiteY11" fmla="*/ 752593 h 856075"/>
              <a:gd name="connsiteX12" fmla="*/ 1251186 w 2295408"/>
              <a:gd name="connsiteY12" fmla="*/ 545630 h 856075"/>
              <a:gd name="connsiteX13" fmla="*/ 1382889 w 2295408"/>
              <a:gd name="connsiteY13" fmla="*/ 310445 h 856075"/>
              <a:gd name="connsiteX14" fmla="*/ 1448741 w 2295408"/>
              <a:gd name="connsiteY14" fmla="*/ 451556 h 856075"/>
              <a:gd name="connsiteX15" fmla="*/ 1580445 w 2295408"/>
              <a:gd name="connsiteY15" fmla="*/ 376297 h 856075"/>
              <a:gd name="connsiteX16" fmla="*/ 1759186 w 2295408"/>
              <a:gd name="connsiteY16" fmla="*/ 442149 h 856075"/>
              <a:gd name="connsiteX17" fmla="*/ 2003778 w 2295408"/>
              <a:gd name="connsiteY17" fmla="*/ 649112 h 856075"/>
              <a:gd name="connsiteX18" fmla="*/ 2154297 w 2295408"/>
              <a:gd name="connsiteY18" fmla="*/ 489186 h 856075"/>
              <a:gd name="connsiteX19" fmla="*/ 2295408 w 2295408"/>
              <a:gd name="connsiteY19" fmla="*/ 583260 h 8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08" h="856075">
                <a:moveTo>
                  <a:pt x="0" y="649112"/>
                </a:moveTo>
                <a:lnTo>
                  <a:pt x="94074" y="348075"/>
                </a:lnTo>
                <a:lnTo>
                  <a:pt x="188149" y="667926"/>
                </a:lnTo>
                <a:lnTo>
                  <a:pt x="244593" y="451556"/>
                </a:lnTo>
                <a:lnTo>
                  <a:pt x="329260" y="667926"/>
                </a:lnTo>
                <a:lnTo>
                  <a:pt x="460963" y="122297"/>
                </a:lnTo>
                <a:lnTo>
                  <a:pt x="545630" y="348075"/>
                </a:lnTo>
                <a:lnTo>
                  <a:pt x="686741" y="0"/>
                </a:lnTo>
                <a:lnTo>
                  <a:pt x="809037" y="489186"/>
                </a:lnTo>
                <a:lnTo>
                  <a:pt x="893704" y="752593"/>
                </a:lnTo>
                <a:lnTo>
                  <a:pt x="987778" y="856075"/>
                </a:lnTo>
                <a:lnTo>
                  <a:pt x="1166519" y="752593"/>
                </a:lnTo>
                <a:lnTo>
                  <a:pt x="1251186" y="545630"/>
                </a:lnTo>
                <a:lnTo>
                  <a:pt x="1382889" y="310445"/>
                </a:lnTo>
                <a:lnTo>
                  <a:pt x="1448741" y="451556"/>
                </a:lnTo>
                <a:lnTo>
                  <a:pt x="1580445" y="376297"/>
                </a:lnTo>
                <a:lnTo>
                  <a:pt x="1759186" y="442149"/>
                </a:lnTo>
                <a:lnTo>
                  <a:pt x="2003778" y="649112"/>
                </a:lnTo>
                <a:lnTo>
                  <a:pt x="2154297" y="489186"/>
                </a:lnTo>
                <a:lnTo>
                  <a:pt x="2295408" y="58326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19955" y="530455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時系列変化に伴う</a:t>
            </a:r>
            <a:endParaRPr lang="en-US" altLang="ja-JP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要因別の寄与度を定量化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5362222" y="5192889"/>
            <a:ext cx="677334" cy="3951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メモ 17"/>
          <p:cNvSpPr/>
          <p:nvPr/>
        </p:nvSpPr>
        <p:spPr>
          <a:xfrm>
            <a:off x="9049926" y="2596444"/>
            <a:ext cx="2097851" cy="1429926"/>
          </a:xfrm>
          <a:prstGeom prst="foldedCorner">
            <a:avLst>
              <a:gd name="adj" fmla="val 2653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184495" y="3150260"/>
            <a:ext cx="1800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見える化画面（仮）</a:t>
            </a:r>
          </a:p>
        </p:txBody>
      </p:sp>
      <p:sp>
        <p:nvSpPr>
          <p:cNvPr id="98" name="角丸四角形吹き出し 97"/>
          <p:cNvSpPr/>
          <p:nvPr/>
        </p:nvSpPr>
        <p:spPr>
          <a:xfrm>
            <a:off x="8371090" y="4146337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8666497" y="4336342"/>
            <a:ext cx="287771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アウトプットイメージは今後検討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dirty="0"/>
              <a:t>ユーザーや利用シーンに応じて、</a:t>
            </a:r>
            <a:endParaRPr lang="en-US" altLang="ja-JP" sz="1400" dirty="0"/>
          </a:p>
          <a:p>
            <a:r>
              <a:rPr lang="ja-JP" altLang="en-US" sz="1400" dirty="0"/>
              <a:t>制御できる変数も変わり、</a:t>
            </a:r>
            <a:endParaRPr lang="en-US" altLang="ja-JP" sz="1400" dirty="0"/>
          </a:p>
          <a:p>
            <a:r>
              <a:rPr lang="ja-JP" altLang="en-US" sz="1400" dirty="0"/>
              <a:t>見せる情報が変わってくるため？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現状のイメージは後で紹介</a:t>
            </a:r>
          </a:p>
          <a:p>
            <a:endParaRPr lang="ja-JP" altLang="en-US" sz="1400" b="1" dirty="0"/>
          </a:p>
        </p:txBody>
      </p:sp>
      <p:sp>
        <p:nvSpPr>
          <p:cNvPr id="52" name="角丸四角形吹き出し 61">
            <a:extLst>
              <a:ext uri="{FF2B5EF4-FFF2-40B4-BE49-F238E27FC236}">
                <a16:creationId xmlns:a16="http://schemas.microsoft.com/office/drawing/2014/main" id="{9FAA9C0F-3449-477F-AAA9-24812F569702}"/>
              </a:ext>
            </a:extLst>
          </p:cNvPr>
          <p:cNvSpPr/>
          <p:nvPr/>
        </p:nvSpPr>
        <p:spPr>
          <a:xfrm>
            <a:off x="421885" y="4141510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5562729-3258-4FFC-85A7-C62E8D1DD029}"/>
              </a:ext>
            </a:extLst>
          </p:cNvPr>
          <p:cNvSpPr/>
          <p:nvPr/>
        </p:nvSpPr>
        <p:spPr>
          <a:xfrm>
            <a:off x="528039" y="50813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変動要因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239D31-009A-41CB-BE3E-80E482B70720}"/>
              </a:ext>
            </a:extLst>
          </p:cNvPr>
          <p:cNvSpPr/>
          <p:nvPr/>
        </p:nvSpPr>
        <p:spPr>
          <a:xfrm>
            <a:off x="2894806" y="50596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在庫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6D8320A-1823-46EF-BD79-0D001DF33FDC}"/>
              </a:ext>
            </a:extLst>
          </p:cNvPr>
          <p:cNvCxnSpPr/>
          <p:nvPr/>
        </p:nvCxnSpPr>
        <p:spPr>
          <a:xfrm flipV="1">
            <a:off x="1646712" y="5230714"/>
            <a:ext cx="1199407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6066CC5-359A-46A6-A54E-FF12DD00C9DF}"/>
              </a:ext>
            </a:extLst>
          </p:cNvPr>
          <p:cNvSpPr/>
          <p:nvPr/>
        </p:nvSpPr>
        <p:spPr>
          <a:xfrm>
            <a:off x="625502" y="5428949"/>
            <a:ext cx="803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要因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要因</a:t>
            </a:r>
            <a:r>
              <a:rPr lang="en-US" altLang="ja-JP" sz="1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en-US" altLang="ja-JP" sz="1200" b="0" i="0" dirty="0">
              <a:solidFill>
                <a:schemeClr val="accent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 </a:t>
            </a:r>
            <a:r>
              <a:rPr lang="ja-JP" altLang="en-US" sz="1200" dirty="0">
                <a:solidFill>
                  <a:schemeClr val="accent1"/>
                </a:solidFill>
              </a:rPr>
              <a:t>要因</a:t>
            </a:r>
            <a:r>
              <a:rPr lang="en-US" altLang="ja-JP" sz="1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2FDDD4C-5157-40A6-A572-7AC97D879F5A}"/>
              </a:ext>
            </a:extLst>
          </p:cNvPr>
          <p:cNvSpPr/>
          <p:nvPr/>
        </p:nvSpPr>
        <p:spPr>
          <a:xfrm>
            <a:off x="2679118" y="4476775"/>
            <a:ext cx="1118068" cy="509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1"/>
                </a:solidFill>
              </a:rPr>
              <a:t>順立装置</a:t>
            </a:r>
            <a:endParaRPr kumimoji="1"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1"/>
                </a:solidFill>
              </a:rPr>
              <a:t>の在庫</a:t>
            </a:r>
            <a:endParaRPr kumimoji="1" lang="en-US" altLang="ja-JP" sz="1400" dirty="0">
              <a:solidFill>
                <a:schemeClr val="accent1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8E543254-7FC6-463C-A023-E377E1315141}"/>
              </a:ext>
            </a:extLst>
          </p:cNvPr>
          <p:cNvSpPr/>
          <p:nvPr/>
        </p:nvSpPr>
        <p:spPr>
          <a:xfrm>
            <a:off x="528039" y="4377049"/>
            <a:ext cx="1680004" cy="637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生産変動、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かんばん増減など</a:t>
            </a:r>
            <a:endParaRPr kumimoji="1" lang="en-US" altLang="ja-JP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02097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8116</TotalTime>
  <Words>762</Words>
  <Application>Microsoft Office PowerPoint</Application>
  <PresentationFormat>ワイド画面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204</cp:revision>
  <dcterms:created xsi:type="dcterms:W3CDTF">2022-01-19T01:36:44Z</dcterms:created>
  <dcterms:modified xsi:type="dcterms:W3CDTF">2024-02-26T09:51:40Z</dcterms:modified>
</cp:coreProperties>
</file>