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4"/>
    <p:sldMasterId id="2147483671" r:id="rId5"/>
    <p:sldMasterId id="2147483676" r:id="rId6"/>
  </p:sldMasterIdLst>
  <p:notesMasterIdLst>
    <p:notesMasterId r:id="rId19"/>
  </p:notesMasterIdLst>
  <p:handoutMasterIdLst>
    <p:handoutMasterId r:id="rId20"/>
  </p:handoutMasterIdLst>
  <p:sldIdLst>
    <p:sldId id="15108" r:id="rId7"/>
    <p:sldId id="15107" r:id="rId8"/>
    <p:sldId id="15083" r:id="rId9"/>
    <p:sldId id="264" r:id="rId10"/>
    <p:sldId id="15105" r:id="rId11"/>
    <p:sldId id="15104" r:id="rId12"/>
    <p:sldId id="15101" r:id="rId13"/>
    <p:sldId id="15065" r:id="rId14"/>
    <p:sldId id="15081" r:id="rId15"/>
    <p:sldId id="15084" r:id="rId16"/>
    <p:sldId id="15106" r:id="rId17"/>
    <p:sldId id="15100" r:id="rId18"/>
  </p:sldIdLst>
  <p:sldSz cx="12192000" cy="6858000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1F7"/>
    <a:srgbClr val="DDDDDD"/>
    <a:srgbClr val="FFFFCC"/>
    <a:srgbClr val="FFFF99"/>
    <a:srgbClr val="4BC3FF"/>
    <a:srgbClr val="4BBCFF"/>
    <a:srgbClr val="333333"/>
    <a:srgbClr val="E5E8F1"/>
    <a:srgbClr val="BFC6DC"/>
    <a:srgbClr val="808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32" autoAdjust="0"/>
    <p:restoredTop sz="95201" autoAdjust="0"/>
  </p:normalViewPr>
  <p:slideViewPr>
    <p:cSldViewPr>
      <p:cViewPr>
        <p:scale>
          <a:sx n="75" d="100"/>
          <a:sy n="75" d="100"/>
        </p:scale>
        <p:origin x="96" y="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49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5FEE8-A59A-43D7-AD22-CA838E080EBC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F499D-3C9A-4FEB-B561-C6C9483166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600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D00C4-2B60-4753-A5D4-F9C05F8D07A0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1463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E4465-3CD4-47BF-AF5D-253C146AD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203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Ctl</a:t>
            </a:r>
            <a:r>
              <a:rPr kumimoji="1" lang="en-US" altLang="ja-JP" baseline="0" dirty="0"/>
              <a:t> shift c v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BEA18-6BF8-BC47-87AC-45C27908F33C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20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Ctl</a:t>
            </a:r>
            <a:r>
              <a:rPr kumimoji="1" lang="en-US" altLang="ja-JP" baseline="0" dirty="0"/>
              <a:t> shift c v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BEA18-6BF8-BC47-87AC-45C27908F33C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657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Ctl</a:t>
            </a:r>
            <a:r>
              <a:rPr kumimoji="1" lang="en-US" altLang="ja-JP" baseline="0" dirty="0"/>
              <a:t> shift c v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BEA18-6BF8-BC47-87AC-45C27908F33C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5783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BEA18-6BF8-BC47-87AC-45C27908F33C}" type="slidenum">
              <a:rPr lang="en-US" altLang="ja-JP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32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BEA18-6BF8-BC47-87AC-45C27908F33C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9552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BEA18-6BF8-BC47-87AC-45C27908F33C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0919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BEA18-6BF8-BC47-87AC-45C27908F33C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970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BEA18-6BF8-BC47-87AC-45C27908F33C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871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4ABD82-8980-BE46-B633-20CC3B7D65D3}"/>
              </a:ext>
            </a:extLst>
          </p:cNvPr>
          <p:cNvSpPr txBox="1"/>
          <p:nvPr userDrawn="1"/>
        </p:nvSpPr>
        <p:spPr>
          <a:xfrm>
            <a:off x="443077" y="306000"/>
            <a:ext cx="11302892" cy="378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1254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62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62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BA5DE60C-7349-FF43-AEF7-4C1AE58C673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954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562722" indent="0">
              <a:buNone/>
              <a:defRPr sz="1969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25444" indent="0">
              <a:buNone/>
              <a:defRPr sz="147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88165" indent="0">
              <a:buNone/>
              <a:defRPr sz="1292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250887" indent="0">
              <a:buNone/>
              <a:defRPr sz="1108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</a:t>
            </a:r>
            <a:r>
              <a:rPr kumimoji="1" lang="ja-JP" altLang="en-US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メイリオ</a:t>
            </a:r>
            <a:r>
              <a:rPr kumimoji="1" lang="en-US" altLang="ja-JP" dirty="0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334368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24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 dirty="0"/>
              <a:t> </a:t>
            </a:r>
            <a:r>
              <a:rPr kumimoji="1" lang="ja-JP" altLang="en-US"/>
              <a:t>メイリオ</a:t>
            </a:r>
            <a:r>
              <a:rPr kumimoji="1" lang="en-US" altLang="ja-JP" dirty="0"/>
              <a:t>18pt</a:t>
            </a:r>
            <a:endParaRPr kumimoji="1" lang="ja-JP" altLang="en-US" dirty="0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495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 dirty="0"/>
              <a:t> </a:t>
            </a:r>
            <a:r>
              <a:rPr kumimoji="1" lang="ja-JP" altLang="en-US"/>
              <a:t>メイリオ</a:t>
            </a:r>
            <a:r>
              <a:rPr kumimoji="1" lang="en-US" altLang="ja-JP" dirty="0"/>
              <a:t>18pt</a:t>
            </a:r>
            <a:endParaRPr kumimoji="1" lang="ja-JP" altLang="en-US" dirty="0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7370C0F-7BA9-4241-8A08-AFEC1AE98F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11254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69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562722" indent="0">
              <a:spcBef>
                <a:spcPts val="615"/>
              </a:spcBef>
              <a:buNone/>
              <a:defRPr sz="1969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25444" indent="0">
              <a:spcBef>
                <a:spcPts val="615"/>
              </a:spcBef>
              <a:buNone/>
              <a:defRPr sz="147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88165" indent="0">
              <a:spcBef>
                <a:spcPts val="615"/>
              </a:spcBef>
              <a:buNone/>
              <a:defRPr sz="1292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250887" indent="0">
              <a:spcBef>
                <a:spcPts val="615"/>
              </a:spcBef>
              <a:buNone/>
              <a:defRPr sz="1108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11254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9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69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69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69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692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52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ECE16216-AD55-464A-BF46-DB52E2BF75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215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562722" indent="0">
              <a:spcBef>
                <a:spcPts val="615"/>
              </a:spcBef>
              <a:buNone/>
              <a:defRPr sz="1969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25444" indent="0">
              <a:spcBef>
                <a:spcPts val="615"/>
              </a:spcBef>
              <a:buNone/>
              <a:defRPr sz="147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88165" indent="0">
              <a:spcBef>
                <a:spcPts val="615"/>
              </a:spcBef>
              <a:buNone/>
              <a:defRPr sz="1292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250887" indent="0">
              <a:spcBef>
                <a:spcPts val="615"/>
              </a:spcBef>
              <a:buNone/>
              <a:defRPr sz="1108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 dirty="0"/>
              <a:t> </a:t>
            </a:r>
            <a:r>
              <a:rPr kumimoji="1" lang="ja-JP" altLang="en-US"/>
              <a:t>メイリオ</a:t>
            </a:r>
            <a:r>
              <a:rPr kumimoji="1" lang="en-US" altLang="ja-JP" dirty="0"/>
              <a:t>18pt</a:t>
            </a:r>
            <a:endParaRPr kumimoji="1" lang="ja-JP" altLang="en-US" dirty="0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8AB679E-48D8-EF45-91E8-D242D1F35C4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11254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46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562722" indent="0">
              <a:spcBef>
                <a:spcPts val="615"/>
              </a:spcBef>
              <a:buNone/>
              <a:defRPr sz="1969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25444" indent="0">
              <a:spcBef>
                <a:spcPts val="615"/>
              </a:spcBef>
              <a:buNone/>
              <a:defRPr sz="147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88165" indent="0">
              <a:spcBef>
                <a:spcPts val="615"/>
              </a:spcBef>
              <a:buNone/>
              <a:defRPr sz="1292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250887" indent="0">
              <a:spcBef>
                <a:spcPts val="615"/>
              </a:spcBef>
              <a:buNone/>
              <a:defRPr sz="1108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11254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6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46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46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46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462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69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19C1F7A-B160-014E-A77D-F15C068B63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215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562722" indent="0">
              <a:spcBef>
                <a:spcPts val="615"/>
              </a:spcBef>
              <a:buNone/>
              <a:defRPr sz="1969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25444" indent="0">
              <a:spcBef>
                <a:spcPts val="615"/>
              </a:spcBef>
              <a:buNone/>
              <a:defRPr sz="147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88165" indent="0">
              <a:spcBef>
                <a:spcPts val="615"/>
              </a:spcBef>
              <a:buNone/>
              <a:defRPr sz="1292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250887" indent="0">
              <a:spcBef>
                <a:spcPts val="615"/>
              </a:spcBef>
              <a:buNone/>
              <a:defRPr sz="1108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 dirty="0"/>
              <a:t> </a:t>
            </a:r>
            <a:r>
              <a:rPr kumimoji="1" lang="ja-JP" altLang="en-US"/>
              <a:t>メイリオ</a:t>
            </a:r>
            <a:r>
              <a:rPr kumimoji="1" lang="en-US" altLang="ja-JP" dirty="0"/>
              <a:t>18pt</a:t>
            </a:r>
            <a:endParaRPr kumimoji="1" lang="ja-JP" altLang="en-US" dirty="0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C5D8B05A-7CDA-0743-A9BC-59A80A2E4D2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11254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46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562722" indent="0">
              <a:spcBef>
                <a:spcPts val="615"/>
              </a:spcBef>
              <a:buNone/>
              <a:defRPr sz="1969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25444" indent="0">
              <a:spcBef>
                <a:spcPts val="615"/>
              </a:spcBef>
              <a:buNone/>
              <a:defRPr sz="147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88165" indent="0">
              <a:spcBef>
                <a:spcPts val="615"/>
              </a:spcBef>
              <a:buNone/>
              <a:defRPr sz="1292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250887" indent="0">
              <a:spcBef>
                <a:spcPts val="615"/>
              </a:spcBef>
              <a:buNone/>
              <a:defRPr sz="1108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11254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6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46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46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46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462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46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462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5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11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23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34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46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</a:t>
            </a:r>
            <a:r>
              <a:rPr kumimoji="1" lang="ja-JP" altLang="en-US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メイリオ</a:t>
            </a:r>
            <a:r>
              <a:rPr kumimoji="1" lang="en-US" altLang="ja-JP" dirty="0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385329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3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1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11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23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34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46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1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1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24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1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11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23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34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46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 dirty="0"/>
              <a:t> </a:t>
            </a:r>
            <a:r>
              <a:rPr kumimoji="1" lang="ja-JP" altLang="en-US"/>
              <a:t>メイリオ</a:t>
            </a:r>
            <a:r>
              <a:rPr kumimoji="1" lang="en-US" altLang="ja-JP" dirty="0"/>
              <a:t>18pt</a:t>
            </a:r>
            <a:endParaRPr kumimoji="1" lang="ja-JP" altLang="en-US" dirty="0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11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23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34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46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55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1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1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11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23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34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46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 dirty="0"/>
              <a:t> </a:t>
            </a:r>
            <a:r>
              <a:rPr kumimoji="1" lang="ja-JP" altLang="en-US"/>
              <a:t>メイリオ</a:t>
            </a:r>
            <a:r>
              <a:rPr kumimoji="1" lang="en-US" altLang="ja-JP" dirty="0"/>
              <a:t>18pt</a:t>
            </a:r>
            <a:endParaRPr kumimoji="1" lang="ja-JP" altLang="en-US" dirty="0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11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23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34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46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03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</a:t>
            </a:r>
            <a:r>
              <a:rPr kumimoji="1" lang="ja-JP" altLang="en-US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メイリオ</a:t>
            </a:r>
            <a:r>
              <a:rPr kumimoji="1" lang="en-US" altLang="ja-JP" dirty="0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373769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E6E38B5-B75B-6F43-8D79-2D27F23BC30B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6EEEC57-59AC-E545-8B9C-D9A19F2DBCC7}"/>
              </a:ext>
            </a:extLst>
          </p:cNvPr>
          <p:cNvSpPr txBox="1"/>
          <p:nvPr userDrawn="1"/>
        </p:nvSpPr>
        <p:spPr>
          <a:xfrm>
            <a:off x="4873846" y="6696001"/>
            <a:ext cx="1063385" cy="132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ja-JP" altLang="en-US" sz="862" b="1">
                <a:solidFill>
                  <a:schemeClr val="bg1"/>
                </a:solidFill>
              </a:rPr>
              <a:t>部</a:t>
            </a:r>
            <a:endParaRPr kumimoji="1" lang="ja-JP" altLang="en-US" sz="862" b="1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FA6FFBD-3D45-5F48-BC4E-EC1B2218766E}"/>
              </a:ext>
            </a:extLst>
          </p:cNvPr>
          <p:cNvSpPr txBox="1"/>
          <p:nvPr userDrawn="1"/>
        </p:nvSpPr>
        <p:spPr>
          <a:xfrm>
            <a:off x="11573910" y="6612744"/>
            <a:ext cx="522899" cy="281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231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23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/1</a:t>
            </a:r>
            <a:endParaRPr lang="ja-JP" altLang="en-US" sz="123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コンテンツ プレースホルダー 6">
            <a:extLst>
              <a:ext uri="{FF2B5EF4-FFF2-40B4-BE49-F238E27FC236}">
                <a16:creationId xmlns:a16="http://schemas.microsoft.com/office/drawing/2014/main" id="{3B7961B6-9723-2540-8E1D-7F417601AE9E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862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862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862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862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862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1254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108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11254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85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862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985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985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477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11254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85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862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985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985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477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11254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85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862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985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985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985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477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11254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85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862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985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11254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85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477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11254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62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985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985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985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11254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62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985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985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985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477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477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11254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62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862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862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985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985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985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477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11254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62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862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862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985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985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985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319359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</p:sldLayoutIdLst>
  <p:hf sldNum="0" hdr="0" ftr="0"/>
  <p:txStyles>
    <p:titleStyle>
      <a:lvl1pPr algn="l" defTabSz="1125444" rtl="0" eaLnBrk="1" latinLnBrk="0" hangingPunct="1">
        <a:spcBef>
          <a:spcPct val="0"/>
        </a:spcBef>
        <a:buNone/>
        <a:defRPr kumimoji="1" sz="2462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77235" algn="l" defTabSz="1125444" rtl="0" eaLnBrk="1" fontAlgn="auto" latinLnBrk="0" hangingPunct="1">
        <a:lnSpc>
          <a:spcPct val="100000"/>
        </a:lnSpc>
        <a:spcBef>
          <a:spcPts val="738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969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443088" indent="-177235" algn="l" defTabSz="1125444" rtl="0" eaLnBrk="1" latinLnBrk="0" hangingPunct="1">
        <a:lnSpc>
          <a:spcPct val="100000"/>
        </a:lnSpc>
        <a:spcBef>
          <a:spcPts val="738"/>
        </a:spcBef>
        <a:spcAft>
          <a:spcPts val="0"/>
        </a:spcAft>
        <a:buFont typeface="Arial" panose="020B0604020202020204" pitchFamily="34" charset="0"/>
        <a:buChar char="–"/>
        <a:defRPr kumimoji="1" sz="1477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86176" indent="-177235" algn="l" defTabSz="1125444" rtl="0" eaLnBrk="1" latinLnBrk="0" hangingPunct="1">
        <a:lnSpc>
          <a:spcPct val="100000"/>
        </a:lnSpc>
        <a:spcBef>
          <a:spcPts val="738"/>
        </a:spcBef>
        <a:spcAft>
          <a:spcPts val="0"/>
        </a:spcAft>
        <a:buFont typeface="Arial" panose="020B0604020202020204" pitchFamily="34" charset="0"/>
        <a:buChar char="•"/>
        <a:defRPr kumimoji="1" sz="1292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329264" indent="-177235" algn="l" defTabSz="1125444" rtl="0" eaLnBrk="1" latinLnBrk="0" hangingPunct="1">
        <a:lnSpc>
          <a:spcPct val="100000"/>
        </a:lnSpc>
        <a:spcBef>
          <a:spcPts val="738"/>
        </a:spcBef>
        <a:spcAft>
          <a:spcPts val="0"/>
        </a:spcAft>
        <a:buFont typeface="Arial" panose="020B0604020202020204" pitchFamily="34" charset="0"/>
        <a:buChar char="–"/>
        <a:defRPr kumimoji="1" sz="1108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772352" indent="-177235" algn="l" defTabSz="1125444" rtl="0" eaLnBrk="1" latinLnBrk="0" hangingPunct="1">
        <a:lnSpc>
          <a:spcPct val="100000"/>
        </a:lnSpc>
        <a:spcBef>
          <a:spcPts val="738"/>
        </a:spcBef>
        <a:spcAft>
          <a:spcPts val="0"/>
        </a:spcAft>
        <a:buFont typeface="Arial" panose="020B0604020202020204" pitchFamily="34" charset="0"/>
        <a:buChar char="»"/>
        <a:defRPr kumimoji="1" sz="1108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3094970" indent="-281361" algn="l" defTabSz="11254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25444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1" y="6612746"/>
            <a:ext cx="527709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1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54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hf sldNum="0" hdr="0" ftr="0"/>
  <p:txStyles>
    <p:titleStyle>
      <a:lvl1pPr algn="l" defTabSz="914423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4" algn="l" defTabSz="914423" rtl="0" eaLnBrk="1" fontAlgn="auto" latinLnBrk="0" hangingPunct="1">
        <a:lnSpc>
          <a:spcPct val="100000"/>
        </a:lnSpc>
        <a:spcBef>
          <a:spcPts val="601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9" indent="-144004" algn="l" defTabSz="914423" rtl="0" eaLnBrk="1" latinLnBrk="0" hangingPunct="1">
        <a:lnSpc>
          <a:spcPct val="100000"/>
        </a:lnSpc>
        <a:spcBef>
          <a:spcPts val="601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18" indent="-144004" algn="l" defTabSz="914423" rtl="0" eaLnBrk="1" latinLnBrk="0" hangingPunct="1">
        <a:lnSpc>
          <a:spcPct val="100000"/>
        </a:lnSpc>
        <a:spcBef>
          <a:spcPts val="601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27" indent="-144004" algn="l" defTabSz="914423" rtl="0" eaLnBrk="1" latinLnBrk="0" hangingPunct="1">
        <a:lnSpc>
          <a:spcPct val="100000"/>
        </a:lnSpc>
        <a:spcBef>
          <a:spcPts val="601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36" indent="-144004" algn="l" defTabSz="914423" rtl="0" eaLnBrk="1" latinLnBrk="0" hangingPunct="1">
        <a:lnSpc>
          <a:spcPct val="100000"/>
        </a:lnSpc>
        <a:spcBef>
          <a:spcPts val="601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63" indent="-228606" algn="l" defTabSz="91442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96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../DOCUME~1/21439/DOCUME~1/21439/LOCALS~1/Temp/2007&#24180;&#24230;/&#21839;&#38988;&#35299;&#27770;&#30740;&#20462;&#65288;&#12354;&#12390;&#12399;&#12417;&#12471;&#12540;&#12488;&#65289;.p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../../../DOCUME~1/21439/DOCUME~1/21439/LOCALS~1/Temp/2007&#24180;&#24230;/&#21839;&#38988;&#35299;&#27770;&#30740;&#20462;&#65288;&#12354;&#12390;&#12399;&#12417;&#12471;&#12540;&#12488;&#65289;.ppt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 Box 57">
            <a:extLst>
              <a:ext uri="{FF2B5EF4-FFF2-40B4-BE49-F238E27FC236}">
                <a16:creationId xmlns:a16="http://schemas.microsoft.com/office/drawing/2014/main" id="{64361A4F-96D8-4401-AD9E-7F49B955A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5944946"/>
            <a:ext cx="11521280" cy="4680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開発予算</a:t>
            </a:r>
            <a:r>
              <a:rPr kumimoji="1" lang="ja-JP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kumimoji="1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1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ToBe</a:t>
            </a:r>
            <a:r>
              <a:rPr kumimoji="1" lang="ja-JP" altLang="en-US" sz="10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実現のために確保可能な工数</a:t>
            </a:r>
            <a:r>
              <a:rPr kumimoji="1" lang="ja-JP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kumimoji="1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週</a:t>
            </a:r>
            <a:r>
              <a:rPr kumimoji="1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kumimoji="1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時間～</a:t>
            </a:r>
            <a:r>
              <a:rPr kumimoji="1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kumimoji="1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時間</a:t>
            </a: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テキスト プレースホルダー 2">
            <a:extLst>
              <a:ext uri="{FF2B5EF4-FFF2-40B4-BE49-F238E27FC236}">
                <a16:creationId xmlns:a16="http://schemas.microsoft.com/office/drawing/2014/main" id="{F0662D69-2C23-4125-8C6B-7C77C88C4958}"/>
              </a:ext>
            </a:extLst>
          </p:cNvPr>
          <p:cNvSpPr txBox="1">
            <a:spLocks/>
          </p:cNvSpPr>
          <p:nvPr/>
        </p:nvSpPr>
        <p:spPr>
          <a:xfrm>
            <a:off x="289845" y="-3516"/>
            <a:ext cx="4414991" cy="52322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marR="0" indent="0" algn="l" defTabSz="11254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2215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562722" indent="0" algn="l" defTabSz="1125444" rtl="0" eaLnBrk="1" latinLnBrk="0" hangingPunct="1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Font typeface="Arial" panose="020B0604020202020204" pitchFamily="34" charset="0"/>
              <a:buNone/>
              <a:defRPr kumimoji="1" sz="1969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25444" indent="0" algn="l" defTabSz="1125444" rtl="0" eaLnBrk="1" latinLnBrk="0" hangingPunct="1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Font typeface="Arial" panose="020B0604020202020204" pitchFamily="34" charset="0"/>
              <a:buNone/>
              <a:defRPr kumimoji="1" sz="1477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88165" indent="0" algn="l" defTabSz="1125444" rtl="0" eaLnBrk="1" latinLnBrk="0" hangingPunct="1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Font typeface="Arial" panose="020B0604020202020204" pitchFamily="34" charset="0"/>
              <a:buNone/>
              <a:defRPr kumimoji="1" sz="1292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250887" indent="0" algn="l" defTabSz="1125444" rtl="0" eaLnBrk="1" latinLnBrk="0" hangingPunct="1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Font typeface="Arial" panose="020B0604020202020204" pitchFamily="34" charset="0"/>
              <a:buNone/>
              <a:defRPr kumimoji="1" sz="1108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3094970" indent="-281361" algn="l" defTabSz="112544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1254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800" b="1" i="0" u="sng" strike="noStrike" kern="1200" cap="none" spc="0" normalizeH="0" baseline="0" noProof="0">
                <a:ln>
                  <a:noFill/>
                </a:ln>
                <a:solidFill>
                  <a:srgbClr val="323C99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テーマ相談会ヒアリングシート</a:t>
            </a:r>
            <a:endParaRPr kumimoji="1" lang="ja-JP" altLang="en-US" sz="2800" b="1" i="0" u="sng" strike="noStrike" kern="1200" cap="none" spc="0" normalizeH="0" baseline="0" noProof="0" dirty="0">
              <a:ln>
                <a:noFill/>
              </a:ln>
              <a:solidFill>
                <a:srgbClr val="323C99">
                  <a:lumMod val="50000"/>
                </a:srgb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331AD268-49F2-478A-A6BD-BD8901E62F66}"/>
              </a:ext>
            </a:extLst>
          </p:cNvPr>
          <p:cNvGrpSpPr/>
          <p:nvPr/>
        </p:nvGrpSpPr>
        <p:grpSpPr>
          <a:xfrm>
            <a:off x="7487165" y="303738"/>
            <a:ext cx="4384836" cy="400110"/>
            <a:chOff x="7487165" y="303738"/>
            <a:chExt cx="4384836" cy="400110"/>
          </a:xfrm>
        </p:grpSpPr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7EE91F0A-371C-47BE-AC3B-3EA026C653EA}"/>
                </a:ext>
              </a:extLst>
            </p:cNvPr>
            <p:cNvSpPr txBox="1"/>
            <p:nvPr/>
          </p:nvSpPr>
          <p:spPr>
            <a:xfrm>
              <a:off x="7487165" y="303738"/>
              <a:ext cx="1980010" cy="40011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>
              <a:solidFill>
                <a:srgbClr val="333333">
                  <a:lumMod val="95000"/>
                  <a:lumOff val="5000"/>
                </a:srgb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</a:prstClr>
                  </a:solidFill>
                  <a:effectLst/>
                  <a:uLnTx/>
                  <a:uFillTx/>
                </a:rPr>
                <a:t>会社名：</a:t>
              </a:r>
              <a:r>
                <a:rPr kumimoji="0" lang="ja-JP" altLang="en-US" sz="1000" b="0" i="0" u="sng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</a:prstClr>
                  </a:solidFill>
                  <a:effectLst/>
                  <a:uLnTx/>
                  <a:uFillTx/>
                </a:rPr>
                <a:t>　株式会社アイシン</a:t>
              </a:r>
              <a:endParaRPr kumimoji="0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</a:prstClr>
                  </a:solidFill>
                  <a:effectLst/>
                  <a:uLnTx/>
                  <a:uFillTx/>
                </a:rPr>
                <a:t>部署名：</a:t>
              </a:r>
              <a:r>
                <a:rPr kumimoji="0" lang="ja-JP" altLang="en-US" sz="1000" b="0" i="0" u="sng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</a:prstClr>
                  </a:solidFill>
                  <a:effectLst/>
                  <a:uLnTx/>
                  <a:uFillTx/>
                </a:rPr>
                <a:t>　</a:t>
              </a:r>
              <a:r>
                <a:rPr kumimoji="0" lang="en-US" altLang="ja-JP" sz="1000" b="0" i="0" u="sng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</a:prstClr>
                  </a:solidFill>
                  <a:effectLst/>
                  <a:uLnTx/>
                  <a:uFillTx/>
                </a:rPr>
                <a:t>XX</a:t>
              </a:r>
              <a:r>
                <a:rPr kumimoji="0" lang="ja-JP" altLang="en-US" sz="1000" b="0" i="0" u="sng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</a:prstClr>
                  </a:solidFill>
                  <a:effectLst/>
                  <a:uLnTx/>
                  <a:uFillTx/>
                </a:rPr>
                <a:t>部　   </a:t>
              </a:r>
              <a:endParaRPr kumimoji="0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FCDEE988-E28F-411C-99F2-2AC1727611DE}"/>
                </a:ext>
              </a:extLst>
            </p:cNvPr>
            <p:cNvSpPr txBox="1"/>
            <p:nvPr/>
          </p:nvSpPr>
          <p:spPr>
            <a:xfrm>
              <a:off x="9467175" y="303738"/>
              <a:ext cx="2404826" cy="40011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>
              <a:solidFill>
                <a:srgbClr val="333333">
                  <a:lumMod val="95000"/>
                  <a:lumOff val="5000"/>
                </a:srgb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</a:prstClr>
                  </a:solidFill>
                  <a:effectLst/>
                  <a:uLnTx/>
                  <a:uFillTx/>
                </a:rPr>
                <a:t>担　当　者　氏　名　　：</a:t>
              </a:r>
              <a:r>
                <a:rPr kumimoji="0" lang="ja-JP" altLang="en-US" sz="1000" b="0" i="0" u="sng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</a:prstClr>
                  </a:solidFill>
                  <a:effectLst/>
                  <a:uLnTx/>
                  <a:uFillTx/>
                </a:rPr>
                <a:t>愛真　太郎　　　 　　</a:t>
              </a:r>
              <a:endParaRPr kumimoji="0" lang="en-US" altLang="ja-JP" sz="1000" b="0" i="0" u="sng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</a:prstClr>
                  </a:solidFill>
                  <a:effectLst/>
                  <a:uLnTx/>
                  <a:uFillTx/>
                </a:rPr>
                <a:t>確認（管理職上司）：</a:t>
              </a:r>
              <a:r>
                <a:rPr kumimoji="0" lang="ja-JP" altLang="en-US" sz="1000" b="0" i="0" u="sng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</a:prstClr>
                  </a:solidFill>
                  <a:effectLst/>
                  <a:uLnTx/>
                  <a:uFillTx/>
                </a:rPr>
                <a:t>豊田　一郎　</a:t>
              </a:r>
              <a:endParaRPr kumimoji="0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9B224F45-9F01-4647-850A-0FFBDF9D49A8}"/>
              </a:ext>
            </a:extLst>
          </p:cNvPr>
          <p:cNvSpPr txBox="1"/>
          <p:nvPr/>
        </p:nvSpPr>
        <p:spPr>
          <a:xfrm>
            <a:off x="9727897" y="29808"/>
            <a:ext cx="2152839" cy="270309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lIns="58220" tIns="29110" rIns="58220" bIns="29110" anchor="ctr"/>
          <a:lstStyle>
            <a:defPPr>
              <a:defRPr lang="ja-JP"/>
            </a:defPPr>
            <a:lvl1pPr algn="ctr" defTabSz="825500">
              <a:spcBef>
                <a:spcPct val="0"/>
              </a:spcBef>
              <a:buFontTx/>
              <a:buNone/>
              <a:defRPr sz="105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defTabSz="825500" eaLnBrk="0" hangingPunct="0">
              <a:buChar char="–"/>
              <a:defRPr sz="280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defTabSz="825500" eaLnBrk="0" hangingPunct="0">
              <a:buChar char="•"/>
              <a:defRPr sz="240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defTabSz="825500" eaLnBrk="0" hangingPunct="0">
              <a:buChar char="–"/>
              <a:defRPr sz="200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defTabSz="825500" eaLnBrk="0" hangingPunct="0">
              <a:buChar char="»"/>
              <a:defRPr sz="200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algn="r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</a:rPr>
              <a:t>作成日：</a:t>
            </a:r>
            <a:r>
              <a:rPr kumimoji="0" lang="en-US" altLang="ja-JP" sz="105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</a:rPr>
              <a:t>202X</a:t>
            </a:r>
            <a:r>
              <a:rPr kumimoji="0" lang="ja-JP" altLang="en-US" sz="105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</a:rPr>
              <a:t>年</a:t>
            </a:r>
            <a:r>
              <a:rPr kumimoji="0" lang="en-US" altLang="ja-JP" sz="105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</a:rPr>
              <a:t>X</a:t>
            </a:r>
            <a:r>
              <a:rPr kumimoji="0" lang="ja-JP" altLang="en-US" sz="105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</a:rPr>
              <a:t>月</a:t>
            </a:r>
            <a:r>
              <a:rPr kumimoji="0" lang="en-US" altLang="ja-JP" sz="105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</a:rPr>
              <a:t>X</a:t>
            </a:r>
            <a:r>
              <a:rPr kumimoji="0" lang="ja-JP" altLang="en-US" sz="105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</a:rPr>
              <a:t>日</a:t>
            </a:r>
          </a:p>
        </p:txBody>
      </p:sp>
      <p:sp>
        <p:nvSpPr>
          <p:cNvPr id="112" name="Text Box 49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C3C45C36-466D-4960-B6C6-18915DCCF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292" y="480235"/>
            <a:ext cx="3988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40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23C99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業革テーマ：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323C99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『</a:t>
            </a:r>
            <a:r>
              <a: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23C99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○○における開発工程効率化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323C99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』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AF4DEB21-3E49-4078-8FA9-6AF9B754CC0A}"/>
              </a:ext>
            </a:extLst>
          </p:cNvPr>
          <p:cNvSpPr txBox="1"/>
          <p:nvPr/>
        </p:nvSpPr>
        <p:spPr>
          <a:xfrm>
            <a:off x="289844" y="888336"/>
            <a:ext cx="176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40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◇テーマについて記載</a:t>
            </a:r>
            <a:endParaRPr kumimoji="0" lang="en-US" altLang="ja-JP" sz="1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Text Box 57">
            <a:extLst>
              <a:ext uri="{FF2B5EF4-FFF2-40B4-BE49-F238E27FC236}">
                <a16:creationId xmlns:a16="http://schemas.microsoft.com/office/drawing/2014/main" id="{417AD4A0-FD9B-4B5B-8BDD-9C33D30E9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1220666"/>
            <a:ext cx="11521280" cy="12600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相談内容</a:t>
            </a:r>
            <a:endParaRPr kumimoji="1" lang="en-US" altLang="ja-JP" sz="1100" b="1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03DD2791-16DC-4CCA-A6F1-10D84D292D16}"/>
              </a:ext>
            </a:extLst>
          </p:cNvPr>
          <p:cNvSpPr/>
          <p:nvPr/>
        </p:nvSpPr>
        <p:spPr>
          <a:xfrm>
            <a:off x="479376" y="1478615"/>
            <a:ext cx="5446531" cy="868322"/>
          </a:xfrm>
          <a:prstGeom prst="rect">
            <a:avLst/>
          </a:prstGeom>
          <a:solidFill>
            <a:srgbClr val="DC418C">
              <a:lumMod val="20000"/>
              <a:lumOff val="8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困り事の概要</a:t>
            </a:r>
            <a:endParaRPr kumimoji="0" lang="en-US" altLang="ja-JP" sz="10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開発工程で</a:t>
            </a:r>
            <a:r>
              <a:rPr kumimoji="0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100</a:t>
            </a:r>
            <a:r>
              <a:rPr kumimoji="0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ケース以上を熟練者のカンコツでトライ＆エラーを実施し、顧客要求を満たす〇〇を開発。近年中に同メンバーの他部署への人事異動が発生する可能性がある。</a:t>
            </a: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585FBBE9-CBCB-43FF-B405-D4E505B496C3}"/>
              </a:ext>
            </a:extLst>
          </p:cNvPr>
          <p:cNvSpPr/>
          <p:nvPr/>
        </p:nvSpPr>
        <p:spPr>
          <a:xfrm>
            <a:off x="6266096" y="1478615"/>
            <a:ext cx="5446527" cy="868322"/>
          </a:xfrm>
          <a:prstGeom prst="rect">
            <a:avLst/>
          </a:prstGeom>
          <a:solidFill>
            <a:srgbClr val="419BB9">
              <a:lumMod val="20000"/>
              <a:lumOff val="8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実現したいこと</a:t>
            </a:r>
            <a:endParaRPr kumimoji="0" lang="en-US" altLang="ja-JP" sz="10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開発工程の標準化による属人化解消</a:t>
            </a:r>
            <a:r>
              <a:rPr kumimoji="0" lang="ja-JP" altLang="en-US" sz="1000" kern="0" dirty="0">
                <a:solidFill>
                  <a:prstClr val="black"/>
                </a:solidFill>
                <a:latin typeface="Segoe UI"/>
                <a:ea typeface="メイリオ"/>
              </a:rPr>
              <a:t>、</a:t>
            </a:r>
            <a:r>
              <a:rPr kumimoji="0" lang="ja-JP" altLang="en-US" sz="1000" kern="0">
                <a:solidFill>
                  <a:prstClr val="black"/>
                </a:solidFill>
                <a:latin typeface="Segoe UI"/>
                <a:ea typeface="メイリオ"/>
              </a:rPr>
              <a:t>かつ、</a:t>
            </a: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効率化</a:t>
            </a:r>
            <a:r>
              <a:rPr kumimoji="0" lang="ja-JP" altLang="en-US" sz="1000" kern="0" dirty="0">
                <a:solidFill>
                  <a:prstClr val="black"/>
                </a:solidFill>
                <a:latin typeface="Segoe UI"/>
                <a:ea typeface="メイリオ"/>
              </a:rPr>
              <a:t>による</a:t>
            </a:r>
            <a:r>
              <a:rPr kumimoji="0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工数削減を目指す。</a:t>
            </a:r>
            <a:endParaRPr kumimoji="0" lang="en-US" altLang="ja-JP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118" name="Text Box 57">
            <a:extLst>
              <a:ext uri="{FF2B5EF4-FFF2-40B4-BE49-F238E27FC236}">
                <a16:creationId xmlns:a16="http://schemas.microsoft.com/office/drawing/2014/main" id="{A717B81D-838C-413C-BEB4-5419B1FD0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721" y="2630554"/>
            <a:ext cx="11521280" cy="31680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該当業務</a:t>
            </a:r>
            <a:r>
              <a:rPr kumimoji="1" lang="en-US" altLang="ja-JP" sz="11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11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製品機能が後工程に貢献する内容</a:t>
            </a:r>
            <a:r>
              <a:rPr kumimoji="1" lang="en-US" altLang="ja-JP" sz="11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1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使命</a:t>
            </a:r>
            <a:r>
              <a:rPr kumimoji="1" lang="en-US" altLang="ja-JP" sz="11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11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r>
              <a:rPr kumimoji="1" lang="en-US" altLang="ja-JP" sz="11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顧客が要求する性能の〇〇を開発し、生産する</a:t>
            </a:r>
            <a:endParaRPr kumimoji="1" lang="en-US" altLang="ja-JP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9" name="Text Box 57">
            <a:extLst>
              <a:ext uri="{FF2B5EF4-FFF2-40B4-BE49-F238E27FC236}">
                <a16:creationId xmlns:a16="http://schemas.microsoft.com/office/drawing/2014/main" id="{7459A4D1-70DE-4345-8E66-756346091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376" y="3266393"/>
            <a:ext cx="5438189" cy="2422352"/>
          </a:xfrm>
          <a:prstGeom prst="rect">
            <a:avLst/>
          </a:prstGeom>
          <a:solidFill>
            <a:srgbClr val="DC418C">
              <a:lumMod val="20000"/>
              <a:lumOff val="80000"/>
            </a:srgb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業務の現状の姿</a:t>
            </a:r>
            <a:r>
              <a:rPr kumimoji="1" lang="en-US" altLang="ja-JP" sz="10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1000" b="1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AsIs</a:t>
            </a:r>
            <a:r>
              <a:rPr kumimoji="1" lang="en-US" altLang="ja-JP" sz="10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10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概要　</a:t>
            </a:r>
            <a:r>
              <a:rPr kumimoji="1" lang="en-US" altLang="ja-JP" sz="10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10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現状が無い場合は未記載</a:t>
            </a:r>
            <a:endParaRPr kumimoji="1" lang="en-US" altLang="ja-JP" sz="1000" b="1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0" name="Text Box 57">
            <a:extLst>
              <a:ext uri="{FF2B5EF4-FFF2-40B4-BE49-F238E27FC236}">
                <a16:creationId xmlns:a16="http://schemas.microsoft.com/office/drawing/2014/main" id="{3E36B6FB-D8EB-446D-82B5-10E1B2014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84" y="3525037"/>
            <a:ext cx="1435210" cy="1065190"/>
          </a:xfrm>
          <a:prstGeom prst="rect">
            <a:avLst/>
          </a:prstGeom>
          <a:solidFill>
            <a:srgbClr val="DC418C">
              <a:lumMod val="20000"/>
              <a:lumOff val="80000"/>
            </a:srgb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前工程</a:t>
            </a:r>
            <a:endParaRPr kumimoji="1" lang="en-US" altLang="ja-JP" sz="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顧客が開発の要求を整理し、</a:t>
            </a: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当該部署に共有</a:t>
            </a: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1" name="Text Box 57">
            <a:extLst>
              <a:ext uri="{FF2B5EF4-FFF2-40B4-BE49-F238E27FC236}">
                <a16:creationId xmlns:a16="http://schemas.microsoft.com/office/drawing/2014/main" id="{C0C63441-C0BE-4222-ADA2-1082A4A80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6596" y="3525037"/>
            <a:ext cx="2426590" cy="1065190"/>
          </a:xfrm>
          <a:prstGeom prst="rect">
            <a:avLst/>
          </a:prstGeom>
          <a:solidFill>
            <a:srgbClr val="DC418C">
              <a:lumMod val="20000"/>
              <a:lumOff val="80000"/>
            </a:srgb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該当業務</a:t>
            </a:r>
            <a:endParaRPr kumimoji="1" lang="en-US" altLang="ja-JP" sz="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熟練者の経験や文献に基づきトライ</a:t>
            </a:r>
            <a:r>
              <a:rPr kumimoji="1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&amp;</a:t>
            </a: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エラーを実施</a:t>
            </a: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2.</a:t>
            </a: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顧客要求を満たすトライ結果を基に耐久評価を実施</a:t>
            </a: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3.</a:t>
            </a: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耐久評価クリア後の〇〇量産のための工程指示書を作成</a:t>
            </a: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Text Box 57">
            <a:extLst>
              <a:ext uri="{FF2B5EF4-FFF2-40B4-BE49-F238E27FC236}">
                <a16:creationId xmlns:a16="http://schemas.microsoft.com/office/drawing/2014/main" id="{B62E143F-1CD2-444F-B89A-12F3FFB6D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186" y="3525037"/>
            <a:ext cx="1440713" cy="1063927"/>
          </a:xfrm>
          <a:prstGeom prst="rect">
            <a:avLst/>
          </a:prstGeom>
          <a:solidFill>
            <a:srgbClr val="DC418C">
              <a:lumMod val="20000"/>
              <a:lumOff val="80000"/>
            </a:srgb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後工程</a:t>
            </a:r>
            <a:endParaRPr kumimoji="1" lang="en-US" altLang="ja-JP" sz="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〇〇の量産</a:t>
            </a: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3" name="Text Box 57">
            <a:extLst>
              <a:ext uri="{FF2B5EF4-FFF2-40B4-BE49-F238E27FC236}">
                <a16:creationId xmlns:a16="http://schemas.microsoft.com/office/drawing/2014/main" id="{3BC33474-3564-497E-BED9-8C230F31D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84" y="4648953"/>
            <a:ext cx="5302515" cy="969225"/>
          </a:xfrm>
          <a:prstGeom prst="rect">
            <a:avLst/>
          </a:prstGeom>
          <a:solidFill>
            <a:srgbClr val="DC418C">
              <a:lumMod val="20000"/>
              <a:lumOff val="80000"/>
            </a:srgb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該当業務に必要な工数</a:t>
            </a:r>
            <a:endParaRPr kumimoji="1" lang="en-US" altLang="ja-JP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トライあたりに必要な時間：</a:t>
            </a:r>
            <a:r>
              <a:rPr kumimoji="1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30</a:t>
            </a: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r>
              <a:rPr kumimoji="1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トライ</a:t>
            </a: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開発あたりに必要な平均トライ回数：</a:t>
            </a:r>
            <a:r>
              <a:rPr kumimoji="1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100</a:t>
            </a: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前後</a:t>
            </a: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開発に必要な人数：</a:t>
            </a:r>
            <a:r>
              <a:rPr kumimoji="1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人</a:t>
            </a: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部署内での開発数：</a:t>
            </a:r>
            <a:r>
              <a:rPr kumimoji="1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10/</a:t>
            </a: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年間工数　＝　</a:t>
            </a:r>
            <a:r>
              <a:rPr kumimoji="1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30(</a:t>
            </a: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r>
              <a:rPr kumimoji="1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)×100(</a:t>
            </a: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トライ</a:t>
            </a:r>
            <a:r>
              <a:rPr kumimoji="1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)×10(</a:t>
            </a: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回</a:t>
            </a:r>
            <a:r>
              <a:rPr kumimoji="1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＝　</a:t>
            </a:r>
            <a:r>
              <a:rPr kumimoji="1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30000</a:t>
            </a: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分　＝　</a:t>
            </a:r>
            <a:r>
              <a:rPr kumimoji="1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500</a:t>
            </a: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時間</a:t>
            </a:r>
            <a:r>
              <a:rPr kumimoji="1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kumimoji="1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耐久評価と指示書作成の時間は含めていない</a:t>
            </a: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4" name="フローチャート: 抜出し 123">
            <a:extLst>
              <a:ext uri="{FF2B5EF4-FFF2-40B4-BE49-F238E27FC236}">
                <a16:creationId xmlns:a16="http://schemas.microsoft.com/office/drawing/2014/main" id="{A2B26AF5-E662-4255-BEEF-90F1A26DF1DA}"/>
              </a:ext>
            </a:extLst>
          </p:cNvPr>
          <p:cNvSpPr/>
          <p:nvPr/>
        </p:nvSpPr>
        <p:spPr>
          <a:xfrm rot="5400000">
            <a:off x="6023185" y="4554224"/>
            <a:ext cx="186949" cy="72007"/>
          </a:xfrm>
          <a:prstGeom prst="flowChartExtract">
            <a:avLst/>
          </a:prstGeom>
          <a:solidFill>
            <a:srgbClr val="323C99"/>
          </a:solidFill>
          <a:ln w="25400" cap="flat" cmpd="sng" algn="ctr">
            <a:solidFill>
              <a:srgbClr val="323C9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125" name="Text Box 57">
            <a:extLst>
              <a:ext uri="{FF2B5EF4-FFF2-40B4-BE49-F238E27FC236}">
                <a16:creationId xmlns:a16="http://schemas.microsoft.com/office/drawing/2014/main" id="{94300B3E-2DA0-4208-B1C2-440BD8BD4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59" y="4258887"/>
            <a:ext cx="1435536" cy="327937"/>
          </a:xfrm>
          <a:prstGeom prst="rect">
            <a:avLst/>
          </a:prstGeom>
          <a:solidFill>
            <a:srgbClr val="DC418C">
              <a:lumMod val="20000"/>
              <a:lumOff val="80000"/>
            </a:srgb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インプット：顧客要求</a:t>
            </a:r>
            <a:endParaRPr kumimoji="1" lang="en-US" altLang="ja-JP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（エクセル</a:t>
            </a:r>
            <a:r>
              <a:rPr kumimoji="1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or</a:t>
            </a:r>
            <a:r>
              <a:rPr kumimoji="1" lang="ja-JP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パワーポイント）</a:t>
            </a:r>
            <a:endParaRPr kumimoji="1" lang="en-US" altLang="ja-JP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6" name="Text Box 57">
            <a:extLst>
              <a:ext uri="{FF2B5EF4-FFF2-40B4-BE49-F238E27FC236}">
                <a16:creationId xmlns:a16="http://schemas.microsoft.com/office/drawing/2014/main" id="{6F45BDDE-8A54-48CC-B64A-DE12A1E56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185" y="3729695"/>
            <a:ext cx="1440714" cy="327937"/>
          </a:xfrm>
          <a:prstGeom prst="rect">
            <a:avLst/>
          </a:prstGeom>
          <a:solidFill>
            <a:srgbClr val="DC418C">
              <a:lumMod val="20000"/>
              <a:lumOff val="80000"/>
            </a:srgb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アウトプット：工程指示書</a:t>
            </a:r>
            <a:endParaRPr kumimoji="1" lang="en-US" altLang="ja-JP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Text Box 57">
            <a:extLst>
              <a:ext uri="{FF2B5EF4-FFF2-40B4-BE49-F238E27FC236}">
                <a16:creationId xmlns:a16="http://schemas.microsoft.com/office/drawing/2014/main" id="{C1B6538C-704A-4A98-A6C3-04D1C023F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6096" y="3266393"/>
            <a:ext cx="5438189" cy="2422352"/>
          </a:xfrm>
          <a:prstGeom prst="rect">
            <a:avLst/>
          </a:prstGeom>
          <a:solidFill>
            <a:srgbClr val="419BB9">
              <a:lumMod val="20000"/>
              <a:lumOff val="80000"/>
            </a:srgb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業務の目指すの姿</a:t>
            </a:r>
            <a:r>
              <a:rPr kumimoji="1" lang="en-US" altLang="ja-JP" sz="9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900" b="1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ToBe</a:t>
            </a:r>
            <a:r>
              <a:rPr kumimoji="1" lang="en-US" altLang="ja-JP" sz="9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9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概要</a:t>
            </a:r>
            <a:endParaRPr kumimoji="1" lang="en-US" altLang="ja-JP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8" name="Text Box 57">
            <a:extLst>
              <a:ext uri="{FF2B5EF4-FFF2-40B4-BE49-F238E27FC236}">
                <a16:creationId xmlns:a16="http://schemas.microsoft.com/office/drawing/2014/main" id="{1BC9268D-63BF-4B8F-B197-66521C69F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779" y="3525037"/>
            <a:ext cx="1435210" cy="1065190"/>
          </a:xfrm>
          <a:prstGeom prst="rect">
            <a:avLst/>
          </a:prstGeom>
          <a:solidFill>
            <a:srgbClr val="419BB9">
              <a:lumMod val="20000"/>
              <a:lumOff val="80000"/>
            </a:srgb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前工程</a:t>
            </a:r>
            <a:endParaRPr kumimoji="1" lang="en-US" altLang="ja-JP" sz="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顧客が開発の要求を整理し、</a:t>
            </a: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当該部署に共有</a:t>
            </a: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9" name="Text Box 57">
            <a:extLst>
              <a:ext uri="{FF2B5EF4-FFF2-40B4-BE49-F238E27FC236}">
                <a16:creationId xmlns:a16="http://schemas.microsoft.com/office/drawing/2014/main" id="{6D453D0A-E673-4195-8F56-81FFEBDED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3316" y="3525037"/>
            <a:ext cx="2426590" cy="1065190"/>
          </a:xfrm>
          <a:prstGeom prst="rect">
            <a:avLst/>
          </a:prstGeom>
          <a:solidFill>
            <a:srgbClr val="419BB9">
              <a:lumMod val="20000"/>
              <a:lumOff val="80000"/>
            </a:srgb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該当業務</a:t>
            </a:r>
            <a:endParaRPr kumimoji="1" lang="en-US" altLang="ja-JP" sz="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過去の実績に基づき、顧客要求を満たせるトライ内容を</a:t>
            </a:r>
            <a:r>
              <a:rPr kumimoji="1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が提案</a:t>
            </a: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2.</a:t>
            </a: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顧客要求を満たすトライ結果を基に耐久評価を実施</a:t>
            </a: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3.</a:t>
            </a: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耐久評価クリア後の〇〇量産のための工程指示書を</a:t>
            </a:r>
            <a:r>
              <a:rPr kumimoji="1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が作成</a:t>
            </a: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Text Box 57">
            <a:extLst>
              <a:ext uri="{FF2B5EF4-FFF2-40B4-BE49-F238E27FC236}">
                <a16:creationId xmlns:a16="http://schemas.microsoft.com/office/drawing/2014/main" id="{852FF6DD-4E30-4E9F-94AC-0C72DEEB6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9906" y="3525037"/>
            <a:ext cx="1440713" cy="1063927"/>
          </a:xfrm>
          <a:prstGeom prst="rect">
            <a:avLst/>
          </a:prstGeom>
          <a:solidFill>
            <a:srgbClr val="419BB9">
              <a:lumMod val="20000"/>
              <a:lumOff val="80000"/>
            </a:srgb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後工程</a:t>
            </a:r>
            <a:endParaRPr kumimoji="1" lang="en-US" altLang="ja-JP" sz="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〇〇の量産</a:t>
            </a: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1" name="Text Box 57">
            <a:extLst>
              <a:ext uri="{FF2B5EF4-FFF2-40B4-BE49-F238E27FC236}">
                <a16:creationId xmlns:a16="http://schemas.microsoft.com/office/drawing/2014/main" id="{8B902797-34F8-4CC5-B963-479E9D011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779" y="4258887"/>
            <a:ext cx="1435536" cy="327937"/>
          </a:xfrm>
          <a:prstGeom prst="rect">
            <a:avLst/>
          </a:prstGeom>
          <a:solidFill>
            <a:srgbClr val="419BB9">
              <a:lumMod val="20000"/>
              <a:lumOff val="80000"/>
            </a:srgb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インプット：顧客要求</a:t>
            </a:r>
            <a:endParaRPr kumimoji="1" lang="en-US" altLang="ja-JP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（エクセル</a:t>
            </a:r>
            <a:r>
              <a:rPr kumimoji="1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or</a:t>
            </a:r>
            <a:r>
              <a:rPr kumimoji="1" lang="ja-JP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パワーポイント）</a:t>
            </a:r>
            <a:endParaRPr kumimoji="1" lang="en-US" altLang="ja-JP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2" name="Text Box 57">
            <a:extLst>
              <a:ext uri="{FF2B5EF4-FFF2-40B4-BE49-F238E27FC236}">
                <a16:creationId xmlns:a16="http://schemas.microsoft.com/office/drawing/2014/main" id="{5230EB14-BCEF-46D7-8CD2-8BA9617CD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9905" y="3729695"/>
            <a:ext cx="1440714" cy="327937"/>
          </a:xfrm>
          <a:prstGeom prst="rect">
            <a:avLst/>
          </a:prstGeom>
          <a:solidFill>
            <a:srgbClr val="419BB9">
              <a:lumMod val="20000"/>
              <a:lumOff val="80000"/>
            </a:srgb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アウトプット：工程指示書</a:t>
            </a:r>
            <a:endParaRPr kumimoji="1" lang="en-US" altLang="ja-JP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3" name="Text Box 57">
            <a:extLst>
              <a:ext uri="{FF2B5EF4-FFF2-40B4-BE49-F238E27FC236}">
                <a16:creationId xmlns:a16="http://schemas.microsoft.com/office/drawing/2014/main" id="{F406AD3A-D1EA-4B78-9303-84FCD0EC3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779" y="4648953"/>
            <a:ext cx="5302837" cy="969225"/>
          </a:xfrm>
          <a:prstGeom prst="rect">
            <a:avLst/>
          </a:prstGeom>
          <a:solidFill>
            <a:srgbClr val="419BB9">
              <a:lumMod val="20000"/>
              <a:lumOff val="80000"/>
            </a:srgb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改善後の期待効果</a:t>
            </a:r>
            <a:endParaRPr kumimoji="1" lang="en-US" altLang="ja-JP" sz="1050" b="1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品質目標</a:t>
            </a:r>
            <a:r>
              <a:rPr kumimoji="1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Q</a:t>
            </a: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：人手での開発と同精度の品質</a:t>
            </a: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コスト目標</a:t>
            </a:r>
            <a:r>
              <a:rPr kumimoji="1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kumimoji="1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トライ以下での開発完了</a:t>
            </a: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納期</a:t>
            </a:r>
            <a:r>
              <a:rPr kumimoji="1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数量目標</a:t>
            </a:r>
            <a:r>
              <a:rPr kumimoji="1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D</a:t>
            </a: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：人手の開発工数未満での納品可能</a:t>
            </a: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期待効果：開発工程</a:t>
            </a:r>
            <a:r>
              <a:rPr kumimoji="1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40</a:t>
            </a: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％削減</a:t>
            </a:r>
            <a:endParaRPr kumimoji="1" lang="en-US" altLang="ja-JP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4" name="フローチャート: 抜出し 133">
            <a:extLst>
              <a:ext uri="{FF2B5EF4-FFF2-40B4-BE49-F238E27FC236}">
                <a16:creationId xmlns:a16="http://schemas.microsoft.com/office/drawing/2014/main" id="{52556381-1E9D-413D-9250-40942839C220}"/>
              </a:ext>
            </a:extLst>
          </p:cNvPr>
          <p:cNvSpPr/>
          <p:nvPr/>
        </p:nvSpPr>
        <p:spPr>
          <a:xfrm rot="5400000">
            <a:off x="6023185" y="1876772"/>
            <a:ext cx="186949" cy="72007"/>
          </a:xfrm>
          <a:prstGeom prst="flowChartExtract">
            <a:avLst/>
          </a:prstGeom>
          <a:solidFill>
            <a:srgbClr val="323C99"/>
          </a:solidFill>
          <a:ln w="25400" cap="flat" cmpd="sng" algn="ctr">
            <a:solidFill>
              <a:srgbClr val="323C9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F35F3347-4306-4AFF-AE68-28F8EE57BE27}"/>
              </a:ext>
            </a:extLst>
          </p:cNvPr>
          <p:cNvSpPr>
            <a:spLocks noChangeAspect="1"/>
          </p:cNvSpPr>
          <p:nvPr/>
        </p:nvSpPr>
        <p:spPr>
          <a:xfrm>
            <a:off x="5624631" y="2040900"/>
            <a:ext cx="248601" cy="248601"/>
          </a:xfrm>
          <a:prstGeom prst="ellipse">
            <a:avLst/>
          </a:prstGeom>
          <a:solidFill>
            <a:srgbClr val="82B91E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1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FDAC31BD-55B4-4959-8FA3-AC6E7761CE2F}"/>
              </a:ext>
            </a:extLst>
          </p:cNvPr>
          <p:cNvSpPr>
            <a:spLocks noChangeAspect="1"/>
          </p:cNvSpPr>
          <p:nvPr/>
        </p:nvSpPr>
        <p:spPr>
          <a:xfrm>
            <a:off x="11411730" y="2040900"/>
            <a:ext cx="248601" cy="248601"/>
          </a:xfrm>
          <a:prstGeom prst="ellipse">
            <a:avLst/>
          </a:prstGeom>
          <a:solidFill>
            <a:srgbClr val="82B91E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2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E7121FC8-7C7F-46EF-918C-8AB808547F52}"/>
              </a:ext>
            </a:extLst>
          </p:cNvPr>
          <p:cNvSpPr>
            <a:spLocks noChangeAspect="1"/>
          </p:cNvSpPr>
          <p:nvPr/>
        </p:nvSpPr>
        <p:spPr>
          <a:xfrm>
            <a:off x="5704158" y="4096547"/>
            <a:ext cx="248601" cy="248601"/>
          </a:xfrm>
          <a:prstGeom prst="ellipse">
            <a:avLst/>
          </a:prstGeom>
          <a:solidFill>
            <a:srgbClr val="82B91E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6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39" name="楕円 138">
            <a:extLst>
              <a:ext uri="{FF2B5EF4-FFF2-40B4-BE49-F238E27FC236}">
                <a16:creationId xmlns:a16="http://schemas.microsoft.com/office/drawing/2014/main" id="{DE50A42D-44E1-4B42-9EBF-2BB083F4A4D6}"/>
              </a:ext>
            </a:extLst>
          </p:cNvPr>
          <p:cNvSpPr>
            <a:spLocks noChangeAspect="1"/>
          </p:cNvSpPr>
          <p:nvPr/>
        </p:nvSpPr>
        <p:spPr>
          <a:xfrm>
            <a:off x="11351573" y="4723307"/>
            <a:ext cx="248601" cy="248601"/>
          </a:xfrm>
          <a:prstGeom prst="ellipse">
            <a:avLst/>
          </a:prstGeom>
          <a:solidFill>
            <a:srgbClr val="82B91E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7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40" name="楕円 139">
            <a:extLst>
              <a:ext uri="{FF2B5EF4-FFF2-40B4-BE49-F238E27FC236}">
                <a16:creationId xmlns:a16="http://schemas.microsoft.com/office/drawing/2014/main" id="{98B210FC-2C52-4E21-8A3C-7157922B7E84}"/>
              </a:ext>
            </a:extLst>
          </p:cNvPr>
          <p:cNvSpPr>
            <a:spLocks noChangeAspect="1"/>
          </p:cNvSpPr>
          <p:nvPr/>
        </p:nvSpPr>
        <p:spPr>
          <a:xfrm>
            <a:off x="350721" y="4131183"/>
            <a:ext cx="248601" cy="248601"/>
          </a:xfrm>
          <a:prstGeom prst="ellipse">
            <a:avLst/>
          </a:prstGeom>
          <a:solidFill>
            <a:srgbClr val="82B91E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3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FDDEBF60-A743-4AB5-A71A-8E8CF9A73C5C}"/>
              </a:ext>
            </a:extLst>
          </p:cNvPr>
          <p:cNvSpPr>
            <a:spLocks noChangeAspect="1"/>
          </p:cNvSpPr>
          <p:nvPr/>
        </p:nvSpPr>
        <p:spPr>
          <a:xfrm>
            <a:off x="5704158" y="3604131"/>
            <a:ext cx="248601" cy="248601"/>
          </a:xfrm>
          <a:prstGeom prst="ellipse">
            <a:avLst/>
          </a:prstGeom>
          <a:solidFill>
            <a:srgbClr val="82B91E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5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aphicFrame>
        <p:nvGraphicFramePr>
          <p:cNvPr id="142" name="表 141">
            <a:extLst>
              <a:ext uri="{FF2B5EF4-FFF2-40B4-BE49-F238E27FC236}">
                <a16:creationId xmlns:a16="http://schemas.microsoft.com/office/drawing/2014/main" id="{4A20A196-C03F-49FB-890D-21D52551F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033302"/>
              </p:ext>
            </p:extLst>
          </p:nvPr>
        </p:nvGraphicFramePr>
        <p:xfrm>
          <a:off x="12249504" y="2834"/>
          <a:ext cx="2173441" cy="6855168"/>
        </p:xfrm>
        <a:graphic>
          <a:graphicData uri="http://schemas.openxmlformats.org/drawingml/2006/table">
            <a:tbl>
              <a:tblPr firstRow="1" bandRow="1"/>
              <a:tblGrid>
                <a:gridCol w="377336">
                  <a:extLst>
                    <a:ext uri="{9D8B030D-6E8A-4147-A177-3AD203B41FA5}">
                      <a16:colId xmlns:a16="http://schemas.microsoft.com/office/drawing/2014/main" val="2258385922"/>
                    </a:ext>
                  </a:extLst>
                </a:gridCol>
                <a:gridCol w="1796105">
                  <a:extLst>
                    <a:ext uri="{9D8B030D-6E8A-4147-A177-3AD203B41FA5}">
                      <a16:colId xmlns:a16="http://schemas.microsoft.com/office/drawing/2014/main" val="1414850963"/>
                    </a:ext>
                  </a:extLst>
                </a:gridCol>
              </a:tblGrid>
              <a:tr h="41766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050" dirty="0"/>
                        <a:t>No.</a:t>
                      </a:r>
                      <a:endParaRPr kumimoji="1" lang="ja-JP" altLang="en-US" sz="1050" dirty="0"/>
                    </a:p>
                  </a:txBody>
                  <a:tcPr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r>
                        <a:rPr kumimoji="1" lang="ja-JP" altLang="en-US" sz="1050" dirty="0"/>
                        <a:t>補足説明</a:t>
                      </a:r>
                    </a:p>
                  </a:txBody>
                  <a:tcPr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837193"/>
                  </a:ext>
                </a:extLst>
              </a:tr>
              <a:tr h="919643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pPr algn="ctr"/>
                      <a:r>
                        <a:rPr lang="ja-JP" altLang="en-US" sz="1400" dirty="0">
                          <a:solidFill>
                            <a:srgbClr val="92D050"/>
                          </a:solidFill>
                        </a:rPr>
                        <a:t>❶</a:t>
                      </a:r>
                    </a:p>
                  </a:txBody>
                  <a:tcPr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業務の困り事、何が問題なのかを分かりやすく記入して下さい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C9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81197"/>
                  </a:ext>
                </a:extLst>
              </a:tr>
              <a:tr h="919643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pPr algn="ctr"/>
                      <a:r>
                        <a:rPr lang="ja-JP" altLang="en-US" sz="1400" dirty="0">
                          <a:solidFill>
                            <a:srgbClr val="92D050"/>
                          </a:solidFill>
                        </a:rPr>
                        <a:t>❷</a:t>
                      </a:r>
                    </a:p>
                  </a:txBody>
                  <a:tcPr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pPr algn="l"/>
                      <a:r>
                        <a:rPr lang="ja-JP" altLang="en-US" sz="1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どういう「状態」を実現したいかを記載してください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algn="l"/>
                      <a:r>
                        <a:rPr lang="en-US" altLang="ja-JP" sz="1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※</a:t>
                      </a:r>
                      <a:r>
                        <a:rPr lang="ja-JP" altLang="en-US" sz="1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手段は盛り込まない事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C9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28244"/>
                  </a:ext>
                </a:extLst>
              </a:tr>
              <a:tr h="919643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400" dirty="0">
                          <a:solidFill>
                            <a:srgbClr val="92D050"/>
                          </a:solidFill>
                        </a:rPr>
                        <a:t>➌</a:t>
                      </a:r>
                    </a:p>
                  </a:txBody>
                  <a:tcPr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pPr algn="l"/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前工程が該当業務に渡す、</a:t>
                      </a:r>
                      <a:r>
                        <a:rPr kumimoji="1" lang="ja-JP" altLang="en-US" sz="1000" u="sng" dirty="0">
                          <a:solidFill>
                            <a:schemeClr val="tx1"/>
                          </a:solidFill>
                        </a:rPr>
                        <a:t>インプット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となる成果物やデータを記入して下さい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C9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002827"/>
                  </a:ext>
                </a:extLst>
              </a:tr>
              <a:tr h="919643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400" dirty="0">
                          <a:solidFill>
                            <a:srgbClr val="92D050"/>
                          </a:solidFill>
                        </a:rPr>
                        <a:t>❹</a:t>
                      </a:r>
                    </a:p>
                  </a:txBody>
                  <a:tcPr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pPr algn="l"/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該当業務の大まかな流れがわかるように</a:t>
                      </a:r>
                      <a:r>
                        <a:rPr kumimoji="1" lang="ja-JP" altLang="en-US" sz="1000" u="sng" dirty="0">
                          <a:solidFill>
                            <a:schemeClr val="tx1"/>
                          </a:solidFill>
                        </a:rPr>
                        <a:t>概要を記述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ください。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C9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201180"/>
                  </a:ext>
                </a:extLst>
              </a:tr>
              <a:tr h="919643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400" dirty="0">
                          <a:solidFill>
                            <a:srgbClr val="92D050"/>
                          </a:solidFill>
                        </a:rPr>
                        <a:t>❺</a:t>
                      </a:r>
                    </a:p>
                  </a:txBody>
                  <a:tcPr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pPr algn="l"/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該当業務が後工程に渡す、</a:t>
                      </a:r>
                      <a:r>
                        <a:rPr kumimoji="1" lang="ja-JP" altLang="en-US" sz="1000" u="sng" dirty="0">
                          <a:solidFill>
                            <a:schemeClr val="tx1"/>
                          </a:solidFill>
                        </a:rPr>
                        <a:t>アウトプット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となる成果物やデータを記入して下さい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C9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477899"/>
                  </a:ext>
                </a:extLst>
              </a:tr>
              <a:tr h="919643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400" dirty="0">
                          <a:solidFill>
                            <a:srgbClr val="92D050"/>
                          </a:solidFill>
                        </a:rPr>
                        <a:t>❻</a:t>
                      </a:r>
                    </a:p>
                  </a:txBody>
                  <a:tcPr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該当業務１回にかかる工数、頻度が分かるように記入して下さい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C9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533907"/>
                  </a:ext>
                </a:extLst>
              </a:tr>
              <a:tr h="919643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400" dirty="0">
                          <a:solidFill>
                            <a:srgbClr val="92D050"/>
                          </a:solidFill>
                        </a:rPr>
                        <a:t>❼</a:t>
                      </a:r>
                    </a:p>
                  </a:txBody>
                  <a:tcPr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pPr algn="l"/>
                      <a:r>
                        <a:rPr lang="ja-JP" altLang="en-US" sz="1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目指す姿を実現できた時の目標や定性的</a:t>
                      </a:r>
                      <a:r>
                        <a:rPr lang="en-US" altLang="ja-JP" sz="1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ja-JP" altLang="en-US" sz="1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定量的な効果目標があれば記入してください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3C9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39265"/>
                  </a:ext>
                </a:extLst>
              </a:tr>
            </a:tbl>
          </a:graphicData>
        </a:graphic>
      </p:graphicFrame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F89C46A8-45AB-45BC-A3EE-F16C7909CAC3}"/>
              </a:ext>
            </a:extLst>
          </p:cNvPr>
          <p:cNvSpPr/>
          <p:nvPr/>
        </p:nvSpPr>
        <p:spPr>
          <a:xfrm>
            <a:off x="5651" y="-538647"/>
            <a:ext cx="1202731" cy="491084"/>
          </a:xfrm>
          <a:prstGeom prst="rect">
            <a:avLst/>
          </a:prstGeom>
          <a:solidFill>
            <a:srgbClr val="323C99"/>
          </a:solidFill>
          <a:ln w="25400" cap="flat" cmpd="sng" algn="ctr">
            <a:solidFill>
              <a:srgbClr val="323C9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記入例</a:t>
            </a:r>
          </a:p>
        </p:txBody>
      </p:sp>
      <p:sp>
        <p:nvSpPr>
          <p:cNvPr id="144" name="楕円 143">
            <a:extLst>
              <a:ext uri="{FF2B5EF4-FFF2-40B4-BE49-F238E27FC236}">
                <a16:creationId xmlns:a16="http://schemas.microsoft.com/office/drawing/2014/main" id="{6B615F11-88C8-4647-93C4-321F88E86C53}"/>
              </a:ext>
            </a:extLst>
          </p:cNvPr>
          <p:cNvSpPr>
            <a:spLocks noChangeAspect="1"/>
          </p:cNvSpPr>
          <p:nvPr/>
        </p:nvSpPr>
        <p:spPr>
          <a:xfrm>
            <a:off x="4182182" y="3512079"/>
            <a:ext cx="248601" cy="248601"/>
          </a:xfrm>
          <a:prstGeom prst="ellipse">
            <a:avLst/>
          </a:prstGeom>
          <a:solidFill>
            <a:srgbClr val="82B91E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4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95955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9"/>
          </p:nvPr>
        </p:nvSpPr>
        <p:spPr>
          <a:xfrm>
            <a:off x="0" y="58403"/>
            <a:ext cx="11307323" cy="306000"/>
          </a:xfrm>
        </p:spPr>
        <p:txBody>
          <a:bodyPr/>
          <a:lstStyle/>
          <a:p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AsIs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業務フロー図　～ポイントの説明～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5802" y="505407"/>
            <a:ext cx="749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◆記載項目の詳細説明　（前ページの「テンプレート利用例」の番号の説明）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607644" y="804789"/>
          <a:ext cx="10699678" cy="5692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647">
                  <a:extLst>
                    <a:ext uri="{9D8B030D-6E8A-4147-A177-3AD203B41FA5}">
                      <a16:colId xmlns:a16="http://schemas.microsoft.com/office/drawing/2014/main" val="2258385922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3191911423"/>
                    </a:ext>
                  </a:extLst>
                </a:gridCol>
                <a:gridCol w="7597471">
                  <a:extLst>
                    <a:ext uri="{9D8B030D-6E8A-4147-A177-3AD203B41FA5}">
                      <a16:colId xmlns:a16="http://schemas.microsoft.com/office/drawing/2014/main" val="1414850963"/>
                    </a:ext>
                  </a:extLst>
                </a:gridCol>
              </a:tblGrid>
              <a:tr h="3546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記載項目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837193"/>
                  </a:ext>
                </a:extLst>
              </a:tr>
              <a:tr h="426041">
                <a:tc>
                  <a:txBody>
                    <a:bodyPr/>
                    <a:lstStyle/>
                    <a:p>
                      <a:pPr algn="ctr"/>
                      <a:endParaRPr lang="ja-JP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前提条件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処理の方針・基準、考え方等の</a:t>
                      </a:r>
                      <a:r>
                        <a:rPr kumimoji="1" lang="ja-JP" altLang="en-US" sz="1200" dirty="0"/>
                        <a:t>業務の前提条件がある場合は記載する。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081197"/>
                  </a:ext>
                </a:extLst>
              </a:tr>
              <a:tr h="426041">
                <a:tc>
                  <a:txBody>
                    <a:bodyPr/>
                    <a:lstStyle/>
                    <a:p>
                      <a:pPr algn="ctr"/>
                      <a:endParaRPr lang="ja-JP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dirty="0"/>
                        <a:t>業務総称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当該業務の総称を記載する。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6728244"/>
                  </a:ext>
                </a:extLst>
              </a:tr>
              <a:tr h="426041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dirty="0"/>
                        <a:t>登場人物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１つの業務にかかわる登場人物は網羅的に記載する。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002827"/>
                  </a:ext>
                </a:extLst>
              </a:tr>
              <a:tr h="426041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dirty="0"/>
                        <a:t>業務名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業務内容を表現するために使用する。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AsIs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業務一覧表の中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小項目を基に記載する。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201180"/>
                  </a:ext>
                </a:extLst>
              </a:tr>
              <a:tr h="426041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dirty="0"/>
                        <a:t>業務のつなぎ方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業務から業務への順序を表現するために使用する。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4477899"/>
                  </a:ext>
                </a:extLst>
              </a:tr>
              <a:tr h="426041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dirty="0"/>
                        <a:t>開始条件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業務の開始を表現する。条件がある場合は図形の内に条件を記載する。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1533907"/>
                  </a:ext>
                </a:extLst>
              </a:tr>
              <a:tr h="426041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システム名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特定のシステムを操作する場合に使用する。システムだけでなく、対象のアプリケーション、ツール等も当該に表現する。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0973504"/>
                  </a:ext>
                </a:extLst>
              </a:tr>
              <a:tr h="607385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データの処理の流れ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データの入出力を表現する際に使用する。入力（ファイルアップロード、データ入力、システム反映等）はシステム方向への矢印で表現し、出力（ファイルダウンロード、データ出力等）はシステムからの業務への矢印で表現する。確認作業等は両方向の矢印で表現す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351334"/>
                  </a:ext>
                </a:extLst>
              </a:tr>
              <a:tr h="426041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条件分岐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条件によって後続処理が異なる流れになる場合に用いる。</a:t>
                      </a:r>
                      <a:endParaRPr kumimoji="1" lang="en-US" altLang="ja-JP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1805851"/>
                  </a:ext>
                </a:extLst>
              </a:tr>
              <a:tr h="426041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補足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必要に応じて内容を補記する。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7425"/>
                  </a:ext>
                </a:extLst>
              </a:tr>
              <a:tr h="426041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結合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ページまたぎが発生する場合は結合子を用いて、ページにつながりがあることを表現する。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003672"/>
                  </a:ext>
                </a:extLst>
              </a:tr>
              <a:tr h="426041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終了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処理の終了を表現する。終了条件がある場合は、図形内に記入する。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62531"/>
                  </a:ext>
                </a:extLst>
              </a:tr>
            </a:tbl>
          </a:graphicData>
        </a:graphic>
      </p:graphicFrame>
      <p:sp>
        <p:nvSpPr>
          <p:cNvPr id="22" name="楕円 21"/>
          <p:cNvSpPr>
            <a:spLocks noChangeAspect="1"/>
          </p:cNvSpPr>
          <p:nvPr/>
        </p:nvSpPr>
        <p:spPr>
          <a:xfrm>
            <a:off x="926661" y="1251995"/>
            <a:ext cx="248601" cy="2486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23" name="楕円 22"/>
          <p:cNvSpPr>
            <a:spLocks noChangeAspect="1"/>
          </p:cNvSpPr>
          <p:nvPr/>
        </p:nvSpPr>
        <p:spPr>
          <a:xfrm>
            <a:off x="926661" y="1675590"/>
            <a:ext cx="248601" cy="2486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24" name="楕円 23"/>
          <p:cNvSpPr>
            <a:spLocks noChangeAspect="1"/>
          </p:cNvSpPr>
          <p:nvPr/>
        </p:nvSpPr>
        <p:spPr>
          <a:xfrm>
            <a:off x="926661" y="2107129"/>
            <a:ext cx="248601" cy="2486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3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25" name="楕円 24"/>
          <p:cNvSpPr>
            <a:spLocks noChangeAspect="1"/>
          </p:cNvSpPr>
          <p:nvPr/>
        </p:nvSpPr>
        <p:spPr>
          <a:xfrm>
            <a:off x="926661" y="2532820"/>
            <a:ext cx="248601" cy="2486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4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26" name="楕円 25"/>
          <p:cNvSpPr>
            <a:spLocks noChangeAspect="1"/>
          </p:cNvSpPr>
          <p:nvPr/>
        </p:nvSpPr>
        <p:spPr>
          <a:xfrm>
            <a:off x="926661" y="2956114"/>
            <a:ext cx="248601" cy="2486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5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27" name="楕円 26"/>
          <p:cNvSpPr>
            <a:spLocks noChangeAspect="1"/>
          </p:cNvSpPr>
          <p:nvPr/>
        </p:nvSpPr>
        <p:spPr>
          <a:xfrm>
            <a:off x="926661" y="3387954"/>
            <a:ext cx="248601" cy="2486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6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28" name="楕円 27"/>
          <p:cNvSpPr>
            <a:spLocks noChangeAspect="1"/>
          </p:cNvSpPr>
          <p:nvPr/>
        </p:nvSpPr>
        <p:spPr>
          <a:xfrm>
            <a:off x="926661" y="3822828"/>
            <a:ext cx="248601" cy="2486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7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35" name="楕円 34"/>
          <p:cNvSpPr>
            <a:spLocks noChangeAspect="1"/>
          </p:cNvSpPr>
          <p:nvPr/>
        </p:nvSpPr>
        <p:spPr>
          <a:xfrm>
            <a:off x="926661" y="4365766"/>
            <a:ext cx="248601" cy="2486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8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36" name="楕円 35"/>
          <p:cNvSpPr>
            <a:spLocks noChangeAspect="1"/>
          </p:cNvSpPr>
          <p:nvPr/>
        </p:nvSpPr>
        <p:spPr>
          <a:xfrm>
            <a:off x="926661" y="4891612"/>
            <a:ext cx="248601" cy="2486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9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37" name="楕円 36"/>
          <p:cNvSpPr>
            <a:spLocks noChangeAspect="1"/>
          </p:cNvSpPr>
          <p:nvPr/>
        </p:nvSpPr>
        <p:spPr>
          <a:xfrm>
            <a:off x="926661" y="5306849"/>
            <a:ext cx="248601" cy="2486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10</a:t>
            </a: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39" name="楕円 38"/>
          <p:cNvSpPr>
            <a:spLocks noChangeAspect="1"/>
          </p:cNvSpPr>
          <p:nvPr/>
        </p:nvSpPr>
        <p:spPr>
          <a:xfrm>
            <a:off x="926661" y="5721597"/>
            <a:ext cx="248601" cy="2486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11</a:t>
            </a: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40" name="楕円 39"/>
          <p:cNvSpPr>
            <a:spLocks noChangeAspect="1"/>
          </p:cNvSpPr>
          <p:nvPr/>
        </p:nvSpPr>
        <p:spPr>
          <a:xfrm>
            <a:off x="926661" y="6144891"/>
            <a:ext cx="248601" cy="2486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12</a:t>
            </a: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3137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9"/>
          </p:nvPr>
        </p:nvSpPr>
        <p:spPr>
          <a:xfrm>
            <a:off x="0" y="58403"/>
            <a:ext cx="11307323" cy="306000"/>
          </a:xfrm>
        </p:spPr>
        <p:txBody>
          <a:bodyPr/>
          <a:lstStyle/>
          <a:p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AsIs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業務フロー図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5801" y="505407"/>
            <a:ext cx="1182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◆テンプレート利用例（記載の仕方の説明）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　・時系列に沿って図形を配置する</a:t>
            </a: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0166756" y="891597"/>
            <a:ext cx="1949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ポイント（説明は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  <a:hlinkClick r:id="rId3" action="ppaction://hlinksldjump"/>
              </a:rPr>
              <a:t>ここ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を開く）</a:t>
            </a:r>
          </a:p>
        </p:txBody>
      </p:sp>
      <p:sp>
        <p:nvSpPr>
          <p:cNvPr id="74" name="吹き出し: 角を丸めた四角形 73">
            <a:extLst>
              <a:ext uri="{FF2B5EF4-FFF2-40B4-BE49-F238E27FC236}">
                <a16:creationId xmlns:a16="http://schemas.microsoft.com/office/drawing/2014/main" id="{4F2256F7-91B1-45E1-91C2-4F945E49F8C2}"/>
              </a:ext>
            </a:extLst>
          </p:cNvPr>
          <p:cNvSpPr/>
          <p:nvPr/>
        </p:nvSpPr>
        <p:spPr>
          <a:xfrm>
            <a:off x="4169622" y="225120"/>
            <a:ext cx="3307995" cy="310634"/>
          </a:xfrm>
          <a:prstGeom prst="wedgeRoundRectCallout">
            <a:avLst>
              <a:gd name="adj1" fmla="val -37679"/>
              <a:gd name="adj2" fmla="val 70134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prstClr val="white"/>
                </a:solidFill>
                <a:latin typeface="Segoe UI"/>
                <a:ea typeface="メイリオ"/>
              </a:rPr>
              <a:t>詳細な書き方は</a:t>
            </a:r>
            <a:r>
              <a:rPr lang="en-US" altLang="ja-JP" sz="1200" dirty="0">
                <a:solidFill>
                  <a:prstClr val="white"/>
                </a:solidFill>
                <a:latin typeface="Segoe UI"/>
                <a:ea typeface="メイリオ"/>
              </a:rPr>
              <a:t>P.7~P.9</a:t>
            </a:r>
            <a:r>
              <a:rPr lang="ja-JP" altLang="en-US" sz="1200" dirty="0">
                <a:solidFill>
                  <a:prstClr val="white"/>
                </a:solidFill>
                <a:latin typeface="Segoe UI"/>
                <a:ea typeface="メイリオ"/>
              </a:rPr>
              <a:t>を参考にしてください</a:t>
            </a: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F14BC707-C4A4-4F92-BF66-BAE2A8EB545D}"/>
              </a:ext>
            </a:extLst>
          </p:cNvPr>
          <p:cNvSpPr/>
          <p:nvPr/>
        </p:nvSpPr>
        <p:spPr>
          <a:xfrm>
            <a:off x="264478" y="3121776"/>
            <a:ext cx="1581413" cy="3311826"/>
          </a:xfrm>
          <a:prstGeom prst="rect">
            <a:avLst/>
          </a:prstGeom>
          <a:solidFill>
            <a:sysClr val="window" lastClr="FFFFFF">
              <a:lumMod val="75000"/>
              <a:alpha val="50000"/>
            </a:sys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58F02C52-8EE6-4257-945C-9C7C1EC00F77}"/>
              </a:ext>
            </a:extLst>
          </p:cNvPr>
          <p:cNvSpPr/>
          <p:nvPr/>
        </p:nvSpPr>
        <p:spPr>
          <a:xfrm>
            <a:off x="1927667" y="3121776"/>
            <a:ext cx="10133703" cy="1056248"/>
          </a:xfrm>
          <a:prstGeom prst="rect">
            <a:avLst/>
          </a:prstGeom>
          <a:solidFill>
            <a:sysClr val="window" lastClr="FFFFFF">
              <a:lumMod val="75000"/>
              <a:alpha val="50000"/>
            </a:sys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BAD3062D-A675-4B35-954D-45A8C6D61167}"/>
              </a:ext>
            </a:extLst>
          </p:cNvPr>
          <p:cNvSpPr txBox="1"/>
          <p:nvPr/>
        </p:nvSpPr>
        <p:spPr>
          <a:xfrm>
            <a:off x="1927668" y="312177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333333"/>
                </a:solidFill>
                <a:latin typeface="Meiryo UI"/>
                <a:ea typeface="Meiryo UI"/>
              </a:rPr>
              <a:t>開発責任者</a:t>
            </a:r>
            <a:endParaRPr lang="en-US" altLang="ja-JP" sz="1200" dirty="0">
              <a:solidFill>
                <a:srgbClr val="333333"/>
              </a:solidFill>
              <a:latin typeface="Meiryo UI"/>
              <a:ea typeface="Meiryo UI"/>
            </a:endParaRP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3F23BE44-23F2-43DD-969C-0B4C638C62D9}"/>
              </a:ext>
            </a:extLst>
          </p:cNvPr>
          <p:cNvSpPr/>
          <p:nvPr/>
        </p:nvSpPr>
        <p:spPr>
          <a:xfrm>
            <a:off x="1927667" y="4248520"/>
            <a:ext cx="10133703" cy="1056248"/>
          </a:xfrm>
          <a:prstGeom prst="rect">
            <a:avLst/>
          </a:prstGeom>
          <a:solidFill>
            <a:sysClr val="window" lastClr="FFFFFF">
              <a:lumMod val="75000"/>
              <a:alpha val="50000"/>
            </a:sys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189DF296-F7CF-428A-B03B-5E21059F8A07}"/>
              </a:ext>
            </a:extLst>
          </p:cNvPr>
          <p:cNvSpPr txBox="1"/>
          <p:nvPr/>
        </p:nvSpPr>
        <p:spPr>
          <a:xfrm>
            <a:off x="1927668" y="424852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333333"/>
                </a:solidFill>
                <a:latin typeface="Meiryo UI"/>
                <a:ea typeface="Meiryo UI"/>
              </a:rPr>
              <a:t>開発担当者</a:t>
            </a:r>
            <a:endParaRPr lang="en-US" altLang="ja-JP" sz="1200" dirty="0">
              <a:solidFill>
                <a:srgbClr val="333333"/>
              </a:solidFill>
              <a:latin typeface="Meiryo UI"/>
              <a:ea typeface="Meiryo UI"/>
            </a:endParaRPr>
          </a:p>
        </p:txBody>
      </p: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D88FD483-0C5A-479C-9230-88735BD3AEC3}"/>
              </a:ext>
            </a:extLst>
          </p:cNvPr>
          <p:cNvCxnSpPr>
            <a:cxnSpLocks/>
            <a:stCxn id="186" idx="3"/>
            <a:endCxn id="189" idx="1"/>
          </p:cNvCxnSpPr>
          <p:nvPr/>
        </p:nvCxnSpPr>
        <p:spPr>
          <a:xfrm>
            <a:off x="3748195" y="3649900"/>
            <a:ext cx="842855" cy="1"/>
          </a:xfrm>
          <a:prstGeom prst="straightConnector1">
            <a:avLst/>
          </a:prstGeom>
          <a:noFill/>
          <a:ln w="9525" cap="flat" cmpd="sng" algn="ctr">
            <a:solidFill>
              <a:srgbClr val="001A72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76" name="直線矢印コネクタ 175">
            <a:extLst>
              <a:ext uri="{FF2B5EF4-FFF2-40B4-BE49-F238E27FC236}">
                <a16:creationId xmlns:a16="http://schemas.microsoft.com/office/drawing/2014/main" id="{5322DB9F-BC18-419F-BF96-F118F9D3213C}"/>
              </a:ext>
            </a:extLst>
          </p:cNvPr>
          <p:cNvCxnSpPr>
            <a:cxnSpLocks/>
            <a:stCxn id="189" idx="3"/>
            <a:endCxn id="194" idx="1"/>
          </p:cNvCxnSpPr>
          <p:nvPr/>
        </p:nvCxnSpPr>
        <p:spPr>
          <a:xfrm flipV="1">
            <a:off x="5478223" y="3647756"/>
            <a:ext cx="762405" cy="2145"/>
          </a:xfrm>
          <a:prstGeom prst="straightConnector1">
            <a:avLst/>
          </a:prstGeom>
          <a:noFill/>
          <a:ln w="9525" cap="flat" cmpd="sng" algn="ctr">
            <a:solidFill>
              <a:srgbClr val="001A72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09F12DDB-43B0-4280-9AF5-EE46D782EF13}"/>
              </a:ext>
            </a:extLst>
          </p:cNvPr>
          <p:cNvCxnSpPr>
            <a:cxnSpLocks/>
            <a:stCxn id="194" idx="3"/>
            <a:endCxn id="84" idx="1"/>
          </p:cNvCxnSpPr>
          <p:nvPr/>
        </p:nvCxnSpPr>
        <p:spPr>
          <a:xfrm flipV="1">
            <a:off x="6489775" y="3641342"/>
            <a:ext cx="874856" cy="6414"/>
          </a:xfrm>
          <a:prstGeom prst="straightConnector1">
            <a:avLst/>
          </a:prstGeom>
          <a:noFill/>
          <a:ln w="9525" cap="flat" cmpd="sng" algn="ctr">
            <a:solidFill>
              <a:srgbClr val="001A72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8D208053-5D8E-44B7-B763-95AF5586DBC4}"/>
              </a:ext>
            </a:extLst>
          </p:cNvPr>
          <p:cNvSpPr/>
          <p:nvPr/>
        </p:nvSpPr>
        <p:spPr>
          <a:xfrm>
            <a:off x="1927667" y="5377353"/>
            <a:ext cx="10133703" cy="1056248"/>
          </a:xfrm>
          <a:prstGeom prst="rect">
            <a:avLst/>
          </a:prstGeom>
          <a:solidFill>
            <a:sysClr val="window" lastClr="FFFFFF">
              <a:lumMod val="75000"/>
              <a:alpha val="50000"/>
            </a:sys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8133E5A1-6E23-4711-B588-823FA66D966E}"/>
              </a:ext>
            </a:extLst>
          </p:cNvPr>
          <p:cNvSpPr txBox="1"/>
          <p:nvPr/>
        </p:nvSpPr>
        <p:spPr>
          <a:xfrm>
            <a:off x="1927668" y="537735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333333"/>
                </a:solidFill>
                <a:latin typeface="Meiryo UI"/>
                <a:ea typeface="Meiryo UI"/>
              </a:rPr>
              <a:t>システム</a:t>
            </a:r>
            <a:endParaRPr lang="en-US" altLang="ja-JP" sz="1200" dirty="0">
              <a:solidFill>
                <a:srgbClr val="333333"/>
              </a:solidFill>
              <a:latin typeface="Meiryo UI"/>
              <a:ea typeface="Meiryo UI"/>
            </a:endParaRPr>
          </a:p>
        </p:txBody>
      </p:sp>
      <p:sp>
        <p:nvSpPr>
          <p:cNvPr id="181" name="フローチャート: 磁気ディスク 180">
            <a:extLst>
              <a:ext uri="{FF2B5EF4-FFF2-40B4-BE49-F238E27FC236}">
                <a16:creationId xmlns:a16="http://schemas.microsoft.com/office/drawing/2014/main" id="{AAEFE0A4-1860-4DAD-8D3F-EE83DA34038D}"/>
              </a:ext>
            </a:extLst>
          </p:cNvPr>
          <p:cNvSpPr/>
          <p:nvPr/>
        </p:nvSpPr>
        <p:spPr>
          <a:xfrm>
            <a:off x="4650385" y="5688647"/>
            <a:ext cx="742647" cy="445325"/>
          </a:xfrm>
          <a:prstGeom prst="flowChartMagneticDisk">
            <a:avLst/>
          </a:prstGeom>
          <a:gradFill rotWithShape="1">
            <a:gsLst>
              <a:gs pos="0">
                <a:srgbClr val="333333">
                  <a:tint val="50000"/>
                  <a:satMod val="300000"/>
                </a:srgbClr>
              </a:gs>
              <a:gs pos="35000">
                <a:srgbClr val="333333">
                  <a:tint val="37000"/>
                  <a:satMod val="300000"/>
                </a:srgbClr>
              </a:gs>
              <a:gs pos="100000">
                <a:srgbClr val="33333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33333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〇○システム</a:t>
            </a:r>
            <a:endParaRPr kumimoji="0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cxnSp>
        <p:nvCxnSpPr>
          <p:cNvPr id="182" name="直線矢印コネクタ 181">
            <a:extLst>
              <a:ext uri="{FF2B5EF4-FFF2-40B4-BE49-F238E27FC236}">
                <a16:creationId xmlns:a16="http://schemas.microsoft.com/office/drawing/2014/main" id="{70871FEA-0C0E-4374-96A1-5566D9C33F4A}"/>
              </a:ext>
            </a:extLst>
          </p:cNvPr>
          <p:cNvCxnSpPr>
            <a:cxnSpLocks/>
            <a:stCxn id="181" idx="1"/>
            <a:endCxn id="189" idx="2"/>
          </p:cNvCxnSpPr>
          <p:nvPr/>
        </p:nvCxnSpPr>
        <p:spPr>
          <a:xfrm flipV="1">
            <a:off x="5021709" y="3907654"/>
            <a:ext cx="12928" cy="1780993"/>
          </a:xfrm>
          <a:prstGeom prst="straightConnector1">
            <a:avLst/>
          </a:prstGeom>
          <a:noFill/>
          <a:ln w="9525" cap="flat" cmpd="sng" algn="ctr">
            <a:solidFill>
              <a:srgbClr val="001A72">
                <a:shade val="95000"/>
                <a:satMod val="105000"/>
              </a:srgbClr>
            </a:solidFill>
            <a:prstDash val="dash"/>
            <a:tailEnd type="triangle"/>
          </a:ln>
          <a:effectLst/>
        </p:spPr>
      </p:cxn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CBDC1EEC-3E48-4802-8093-5F9E3CA52798}"/>
              </a:ext>
            </a:extLst>
          </p:cNvPr>
          <p:cNvSpPr/>
          <p:nvPr/>
        </p:nvSpPr>
        <p:spPr>
          <a:xfrm>
            <a:off x="1927667" y="2648792"/>
            <a:ext cx="10133703" cy="406706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  <a:effectLst/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●●開発業務</a:t>
            </a: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D09CE9BF-E48F-4A38-9EB4-6FB31BAC9709}"/>
              </a:ext>
            </a:extLst>
          </p:cNvPr>
          <p:cNvSpPr/>
          <p:nvPr/>
        </p:nvSpPr>
        <p:spPr>
          <a:xfrm>
            <a:off x="264478" y="2648792"/>
            <a:ext cx="1581413" cy="406706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  <a:effectLst/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前工程</a:t>
            </a:r>
          </a:p>
        </p:txBody>
      </p:sp>
      <p:sp>
        <p:nvSpPr>
          <p:cNvPr id="186" name="角丸四角形 103">
            <a:extLst>
              <a:ext uri="{FF2B5EF4-FFF2-40B4-BE49-F238E27FC236}">
                <a16:creationId xmlns:a16="http://schemas.microsoft.com/office/drawing/2014/main" id="{5E1CDCF1-1B1C-4A24-A1E4-A179517E1F54}"/>
              </a:ext>
            </a:extLst>
          </p:cNvPr>
          <p:cNvSpPr/>
          <p:nvPr/>
        </p:nvSpPr>
        <p:spPr>
          <a:xfrm>
            <a:off x="2848195" y="3415900"/>
            <a:ext cx="900000" cy="46800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依頼内容受領</a:t>
            </a:r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4F5E19C5-35A1-4004-8726-2A444F8ED3B3}"/>
              </a:ext>
            </a:extLst>
          </p:cNvPr>
          <p:cNvSpPr/>
          <p:nvPr/>
        </p:nvSpPr>
        <p:spPr>
          <a:xfrm>
            <a:off x="611597" y="4509828"/>
            <a:ext cx="887173" cy="51550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開発要求整理、共有</a:t>
            </a:r>
            <a:endParaRPr kumimoji="0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cxnSp>
        <p:nvCxnSpPr>
          <p:cNvPr id="188" name="カギ線コネクタ 11">
            <a:extLst>
              <a:ext uri="{FF2B5EF4-FFF2-40B4-BE49-F238E27FC236}">
                <a16:creationId xmlns:a16="http://schemas.microsoft.com/office/drawing/2014/main" id="{FF40738F-1B8C-4BD6-8D93-04906618DA54}"/>
              </a:ext>
            </a:extLst>
          </p:cNvPr>
          <p:cNvCxnSpPr>
            <a:stCxn id="187" idx="3"/>
            <a:endCxn id="186" idx="1"/>
          </p:cNvCxnSpPr>
          <p:nvPr/>
        </p:nvCxnSpPr>
        <p:spPr>
          <a:xfrm flipV="1">
            <a:off x="1498770" y="3649900"/>
            <a:ext cx="1349425" cy="1117682"/>
          </a:xfrm>
          <a:prstGeom prst="bentConnector3">
            <a:avLst>
              <a:gd name="adj1" fmla="val 11924"/>
            </a:avLst>
          </a:prstGeom>
          <a:noFill/>
          <a:ln w="9525" cap="flat" cmpd="sng" algn="ctr">
            <a:solidFill>
              <a:srgbClr val="001A72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F24139E3-F758-4A1C-8030-21DFD4B5B6DF}"/>
              </a:ext>
            </a:extLst>
          </p:cNvPr>
          <p:cNvSpPr/>
          <p:nvPr/>
        </p:nvSpPr>
        <p:spPr>
          <a:xfrm>
            <a:off x="4591050" y="3392147"/>
            <a:ext cx="887173" cy="51550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kern="0" dirty="0">
                <a:solidFill>
                  <a:srgbClr val="333333"/>
                </a:solidFill>
                <a:latin typeface="Meiryo UI"/>
                <a:ea typeface="Meiryo UI"/>
              </a:rPr>
              <a:t>依頼内容確認</a:t>
            </a:r>
            <a:endParaRPr kumimoji="0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5F276170-0AB9-4A19-B250-EAD9E721D0D1}"/>
              </a:ext>
            </a:extLst>
          </p:cNvPr>
          <p:cNvGrpSpPr/>
          <p:nvPr/>
        </p:nvGrpSpPr>
        <p:grpSpPr>
          <a:xfrm>
            <a:off x="6240628" y="3110957"/>
            <a:ext cx="1044265" cy="705321"/>
            <a:chOff x="2091859" y="3296072"/>
            <a:chExt cx="1044265" cy="705321"/>
          </a:xfrm>
        </p:grpSpPr>
        <p:grpSp>
          <p:nvGrpSpPr>
            <p:cNvPr id="192" name="グループ化 191">
              <a:extLst>
                <a:ext uri="{FF2B5EF4-FFF2-40B4-BE49-F238E27FC236}">
                  <a16:creationId xmlns:a16="http://schemas.microsoft.com/office/drawing/2014/main" id="{A33F25CD-750F-4E71-B887-5FD45D2C3A2B}"/>
                </a:ext>
              </a:extLst>
            </p:cNvPr>
            <p:cNvGrpSpPr/>
            <p:nvPr/>
          </p:nvGrpSpPr>
          <p:grpSpPr>
            <a:xfrm>
              <a:off x="2091859" y="3715034"/>
              <a:ext cx="249147" cy="286359"/>
              <a:chOff x="11302796" y="1988135"/>
              <a:chExt cx="249147" cy="286359"/>
            </a:xfrm>
          </p:grpSpPr>
          <p:sp>
            <p:nvSpPr>
              <p:cNvPr id="194" name="フローチャート: 判断 193">
                <a:extLst>
                  <a:ext uri="{FF2B5EF4-FFF2-40B4-BE49-F238E27FC236}">
                    <a16:creationId xmlns:a16="http://schemas.microsoft.com/office/drawing/2014/main" id="{6D837293-0747-4575-9A4E-95AABA78D5BA}"/>
                  </a:ext>
                </a:extLst>
              </p:cNvPr>
              <p:cNvSpPr/>
              <p:nvPr/>
            </p:nvSpPr>
            <p:spPr>
              <a:xfrm>
                <a:off x="11302796" y="1988135"/>
                <a:ext cx="249147" cy="235674"/>
              </a:xfrm>
              <a:prstGeom prst="flowChartDecision">
                <a:avLst/>
              </a:prstGeom>
              <a:solidFill>
                <a:srgbClr val="001A72"/>
              </a:solidFill>
              <a:ln w="25400" cap="flat" cmpd="sng" algn="ctr">
                <a:solidFill>
                  <a:srgbClr val="001A72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195" name="正方形/長方形 194">
                <a:extLst>
                  <a:ext uri="{FF2B5EF4-FFF2-40B4-BE49-F238E27FC236}">
                    <a16:creationId xmlns:a16="http://schemas.microsoft.com/office/drawing/2014/main" id="{315A4977-80C0-4622-88C2-C6E43C0005C8}"/>
                  </a:ext>
                </a:extLst>
              </p:cNvPr>
              <p:cNvSpPr/>
              <p:nvPr/>
            </p:nvSpPr>
            <p:spPr>
              <a:xfrm>
                <a:off x="11339710" y="2028273"/>
                <a:ext cx="184730" cy="246221"/>
              </a:xfrm>
              <a:prstGeom prst="rect">
                <a:avLst/>
              </a:prstGeom>
            </p:spPr>
            <p:txBody>
              <a:bodyPr wrap="none" anchor="ctr" anchorCtr="1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 UI"/>
                  <a:ea typeface="Meiryo UI"/>
                </a:endParaRPr>
              </a:p>
            </p:txBody>
          </p:sp>
        </p:grpSp>
        <p:sp>
          <p:nvSpPr>
            <p:cNvPr id="193" name="角丸四角形吹き出し 110">
              <a:extLst>
                <a:ext uri="{FF2B5EF4-FFF2-40B4-BE49-F238E27FC236}">
                  <a16:creationId xmlns:a16="http://schemas.microsoft.com/office/drawing/2014/main" id="{5A2890F5-50D0-4105-88C0-428331DE7D14}"/>
                </a:ext>
              </a:extLst>
            </p:cNvPr>
            <p:cNvSpPr/>
            <p:nvPr/>
          </p:nvSpPr>
          <p:spPr>
            <a:xfrm>
              <a:off x="2159470" y="3296072"/>
              <a:ext cx="976654" cy="320372"/>
            </a:xfrm>
            <a:prstGeom prst="wedgeRoundRectCallout">
              <a:avLst>
                <a:gd name="adj1" fmla="val -41934"/>
                <a:gd name="adj2" fmla="val 62500"/>
                <a:gd name="adj3" fmla="val 16667"/>
              </a:avLst>
            </a:prstGeom>
            <a:solidFill>
              <a:sysClr val="window" lastClr="FFFFFF"/>
            </a:solidFill>
            <a:ln w="2540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自部署で</a:t>
              </a:r>
              <a:endParaRPr kumimoji="0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開発可能か？</a:t>
              </a:r>
            </a:p>
          </p:txBody>
        </p:sp>
      </p:grp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8F27D78A-7398-40A0-8559-909DF266E812}"/>
              </a:ext>
            </a:extLst>
          </p:cNvPr>
          <p:cNvSpPr/>
          <p:nvPr/>
        </p:nvSpPr>
        <p:spPr>
          <a:xfrm>
            <a:off x="5926320" y="4518891"/>
            <a:ext cx="887173" cy="51550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開発着手</a:t>
            </a:r>
            <a:endParaRPr kumimoji="0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C14A9285-B5CC-4036-A433-74D86D048CDF}"/>
              </a:ext>
            </a:extLst>
          </p:cNvPr>
          <p:cNvCxnSpPr>
            <a:stCxn id="194" idx="2"/>
            <a:endCxn id="196" idx="0"/>
          </p:cNvCxnSpPr>
          <p:nvPr/>
        </p:nvCxnSpPr>
        <p:spPr>
          <a:xfrm>
            <a:off x="6365202" y="3765593"/>
            <a:ext cx="4705" cy="753298"/>
          </a:xfrm>
          <a:prstGeom prst="straightConnector1">
            <a:avLst/>
          </a:prstGeom>
          <a:noFill/>
          <a:ln w="9525" cap="flat" cmpd="sng" algn="ctr">
            <a:solidFill>
              <a:srgbClr val="001A72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98" name="四角形吹き出し 115">
            <a:extLst>
              <a:ext uri="{FF2B5EF4-FFF2-40B4-BE49-F238E27FC236}">
                <a16:creationId xmlns:a16="http://schemas.microsoft.com/office/drawing/2014/main" id="{6427BCD4-0186-49B9-B242-F56433EDDFEC}"/>
              </a:ext>
            </a:extLst>
          </p:cNvPr>
          <p:cNvSpPr/>
          <p:nvPr/>
        </p:nvSpPr>
        <p:spPr>
          <a:xfrm>
            <a:off x="6945823" y="3993925"/>
            <a:ext cx="868367" cy="436605"/>
          </a:xfrm>
          <a:prstGeom prst="wedgeRectCallout">
            <a:avLst>
              <a:gd name="adj1" fmla="val -43690"/>
              <a:gd name="adj2" fmla="val 62500"/>
            </a:avLst>
          </a:prstGeom>
          <a:solidFill>
            <a:sysClr val="window" lastClr="FFFFFF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100</a:t>
            </a:r>
            <a:r>
              <a:rPr kumimoji="0" lang="ja-JP" altLang="en-US" sz="800" kern="0" dirty="0">
                <a:solidFill>
                  <a:srgbClr val="333333"/>
                </a:solidFill>
                <a:latin typeface="Meiryo UI"/>
                <a:ea typeface="Meiryo UI"/>
              </a:rPr>
              <a:t>回前後の</a:t>
            </a:r>
            <a:endParaRPr kumimoji="0" lang="en-US" altLang="ja-JP" sz="800" kern="0" dirty="0">
              <a:solidFill>
                <a:srgbClr val="333333"/>
              </a:solidFill>
              <a:latin typeface="Meiryo UI"/>
              <a:ea typeface="Meiryo U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kern="0" dirty="0">
                <a:solidFill>
                  <a:srgbClr val="333333"/>
                </a:solidFill>
                <a:latin typeface="Meiryo UI"/>
                <a:ea typeface="Meiryo UI"/>
              </a:rPr>
              <a:t>トライ</a:t>
            </a:r>
            <a:r>
              <a:rPr kumimoji="0" lang="en-US" altLang="ja-JP" sz="800" kern="0" dirty="0">
                <a:solidFill>
                  <a:srgbClr val="333333"/>
                </a:solidFill>
                <a:latin typeface="Meiryo UI"/>
                <a:ea typeface="Meiryo UI"/>
              </a:rPr>
              <a:t>&amp;</a:t>
            </a:r>
            <a:r>
              <a:rPr kumimoji="0" lang="ja-JP" altLang="en-US" sz="800" kern="0" dirty="0">
                <a:solidFill>
                  <a:srgbClr val="333333"/>
                </a:solidFill>
                <a:latin typeface="Meiryo UI"/>
                <a:ea typeface="Meiryo UI"/>
              </a:rPr>
              <a:t>エラー</a:t>
            </a:r>
            <a:endParaRPr kumimoji="0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A39D7E7E-A215-4D66-8477-2EBB481CEDDB}"/>
              </a:ext>
            </a:extLst>
          </p:cNvPr>
          <p:cNvSpPr/>
          <p:nvPr/>
        </p:nvSpPr>
        <p:spPr>
          <a:xfrm>
            <a:off x="7893194" y="4518891"/>
            <a:ext cx="887173" cy="51550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耐久評価</a:t>
            </a:r>
            <a:endParaRPr kumimoji="0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D155B30C-8C19-4654-A89F-95A6320319E9}"/>
              </a:ext>
            </a:extLst>
          </p:cNvPr>
          <p:cNvCxnSpPr>
            <a:stCxn id="196" idx="3"/>
            <a:endCxn id="199" idx="1"/>
          </p:cNvCxnSpPr>
          <p:nvPr/>
        </p:nvCxnSpPr>
        <p:spPr>
          <a:xfrm>
            <a:off x="6813493" y="4776645"/>
            <a:ext cx="1079701" cy="0"/>
          </a:xfrm>
          <a:prstGeom prst="straightConnector1">
            <a:avLst/>
          </a:prstGeom>
          <a:noFill/>
          <a:ln w="9525" cap="flat" cmpd="sng" algn="ctr">
            <a:solidFill>
              <a:srgbClr val="001A72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01" name="直線矢印コネクタ 200">
            <a:extLst>
              <a:ext uri="{FF2B5EF4-FFF2-40B4-BE49-F238E27FC236}">
                <a16:creationId xmlns:a16="http://schemas.microsoft.com/office/drawing/2014/main" id="{F5043C65-2180-43E9-9D63-401CAA3CEAC0}"/>
              </a:ext>
            </a:extLst>
          </p:cNvPr>
          <p:cNvCxnSpPr>
            <a:cxnSpLocks/>
            <a:stCxn id="199" idx="3"/>
            <a:endCxn id="110" idx="1"/>
          </p:cNvCxnSpPr>
          <p:nvPr/>
        </p:nvCxnSpPr>
        <p:spPr>
          <a:xfrm flipV="1">
            <a:off x="8780367" y="4776473"/>
            <a:ext cx="906551" cy="172"/>
          </a:xfrm>
          <a:prstGeom prst="straightConnector1">
            <a:avLst/>
          </a:prstGeom>
          <a:noFill/>
          <a:ln w="9525" cap="flat" cmpd="sng" algn="ctr">
            <a:solidFill>
              <a:srgbClr val="001A72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202" name="フローチャート: 磁気ディスク 201">
            <a:extLst>
              <a:ext uri="{FF2B5EF4-FFF2-40B4-BE49-F238E27FC236}">
                <a16:creationId xmlns:a16="http://schemas.microsoft.com/office/drawing/2014/main" id="{A27B175F-F4B6-4E76-A1BC-7CBF47682026}"/>
              </a:ext>
            </a:extLst>
          </p:cNvPr>
          <p:cNvSpPr/>
          <p:nvPr/>
        </p:nvSpPr>
        <p:spPr>
          <a:xfrm>
            <a:off x="5993877" y="5688647"/>
            <a:ext cx="742647" cy="445325"/>
          </a:xfrm>
          <a:prstGeom prst="flowChartMagneticDisk">
            <a:avLst/>
          </a:prstGeom>
          <a:gradFill rotWithShape="1">
            <a:gsLst>
              <a:gs pos="0">
                <a:srgbClr val="333333">
                  <a:tint val="50000"/>
                  <a:satMod val="300000"/>
                </a:srgbClr>
              </a:gs>
              <a:gs pos="35000">
                <a:srgbClr val="333333">
                  <a:tint val="37000"/>
                  <a:satMod val="300000"/>
                </a:srgbClr>
              </a:gs>
              <a:gs pos="100000">
                <a:srgbClr val="33333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33333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kern="0" dirty="0">
                <a:solidFill>
                  <a:srgbClr val="333333"/>
                </a:solidFill>
                <a:latin typeface="Meiryo UI"/>
                <a:ea typeface="Meiryo UI"/>
              </a:rPr>
              <a:t>トライ環境</a:t>
            </a:r>
            <a:endParaRPr kumimoji="0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A8FFA999-9C25-4BA8-A20E-D109CD7F6F68}"/>
              </a:ext>
            </a:extLst>
          </p:cNvPr>
          <p:cNvSpPr txBox="1"/>
          <p:nvPr/>
        </p:nvSpPr>
        <p:spPr>
          <a:xfrm>
            <a:off x="4986030" y="4227691"/>
            <a:ext cx="292388" cy="10797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700" dirty="0">
                <a:solidFill>
                  <a:srgbClr val="333333"/>
                </a:solidFill>
                <a:latin typeface="Meiryo UI"/>
                <a:ea typeface="Meiryo UI"/>
              </a:rPr>
              <a:t>○○データダウンロード</a:t>
            </a:r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29EF1F76-92A1-4722-86CD-3FDEDBD15850}"/>
              </a:ext>
            </a:extLst>
          </p:cNvPr>
          <p:cNvSpPr/>
          <p:nvPr/>
        </p:nvSpPr>
        <p:spPr>
          <a:xfrm>
            <a:off x="264479" y="1724467"/>
            <a:ext cx="11796891" cy="853243"/>
          </a:xfrm>
          <a:prstGeom prst="rect">
            <a:avLst/>
          </a:prstGeom>
          <a:solidFill>
            <a:sysClr val="window" lastClr="FFFFFF">
              <a:lumMod val="75000"/>
              <a:alpha val="50000"/>
            </a:sys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209" name="楕円 208">
            <a:extLst>
              <a:ext uri="{FF2B5EF4-FFF2-40B4-BE49-F238E27FC236}">
                <a16:creationId xmlns:a16="http://schemas.microsoft.com/office/drawing/2014/main" id="{3882FBBD-DF44-46E7-80B0-030D5F083792}"/>
              </a:ext>
            </a:extLst>
          </p:cNvPr>
          <p:cNvSpPr>
            <a:spLocks noChangeAspect="1"/>
          </p:cNvSpPr>
          <p:nvPr/>
        </p:nvSpPr>
        <p:spPr>
          <a:xfrm>
            <a:off x="3598419" y="2623195"/>
            <a:ext cx="248601" cy="248601"/>
          </a:xfrm>
          <a:prstGeom prst="ellipse">
            <a:avLst/>
          </a:prstGeom>
          <a:solidFill>
            <a:srgbClr val="FA0A3C">
              <a:lumMod val="40000"/>
              <a:lumOff val="6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2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210" name="楕円 209">
            <a:extLst>
              <a:ext uri="{FF2B5EF4-FFF2-40B4-BE49-F238E27FC236}">
                <a16:creationId xmlns:a16="http://schemas.microsoft.com/office/drawing/2014/main" id="{DE568837-E31A-48B2-88BE-A9867CA0068E}"/>
              </a:ext>
            </a:extLst>
          </p:cNvPr>
          <p:cNvSpPr>
            <a:spLocks noChangeAspect="1"/>
          </p:cNvSpPr>
          <p:nvPr/>
        </p:nvSpPr>
        <p:spPr>
          <a:xfrm>
            <a:off x="2794869" y="3025930"/>
            <a:ext cx="248601" cy="248601"/>
          </a:xfrm>
          <a:prstGeom prst="ellipse">
            <a:avLst/>
          </a:prstGeom>
          <a:solidFill>
            <a:srgbClr val="FA0A3C">
              <a:lumMod val="40000"/>
              <a:lumOff val="6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3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211" name="楕円 210">
            <a:extLst>
              <a:ext uri="{FF2B5EF4-FFF2-40B4-BE49-F238E27FC236}">
                <a16:creationId xmlns:a16="http://schemas.microsoft.com/office/drawing/2014/main" id="{F59F7582-05E3-4056-AC2A-430FF50892E6}"/>
              </a:ext>
            </a:extLst>
          </p:cNvPr>
          <p:cNvSpPr>
            <a:spLocks noChangeAspect="1"/>
          </p:cNvSpPr>
          <p:nvPr/>
        </p:nvSpPr>
        <p:spPr>
          <a:xfrm>
            <a:off x="384316" y="4314734"/>
            <a:ext cx="248601" cy="248601"/>
          </a:xfrm>
          <a:prstGeom prst="ellipse">
            <a:avLst/>
          </a:prstGeom>
          <a:solidFill>
            <a:srgbClr val="FA0A3C">
              <a:lumMod val="40000"/>
              <a:lumOff val="6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4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212" name="楕円 211">
            <a:extLst>
              <a:ext uri="{FF2B5EF4-FFF2-40B4-BE49-F238E27FC236}">
                <a16:creationId xmlns:a16="http://schemas.microsoft.com/office/drawing/2014/main" id="{E7C9C823-C4F3-475C-86B5-D01C5DD39757}"/>
              </a:ext>
            </a:extLst>
          </p:cNvPr>
          <p:cNvSpPr>
            <a:spLocks noChangeAspect="1"/>
          </p:cNvSpPr>
          <p:nvPr/>
        </p:nvSpPr>
        <p:spPr>
          <a:xfrm>
            <a:off x="1701454" y="3985569"/>
            <a:ext cx="248601" cy="248601"/>
          </a:xfrm>
          <a:prstGeom prst="ellipse">
            <a:avLst/>
          </a:prstGeom>
          <a:solidFill>
            <a:srgbClr val="FA0A3C">
              <a:lumMod val="40000"/>
              <a:lumOff val="6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5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213" name="楕円 212">
            <a:extLst>
              <a:ext uri="{FF2B5EF4-FFF2-40B4-BE49-F238E27FC236}">
                <a16:creationId xmlns:a16="http://schemas.microsoft.com/office/drawing/2014/main" id="{62671B98-8963-43A1-B13F-DEEF087FDA19}"/>
              </a:ext>
            </a:extLst>
          </p:cNvPr>
          <p:cNvSpPr>
            <a:spLocks noChangeAspect="1"/>
          </p:cNvSpPr>
          <p:nvPr/>
        </p:nvSpPr>
        <p:spPr>
          <a:xfrm>
            <a:off x="3628253" y="3244795"/>
            <a:ext cx="248601" cy="248601"/>
          </a:xfrm>
          <a:prstGeom prst="ellipse">
            <a:avLst/>
          </a:prstGeom>
          <a:solidFill>
            <a:srgbClr val="FA0A3C">
              <a:lumMod val="40000"/>
              <a:lumOff val="6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6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214" name="楕円 213">
            <a:extLst>
              <a:ext uri="{FF2B5EF4-FFF2-40B4-BE49-F238E27FC236}">
                <a16:creationId xmlns:a16="http://schemas.microsoft.com/office/drawing/2014/main" id="{40433496-6883-4D20-921A-EA2BD87C47F2}"/>
              </a:ext>
            </a:extLst>
          </p:cNvPr>
          <p:cNvSpPr>
            <a:spLocks noChangeAspect="1"/>
          </p:cNvSpPr>
          <p:nvPr/>
        </p:nvSpPr>
        <p:spPr>
          <a:xfrm>
            <a:off x="5224195" y="4276918"/>
            <a:ext cx="248601" cy="248601"/>
          </a:xfrm>
          <a:prstGeom prst="ellipse">
            <a:avLst/>
          </a:prstGeom>
          <a:solidFill>
            <a:srgbClr val="FA0A3C">
              <a:lumMod val="40000"/>
              <a:lumOff val="6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8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215" name="楕円 214">
            <a:extLst>
              <a:ext uri="{FF2B5EF4-FFF2-40B4-BE49-F238E27FC236}">
                <a16:creationId xmlns:a16="http://schemas.microsoft.com/office/drawing/2014/main" id="{29911532-F09D-4E99-8F40-6E26BE1814EC}"/>
              </a:ext>
            </a:extLst>
          </p:cNvPr>
          <p:cNvSpPr>
            <a:spLocks noChangeAspect="1"/>
          </p:cNvSpPr>
          <p:nvPr/>
        </p:nvSpPr>
        <p:spPr>
          <a:xfrm>
            <a:off x="4425636" y="5579588"/>
            <a:ext cx="248601" cy="248601"/>
          </a:xfrm>
          <a:prstGeom prst="ellipse">
            <a:avLst/>
          </a:prstGeom>
          <a:solidFill>
            <a:srgbClr val="FA0A3C">
              <a:lumMod val="40000"/>
              <a:lumOff val="6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7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216" name="楕円 215">
            <a:extLst>
              <a:ext uri="{FF2B5EF4-FFF2-40B4-BE49-F238E27FC236}">
                <a16:creationId xmlns:a16="http://schemas.microsoft.com/office/drawing/2014/main" id="{23925DBB-5370-4CFB-82FE-B62C6538416D}"/>
              </a:ext>
            </a:extLst>
          </p:cNvPr>
          <p:cNvSpPr>
            <a:spLocks noChangeAspect="1"/>
          </p:cNvSpPr>
          <p:nvPr/>
        </p:nvSpPr>
        <p:spPr>
          <a:xfrm>
            <a:off x="6064787" y="3255422"/>
            <a:ext cx="248601" cy="248601"/>
          </a:xfrm>
          <a:prstGeom prst="ellipse">
            <a:avLst/>
          </a:prstGeom>
          <a:solidFill>
            <a:srgbClr val="FA0A3C">
              <a:lumMod val="40000"/>
              <a:lumOff val="6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9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217" name="楕円 216">
            <a:extLst>
              <a:ext uri="{FF2B5EF4-FFF2-40B4-BE49-F238E27FC236}">
                <a16:creationId xmlns:a16="http://schemas.microsoft.com/office/drawing/2014/main" id="{42F25252-CB69-4C25-A128-B37486E1C4E9}"/>
              </a:ext>
            </a:extLst>
          </p:cNvPr>
          <p:cNvSpPr>
            <a:spLocks noChangeAspect="1"/>
          </p:cNvSpPr>
          <p:nvPr/>
        </p:nvSpPr>
        <p:spPr>
          <a:xfrm>
            <a:off x="7683250" y="4276918"/>
            <a:ext cx="248601" cy="248601"/>
          </a:xfrm>
          <a:prstGeom prst="ellipse">
            <a:avLst/>
          </a:prstGeom>
          <a:solidFill>
            <a:srgbClr val="FA0A3C">
              <a:lumMod val="40000"/>
              <a:lumOff val="6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10</a:t>
            </a:r>
            <a:endParaRPr kumimoji="0" lang="ja-JP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218" name="楕円 217">
            <a:extLst>
              <a:ext uri="{FF2B5EF4-FFF2-40B4-BE49-F238E27FC236}">
                <a16:creationId xmlns:a16="http://schemas.microsoft.com/office/drawing/2014/main" id="{4C5324F7-D214-4314-926F-105025A3482A}"/>
              </a:ext>
            </a:extLst>
          </p:cNvPr>
          <p:cNvSpPr>
            <a:spLocks noChangeAspect="1"/>
          </p:cNvSpPr>
          <p:nvPr/>
        </p:nvSpPr>
        <p:spPr>
          <a:xfrm>
            <a:off x="11331802" y="4403743"/>
            <a:ext cx="248601" cy="248601"/>
          </a:xfrm>
          <a:prstGeom prst="ellipse">
            <a:avLst/>
          </a:prstGeom>
          <a:solidFill>
            <a:srgbClr val="FA0A3C">
              <a:lumMod val="40000"/>
              <a:lumOff val="6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11</a:t>
            </a:r>
            <a:endParaRPr kumimoji="0" lang="ja-JP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219" name="角丸四角形 149">
            <a:extLst>
              <a:ext uri="{FF2B5EF4-FFF2-40B4-BE49-F238E27FC236}">
                <a16:creationId xmlns:a16="http://schemas.microsoft.com/office/drawing/2014/main" id="{6F11CCC9-0C48-4052-861E-4CE7B7CAFC6D}"/>
              </a:ext>
            </a:extLst>
          </p:cNvPr>
          <p:cNvSpPr/>
          <p:nvPr/>
        </p:nvSpPr>
        <p:spPr>
          <a:xfrm>
            <a:off x="9097522" y="3403572"/>
            <a:ext cx="900000" cy="468000"/>
          </a:xfrm>
          <a:prstGeom prst="roundRect">
            <a:avLst/>
          </a:prstGeom>
          <a:solidFill>
            <a:srgbClr val="002060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終了</a:t>
            </a:r>
          </a:p>
        </p:txBody>
      </p:sp>
      <p:sp>
        <p:nvSpPr>
          <p:cNvPr id="220" name="楕円 219">
            <a:extLst>
              <a:ext uri="{FF2B5EF4-FFF2-40B4-BE49-F238E27FC236}">
                <a16:creationId xmlns:a16="http://schemas.microsoft.com/office/drawing/2014/main" id="{ADA79630-A6D2-46AA-AFDC-4822559B2B54}"/>
              </a:ext>
            </a:extLst>
          </p:cNvPr>
          <p:cNvSpPr>
            <a:spLocks noChangeAspect="1"/>
          </p:cNvSpPr>
          <p:nvPr/>
        </p:nvSpPr>
        <p:spPr>
          <a:xfrm>
            <a:off x="9812179" y="3081095"/>
            <a:ext cx="248601" cy="248601"/>
          </a:xfrm>
          <a:prstGeom prst="ellipse">
            <a:avLst/>
          </a:prstGeom>
          <a:solidFill>
            <a:srgbClr val="FA0A3C">
              <a:lumMod val="40000"/>
              <a:lumOff val="6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12</a:t>
            </a:r>
            <a:endParaRPr kumimoji="0" lang="ja-JP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BA83B728-587D-4D05-9F54-3D7EF1DA665F}"/>
              </a:ext>
            </a:extLst>
          </p:cNvPr>
          <p:cNvSpPr txBox="1"/>
          <p:nvPr/>
        </p:nvSpPr>
        <p:spPr>
          <a:xfrm>
            <a:off x="264479" y="1788862"/>
            <a:ext cx="3494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333333"/>
                </a:solidFill>
                <a:latin typeface="Meiryo UI"/>
                <a:ea typeface="Meiryo UI"/>
              </a:rPr>
              <a:t>・基本的には開発依頼を受領してから開発に着手する</a:t>
            </a:r>
            <a:endParaRPr lang="en-US" altLang="ja-JP" sz="1200" dirty="0">
              <a:solidFill>
                <a:srgbClr val="333333"/>
              </a:solidFill>
              <a:latin typeface="Meiryo UI"/>
              <a:ea typeface="Meiryo UI"/>
            </a:endParaRPr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B5B32C5A-BFBB-459F-A512-3C5022060996}"/>
              </a:ext>
            </a:extLst>
          </p:cNvPr>
          <p:cNvSpPr/>
          <p:nvPr/>
        </p:nvSpPr>
        <p:spPr>
          <a:xfrm>
            <a:off x="264479" y="1258843"/>
            <a:ext cx="11796892" cy="406706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  <a:effectLst/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前提条件（処理の方針・基準等を明記）</a:t>
            </a:r>
          </a:p>
        </p:txBody>
      </p:sp>
      <p:sp>
        <p:nvSpPr>
          <p:cNvPr id="223" name="楕円 222">
            <a:extLst>
              <a:ext uri="{FF2B5EF4-FFF2-40B4-BE49-F238E27FC236}">
                <a16:creationId xmlns:a16="http://schemas.microsoft.com/office/drawing/2014/main" id="{C436300D-44EC-48A6-8A50-EC594102423A}"/>
              </a:ext>
            </a:extLst>
          </p:cNvPr>
          <p:cNvSpPr>
            <a:spLocks noChangeAspect="1"/>
          </p:cNvSpPr>
          <p:nvPr/>
        </p:nvSpPr>
        <p:spPr>
          <a:xfrm>
            <a:off x="4591050" y="1151738"/>
            <a:ext cx="248601" cy="248601"/>
          </a:xfrm>
          <a:prstGeom prst="ellipse">
            <a:avLst/>
          </a:prstGeom>
          <a:solidFill>
            <a:srgbClr val="FA0A3C">
              <a:lumMod val="40000"/>
              <a:lumOff val="6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1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grpSp>
        <p:nvGrpSpPr>
          <p:cNvPr id="224" name="グループ化 223">
            <a:extLst>
              <a:ext uri="{FF2B5EF4-FFF2-40B4-BE49-F238E27FC236}">
                <a16:creationId xmlns:a16="http://schemas.microsoft.com/office/drawing/2014/main" id="{E7284E40-CD83-41F9-9AF4-F69D56C6F7DF}"/>
              </a:ext>
            </a:extLst>
          </p:cNvPr>
          <p:cNvGrpSpPr/>
          <p:nvPr/>
        </p:nvGrpSpPr>
        <p:grpSpPr>
          <a:xfrm>
            <a:off x="11196534" y="4686644"/>
            <a:ext cx="180000" cy="180000"/>
            <a:chOff x="270890" y="5053365"/>
            <a:chExt cx="180000" cy="180000"/>
          </a:xfrm>
        </p:grpSpPr>
        <p:sp>
          <p:nvSpPr>
            <p:cNvPr id="225" name="楕円 224">
              <a:extLst>
                <a:ext uri="{FF2B5EF4-FFF2-40B4-BE49-F238E27FC236}">
                  <a16:creationId xmlns:a16="http://schemas.microsoft.com/office/drawing/2014/main" id="{40FD5BD5-EC6C-4586-AB47-6A38CB440E9C}"/>
                </a:ext>
              </a:extLst>
            </p:cNvPr>
            <p:cNvSpPr/>
            <p:nvPr/>
          </p:nvSpPr>
          <p:spPr>
            <a:xfrm>
              <a:off x="270890" y="5053365"/>
              <a:ext cx="180000" cy="1800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1A7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226" name="楕円 225">
              <a:extLst>
                <a:ext uri="{FF2B5EF4-FFF2-40B4-BE49-F238E27FC236}">
                  <a16:creationId xmlns:a16="http://schemas.microsoft.com/office/drawing/2014/main" id="{2CE68583-4B0A-47B9-907F-502DE500AC73}"/>
                </a:ext>
              </a:extLst>
            </p:cNvPr>
            <p:cNvSpPr/>
            <p:nvPr/>
          </p:nvSpPr>
          <p:spPr>
            <a:xfrm>
              <a:off x="306890" y="5089365"/>
              <a:ext cx="108000" cy="1080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1A7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</p:grpSp>
      <p:sp>
        <p:nvSpPr>
          <p:cNvPr id="227" name="楕円 226">
            <a:extLst>
              <a:ext uri="{FF2B5EF4-FFF2-40B4-BE49-F238E27FC236}">
                <a16:creationId xmlns:a16="http://schemas.microsoft.com/office/drawing/2014/main" id="{B8ED22F5-575B-46E8-B60D-00E34B7291FB}"/>
              </a:ext>
            </a:extLst>
          </p:cNvPr>
          <p:cNvSpPr>
            <a:spLocks noChangeAspect="1"/>
          </p:cNvSpPr>
          <p:nvPr/>
        </p:nvSpPr>
        <p:spPr>
          <a:xfrm>
            <a:off x="9965048" y="906809"/>
            <a:ext cx="248601" cy="248601"/>
          </a:xfrm>
          <a:prstGeom prst="ellipse">
            <a:avLst/>
          </a:prstGeom>
          <a:solidFill>
            <a:srgbClr val="FA0A3C">
              <a:lumMod val="40000"/>
              <a:lumOff val="6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#</a:t>
            </a:r>
            <a:endParaRPr kumimoji="0" lang="ja-JP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D32E2D6C-E727-46E1-ACEA-5003931BA581}"/>
              </a:ext>
            </a:extLst>
          </p:cNvPr>
          <p:cNvSpPr/>
          <p:nvPr/>
        </p:nvSpPr>
        <p:spPr>
          <a:xfrm>
            <a:off x="5651" y="-538647"/>
            <a:ext cx="1202731" cy="49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記入例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6C2E867B-0CF3-4622-AD8D-616814967C14}"/>
              </a:ext>
            </a:extLst>
          </p:cNvPr>
          <p:cNvSpPr txBox="1"/>
          <p:nvPr/>
        </p:nvSpPr>
        <p:spPr>
          <a:xfrm>
            <a:off x="264477" y="312177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333333"/>
                </a:solidFill>
                <a:latin typeface="Meiryo UI"/>
                <a:ea typeface="Meiryo UI"/>
              </a:rPr>
              <a:t>開発依頼者</a:t>
            </a:r>
            <a:endParaRPr lang="en-US" altLang="ja-JP" sz="1200" dirty="0">
              <a:solidFill>
                <a:srgbClr val="333333"/>
              </a:solidFill>
              <a:latin typeface="Meiryo UI"/>
              <a:ea typeface="Meiryo UI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E1EC8CB-93D4-4C29-8466-69B597E26855}"/>
              </a:ext>
            </a:extLst>
          </p:cNvPr>
          <p:cNvSpPr/>
          <p:nvPr/>
        </p:nvSpPr>
        <p:spPr>
          <a:xfrm>
            <a:off x="7364631" y="3383588"/>
            <a:ext cx="887173" cy="51550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開発依頼者に</a:t>
            </a:r>
            <a:endParaRPr kumimoji="0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対応不可の連絡</a:t>
            </a:r>
            <a:endParaRPr kumimoji="0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A2E23C3C-55C6-49A0-B829-9BA65F933079}"/>
              </a:ext>
            </a:extLst>
          </p:cNvPr>
          <p:cNvCxnSpPr>
            <a:cxnSpLocks/>
            <a:stCxn id="84" idx="3"/>
            <a:endCxn id="219" idx="1"/>
          </p:cNvCxnSpPr>
          <p:nvPr/>
        </p:nvCxnSpPr>
        <p:spPr>
          <a:xfrm flipV="1">
            <a:off x="8251804" y="3637572"/>
            <a:ext cx="845718" cy="3770"/>
          </a:xfrm>
          <a:prstGeom prst="straightConnector1">
            <a:avLst/>
          </a:prstGeom>
          <a:noFill/>
          <a:ln w="9525" cap="flat" cmpd="sng" algn="ctr">
            <a:solidFill>
              <a:srgbClr val="001A72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35B1D15-AD45-47CA-9B62-CF26B70492E7}"/>
              </a:ext>
            </a:extLst>
          </p:cNvPr>
          <p:cNvSpPr txBox="1"/>
          <p:nvPr/>
        </p:nvSpPr>
        <p:spPr>
          <a:xfrm>
            <a:off x="6305185" y="396154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/>
              <a:t>可能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323648AB-9E3B-4C36-9128-4E0AB2483E27}"/>
              </a:ext>
            </a:extLst>
          </p:cNvPr>
          <p:cNvSpPr txBox="1"/>
          <p:nvPr/>
        </p:nvSpPr>
        <p:spPr>
          <a:xfrm>
            <a:off x="6677839" y="347295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/>
              <a:t>不可</a:t>
            </a:r>
          </a:p>
        </p:txBody>
      </p:sp>
      <p:sp>
        <p:nvSpPr>
          <p:cNvPr id="32" name="円弧 31">
            <a:extLst>
              <a:ext uri="{FF2B5EF4-FFF2-40B4-BE49-F238E27FC236}">
                <a16:creationId xmlns:a16="http://schemas.microsoft.com/office/drawing/2014/main" id="{647AF3CB-BC1C-4739-B0F4-21F32A7FC8CA}"/>
              </a:ext>
            </a:extLst>
          </p:cNvPr>
          <p:cNvSpPr>
            <a:spLocks noChangeAspect="1"/>
          </p:cNvSpPr>
          <p:nvPr/>
        </p:nvSpPr>
        <p:spPr>
          <a:xfrm>
            <a:off x="6648675" y="4366553"/>
            <a:ext cx="321206" cy="321206"/>
          </a:xfrm>
          <a:prstGeom prst="arc">
            <a:avLst>
              <a:gd name="adj1" fmla="val 10713032"/>
              <a:gd name="adj2" fmla="val 54649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四角形吹き出し 115">
            <a:extLst>
              <a:ext uri="{FF2B5EF4-FFF2-40B4-BE49-F238E27FC236}">
                <a16:creationId xmlns:a16="http://schemas.microsoft.com/office/drawing/2014/main" id="{4D6E2D2A-7B0D-43B9-822E-FFFE28A012D4}"/>
              </a:ext>
            </a:extLst>
          </p:cNvPr>
          <p:cNvSpPr/>
          <p:nvPr/>
        </p:nvSpPr>
        <p:spPr>
          <a:xfrm>
            <a:off x="8698047" y="3993925"/>
            <a:ext cx="868367" cy="436605"/>
          </a:xfrm>
          <a:prstGeom prst="wedgeRectCallout">
            <a:avLst>
              <a:gd name="adj1" fmla="val -43690"/>
              <a:gd name="adj2" fmla="val 62500"/>
            </a:avLst>
          </a:prstGeom>
          <a:solidFill>
            <a:sysClr val="window" lastClr="FFFFFF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kern="0" dirty="0">
                <a:solidFill>
                  <a:srgbClr val="333333"/>
                </a:solidFill>
                <a:latin typeface="Meiryo UI"/>
                <a:ea typeface="Meiryo UI"/>
              </a:rPr>
              <a:t>最長</a:t>
            </a:r>
            <a:r>
              <a:rPr kumimoji="0" lang="en-US" altLang="ja-JP" sz="800" kern="0" dirty="0">
                <a:solidFill>
                  <a:srgbClr val="333333"/>
                </a:solidFill>
                <a:latin typeface="Meiryo UI"/>
                <a:ea typeface="Meiryo UI"/>
              </a:rPr>
              <a:t>3</a:t>
            </a:r>
            <a:r>
              <a:rPr kumimoji="0" lang="ja-JP" altLang="en-US" sz="800" kern="0" dirty="0">
                <a:solidFill>
                  <a:srgbClr val="333333"/>
                </a:solidFill>
                <a:latin typeface="Meiryo UI"/>
                <a:ea typeface="Meiryo UI"/>
              </a:rPr>
              <a:t>か月間</a:t>
            </a:r>
            <a:endParaRPr kumimoji="0" lang="en-US" altLang="ja-JP" sz="800" kern="0" dirty="0">
              <a:solidFill>
                <a:srgbClr val="333333"/>
              </a:solidFill>
              <a:latin typeface="Meiryo UI"/>
              <a:ea typeface="Meiryo U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kern="0" dirty="0">
                <a:solidFill>
                  <a:srgbClr val="333333"/>
                </a:solidFill>
                <a:latin typeface="Meiryo UI"/>
                <a:ea typeface="Meiryo UI"/>
              </a:rPr>
              <a:t>実施</a:t>
            </a:r>
            <a:endParaRPr kumimoji="0" lang="en-US" altLang="ja-JP" sz="800" kern="0" dirty="0">
              <a:solidFill>
                <a:srgbClr val="333333"/>
              </a:solidFill>
              <a:latin typeface="Meiryo UI"/>
              <a:ea typeface="Meiryo U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kern="0" dirty="0">
                <a:solidFill>
                  <a:srgbClr val="333333"/>
                </a:solidFill>
                <a:latin typeface="Meiryo UI"/>
                <a:ea typeface="Meiryo UI"/>
              </a:rPr>
              <a:t>(</a:t>
            </a:r>
            <a:r>
              <a:rPr kumimoji="0" lang="ja-JP" altLang="en-US" sz="800" kern="0" dirty="0">
                <a:solidFill>
                  <a:srgbClr val="333333"/>
                </a:solidFill>
                <a:latin typeface="Meiryo UI"/>
                <a:ea typeface="Meiryo UI"/>
              </a:rPr>
              <a:t>基本的は放置</a:t>
            </a:r>
            <a:r>
              <a:rPr kumimoji="0" lang="en-US" altLang="ja-JP" sz="800" kern="0" dirty="0">
                <a:solidFill>
                  <a:srgbClr val="333333"/>
                </a:solidFill>
                <a:latin typeface="Meiryo UI"/>
                <a:ea typeface="Meiryo UI"/>
              </a:rPr>
              <a:t>)</a:t>
            </a:r>
          </a:p>
        </p:txBody>
      </p:sp>
      <p:sp>
        <p:nvSpPr>
          <p:cNvPr id="106" name="フローチャート: 磁気ディスク 105">
            <a:extLst>
              <a:ext uri="{FF2B5EF4-FFF2-40B4-BE49-F238E27FC236}">
                <a16:creationId xmlns:a16="http://schemas.microsoft.com/office/drawing/2014/main" id="{1C669780-06F0-483B-9277-3D66E1D1A274}"/>
              </a:ext>
            </a:extLst>
          </p:cNvPr>
          <p:cNvSpPr/>
          <p:nvPr/>
        </p:nvSpPr>
        <p:spPr>
          <a:xfrm>
            <a:off x="7968842" y="5688647"/>
            <a:ext cx="742647" cy="445325"/>
          </a:xfrm>
          <a:prstGeom prst="flowChartMagneticDisk">
            <a:avLst/>
          </a:prstGeom>
          <a:gradFill rotWithShape="1">
            <a:gsLst>
              <a:gs pos="0">
                <a:srgbClr val="333333">
                  <a:tint val="50000"/>
                  <a:satMod val="300000"/>
                </a:srgbClr>
              </a:gs>
              <a:gs pos="35000">
                <a:srgbClr val="333333">
                  <a:tint val="37000"/>
                  <a:satMod val="300000"/>
                </a:srgbClr>
              </a:gs>
              <a:gs pos="100000">
                <a:srgbClr val="33333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33333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kern="0" dirty="0">
                <a:solidFill>
                  <a:srgbClr val="333333"/>
                </a:solidFill>
                <a:latin typeface="Meiryo UI"/>
                <a:ea typeface="Meiryo UI"/>
              </a:rPr>
              <a:t>評価環境</a:t>
            </a:r>
            <a:endParaRPr kumimoji="0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D94ADD4D-B769-4205-9367-9C08ECB0DC79}"/>
              </a:ext>
            </a:extLst>
          </p:cNvPr>
          <p:cNvGrpSpPr/>
          <p:nvPr/>
        </p:nvGrpSpPr>
        <p:grpSpPr>
          <a:xfrm>
            <a:off x="9686918" y="4239674"/>
            <a:ext cx="1044265" cy="705321"/>
            <a:chOff x="2091859" y="3296072"/>
            <a:chExt cx="1044265" cy="705321"/>
          </a:xfrm>
        </p:grpSpPr>
        <p:grpSp>
          <p:nvGrpSpPr>
            <p:cNvPr id="108" name="グループ化 107">
              <a:extLst>
                <a:ext uri="{FF2B5EF4-FFF2-40B4-BE49-F238E27FC236}">
                  <a16:creationId xmlns:a16="http://schemas.microsoft.com/office/drawing/2014/main" id="{D344D59D-D8D8-4B35-911B-21F433B76B1C}"/>
                </a:ext>
              </a:extLst>
            </p:cNvPr>
            <p:cNvGrpSpPr/>
            <p:nvPr/>
          </p:nvGrpSpPr>
          <p:grpSpPr>
            <a:xfrm>
              <a:off x="2091859" y="3715034"/>
              <a:ext cx="249147" cy="286359"/>
              <a:chOff x="11302796" y="1988135"/>
              <a:chExt cx="249147" cy="286359"/>
            </a:xfrm>
          </p:grpSpPr>
          <p:sp>
            <p:nvSpPr>
              <p:cNvPr id="110" name="フローチャート: 判断 109">
                <a:extLst>
                  <a:ext uri="{FF2B5EF4-FFF2-40B4-BE49-F238E27FC236}">
                    <a16:creationId xmlns:a16="http://schemas.microsoft.com/office/drawing/2014/main" id="{51288B8D-24E1-436F-9994-D59256C7C7EB}"/>
                  </a:ext>
                </a:extLst>
              </p:cNvPr>
              <p:cNvSpPr/>
              <p:nvPr/>
            </p:nvSpPr>
            <p:spPr>
              <a:xfrm>
                <a:off x="11302796" y="1988135"/>
                <a:ext cx="249147" cy="235674"/>
              </a:xfrm>
              <a:prstGeom prst="flowChartDecision">
                <a:avLst/>
              </a:prstGeom>
              <a:solidFill>
                <a:srgbClr val="001A72"/>
              </a:solidFill>
              <a:ln w="25400" cap="flat" cmpd="sng" algn="ctr">
                <a:solidFill>
                  <a:srgbClr val="001A72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887EBA91-4ABF-4AB1-94DA-E1239ADDBE64}"/>
                  </a:ext>
                </a:extLst>
              </p:cNvPr>
              <p:cNvSpPr/>
              <p:nvPr/>
            </p:nvSpPr>
            <p:spPr>
              <a:xfrm>
                <a:off x="11339710" y="2028273"/>
                <a:ext cx="184730" cy="246221"/>
              </a:xfrm>
              <a:prstGeom prst="rect">
                <a:avLst/>
              </a:prstGeom>
            </p:spPr>
            <p:txBody>
              <a:bodyPr wrap="none" anchor="ctr" anchorCtr="1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 UI"/>
                  <a:ea typeface="Meiryo UI"/>
                </a:endParaRPr>
              </a:p>
            </p:txBody>
          </p:sp>
        </p:grpSp>
        <p:sp>
          <p:nvSpPr>
            <p:cNvPr id="109" name="角丸四角形吹き出し 110">
              <a:extLst>
                <a:ext uri="{FF2B5EF4-FFF2-40B4-BE49-F238E27FC236}">
                  <a16:creationId xmlns:a16="http://schemas.microsoft.com/office/drawing/2014/main" id="{964C05FE-DAF5-4E98-B29C-1AB2BF84A31C}"/>
                </a:ext>
              </a:extLst>
            </p:cNvPr>
            <p:cNvSpPr/>
            <p:nvPr/>
          </p:nvSpPr>
          <p:spPr>
            <a:xfrm>
              <a:off x="2159470" y="3296072"/>
              <a:ext cx="976654" cy="320372"/>
            </a:xfrm>
            <a:prstGeom prst="wedgeRoundRectCallout">
              <a:avLst>
                <a:gd name="adj1" fmla="val -41934"/>
                <a:gd name="adj2" fmla="val 62500"/>
                <a:gd name="adj3" fmla="val 16667"/>
              </a:avLst>
            </a:prstGeom>
            <a:solidFill>
              <a:sysClr val="window" lastClr="FFFFFF"/>
            </a:solidFill>
            <a:ln w="2540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耐久評価を</a:t>
              </a:r>
              <a:endParaRPr kumimoji="0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クリアしたか？</a:t>
              </a:r>
              <a:endParaRPr kumimoji="0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</p:grpSp>
      <p:cxnSp>
        <p:nvCxnSpPr>
          <p:cNvPr id="113" name="カギ線コネクタ 11">
            <a:extLst>
              <a:ext uri="{FF2B5EF4-FFF2-40B4-BE49-F238E27FC236}">
                <a16:creationId xmlns:a16="http://schemas.microsoft.com/office/drawing/2014/main" id="{7F68CCBF-1DED-4344-B5E0-06DD0A169BFB}"/>
              </a:ext>
            </a:extLst>
          </p:cNvPr>
          <p:cNvCxnSpPr>
            <a:cxnSpLocks/>
            <a:stCxn id="110" idx="2"/>
            <a:endCxn id="196" idx="2"/>
          </p:cNvCxnSpPr>
          <p:nvPr/>
        </p:nvCxnSpPr>
        <p:spPr>
          <a:xfrm rot="5400000">
            <a:off x="8020656" y="3243562"/>
            <a:ext cx="140088" cy="3441585"/>
          </a:xfrm>
          <a:prstGeom prst="bentConnector3">
            <a:avLst>
              <a:gd name="adj1" fmla="val 228276"/>
            </a:avLst>
          </a:prstGeom>
          <a:noFill/>
          <a:ln w="9525" cap="flat" cmpd="sng" algn="ctr">
            <a:solidFill>
              <a:srgbClr val="001A72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96948FF2-D6A0-4118-8A9D-902F0D1C5515}"/>
              </a:ext>
            </a:extLst>
          </p:cNvPr>
          <p:cNvCxnSpPr>
            <a:cxnSpLocks/>
            <a:stCxn id="110" idx="3"/>
            <a:endCxn id="225" idx="2"/>
          </p:cNvCxnSpPr>
          <p:nvPr/>
        </p:nvCxnSpPr>
        <p:spPr>
          <a:xfrm>
            <a:off x="9936065" y="4776473"/>
            <a:ext cx="1260469" cy="171"/>
          </a:xfrm>
          <a:prstGeom prst="straightConnector1">
            <a:avLst/>
          </a:prstGeom>
          <a:noFill/>
          <a:ln w="9525" cap="flat" cmpd="sng" algn="ctr">
            <a:solidFill>
              <a:srgbClr val="001A72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6FC85BAF-6B22-4B41-9047-8001F17BC13E}"/>
              </a:ext>
            </a:extLst>
          </p:cNvPr>
          <p:cNvSpPr txBox="1"/>
          <p:nvPr/>
        </p:nvSpPr>
        <p:spPr>
          <a:xfrm>
            <a:off x="10236880" y="4579706"/>
            <a:ext cx="338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/>
              <a:t>OK</a:t>
            </a:r>
            <a:endParaRPr kumimoji="1" lang="ja-JP" altLang="en-US" sz="900" dirty="0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6259210B-E9C5-4738-BEE5-250F8E4121DC}"/>
              </a:ext>
            </a:extLst>
          </p:cNvPr>
          <p:cNvSpPr txBox="1"/>
          <p:nvPr/>
        </p:nvSpPr>
        <p:spPr>
          <a:xfrm>
            <a:off x="9132230" y="5015665"/>
            <a:ext cx="3497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NG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305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7">
            <a:extLst>
              <a:ext uri="{FF2B5EF4-FFF2-40B4-BE49-F238E27FC236}">
                <a16:creationId xmlns:a16="http://schemas.microsoft.com/office/drawing/2014/main" id="{33CA197D-76A1-466C-9304-ADEAD27F1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5944946"/>
            <a:ext cx="11521280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ja-JP" altLang="en-US" sz="10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開発予算</a:t>
            </a:r>
            <a:r>
              <a:rPr lang="ja-JP" altLang="en-US" sz="10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sz="1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ja-JP" sz="1000" b="1" u="sng" dirty="0" err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ToBe</a:t>
            </a:r>
            <a:r>
              <a:rPr lang="ja-JP" altLang="en-US" sz="10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実現のために確保可能な工数</a:t>
            </a:r>
            <a:r>
              <a:rPr lang="ja-JP" altLang="en-US" sz="10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ja-JP" altLang="en-US" sz="1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週</a:t>
            </a:r>
            <a:r>
              <a:rPr lang="en-US" altLang="ja-JP" sz="1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時間～</a:t>
            </a:r>
            <a:r>
              <a:rPr lang="en-US" altLang="ja-JP" sz="1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1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時間</a:t>
            </a:r>
            <a:endParaRPr lang="en-US" altLang="ja-JP" sz="10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プレースホルダー 2">
            <a:extLst>
              <a:ext uri="{FF2B5EF4-FFF2-40B4-BE49-F238E27FC236}">
                <a16:creationId xmlns:a16="http://schemas.microsoft.com/office/drawing/2014/main" id="{141FE9D1-622C-4F31-9313-0608BA802EA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9845" y="-3516"/>
            <a:ext cx="4414991" cy="523220"/>
          </a:xfrm>
        </p:spPr>
        <p:txBody>
          <a:bodyPr wrap="none">
            <a:spAutoFit/>
          </a:bodyPr>
          <a:lstStyle/>
          <a:p>
            <a:r>
              <a:rPr lang="ja-JP" altLang="en-US" sz="2800" u="sng" dirty="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テーマ相談会ヒアリングシート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7F25D0C-75F6-442D-8733-447EB52685A0}"/>
              </a:ext>
            </a:extLst>
          </p:cNvPr>
          <p:cNvGrpSpPr/>
          <p:nvPr/>
        </p:nvGrpSpPr>
        <p:grpSpPr>
          <a:xfrm>
            <a:off x="7487165" y="303738"/>
            <a:ext cx="4384836" cy="400110"/>
            <a:chOff x="7487165" y="303738"/>
            <a:chExt cx="4384836" cy="400110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1E09A22-71EA-48B0-B9B7-94173DB827AA}"/>
                </a:ext>
              </a:extLst>
            </p:cNvPr>
            <p:cNvSpPr txBox="1"/>
            <p:nvPr/>
          </p:nvSpPr>
          <p:spPr>
            <a:xfrm>
              <a:off x="7487165" y="303738"/>
              <a:ext cx="198001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000" dirty="0">
                  <a:solidFill>
                    <a:prstClr val="black">
                      <a:lumMod val="50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会社名：</a:t>
              </a:r>
              <a:r>
                <a:rPr lang="ja-JP" altLang="en-US" sz="1000" u="sng" dirty="0">
                  <a:solidFill>
                    <a:prstClr val="black">
                      <a:lumMod val="50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　株式会社アイシン</a:t>
              </a:r>
              <a:endParaRPr lang="en-US" altLang="ja-JP" sz="1000" dirty="0">
                <a:solidFill>
                  <a:prstClr val="black">
                    <a:lumMod val="50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lang="ja-JP" altLang="en-US" sz="1000" dirty="0">
                  <a:solidFill>
                    <a:prstClr val="black">
                      <a:lumMod val="50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部署名：</a:t>
              </a:r>
              <a:r>
                <a:rPr lang="ja-JP" altLang="en-US" sz="1000" u="sng" dirty="0">
                  <a:solidFill>
                    <a:prstClr val="black">
                      <a:lumMod val="50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　</a:t>
              </a:r>
              <a:r>
                <a:rPr lang="en-US" altLang="ja-JP" sz="1000" u="sng" dirty="0">
                  <a:solidFill>
                    <a:prstClr val="black">
                      <a:lumMod val="50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XX</a:t>
              </a:r>
              <a:r>
                <a:rPr lang="ja-JP" altLang="en-US" sz="1000" u="sng" dirty="0">
                  <a:solidFill>
                    <a:prstClr val="black">
                      <a:lumMod val="50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部　   </a:t>
              </a:r>
              <a:endParaRPr lang="ja-JP" altLang="en-US" sz="1000" dirty="0">
                <a:solidFill>
                  <a:prstClr val="black">
                    <a:lumMod val="50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E11FF4F5-801C-41C7-BF88-3EE13754F5EA}"/>
                </a:ext>
              </a:extLst>
            </p:cNvPr>
            <p:cNvSpPr txBox="1"/>
            <p:nvPr/>
          </p:nvSpPr>
          <p:spPr>
            <a:xfrm>
              <a:off x="9467175" y="303738"/>
              <a:ext cx="2404826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000" dirty="0">
                  <a:solidFill>
                    <a:prstClr val="black">
                      <a:lumMod val="50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担　当　者　氏　名　　：</a:t>
              </a:r>
              <a:r>
                <a:rPr lang="ja-JP" altLang="en-US" sz="1000" u="sng" dirty="0">
                  <a:solidFill>
                    <a:prstClr val="black">
                      <a:lumMod val="50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愛真　太郎　　　 　　</a:t>
              </a:r>
              <a:endParaRPr lang="en-US" altLang="ja-JP" sz="1000" u="sng" dirty="0">
                <a:solidFill>
                  <a:prstClr val="black">
                    <a:lumMod val="50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lang="ja-JP" altLang="en-US" sz="1000" dirty="0">
                  <a:solidFill>
                    <a:prstClr val="black">
                      <a:lumMod val="50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確認（管理職上司）：</a:t>
              </a:r>
              <a:r>
                <a:rPr lang="ja-JP" altLang="en-US" sz="1000" u="sng" dirty="0">
                  <a:solidFill>
                    <a:prstClr val="black">
                      <a:lumMod val="50000"/>
                    </a:prst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豊田　一郎　</a:t>
              </a:r>
              <a:endParaRPr lang="ja-JP" altLang="en-US" sz="1000" dirty="0">
                <a:solidFill>
                  <a:prstClr val="black">
                    <a:lumMod val="50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0EF0268-5C47-4232-8F8A-5FE2203FE671}"/>
              </a:ext>
            </a:extLst>
          </p:cNvPr>
          <p:cNvSpPr txBox="1"/>
          <p:nvPr/>
        </p:nvSpPr>
        <p:spPr>
          <a:xfrm>
            <a:off x="9727897" y="29808"/>
            <a:ext cx="2152839" cy="270309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lIns="58220" tIns="29110" rIns="58220" bIns="29110" anchor="ctr"/>
          <a:lstStyle>
            <a:defPPr>
              <a:defRPr lang="ja-JP"/>
            </a:defPPr>
            <a:lvl1pPr algn="ctr" defTabSz="825500">
              <a:spcBef>
                <a:spcPct val="0"/>
              </a:spcBef>
              <a:buFontTx/>
              <a:buNone/>
              <a:defRPr sz="105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defTabSz="825500" eaLnBrk="0" hangingPunct="0">
              <a:buChar char="–"/>
              <a:defRPr sz="280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defTabSz="825500" eaLnBrk="0" hangingPunct="0">
              <a:buChar char="•"/>
              <a:defRPr sz="240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defTabSz="825500" eaLnBrk="0" hangingPunct="0">
              <a:buChar char="–"/>
              <a:defRPr sz="200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defTabSz="825500" eaLnBrk="0" hangingPunct="0">
              <a:buChar char="»"/>
              <a:defRPr sz="200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r"/>
            <a:r>
              <a:rPr lang="ja-JP" altLang="en-US" u="sng" dirty="0"/>
              <a:t>作成日：</a:t>
            </a:r>
            <a:r>
              <a:rPr lang="en-US" altLang="ja-JP" u="sng" dirty="0"/>
              <a:t>202X</a:t>
            </a:r>
            <a:r>
              <a:rPr lang="ja-JP" altLang="en-US" u="sng" dirty="0"/>
              <a:t>年</a:t>
            </a:r>
            <a:r>
              <a:rPr lang="en-US" altLang="ja-JP" u="sng" dirty="0"/>
              <a:t>X</a:t>
            </a:r>
            <a:r>
              <a:rPr lang="ja-JP" altLang="en-US" u="sng" dirty="0"/>
              <a:t>月</a:t>
            </a:r>
            <a:r>
              <a:rPr lang="en-US" altLang="ja-JP" u="sng" dirty="0"/>
              <a:t>X</a:t>
            </a:r>
            <a:r>
              <a:rPr lang="ja-JP" altLang="en-US" u="sng" dirty="0"/>
              <a:t>日</a:t>
            </a:r>
          </a:p>
        </p:txBody>
      </p:sp>
      <p:sp>
        <p:nvSpPr>
          <p:cNvPr id="32" name="Text Box 49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DC75C670-CC38-49A1-B3C0-987F8F1D4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292" y="480235"/>
            <a:ext cx="3988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40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sz="1600" dirty="0">
                <a:solidFill>
                  <a:srgbClr val="323C99">
                    <a:lumMod val="50000"/>
                  </a:srgbClr>
                </a:solidFill>
              </a:rPr>
              <a:t>業革テーマ：</a:t>
            </a:r>
            <a:r>
              <a:rPr lang="en-US" altLang="ja-JP" sz="1600" dirty="0">
                <a:solidFill>
                  <a:srgbClr val="323C99">
                    <a:lumMod val="50000"/>
                  </a:srgbClr>
                </a:solidFill>
              </a:rPr>
              <a:t>『</a:t>
            </a:r>
            <a:r>
              <a:rPr lang="ja-JP" altLang="en-US" sz="1600" dirty="0">
                <a:solidFill>
                  <a:srgbClr val="323C99">
                    <a:lumMod val="50000"/>
                  </a:srgbClr>
                </a:solidFill>
              </a:rPr>
              <a:t>○○における開発工程効率化</a:t>
            </a:r>
            <a:r>
              <a:rPr lang="en-US" altLang="ja-JP" sz="1600" dirty="0">
                <a:solidFill>
                  <a:srgbClr val="323C99">
                    <a:lumMod val="50000"/>
                  </a:srgbClr>
                </a:solidFill>
              </a:rPr>
              <a:t>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84676C8-B656-403F-B381-F5F97C041BAE}"/>
              </a:ext>
            </a:extLst>
          </p:cNvPr>
          <p:cNvSpPr txBox="1"/>
          <p:nvPr/>
        </p:nvSpPr>
        <p:spPr>
          <a:xfrm>
            <a:off x="289844" y="888336"/>
            <a:ext cx="176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40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b="1" u="sng" dirty="0">
                <a:solidFill>
                  <a:prstClr val="black"/>
                </a:solidFill>
              </a:rPr>
              <a:t>◇テーマについて記載</a:t>
            </a:r>
            <a:endParaRPr lang="en-US" altLang="ja-JP" b="1" u="sng" dirty="0">
              <a:solidFill>
                <a:prstClr val="black"/>
              </a:solidFill>
            </a:endParaRPr>
          </a:p>
        </p:txBody>
      </p:sp>
      <p:sp>
        <p:nvSpPr>
          <p:cNvPr id="34" name="Text Box 57">
            <a:extLst>
              <a:ext uri="{FF2B5EF4-FFF2-40B4-BE49-F238E27FC236}">
                <a16:creationId xmlns:a16="http://schemas.microsoft.com/office/drawing/2014/main" id="{DAFA8549-332A-4262-AA7C-3702138E3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1220666"/>
            <a:ext cx="11521280" cy="12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ja-JP" altLang="en-US" sz="11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相談内容</a:t>
            </a:r>
            <a:endParaRPr lang="en-US" altLang="ja-JP" sz="1100" b="1" u="sng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6CAFA83-106C-49B7-8417-69594452788B}"/>
              </a:ext>
            </a:extLst>
          </p:cNvPr>
          <p:cNvSpPr/>
          <p:nvPr/>
        </p:nvSpPr>
        <p:spPr>
          <a:xfrm>
            <a:off x="479376" y="1478615"/>
            <a:ext cx="5446531" cy="868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000" b="1" u="sng" dirty="0">
                <a:solidFill>
                  <a:prstClr val="black"/>
                </a:solidFill>
                <a:latin typeface="Segoe UI"/>
                <a:ea typeface="メイリオ"/>
              </a:rPr>
              <a:t>困り事の概要</a:t>
            </a:r>
            <a:endParaRPr lang="en-US" altLang="ja-JP" sz="1000" b="1" u="sng" dirty="0">
              <a:solidFill>
                <a:prstClr val="black"/>
              </a:solidFill>
              <a:latin typeface="Segoe UI"/>
              <a:ea typeface="メイリオ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Segoe UI"/>
                <a:ea typeface="メイリオ"/>
              </a:rPr>
              <a:t>開発工程で</a:t>
            </a:r>
            <a:r>
              <a:rPr lang="en-US" altLang="ja-JP" sz="1000" dirty="0">
                <a:solidFill>
                  <a:prstClr val="black"/>
                </a:solidFill>
                <a:latin typeface="Segoe UI"/>
                <a:ea typeface="メイリオ"/>
              </a:rPr>
              <a:t>100</a:t>
            </a:r>
            <a:r>
              <a:rPr lang="ja-JP" altLang="en-US" sz="1000" dirty="0">
                <a:solidFill>
                  <a:prstClr val="black"/>
                </a:solidFill>
                <a:latin typeface="Segoe UI"/>
                <a:ea typeface="メイリオ"/>
              </a:rPr>
              <a:t>ケース以上を熟練者のカンコツでトライ＆エラーを実施し、顧客要求を満たす〇〇を開発。近年中に同メンバーの他部署への人事異動が発生する可能性がある。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48551BB-0357-4DB8-95F9-69A809835D62}"/>
              </a:ext>
            </a:extLst>
          </p:cNvPr>
          <p:cNvSpPr/>
          <p:nvPr/>
        </p:nvSpPr>
        <p:spPr>
          <a:xfrm>
            <a:off x="6266096" y="1478615"/>
            <a:ext cx="5446527" cy="868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000" b="1" u="sng" dirty="0">
                <a:solidFill>
                  <a:prstClr val="black"/>
                </a:solidFill>
                <a:latin typeface="Segoe UI"/>
                <a:ea typeface="メイリオ"/>
              </a:rPr>
              <a:t>実現したいこと</a:t>
            </a:r>
            <a:endParaRPr lang="en-US" altLang="ja-JP" sz="1000" b="1" u="sng" dirty="0">
              <a:solidFill>
                <a:prstClr val="black"/>
              </a:solidFill>
              <a:latin typeface="Segoe UI"/>
              <a:ea typeface="メイリオ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Segoe UI"/>
                <a:ea typeface="メイリオ"/>
              </a:rPr>
              <a:t>少ない人員で開発を回し、開発工程の工数削減、効率化を図る</a:t>
            </a:r>
            <a:r>
              <a:rPr lang="ja-JP" altLang="en-US" sz="1000" b="1" dirty="0">
                <a:solidFill>
                  <a:prstClr val="black"/>
                </a:solidFill>
                <a:latin typeface="Segoe UI"/>
                <a:ea typeface="メイリオ"/>
              </a:rPr>
              <a:t>。</a:t>
            </a:r>
            <a:endParaRPr lang="en-US" altLang="ja-JP" sz="1000" dirty="0">
              <a:solidFill>
                <a:prstClr val="black"/>
              </a:solidFill>
              <a:latin typeface="Segoe UI"/>
              <a:ea typeface="メイリオ"/>
            </a:endParaRPr>
          </a:p>
        </p:txBody>
      </p:sp>
      <p:sp>
        <p:nvSpPr>
          <p:cNvPr id="41" name="Text Box 57">
            <a:extLst>
              <a:ext uri="{FF2B5EF4-FFF2-40B4-BE49-F238E27FC236}">
                <a16:creationId xmlns:a16="http://schemas.microsoft.com/office/drawing/2014/main" id="{97FCE581-CFC3-439F-A8AA-89C74A9C6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721" y="2630554"/>
            <a:ext cx="11521280" cy="31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ja-JP" altLang="en-US" sz="11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該当業務</a:t>
            </a:r>
            <a:r>
              <a:rPr lang="en-US" altLang="ja-JP" sz="11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1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製品機能が後工程に貢献する内容</a:t>
            </a:r>
            <a:r>
              <a:rPr lang="en-US" altLang="ja-JP" sz="11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1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使命</a:t>
            </a:r>
            <a:r>
              <a:rPr lang="en-US" altLang="ja-JP" sz="11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1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r>
              <a:rPr lang="en-US" altLang="ja-JP" sz="11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顧客が要求する性能の〇〇を開発し、生産する</a:t>
            </a:r>
            <a:endParaRPr lang="en-US" altLang="ja-JP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ja-JP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Text Box 57">
            <a:extLst>
              <a:ext uri="{FF2B5EF4-FFF2-40B4-BE49-F238E27FC236}">
                <a16:creationId xmlns:a16="http://schemas.microsoft.com/office/drawing/2014/main" id="{BCD58B9D-BDE8-4B02-8138-EB53754A6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376" y="3266393"/>
            <a:ext cx="5438189" cy="24223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ja-JP" altLang="en-US" sz="10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業務の現状の姿</a:t>
            </a:r>
            <a:r>
              <a:rPr lang="en-US" altLang="ja-JP" sz="10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000" b="1" u="sng" dirty="0" err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AsIs</a:t>
            </a:r>
            <a:r>
              <a:rPr lang="en-US" altLang="ja-JP" sz="10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0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概要　</a:t>
            </a:r>
            <a:r>
              <a:rPr lang="en-US" altLang="ja-JP" sz="10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0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現状が無い場合は未記載</a:t>
            </a:r>
            <a:endParaRPr lang="en-US" altLang="ja-JP" sz="1000" b="1" u="sng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ja-JP" sz="9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Text Box 57">
            <a:extLst>
              <a:ext uri="{FF2B5EF4-FFF2-40B4-BE49-F238E27FC236}">
                <a16:creationId xmlns:a16="http://schemas.microsoft.com/office/drawing/2014/main" id="{097303E7-7D9C-4DFF-8686-4634491E2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84" y="3525037"/>
            <a:ext cx="1435210" cy="10651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ja-JP" altLang="en-US" sz="800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前工程</a:t>
            </a:r>
            <a:endParaRPr lang="en-US" altLang="ja-JP" sz="800" u="sng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ja-JP" sz="800" u="sng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顧客が開発の要求を整理し、</a:t>
            </a: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当該部署に共有</a:t>
            </a: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Text Box 57">
            <a:extLst>
              <a:ext uri="{FF2B5EF4-FFF2-40B4-BE49-F238E27FC236}">
                <a16:creationId xmlns:a16="http://schemas.microsoft.com/office/drawing/2014/main" id="{C08D8B67-6581-4457-8210-C64E3C097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6596" y="3525037"/>
            <a:ext cx="2426590" cy="10651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ja-JP" altLang="en-US" sz="800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該当業務</a:t>
            </a:r>
            <a:endParaRPr lang="en-US" altLang="ja-JP" sz="800" u="sng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熟練者の経験や文献に基づきトライ</a:t>
            </a: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&amp;</a:t>
            </a: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エラーを実施</a:t>
            </a: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</a:t>
            </a: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顧客要求を満たすトライ結果を基に耐久評価を実施</a:t>
            </a: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3.</a:t>
            </a: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耐久評価クリア後の〇〇量産のための工程指示書を作成</a:t>
            </a: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Text Box 57">
            <a:extLst>
              <a:ext uri="{FF2B5EF4-FFF2-40B4-BE49-F238E27FC236}">
                <a16:creationId xmlns:a16="http://schemas.microsoft.com/office/drawing/2014/main" id="{C276957E-F6D5-45E5-8D72-20EEA4E4F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186" y="3525037"/>
            <a:ext cx="1440713" cy="10639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ja-JP" altLang="en-US" sz="800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後工程</a:t>
            </a:r>
            <a:endParaRPr lang="en-US" altLang="ja-JP" sz="800" u="sng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〇〇の量産</a:t>
            </a: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Text Box 57">
            <a:extLst>
              <a:ext uri="{FF2B5EF4-FFF2-40B4-BE49-F238E27FC236}">
                <a16:creationId xmlns:a16="http://schemas.microsoft.com/office/drawing/2014/main" id="{05630556-7C69-4209-A4E7-F2AD8D237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84" y="4648953"/>
            <a:ext cx="5302515" cy="9692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ja-JP" altLang="en-US" sz="105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該当業務に必要な工数</a:t>
            </a:r>
            <a:endParaRPr lang="en-US" altLang="ja-JP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トライあたりに必要な時間：</a:t>
            </a: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30</a:t>
            </a: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トライ</a:t>
            </a: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開発あたりに必要な平均トライ回数：</a:t>
            </a: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100</a:t>
            </a: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前後</a:t>
            </a: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開発に必要な人数：</a:t>
            </a: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人</a:t>
            </a: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部署内での開発数：</a:t>
            </a: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10/</a:t>
            </a: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年間工数　＝　</a:t>
            </a: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30(</a:t>
            </a: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)×100(</a:t>
            </a: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トライ</a:t>
            </a: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)×10(</a:t>
            </a: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回</a:t>
            </a: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＝　</a:t>
            </a: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30000</a:t>
            </a: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　＝　</a:t>
            </a: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500</a:t>
            </a: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時間</a:t>
            </a: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耐久評価と指示書作成の時間は含めていない</a:t>
            </a: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フローチャート: 抜出し 2">
            <a:extLst>
              <a:ext uri="{FF2B5EF4-FFF2-40B4-BE49-F238E27FC236}">
                <a16:creationId xmlns:a16="http://schemas.microsoft.com/office/drawing/2014/main" id="{BD76F60D-1954-4F87-8F94-3352B966FD0C}"/>
              </a:ext>
            </a:extLst>
          </p:cNvPr>
          <p:cNvSpPr/>
          <p:nvPr/>
        </p:nvSpPr>
        <p:spPr>
          <a:xfrm rot="5400000">
            <a:off x="6023185" y="4554224"/>
            <a:ext cx="186949" cy="72007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  <a:latin typeface="Segoe UI"/>
              <a:ea typeface="メイリオ"/>
            </a:endParaRPr>
          </a:p>
        </p:txBody>
      </p:sp>
      <p:sp>
        <p:nvSpPr>
          <p:cNvPr id="67" name="Text Box 57">
            <a:extLst>
              <a:ext uri="{FF2B5EF4-FFF2-40B4-BE49-F238E27FC236}">
                <a16:creationId xmlns:a16="http://schemas.microsoft.com/office/drawing/2014/main" id="{CA7AA708-37A6-46C7-83D4-6893D8AE6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59" y="4258887"/>
            <a:ext cx="1435536" cy="327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インプット：顧客要求</a:t>
            </a:r>
            <a:endParaRPr lang="en-US" altLang="ja-JP" sz="9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（エクセル</a:t>
            </a:r>
            <a:r>
              <a:rPr lang="en-US" altLang="ja-JP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or</a:t>
            </a:r>
            <a:r>
              <a:rPr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パワーポイント）</a:t>
            </a:r>
            <a:endParaRPr lang="en-US" altLang="ja-JP" sz="9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Text Box 57">
            <a:extLst>
              <a:ext uri="{FF2B5EF4-FFF2-40B4-BE49-F238E27FC236}">
                <a16:creationId xmlns:a16="http://schemas.microsoft.com/office/drawing/2014/main" id="{F2580D01-4AB5-40A4-A22E-40EEDA8E0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185" y="3729695"/>
            <a:ext cx="1440714" cy="327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アウトプット：工程指示書</a:t>
            </a:r>
            <a:endParaRPr lang="en-US" altLang="ja-JP" sz="9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Text Box 57">
            <a:extLst>
              <a:ext uri="{FF2B5EF4-FFF2-40B4-BE49-F238E27FC236}">
                <a16:creationId xmlns:a16="http://schemas.microsoft.com/office/drawing/2014/main" id="{A3166039-63F7-45A2-B05D-56F1F577C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6096" y="3266393"/>
            <a:ext cx="5438189" cy="24223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ja-JP" altLang="en-US" sz="9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業務の目指すの姿</a:t>
            </a:r>
            <a:r>
              <a:rPr lang="en-US" altLang="ja-JP" sz="9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900" b="1" u="sng" dirty="0" err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ToBe</a:t>
            </a:r>
            <a:r>
              <a:rPr lang="en-US" altLang="ja-JP" sz="9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9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概要</a:t>
            </a:r>
            <a:endParaRPr lang="en-US" altLang="ja-JP" sz="9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8" name="Text Box 57">
            <a:extLst>
              <a:ext uri="{FF2B5EF4-FFF2-40B4-BE49-F238E27FC236}">
                <a16:creationId xmlns:a16="http://schemas.microsoft.com/office/drawing/2014/main" id="{50A92CBA-8437-4F7D-9384-EAF56CB4B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779" y="3525037"/>
            <a:ext cx="1435210" cy="10651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ja-JP" altLang="en-US" sz="800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前工程</a:t>
            </a:r>
            <a:endParaRPr lang="en-US" altLang="ja-JP" sz="800" u="sng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顧客が開発の要求を整理し、</a:t>
            </a: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当該部署に共有</a:t>
            </a: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9" name="Text Box 57">
            <a:extLst>
              <a:ext uri="{FF2B5EF4-FFF2-40B4-BE49-F238E27FC236}">
                <a16:creationId xmlns:a16="http://schemas.microsoft.com/office/drawing/2014/main" id="{D6D6E698-2D5E-4C04-9B00-6A12A7F85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3316" y="3525037"/>
            <a:ext cx="2426590" cy="10651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ja-JP" altLang="en-US" sz="800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該当業務</a:t>
            </a:r>
            <a:endParaRPr lang="en-US" altLang="ja-JP" sz="800" u="sng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過去の実績に基づき、顧客要求を満たせるトライ内容を</a:t>
            </a: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が提案</a:t>
            </a: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</a:t>
            </a: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顧客要求を満たすトライ結果を基に耐久評価を実施</a:t>
            </a: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3.</a:t>
            </a: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耐久評価クリア後の〇〇量産のための工程指示書を</a:t>
            </a: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が作成</a:t>
            </a: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ja-JP" sz="800" u="sng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Text Box 57">
            <a:extLst>
              <a:ext uri="{FF2B5EF4-FFF2-40B4-BE49-F238E27FC236}">
                <a16:creationId xmlns:a16="http://schemas.microsoft.com/office/drawing/2014/main" id="{8CBF8BDE-190A-4FBA-BF82-07F5C1F6C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9906" y="3525037"/>
            <a:ext cx="1440713" cy="10639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ja-JP" altLang="en-US" sz="800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後工程</a:t>
            </a:r>
            <a:endParaRPr lang="en-US" altLang="ja-JP" sz="800" u="sng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〇〇の量産</a:t>
            </a: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2" name="Text Box 57">
            <a:extLst>
              <a:ext uri="{FF2B5EF4-FFF2-40B4-BE49-F238E27FC236}">
                <a16:creationId xmlns:a16="http://schemas.microsoft.com/office/drawing/2014/main" id="{0BD3D7AD-3366-427E-9DD7-5B26F84BE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779" y="4258887"/>
            <a:ext cx="1435536" cy="3279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インプット：顧客要求</a:t>
            </a:r>
            <a:endParaRPr lang="en-US" altLang="ja-JP" sz="9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（エクセル</a:t>
            </a:r>
            <a:r>
              <a:rPr lang="en-US" altLang="ja-JP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or</a:t>
            </a:r>
            <a:r>
              <a:rPr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パワーポイント）</a:t>
            </a:r>
            <a:endParaRPr lang="en-US" altLang="ja-JP" sz="9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Text Box 57">
            <a:extLst>
              <a:ext uri="{FF2B5EF4-FFF2-40B4-BE49-F238E27FC236}">
                <a16:creationId xmlns:a16="http://schemas.microsoft.com/office/drawing/2014/main" id="{3D220F1C-E53D-464C-96FD-18460799E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9905" y="3729695"/>
            <a:ext cx="1440714" cy="3279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アウトプット：工程指示書</a:t>
            </a:r>
            <a:endParaRPr lang="en-US" altLang="ja-JP" sz="9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Text Box 57">
            <a:extLst>
              <a:ext uri="{FF2B5EF4-FFF2-40B4-BE49-F238E27FC236}">
                <a16:creationId xmlns:a16="http://schemas.microsoft.com/office/drawing/2014/main" id="{7E762EC8-B166-4FD8-BEC5-663494BED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779" y="4648953"/>
            <a:ext cx="5302837" cy="969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58220" tIns="29110" rIns="58220" bIns="29110" anchor="t"/>
          <a:lstStyle>
            <a:lvl1pPr algn="l" defTabSz="825500" eaLnBrk="0" hangingPunct="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290513" indent="-285750" algn="l" defTabSz="825500" eaLnBrk="0" hangingPunct="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582613" indent="-228600" algn="l" defTabSz="8255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873125" indent="-228600" algn="l" defTabSz="825500" eaLnBrk="0" hangingPunct="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1163638" indent="-228600" algn="l" defTabSz="825500" eaLnBrk="0" hangingPunct="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16208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0780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25352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2992438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ja-JP" altLang="en-US" sz="105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改善後の期待効果</a:t>
            </a:r>
            <a:endParaRPr lang="en-US" altLang="ja-JP" sz="1050" b="1" u="sng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品質目標</a:t>
            </a: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</a:t>
            </a: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：人手での開発と同精度の品質</a:t>
            </a: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コスト目標</a:t>
            </a: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トライ以下での開発完了</a:t>
            </a: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納期</a:t>
            </a: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数量目標</a:t>
            </a: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</a:t>
            </a: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：人手の開発工数未満での納品可能</a:t>
            </a: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期待効果：開発工程</a:t>
            </a: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40</a:t>
            </a: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％削減</a:t>
            </a:r>
            <a:endParaRPr lang="en-US" altLang="ja-JP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フローチャート: 抜出し 46">
            <a:extLst>
              <a:ext uri="{FF2B5EF4-FFF2-40B4-BE49-F238E27FC236}">
                <a16:creationId xmlns:a16="http://schemas.microsoft.com/office/drawing/2014/main" id="{CB724B1B-47D8-49C3-AE7F-6E06CD51D3C1}"/>
              </a:ext>
            </a:extLst>
          </p:cNvPr>
          <p:cNvSpPr/>
          <p:nvPr/>
        </p:nvSpPr>
        <p:spPr>
          <a:xfrm rot="5400000">
            <a:off x="6023185" y="1876772"/>
            <a:ext cx="186949" cy="72007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  <a:latin typeface="Segoe UI"/>
              <a:ea typeface="メイリオ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E15438E0-2CC1-487F-9A28-AD48F20D98AA}"/>
              </a:ext>
            </a:extLst>
          </p:cNvPr>
          <p:cNvSpPr>
            <a:spLocks noChangeAspect="1"/>
          </p:cNvSpPr>
          <p:nvPr/>
        </p:nvSpPr>
        <p:spPr>
          <a:xfrm>
            <a:off x="5624631" y="2040900"/>
            <a:ext cx="248601" cy="248601"/>
          </a:xfrm>
          <a:prstGeom prst="ellipse">
            <a:avLst/>
          </a:prstGeom>
          <a:solidFill>
            <a:schemeClr val="accent3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1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A13D5E3C-7187-4E2C-ABD4-D75FC852C5AE}"/>
              </a:ext>
            </a:extLst>
          </p:cNvPr>
          <p:cNvSpPr>
            <a:spLocks noChangeAspect="1"/>
          </p:cNvSpPr>
          <p:nvPr/>
        </p:nvSpPr>
        <p:spPr>
          <a:xfrm>
            <a:off x="11411730" y="2040900"/>
            <a:ext cx="248601" cy="248601"/>
          </a:xfrm>
          <a:prstGeom prst="ellipse">
            <a:avLst/>
          </a:prstGeom>
          <a:solidFill>
            <a:schemeClr val="accent3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2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DA024D81-B151-47EF-80D8-91361DB4A9F9}"/>
              </a:ext>
            </a:extLst>
          </p:cNvPr>
          <p:cNvSpPr>
            <a:spLocks noChangeAspect="1"/>
          </p:cNvSpPr>
          <p:nvPr/>
        </p:nvSpPr>
        <p:spPr>
          <a:xfrm>
            <a:off x="5704158" y="4096547"/>
            <a:ext cx="248601" cy="248601"/>
          </a:xfrm>
          <a:prstGeom prst="ellipse">
            <a:avLst/>
          </a:prstGeom>
          <a:solidFill>
            <a:schemeClr val="accent3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kern="0" dirty="0">
                <a:solidFill>
                  <a:prstClr val="white"/>
                </a:solidFill>
                <a:latin typeface="Meiryo UI"/>
                <a:ea typeface="Meiryo UI"/>
              </a:rPr>
              <a:t>6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C95A15DB-1118-4A0A-AF9D-4CE7829D675E}"/>
              </a:ext>
            </a:extLst>
          </p:cNvPr>
          <p:cNvSpPr>
            <a:spLocks noChangeAspect="1"/>
          </p:cNvSpPr>
          <p:nvPr/>
        </p:nvSpPr>
        <p:spPr>
          <a:xfrm>
            <a:off x="11351573" y="4723307"/>
            <a:ext cx="248601" cy="248601"/>
          </a:xfrm>
          <a:prstGeom prst="ellipse">
            <a:avLst/>
          </a:prstGeom>
          <a:solidFill>
            <a:schemeClr val="accent3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kern="0" dirty="0">
                <a:solidFill>
                  <a:prstClr val="white"/>
                </a:solidFill>
                <a:latin typeface="Meiryo UI"/>
                <a:ea typeface="Meiryo UI"/>
              </a:rPr>
              <a:t>7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29773AE1-2B3D-44C0-9102-06E86D4F01E5}"/>
              </a:ext>
            </a:extLst>
          </p:cNvPr>
          <p:cNvSpPr>
            <a:spLocks noChangeAspect="1"/>
          </p:cNvSpPr>
          <p:nvPr/>
        </p:nvSpPr>
        <p:spPr>
          <a:xfrm>
            <a:off x="350721" y="4131183"/>
            <a:ext cx="248601" cy="248601"/>
          </a:xfrm>
          <a:prstGeom prst="ellipse">
            <a:avLst/>
          </a:prstGeom>
          <a:solidFill>
            <a:schemeClr val="accent3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kern="0" dirty="0">
                <a:solidFill>
                  <a:prstClr val="white"/>
                </a:solidFill>
                <a:latin typeface="Meiryo UI"/>
                <a:ea typeface="Meiryo UI"/>
              </a:rPr>
              <a:t>3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B32E3621-D9E1-42EB-8D7F-5D0F06204EE5}"/>
              </a:ext>
            </a:extLst>
          </p:cNvPr>
          <p:cNvSpPr>
            <a:spLocks noChangeAspect="1"/>
          </p:cNvSpPr>
          <p:nvPr/>
        </p:nvSpPr>
        <p:spPr>
          <a:xfrm>
            <a:off x="5704158" y="3604131"/>
            <a:ext cx="248601" cy="248601"/>
          </a:xfrm>
          <a:prstGeom prst="ellipse">
            <a:avLst/>
          </a:prstGeom>
          <a:solidFill>
            <a:schemeClr val="accent3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5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graphicFrame>
        <p:nvGraphicFramePr>
          <p:cNvPr id="59" name="表 58">
            <a:extLst>
              <a:ext uri="{FF2B5EF4-FFF2-40B4-BE49-F238E27FC236}">
                <a16:creationId xmlns:a16="http://schemas.microsoft.com/office/drawing/2014/main" id="{BCCE2F8C-FC3E-4F29-B820-B81FD48FA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113118"/>
              </p:ext>
            </p:extLst>
          </p:nvPr>
        </p:nvGraphicFramePr>
        <p:xfrm>
          <a:off x="12249504" y="2834"/>
          <a:ext cx="2601089" cy="6855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581">
                  <a:extLst>
                    <a:ext uri="{9D8B030D-6E8A-4147-A177-3AD203B41FA5}">
                      <a16:colId xmlns:a16="http://schemas.microsoft.com/office/drawing/2014/main" val="2258385922"/>
                    </a:ext>
                  </a:extLst>
                </a:gridCol>
                <a:gridCol w="2149508">
                  <a:extLst>
                    <a:ext uri="{9D8B030D-6E8A-4147-A177-3AD203B41FA5}">
                      <a16:colId xmlns:a16="http://schemas.microsoft.com/office/drawing/2014/main" val="1414850963"/>
                    </a:ext>
                  </a:extLst>
                </a:gridCol>
              </a:tblGrid>
              <a:tr h="2781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No.</a:t>
                      </a:r>
                      <a:endParaRPr kumimoji="1" lang="ja-JP" altLang="en-US" sz="11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補足説明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43837193"/>
                  </a:ext>
                </a:extLst>
              </a:tr>
              <a:tr h="939576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dirty="0">
                          <a:solidFill>
                            <a:schemeClr val="accent3"/>
                          </a:solidFill>
                        </a:rPr>
                        <a:t>❶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業務の困り事、何が問題なのかを分かりやすく記入して下さい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081197"/>
                  </a:ext>
                </a:extLst>
              </a:tr>
              <a:tr h="939576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dirty="0">
                          <a:solidFill>
                            <a:schemeClr val="accent3"/>
                          </a:solidFill>
                        </a:rPr>
                        <a:t>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どういう「状態」を実現したいかを記載してください</a:t>
                      </a:r>
                      <a:endParaRPr lang="en-US" altLang="ja-JP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algn="l"/>
                      <a:r>
                        <a:rPr lang="en-US" altLang="ja-JP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※</a:t>
                      </a: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手段は盛り込まない事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6728244"/>
                  </a:ext>
                </a:extLst>
              </a:tr>
              <a:tr h="93957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accent3"/>
                          </a:solidFill>
                        </a:rPr>
                        <a:t>➌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前工程が該当業務に渡す、</a:t>
                      </a:r>
                      <a:r>
                        <a:rPr kumimoji="1" lang="ja-JP" altLang="en-US" sz="1200" u="sng" dirty="0">
                          <a:solidFill>
                            <a:schemeClr val="tx1"/>
                          </a:solidFill>
                        </a:rPr>
                        <a:t>インプット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となる成果物やデータを記入して下さい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002827"/>
                  </a:ext>
                </a:extLst>
              </a:tr>
              <a:tr h="93957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accent3"/>
                          </a:solidFill>
                        </a:rPr>
                        <a:t>❹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該当業務の大まかな流れがわかるように</a:t>
                      </a:r>
                      <a:r>
                        <a:rPr kumimoji="1" lang="ja-JP" altLang="en-US" sz="1200" u="sng" dirty="0">
                          <a:solidFill>
                            <a:schemeClr val="tx1"/>
                          </a:solidFill>
                        </a:rPr>
                        <a:t>概要を記述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ください。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201180"/>
                  </a:ext>
                </a:extLst>
              </a:tr>
              <a:tr h="93957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accent3"/>
                          </a:solidFill>
                        </a:rPr>
                        <a:t>❺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該当業務が後工程に渡す、</a:t>
                      </a:r>
                      <a:r>
                        <a:rPr kumimoji="1" lang="ja-JP" altLang="en-US" sz="1200" u="sng" dirty="0">
                          <a:solidFill>
                            <a:schemeClr val="tx1"/>
                          </a:solidFill>
                        </a:rPr>
                        <a:t>アウトプット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となる成果物やデータを記入して下さい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4477899"/>
                  </a:ext>
                </a:extLst>
              </a:tr>
              <a:tr h="93957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accent3"/>
                          </a:solidFill>
                        </a:rPr>
                        <a:t>❻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該当業務１回にかかる工数、頻度が分かるように記入して下さい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1533907"/>
                  </a:ext>
                </a:extLst>
              </a:tr>
              <a:tr h="93957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accent3"/>
                          </a:solidFill>
                        </a:rPr>
                        <a:t>❼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目指す姿を実現できた時の目標や定性的</a:t>
                      </a:r>
                      <a:r>
                        <a:rPr lang="en-US" altLang="ja-JP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定量的な効果目標があれば記入してください</a:t>
                      </a:r>
                      <a:endParaRPr lang="en-US" altLang="ja-JP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39265"/>
                  </a:ext>
                </a:extLst>
              </a:tr>
            </a:tbl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CE3ED79-2607-434F-AF9A-7D4AABF7CBC8}"/>
              </a:ext>
            </a:extLst>
          </p:cNvPr>
          <p:cNvSpPr/>
          <p:nvPr/>
        </p:nvSpPr>
        <p:spPr>
          <a:xfrm>
            <a:off x="5651" y="-538647"/>
            <a:ext cx="1202731" cy="49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記入例</a:t>
            </a: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DDB0D012-B644-4529-9976-59EA88261BB3}"/>
              </a:ext>
            </a:extLst>
          </p:cNvPr>
          <p:cNvSpPr>
            <a:spLocks noChangeAspect="1"/>
          </p:cNvSpPr>
          <p:nvPr/>
        </p:nvSpPr>
        <p:spPr>
          <a:xfrm>
            <a:off x="4182182" y="3512079"/>
            <a:ext cx="248601" cy="248601"/>
          </a:xfrm>
          <a:prstGeom prst="ellipse">
            <a:avLst/>
          </a:prstGeom>
          <a:solidFill>
            <a:schemeClr val="accent3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4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153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プレースホルダー 1">
            <a:extLst>
              <a:ext uri="{FF2B5EF4-FFF2-40B4-BE49-F238E27FC236}">
                <a16:creationId xmlns:a16="http://schemas.microsoft.com/office/drawing/2014/main" id="{A1B102DA-3350-4FA2-96F0-4EB25F7DD4AE}"/>
              </a:ext>
            </a:extLst>
          </p:cNvPr>
          <p:cNvSpPr txBox="1">
            <a:spLocks/>
          </p:cNvSpPr>
          <p:nvPr/>
        </p:nvSpPr>
        <p:spPr>
          <a:xfrm>
            <a:off x="0" y="58403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1" sz="1600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1" sz="1200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1" sz="1050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1" sz="900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AsIs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業務フロー図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30036E3-11FE-4DA2-A61D-7473359DBFFC}"/>
              </a:ext>
            </a:extLst>
          </p:cNvPr>
          <p:cNvSpPr txBox="1"/>
          <p:nvPr/>
        </p:nvSpPr>
        <p:spPr>
          <a:xfrm>
            <a:off x="235801" y="505407"/>
            <a:ext cx="1182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◆テンプレート利用例（記載の仕方の説明）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　・時系列に沿って図形を配置する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B386B75-89D2-4B44-B0E9-5442B9A6EE3B}"/>
              </a:ext>
            </a:extLst>
          </p:cNvPr>
          <p:cNvSpPr txBox="1"/>
          <p:nvPr/>
        </p:nvSpPr>
        <p:spPr>
          <a:xfrm>
            <a:off x="10166756" y="891597"/>
            <a:ext cx="1949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ポイント（説明は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  <a:hlinkClick r:id="rId3" action="ppaction://hlinksldjump"/>
              </a:rPr>
              <a:t>ここ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を開く）</a:t>
            </a:r>
          </a:p>
        </p:txBody>
      </p:sp>
      <p:sp>
        <p:nvSpPr>
          <p:cNvPr id="60" name="吹き出し: 角を丸めた四角形 59">
            <a:extLst>
              <a:ext uri="{FF2B5EF4-FFF2-40B4-BE49-F238E27FC236}">
                <a16:creationId xmlns:a16="http://schemas.microsoft.com/office/drawing/2014/main" id="{EDD62D3E-65A4-45CF-B4FB-640DDE8A1957}"/>
              </a:ext>
            </a:extLst>
          </p:cNvPr>
          <p:cNvSpPr/>
          <p:nvPr/>
        </p:nvSpPr>
        <p:spPr>
          <a:xfrm>
            <a:off x="4169622" y="225120"/>
            <a:ext cx="3438546" cy="310634"/>
          </a:xfrm>
          <a:prstGeom prst="wedgeRoundRectCallout">
            <a:avLst>
              <a:gd name="adj1" fmla="val -37679"/>
              <a:gd name="adj2" fmla="val 70134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prstClr val="white"/>
                </a:solidFill>
                <a:latin typeface="Segoe UI"/>
                <a:ea typeface="メイリオ"/>
              </a:rPr>
              <a:t>詳細な書き方は</a:t>
            </a:r>
            <a:r>
              <a:rPr lang="en-US" altLang="ja-JP" sz="1200" dirty="0">
                <a:solidFill>
                  <a:prstClr val="white"/>
                </a:solidFill>
                <a:latin typeface="Segoe UI"/>
                <a:ea typeface="メイリオ"/>
              </a:rPr>
              <a:t>P.8~P.10</a:t>
            </a:r>
            <a:r>
              <a:rPr lang="ja-JP" altLang="en-US" sz="1200" dirty="0">
                <a:solidFill>
                  <a:prstClr val="white"/>
                </a:solidFill>
                <a:latin typeface="Segoe UI"/>
                <a:ea typeface="メイリオ"/>
              </a:rPr>
              <a:t>を参考にしてください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9DD644CB-6594-4183-BB2B-0EA774F0CE0F}"/>
              </a:ext>
            </a:extLst>
          </p:cNvPr>
          <p:cNvSpPr/>
          <p:nvPr/>
        </p:nvSpPr>
        <p:spPr>
          <a:xfrm>
            <a:off x="264478" y="3121776"/>
            <a:ext cx="1581413" cy="3311826"/>
          </a:xfrm>
          <a:prstGeom prst="rect">
            <a:avLst/>
          </a:prstGeom>
          <a:solidFill>
            <a:sysClr val="window" lastClr="FFFFFF">
              <a:lumMod val="75000"/>
              <a:alpha val="50000"/>
            </a:sys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E202873-3885-44E5-B2E5-849204F2F71E}"/>
              </a:ext>
            </a:extLst>
          </p:cNvPr>
          <p:cNvSpPr/>
          <p:nvPr/>
        </p:nvSpPr>
        <p:spPr>
          <a:xfrm>
            <a:off x="1927667" y="3121776"/>
            <a:ext cx="10133703" cy="1056248"/>
          </a:xfrm>
          <a:prstGeom prst="rect">
            <a:avLst/>
          </a:prstGeom>
          <a:solidFill>
            <a:sysClr val="window" lastClr="FFFFFF">
              <a:lumMod val="75000"/>
              <a:alpha val="50000"/>
            </a:sys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112D0C42-3E53-4D06-9223-18D7DB35C4B7}"/>
              </a:ext>
            </a:extLst>
          </p:cNvPr>
          <p:cNvSpPr txBox="1"/>
          <p:nvPr/>
        </p:nvSpPr>
        <p:spPr>
          <a:xfrm>
            <a:off x="1927668" y="312177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333333"/>
                </a:solidFill>
                <a:latin typeface="Meiryo UI"/>
                <a:ea typeface="Meiryo UI"/>
              </a:rPr>
              <a:t>開発責任者</a:t>
            </a:r>
            <a:endParaRPr lang="en-US" altLang="ja-JP" sz="1200" dirty="0">
              <a:solidFill>
                <a:srgbClr val="333333"/>
              </a:solidFill>
              <a:latin typeface="Meiryo UI"/>
              <a:ea typeface="Meiryo UI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0C32F321-50F2-4256-9994-0F1B36A3380D}"/>
              </a:ext>
            </a:extLst>
          </p:cNvPr>
          <p:cNvSpPr/>
          <p:nvPr/>
        </p:nvSpPr>
        <p:spPr>
          <a:xfrm>
            <a:off x="1927667" y="4248520"/>
            <a:ext cx="10133703" cy="1056248"/>
          </a:xfrm>
          <a:prstGeom prst="rect">
            <a:avLst/>
          </a:prstGeom>
          <a:solidFill>
            <a:sysClr val="window" lastClr="FFFFFF">
              <a:lumMod val="75000"/>
              <a:alpha val="50000"/>
            </a:sys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CA71A255-6C93-4F0D-AEBD-21435F2A6505}"/>
              </a:ext>
            </a:extLst>
          </p:cNvPr>
          <p:cNvSpPr txBox="1"/>
          <p:nvPr/>
        </p:nvSpPr>
        <p:spPr>
          <a:xfrm>
            <a:off x="1927668" y="424852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333333"/>
                </a:solidFill>
                <a:latin typeface="Meiryo UI"/>
                <a:ea typeface="Meiryo UI"/>
              </a:rPr>
              <a:t>開発担当者</a:t>
            </a:r>
            <a:endParaRPr lang="en-US" altLang="ja-JP" sz="1200" dirty="0">
              <a:solidFill>
                <a:srgbClr val="333333"/>
              </a:solidFill>
              <a:latin typeface="Meiryo UI"/>
              <a:ea typeface="Meiryo UI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1F0D7864-0DB2-4500-8215-6C9ED5D2297A}"/>
              </a:ext>
            </a:extLst>
          </p:cNvPr>
          <p:cNvCxnSpPr>
            <a:cxnSpLocks/>
            <a:stCxn id="84" idx="3"/>
            <a:endCxn id="88" idx="1"/>
          </p:cNvCxnSpPr>
          <p:nvPr/>
        </p:nvCxnSpPr>
        <p:spPr>
          <a:xfrm>
            <a:off x="3748195" y="3649900"/>
            <a:ext cx="842855" cy="1"/>
          </a:xfrm>
          <a:prstGeom prst="straightConnector1">
            <a:avLst/>
          </a:prstGeom>
          <a:noFill/>
          <a:ln w="9525" cap="flat" cmpd="sng" algn="ctr">
            <a:solidFill>
              <a:srgbClr val="001A72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5E829D1-80FF-4A06-9D26-080B1E99E189}"/>
              </a:ext>
            </a:extLst>
          </p:cNvPr>
          <p:cNvCxnSpPr>
            <a:cxnSpLocks/>
            <a:stCxn id="88" idx="3"/>
            <a:endCxn id="93" idx="1"/>
          </p:cNvCxnSpPr>
          <p:nvPr/>
        </p:nvCxnSpPr>
        <p:spPr>
          <a:xfrm flipV="1">
            <a:off x="5478223" y="3647756"/>
            <a:ext cx="762405" cy="2145"/>
          </a:xfrm>
          <a:prstGeom prst="straightConnector1">
            <a:avLst/>
          </a:prstGeom>
          <a:noFill/>
          <a:ln w="9525" cap="flat" cmpd="sng" algn="ctr">
            <a:solidFill>
              <a:srgbClr val="001A72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304E282A-9D2A-47AB-92A6-ACCFEDA04511}"/>
              </a:ext>
            </a:extLst>
          </p:cNvPr>
          <p:cNvCxnSpPr>
            <a:cxnSpLocks/>
            <a:stCxn id="93" idx="3"/>
            <a:endCxn id="127" idx="1"/>
          </p:cNvCxnSpPr>
          <p:nvPr/>
        </p:nvCxnSpPr>
        <p:spPr>
          <a:xfrm flipV="1">
            <a:off x="6489775" y="3641342"/>
            <a:ext cx="874856" cy="6414"/>
          </a:xfrm>
          <a:prstGeom prst="straightConnector1">
            <a:avLst/>
          </a:prstGeom>
          <a:noFill/>
          <a:ln w="9525" cap="flat" cmpd="sng" algn="ctr">
            <a:solidFill>
              <a:srgbClr val="001A72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4B7BE5E-ACA1-4890-A024-D2E0F94D6EEC}"/>
              </a:ext>
            </a:extLst>
          </p:cNvPr>
          <p:cNvSpPr/>
          <p:nvPr/>
        </p:nvSpPr>
        <p:spPr>
          <a:xfrm>
            <a:off x="1927667" y="5377353"/>
            <a:ext cx="10133703" cy="1056248"/>
          </a:xfrm>
          <a:prstGeom prst="rect">
            <a:avLst/>
          </a:prstGeom>
          <a:solidFill>
            <a:sysClr val="window" lastClr="FFFFFF">
              <a:lumMod val="75000"/>
              <a:alpha val="50000"/>
            </a:sys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ED566990-5080-42CC-9051-6E61C34589FF}"/>
              </a:ext>
            </a:extLst>
          </p:cNvPr>
          <p:cNvSpPr txBox="1"/>
          <p:nvPr/>
        </p:nvSpPr>
        <p:spPr>
          <a:xfrm>
            <a:off x="1927668" y="537735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333333"/>
                </a:solidFill>
                <a:latin typeface="Meiryo UI"/>
                <a:ea typeface="Meiryo UI"/>
              </a:rPr>
              <a:t>システム</a:t>
            </a:r>
            <a:endParaRPr lang="en-US" altLang="ja-JP" sz="1200" dirty="0">
              <a:solidFill>
                <a:srgbClr val="333333"/>
              </a:solidFill>
              <a:latin typeface="Meiryo UI"/>
              <a:ea typeface="Meiryo UI"/>
            </a:endParaRPr>
          </a:p>
        </p:txBody>
      </p:sp>
      <p:sp>
        <p:nvSpPr>
          <p:cNvPr id="80" name="フローチャート: 磁気ディスク 79">
            <a:extLst>
              <a:ext uri="{FF2B5EF4-FFF2-40B4-BE49-F238E27FC236}">
                <a16:creationId xmlns:a16="http://schemas.microsoft.com/office/drawing/2014/main" id="{EAEA72D4-F446-45E6-8E5B-3E4C4602035F}"/>
              </a:ext>
            </a:extLst>
          </p:cNvPr>
          <p:cNvSpPr/>
          <p:nvPr/>
        </p:nvSpPr>
        <p:spPr>
          <a:xfrm>
            <a:off x="4650385" y="5688647"/>
            <a:ext cx="742647" cy="445325"/>
          </a:xfrm>
          <a:prstGeom prst="flowChartMagneticDisk">
            <a:avLst/>
          </a:prstGeom>
          <a:gradFill rotWithShape="1">
            <a:gsLst>
              <a:gs pos="0">
                <a:srgbClr val="333333">
                  <a:tint val="50000"/>
                  <a:satMod val="300000"/>
                </a:srgbClr>
              </a:gs>
              <a:gs pos="35000">
                <a:srgbClr val="333333">
                  <a:tint val="37000"/>
                  <a:satMod val="300000"/>
                </a:srgbClr>
              </a:gs>
              <a:gs pos="100000">
                <a:srgbClr val="33333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33333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〇○システム</a:t>
            </a:r>
            <a:endParaRPr kumimoji="0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9FB21D9-0E04-47D2-A607-4C1DB33F29C6}"/>
              </a:ext>
            </a:extLst>
          </p:cNvPr>
          <p:cNvCxnSpPr>
            <a:cxnSpLocks/>
            <a:stCxn id="80" idx="1"/>
            <a:endCxn id="88" idx="2"/>
          </p:cNvCxnSpPr>
          <p:nvPr/>
        </p:nvCxnSpPr>
        <p:spPr>
          <a:xfrm flipV="1">
            <a:off x="5021709" y="3907654"/>
            <a:ext cx="12928" cy="1780993"/>
          </a:xfrm>
          <a:prstGeom prst="straightConnector1">
            <a:avLst/>
          </a:prstGeom>
          <a:noFill/>
          <a:ln w="9525" cap="flat" cmpd="sng" algn="ctr">
            <a:solidFill>
              <a:srgbClr val="001A72">
                <a:shade val="95000"/>
                <a:satMod val="105000"/>
              </a:srgbClr>
            </a:solidFill>
            <a:prstDash val="dash"/>
            <a:tailEnd type="triangle"/>
          </a:ln>
          <a:effectLst/>
        </p:spPr>
      </p:cxn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003C6668-2390-48AC-92DF-CDA3AA5EA07F}"/>
              </a:ext>
            </a:extLst>
          </p:cNvPr>
          <p:cNvSpPr/>
          <p:nvPr/>
        </p:nvSpPr>
        <p:spPr>
          <a:xfrm>
            <a:off x="1927667" y="2648792"/>
            <a:ext cx="10133703" cy="406706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  <a:effectLst/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●●開発業務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4583087B-4F22-4EF4-8726-050319C3C586}"/>
              </a:ext>
            </a:extLst>
          </p:cNvPr>
          <p:cNvSpPr/>
          <p:nvPr/>
        </p:nvSpPr>
        <p:spPr>
          <a:xfrm>
            <a:off x="264478" y="2648792"/>
            <a:ext cx="1581413" cy="406706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  <a:effectLst/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前工程</a:t>
            </a:r>
          </a:p>
        </p:txBody>
      </p:sp>
      <p:sp>
        <p:nvSpPr>
          <p:cNvPr id="84" name="角丸四角形 103">
            <a:extLst>
              <a:ext uri="{FF2B5EF4-FFF2-40B4-BE49-F238E27FC236}">
                <a16:creationId xmlns:a16="http://schemas.microsoft.com/office/drawing/2014/main" id="{8D250609-8E02-4813-8955-1088BCD1A42B}"/>
              </a:ext>
            </a:extLst>
          </p:cNvPr>
          <p:cNvSpPr/>
          <p:nvPr/>
        </p:nvSpPr>
        <p:spPr>
          <a:xfrm>
            <a:off x="2848195" y="3415900"/>
            <a:ext cx="900000" cy="46800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依頼内容受領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1DC4E1B-5ECA-4B7D-B35C-3C151F02FCF0}"/>
              </a:ext>
            </a:extLst>
          </p:cNvPr>
          <p:cNvSpPr/>
          <p:nvPr/>
        </p:nvSpPr>
        <p:spPr>
          <a:xfrm>
            <a:off x="611597" y="4509828"/>
            <a:ext cx="887173" cy="51550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開発要求整理、共有</a:t>
            </a:r>
            <a:endParaRPr kumimoji="0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cxnSp>
        <p:nvCxnSpPr>
          <p:cNvPr id="87" name="カギ線コネクタ 11">
            <a:extLst>
              <a:ext uri="{FF2B5EF4-FFF2-40B4-BE49-F238E27FC236}">
                <a16:creationId xmlns:a16="http://schemas.microsoft.com/office/drawing/2014/main" id="{C2746F6E-4855-4945-BE2B-E81902E02827}"/>
              </a:ext>
            </a:extLst>
          </p:cNvPr>
          <p:cNvCxnSpPr>
            <a:stCxn id="86" idx="3"/>
            <a:endCxn id="84" idx="1"/>
          </p:cNvCxnSpPr>
          <p:nvPr/>
        </p:nvCxnSpPr>
        <p:spPr>
          <a:xfrm flipV="1">
            <a:off x="1498770" y="3649900"/>
            <a:ext cx="1349425" cy="1117682"/>
          </a:xfrm>
          <a:prstGeom prst="bentConnector3">
            <a:avLst>
              <a:gd name="adj1" fmla="val 11924"/>
            </a:avLst>
          </a:prstGeom>
          <a:noFill/>
          <a:ln w="9525" cap="flat" cmpd="sng" algn="ctr">
            <a:solidFill>
              <a:srgbClr val="001A72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58DDFABA-ECE1-403B-AFF4-5C62E1A5D393}"/>
              </a:ext>
            </a:extLst>
          </p:cNvPr>
          <p:cNvSpPr/>
          <p:nvPr/>
        </p:nvSpPr>
        <p:spPr>
          <a:xfrm>
            <a:off x="4591050" y="3392147"/>
            <a:ext cx="887173" cy="51550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kern="0" dirty="0">
                <a:solidFill>
                  <a:srgbClr val="333333"/>
                </a:solidFill>
                <a:latin typeface="Meiryo UI"/>
                <a:ea typeface="Meiryo UI"/>
              </a:rPr>
              <a:t>依頼内容確認</a:t>
            </a:r>
            <a:endParaRPr kumimoji="0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88D660CB-1079-4B36-97E7-D65EF9AE472B}"/>
              </a:ext>
            </a:extLst>
          </p:cNvPr>
          <p:cNvGrpSpPr/>
          <p:nvPr/>
        </p:nvGrpSpPr>
        <p:grpSpPr>
          <a:xfrm>
            <a:off x="6240628" y="3110957"/>
            <a:ext cx="1044265" cy="705321"/>
            <a:chOff x="2091859" y="3296072"/>
            <a:chExt cx="1044265" cy="705321"/>
          </a:xfrm>
        </p:grpSpPr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BC6F0935-0A0C-49CD-BAE0-5B5A4387A6C2}"/>
                </a:ext>
              </a:extLst>
            </p:cNvPr>
            <p:cNvGrpSpPr/>
            <p:nvPr/>
          </p:nvGrpSpPr>
          <p:grpSpPr>
            <a:xfrm>
              <a:off x="2091859" y="3715034"/>
              <a:ext cx="249147" cy="286359"/>
              <a:chOff x="11302796" y="1988135"/>
              <a:chExt cx="249147" cy="286359"/>
            </a:xfrm>
          </p:grpSpPr>
          <p:sp>
            <p:nvSpPr>
              <p:cNvPr id="93" name="フローチャート: 判断 92">
                <a:extLst>
                  <a:ext uri="{FF2B5EF4-FFF2-40B4-BE49-F238E27FC236}">
                    <a16:creationId xmlns:a16="http://schemas.microsoft.com/office/drawing/2014/main" id="{D2ACD957-FC28-4C91-A44A-010F10A497BD}"/>
                  </a:ext>
                </a:extLst>
              </p:cNvPr>
              <p:cNvSpPr/>
              <p:nvPr/>
            </p:nvSpPr>
            <p:spPr>
              <a:xfrm>
                <a:off x="11302796" y="1988135"/>
                <a:ext cx="249147" cy="235674"/>
              </a:xfrm>
              <a:prstGeom prst="flowChartDecision">
                <a:avLst/>
              </a:prstGeom>
              <a:solidFill>
                <a:srgbClr val="001A72"/>
              </a:solidFill>
              <a:ln w="25400" cap="flat" cmpd="sng" algn="ctr">
                <a:solidFill>
                  <a:srgbClr val="001A72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94" name="正方形/長方形 93">
                <a:extLst>
                  <a:ext uri="{FF2B5EF4-FFF2-40B4-BE49-F238E27FC236}">
                    <a16:creationId xmlns:a16="http://schemas.microsoft.com/office/drawing/2014/main" id="{19C74743-CB4F-48A9-8241-FF9C7BE9FC15}"/>
                  </a:ext>
                </a:extLst>
              </p:cNvPr>
              <p:cNvSpPr/>
              <p:nvPr/>
            </p:nvSpPr>
            <p:spPr>
              <a:xfrm>
                <a:off x="11339710" y="2028273"/>
                <a:ext cx="184730" cy="246221"/>
              </a:xfrm>
              <a:prstGeom prst="rect">
                <a:avLst/>
              </a:prstGeom>
            </p:spPr>
            <p:txBody>
              <a:bodyPr wrap="none" anchor="ctr" anchorCtr="1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 UI"/>
                  <a:ea typeface="Meiryo UI"/>
                </a:endParaRPr>
              </a:p>
            </p:txBody>
          </p:sp>
        </p:grpSp>
        <p:sp>
          <p:nvSpPr>
            <p:cNvPr id="92" name="角丸四角形吹き出し 110">
              <a:extLst>
                <a:ext uri="{FF2B5EF4-FFF2-40B4-BE49-F238E27FC236}">
                  <a16:creationId xmlns:a16="http://schemas.microsoft.com/office/drawing/2014/main" id="{858D84CF-629D-43A0-852B-02F0523C2F5E}"/>
                </a:ext>
              </a:extLst>
            </p:cNvPr>
            <p:cNvSpPr/>
            <p:nvPr/>
          </p:nvSpPr>
          <p:spPr>
            <a:xfrm>
              <a:off x="2159470" y="3296072"/>
              <a:ext cx="976654" cy="320372"/>
            </a:xfrm>
            <a:prstGeom prst="wedgeRoundRectCallout">
              <a:avLst>
                <a:gd name="adj1" fmla="val -41934"/>
                <a:gd name="adj2" fmla="val 62500"/>
                <a:gd name="adj3" fmla="val 16667"/>
              </a:avLst>
            </a:prstGeom>
            <a:solidFill>
              <a:sysClr val="window" lastClr="FFFFFF"/>
            </a:solidFill>
            <a:ln w="2540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自部署で</a:t>
              </a:r>
              <a:endParaRPr kumimoji="0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開発可能か？</a:t>
              </a:r>
            </a:p>
          </p:txBody>
        </p:sp>
      </p:grp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02029343-A98E-44C1-AD4E-C2CA945694CA}"/>
              </a:ext>
            </a:extLst>
          </p:cNvPr>
          <p:cNvSpPr/>
          <p:nvPr/>
        </p:nvSpPr>
        <p:spPr>
          <a:xfrm>
            <a:off x="5926320" y="4518891"/>
            <a:ext cx="887173" cy="51550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開発着手</a:t>
            </a:r>
            <a:endParaRPr kumimoji="0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D21E024C-CCB8-4AEC-AA73-3DF3EDB26E14}"/>
              </a:ext>
            </a:extLst>
          </p:cNvPr>
          <p:cNvCxnSpPr>
            <a:stCxn id="93" idx="2"/>
            <a:endCxn id="95" idx="0"/>
          </p:cNvCxnSpPr>
          <p:nvPr/>
        </p:nvCxnSpPr>
        <p:spPr>
          <a:xfrm>
            <a:off x="6365202" y="3765593"/>
            <a:ext cx="4705" cy="753298"/>
          </a:xfrm>
          <a:prstGeom prst="straightConnector1">
            <a:avLst/>
          </a:prstGeom>
          <a:noFill/>
          <a:ln w="9525" cap="flat" cmpd="sng" algn="ctr">
            <a:solidFill>
              <a:srgbClr val="001A72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98" name="四角形吹き出し 115">
            <a:extLst>
              <a:ext uri="{FF2B5EF4-FFF2-40B4-BE49-F238E27FC236}">
                <a16:creationId xmlns:a16="http://schemas.microsoft.com/office/drawing/2014/main" id="{7EC03660-372C-4BC5-A5CA-69EBBE3C705F}"/>
              </a:ext>
            </a:extLst>
          </p:cNvPr>
          <p:cNvSpPr/>
          <p:nvPr/>
        </p:nvSpPr>
        <p:spPr>
          <a:xfrm>
            <a:off x="6945823" y="3993925"/>
            <a:ext cx="868367" cy="436605"/>
          </a:xfrm>
          <a:prstGeom prst="wedgeRectCallout">
            <a:avLst>
              <a:gd name="adj1" fmla="val -43690"/>
              <a:gd name="adj2" fmla="val 62500"/>
            </a:avLst>
          </a:prstGeom>
          <a:solidFill>
            <a:sysClr val="window" lastClr="FFFFFF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100</a:t>
            </a:r>
            <a:r>
              <a:rPr kumimoji="0" lang="ja-JP" altLang="en-US" sz="800" kern="0" dirty="0">
                <a:solidFill>
                  <a:srgbClr val="333333"/>
                </a:solidFill>
                <a:latin typeface="Meiryo UI"/>
                <a:ea typeface="Meiryo UI"/>
              </a:rPr>
              <a:t>回前後の</a:t>
            </a:r>
            <a:endParaRPr kumimoji="0" lang="en-US" altLang="ja-JP" sz="800" kern="0" dirty="0">
              <a:solidFill>
                <a:srgbClr val="333333"/>
              </a:solidFill>
              <a:latin typeface="Meiryo UI"/>
              <a:ea typeface="Meiryo U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kern="0" dirty="0">
                <a:solidFill>
                  <a:srgbClr val="333333"/>
                </a:solidFill>
                <a:latin typeface="Meiryo UI"/>
                <a:ea typeface="Meiryo UI"/>
              </a:rPr>
              <a:t>トライ</a:t>
            </a:r>
            <a:r>
              <a:rPr kumimoji="0" lang="en-US" altLang="ja-JP" sz="800" kern="0" dirty="0">
                <a:solidFill>
                  <a:srgbClr val="333333"/>
                </a:solidFill>
                <a:latin typeface="Meiryo UI"/>
                <a:ea typeface="Meiryo UI"/>
              </a:rPr>
              <a:t>&amp;</a:t>
            </a:r>
            <a:r>
              <a:rPr kumimoji="0" lang="ja-JP" altLang="en-US" sz="800" kern="0" dirty="0">
                <a:solidFill>
                  <a:srgbClr val="333333"/>
                </a:solidFill>
                <a:latin typeface="Meiryo UI"/>
                <a:ea typeface="Meiryo UI"/>
              </a:rPr>
              <a:t>エラー</a:t>
            </a:r>
            <a:endParaRPr kumimoji="0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711FBD4-4281-4930-AD5C-B87D77BBA35E}"/>
              </a:ext>
            </a:extLst>
          </p:cNvPr>
          <p:cNvSpPr/>
          <p:nvPr/>
        </p:nvSpPr>
        <p:spPr>
          <a:xfrm>
            <a:off x="7893194" y="4518891"/>
            <a:ext cx="887173" cy="51550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耐久評価</a:t>
            </a:r>
            <a:endParaRPr kumimoji="0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0ED2CE49-41EA-4B70-B05A-2DCEFE24DCC9}"/>
              </a:ext>
            </a:extLst>
          </p:cNvPr>
          <p:cNvCxnSpPr>
            <a:stCxn id="95" idx="3"/>
            <a:endCxn id="99" idx="1"/>
          </p:cNvCxnSpPr>
          <p:nvPr/>
        </p:nvCxnSpPr>
        <p:spPr>
          <a:xfrm>
            <a:off x="6813493" y="4776645"/>
            <a:ext cx="1079701" cy="0"/>
          </a:xfrm>
          <a:prstGeom prst="straightConnector1">
            <a:avLst/>
          </a:prstGeom>
          <a:noFill/>
          <a:ln w="9525" cap="flat" cmpd="sng" algn="ctr">
            <a:solidFill>
              <a:srgbClr val="001A72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3379E7EC-37DA-41FD-9FD5-5856EDE10FA8}"/>
              </a:ext>
            </a:extLst>
          </p:cNvPr>
          <p:cNvCxnSpPr>
            <a:cxnSpLocks/>
            <a:stCxn id="99" idx="3"/>
            <a:endCxn id="138" idx="1"/>
          </p:cNvCxnSpPr>
          <p:nvPr/>
        </p:nvCxnSpPr>
        <p:spPr>
          <a:xfrm flipV="1">
            <a:off x="8780367" y="4776473"/>
            <a:ext cx="906551" cy="172"/>
          </a:xfrm>
          <a:prstGeom prst="straightConnector1">
            <a:avLst/>
          </a:prstGeom>
          <a:noFill/>
          <a:ln w="9525" cap="flat" cmpd="sng" algn="ctr">
            <a:solidFill>
              <a:srgbClr val="001A72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02" name="フローチャート: 磁気ディスク 101">
            <a:extLst>
              <a:ext uri="{FF2B5EF4-FFF2-40B4-BE49-F238E27FC236}">
                <a16:creationId xmlns:a16="http://schemas.microsoft.com/office/drawing/2014/main" id="{4D9152F5-3EB8-49BA-A264-F8D64DFE76B8}"/>
              </a:ext>
            </a:extLst>
          </p:cNvPr>
          <p:cNvSpPr/>
          <p:nvPr/>
        </p:nvSpPr>
        <p:spPr>
          <a:xfrm>
            <a:off x="5993877" y="5688647"/>
            <a:ext cx="742647" cy="445325"/>
          </a:xfrm>
          <a:prstGeom prst="flowChartMagneticDisk">
            <a:avLst/>
          </a:prstGeom>
          <a:gradFill rotWithShape="1">
            <a:gsLst>
              <a:gs pos="0">
                <a:srgbClr val="333333">
                  <a:tint val="50000"/>
                  <a:satMod val="300000"/>
                </a:srgbClr>
              </a:gs>
              <a:gs pos="35000">
                <a:srgbClr val="333333">
                  <a:tint val="37000"/>
                  <a:satMod val="300000"/>
                </a:srgbClr>
              </a:gs>
              <a:gs pos="100000">
                <a:srgbClr val="33333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33333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kern="0" dirty="0">
                <a:solidFill>
                  <a:srgbClr val="333333"/>
                </a:solidFill>
                <a:latin typeface="Meiryo UI"/>
                <a:ea typeface="Meiryo UI"/>
              </a:rPr>
              <a:t>トライ環境</a:t>
            </a:r>
            <a:endParaRPr kumimoji="0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76C6450F-656B-4E27-828E-3C6A7B36AF4E}"/>
              </a:ext>
            </a:extLst>
          </p:cNvPr>
          <p:cNvSpPr txBox="1"/>
          <p:nvPr/>
        </p:nvSpPr>
        <p:spPr>
          <a:xfrm>
            <a:off x="4986030" y="4227691"/>
            <a:ext cx="292388" cy="10797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700" dirty="0">
                <a:solidFill>
                  <a:srgbClr val="333333"/>
                </a:solidFill>
                <a:latin typeface="Meiryo UI"/>
                <a:ea typeface="Meiryo UI"/>
              </a:rPr>
              <a:t>○○データダウンロード</a:t>
            </a: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A36D2B34-9D9A-42EC-B4F6-F639ED8BC19D}"/>
              </a:ext>
            </a:extLst>
          </p:cNvPr>
          <p:cNvSpPr/>
          <p:nvPr/>
        </p:nvSpPr>
        <p:spPr>
          <a:xfrm>
            <a:off x="264479" y="1724467"/>
            <a:ext cx="11796891" cy="853243"/>
          </a:xfrm>
          <a:prstGeom prst="rect">
            <a:avLst/>
          </a:prstGeom>
          <a:solidFill>
            <a:sysClr val="window" lastClr="FFFFFF">
              <a:lumMod val="75000"/>
              <a:alpha val="50000"/>
            </a:sys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4A6DEA76-9BE6-410D-B95D-D69843DC8F4C}"/>
              </a:ext>
            </a:extLst>
          </p:cNvPr>
          <p:cNvSpPr>
            <a:spLocks noChangeAspect="1"/>
          </p:cNvSpPr>
          <p:nvPr/>
        </p:nvSpPr>
        <p:spPr>
          <a:xfrm>
            <a:off x="3598419" y="2623195"/>
            <a:ext cx="248601" cy="248601"/>
          </a:xfrm>
          <a:prstGeom prst="ellipse">
            <a:avLst/>
          </a:prstGeom>
          <a:solidFill>
            <a:srgbClr val="FA0A3C">
              <a:lumMod val="40000"/>
              <a:lumOff val="6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2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539C70F2-42F9-43D3-A053-EC3E62B3F2BC}"/>
              </a:ext>
            </a:extLst>
          </p:cNvPr>
          <p:cNvSpPr>
            <a:spLocks noChangeAspect="1"/>
          </p:cNvSpPr>
          <p:nvPr/>
        </p:nvSpPr>
        <p:spPr>
          <a:xfrm>
            <a:off x="2794869" y="3025930"/>
            <a:ext cx="248601" cy="248601"/>
          </a:xfrm>
          <a:prstGeom prst="ellipse">
            <a:avLst/>
          </a:prstGeom>
          <a:solidFill>
            <a:srgbClr val="FA0A3C">
              <a:lumMod val="40000"/>
              <a:lumOff val="6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3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3373BEAB-5EA4-4A7E-8D74-03F54576BE37}"/>
              </a:ext>
            </a:extLst>
          </p:cNvPr>
          <p:cNvSpPr>
            <a:spLocks noChangeAspect="1"/>
          </p:cNvSpPr>
          <p:nvPr/>
        </p:nvSpPr>
        <p:spPr>
          <a:xfrm>
            <a:off x="384316" y="4314734"/>
            <a:ext cx="248601" cy="248601"/>
          </a:xfrm>
          <a:prstGeom prst="ellipse">
            <a:avLst/>
          </a:prstGeom>
          <a:solidFill>
            <a:srgbClr val="FA0A3C">
              <a:lumMod val="40000"/>
              <a:lumOff val="6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4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2C6B57B3-DDBD-42F5-B55C-D0AA0DD3DFBC}"/>
              </a:ext>
            </a:extLst>
          </p:cNvPr>
          <p:cNvSpPr>
            <a:spLocks noChangeAspect="1"/>
          </p:cNvSpPr>
          <p:nvPr/>
        </p:nvSpPr>
        <p:spPr>
          <a:xfrm>
            <a:off x="1701454" y="3985569"/>
            <a:ext cx="248601" cy="248601"/>
          </a:xfrm>
          <a:prstGeom prst="ellipse">
            <a:avLst/>
          </a:prstGeom>
          <a:solidFill>
            <a:srgbClr val="FA0A3C">
              <a:lumMod val="40000"/>
              <a:lumOff val="6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5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09" name="楕円 108">
            <a:extLst>
              <a:ext uri="{FF2B5EF4-FFF2-40B4-BE49-F238E27FC236}">
                <a16:creationId xmlns:a16="http://schemas.microsoft.com/office/drawing/2014/main" id="{B2E13E79-141F-4909-8F38-BA93BB9E9D02}"/>
              </a:ext>
            </a:extLst>
          </p:cNvPr>
          <p:cNvSpPr>
            <a:spLocks noChangeAspect="1"/>
          </p:cNvSpPr>
          <p:nvPr/>
        </p:nvSpPr>
        <p:spPr>
          <a:xfrm>
            <a:off x="3628253" y="3244795"/>
            <a:ext cx="248601" cy="248601"/>
          </a:xfrm>
          <a:prstGeom prst="ellipse">
            <a:avLst/>
          </a:prstGeom>
          <a:solidFill>
            <a:srgbClr val="FA0A3C">
              <a:lumMod val="40000"/>
              <a:lumOff val="6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6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10" name="楕円 109">
            <a:extLst>
              <a:ext uri="{FF2B5EF4-FFF2-40B4-BE49-F238E27FC236}">
                <a16:creationId xmlns:a16="http://schemas.microsoft.com/office/drawing/2014/main" id="{A6F22609-E1D4-4407-B721-0BE139E6D946}"/>
              </a:ext>
            </a:extLst>
          </p:cNvPr>
          <p:cNvSpPr>
            <a:spLocks noChangeAspect="1"/>
          </p:cNvSpPr>
          <p:nvPr/>
        </p:nvSpPr>
        <p:spPr>
          <a:xfrm>
            <a:off x="5224195" y="4276918"/>
            <a:ext cx="248601" cy="248601"/>
          </a:xfrm>
          <a:prstGeom prst="ellipse">
            <a:avLst/>
          </a:prstGeom>
          <a:solidFill>
            <a:srgbClr val="FA0A3C">
              <a:lumMod val="40000"/>
              <a:lumOff val="6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8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11" name="楕円 110">
            <a:extLst>
              <a:ext uri="{FF2B5EF4-FFF2-40B4-BE49-F238E27FC236}">
                <a16:creationId xmlns:a16="http://schemas.microsoft.com/office/drawing/2014/main" id="{8A26A9F5-AA30-4BB3-BC05-FAEC0E0BC8A1}"/>
              </a:ext>
            </a:extLst>
          </p:cNvPr>
          <p:cNvSpPr>
            <a:spLocks noChangeAspect="1"/>
          </p:cNvSpPr>
          <p:nvPr/>
        </p:nvSpPr>
        <p:spPr>
          <a:xfrm>
            <a:off x="4425636" y="5579588"/>
            <a:ext cx="248601" cy="248601"/>
          </a:xfrm>
          <a:prstGeom prst="ellipse">
            <a:avLst/>
          </a:prstGeom>
          <a:solidFill>
            <a:srgbClr val="FA0A3C">
              <a:lumMod val="40000"/>
              <a:lumOff val="6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7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12" name="楕円 111">
            <a:extLst>
              <a:ext uri="{FF2B5EF4-FFF2-40B4-BE49-F238E27FC236}">
                <a16:creationId xmlns:a16="http://schemas.microsoft.com/office/drawing/2014/main" id="{4BCF13B1-464F-438F-8A21-06A5B91C66A3}"/>
              </a:ext>
            </a:extLst>
          </p:cNvPr>
          <p:cNvSpPr>
            <a:spLocks noChangeAspect="1"/>
          </p:cNvSpPr>
          <p:nvPr/>
        </p:nvSpPr>
        <p:spPr>
          <a:xfrm>
            <a:off x="6064787" y="3255422"/>
            <a:ext cx="248601" cy="248601"/>
          </a:xfrm>
          <a:prstGeom prst="ellipse">
            <a:avLst/>
          </a:prstGeom>
          <a:solidFill>
            <a:srgbClr val="FA0A3C">
              <a:lumMod val="40000"/>
              <a:lumOff val="6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9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C5F33D44-8A99-44F8-B79A-4944C7E059CB}"/>
              </a:ext>
            </a:extLst>
          </p:cNvPr>
          <p:cNvSpPr>
            <a:spLocks noChangeAspect="1"/>
          </p:cNvSpPr>
          <p:nvPr/>
        </p:nvSpPr>
        <p:spPr>
          <a:xfrm>
            <a:off x="7683250" y="4276918"/>
            <a:ext cx="248601" cy="248601"/>
          </a:xfrm>
          <a:prstGeom prst="ellipse">
            <a:avLst/>
          </a:prstGeom>
          <a:solidFill>
            <a:srgbClr val="FA0A3C">
              <a:lumMod val="40000"/>
              <a:lumOff val="6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10</a:t>
            </a:r>
            <a:endParaRPr kumimoji="0" lang="ja-JP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CF6C3651-3BC3-48FB-AB42-5E6F0688572F}"/>
              </a:ext>
            </a:extLst>
          </p:cNvPr>
          <p:cNvSpPr>
            <a:spLocks noChangeAspect="1"/>
          </p:cNvSpPr>
          <p:nvPr/>
        </p:nvSpPr>
        <p:spPr>
          <a:xfrm>
            <a:off x="11331802" y="4403743"/>
            <a:ext cx="248601" cy="248601"/>
          </a:xfrm>
          <a:prstGeom prst="ellipse">
            <a:avLst/>
          </a:prstGeom>
          <a:solidFill>
            <a:srgbClr val="FA0A3C">
              <a:lumMod val="40000"/>
              <a:lumOff val="6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11</a:t>
            </a:r>
            <a:endParaRPr kumimoji="0" lang="ja-JP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15" name="角丸四角形 149">
            <a:extLst>
              <a:ext uri="{FF2B5EF4-FFF2-40B4-BE49-F238E27FC236}">
                <a16:creationId xmlns:a16="http://schemas.microsoft.com/office/drawing/2014/main" id="{F3F7FE90-2DD8-4DE0-90BD-A992C48D9580}"/>
              </a:ext>
            </a:extLst>
          </p:cNvPr>
          <p:cNvSpPr/>
          <p:nvPr/>
        </p:nvSpPr>
        <p:spPr>
          <a:xfrm>
            <a:off x="9097522" y="3403572"/>
            <a:ext cx="900000" cy="468000"/>
          </a:xfrm>
          <a:prstGeom prst="roundRect">
            <a:avLst/>
          </a:prstGeom>
          <a:solidFill>
            <a:srgbClr val="002060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終了</a:t>
            </a: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CC24BB41-3262-4B08-865C-8AE7FAE5527C}"/>
              </a:ext>
            </a:extLst>
          </p:cNvPr>
          <p:cNvSpPr>
            <a:spLocks noChangeAspect="1"/>
          </p:cNvSpPr>
          <p:nvPr/>
        </p:nvSpPr>
        <p:spPr>
          <a:xfrm>
            <a:off x="9812179" y="3081095"/>
            <a:ext cx="248601" cy="248601"/>
          </a:xfrm>
          <a:prstGeom prst="ellipse">
            <a:avLst/>
          </a:prstGeom>
          <a:solidFill>
            <a:srgbClr val="FA0A3C">
              <a:lumMod val="40000"/>
              <a:lumOff val="6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12</a:t>
            </a:r>
            <a:endParaRPr kumimoji="0" lang="ja-JP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8BF795FB-46F0-4EF2-BB00-B47B12BFF6D9}"/>
              </a:ext>
            </a:extLst>
          </p:cNvPr>
          <p:cNvSpPr txBox="1"/>
          <p:nvPr/>
        </p:nvSpPr>
        <p:spPr>
          <a:xfrm>
            <a:off x="264479" y="1788862"/>
            <a:ext cx="3494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333333"/>
                </a:solidFill>
                <a:latin typeface="Meiryo UI"/>
                <a:ea typeface="Meiryo UI"/>
              </a:rPr>
              <a:t>・基本的には開発依頼を受領してから開発に着手する</a:t>
            </a:r>
            <a:endParaRPr lang="en-US" altLang="ja-JP" sz="1200" dirty="0">
              <a:solidFill>
                <a:srgbClr val="333333"/>
              </a:solidFill>
              <a:latin typeface="Meiryo UI"/>
              <a:ea typeface="Meiryo UI"/>
            </a:endParaRPr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BBF9CD03-3A7A-43B5-AF34-9CFB3D1C53ED}"/>
              </a:ext>
            </a:extLst>
          </p:cNvPr>
          <p:cNvSpPr/>
          <p:nvPr/>
        </p:nvSpPr>
        <p:spPr>
          <a:xfrm>
            <a:off x="264479" y="1258843"/>
            <a:ext cx="11796892" cy="406706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  <a:effectLst/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前提条件（処理の方針・基準等を明記）</a:t>
            </a:r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7724FFDA-836B-42C3-AD08-19B38A538785}"/>
              </a:ext>
            </a:extLst>
          </p:cNvPr>
          <p:cNvSpPr>
            <a:spLocks noChangeAspect="1"/>
          </p:cNvSpPr>
          <p:nvPr/>
        </p:nvSpPr>
        <p:spPr>
          <a:xfrm>
            <a:off x="4591050" y="1151738"/>
            <a:ext cx="248601" cy="248601"/>
          </a:xfrm>
          <a:prstGeom prst="ellipse">
            <a:avLst/>
          </a:prstGeom>
          <a:solidFill>
            <a:srgbClr val="FA0A3C">
              <a:lumMod val="40000"/>
              <a:lumOff val="6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1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27070D5D-3207-449F-AAF5-863E3EF6C452}"/>
              </a:ext>
            </a:extLst>
          </p:cNvPr>
          <p:cNvGrpSpPr/>
          <p:nvPr/>
        </p:nvGrpSpPr>
        <p:grpSpPr>
          <a:xfrm>
            <a:off x="11196534" y="4686644"/>
            <a:ext cx="180000" cy="180000"/>
            <a:chOff x="270890" y="5053365"/>
            <a:chExt cx="180000" cy="180000"/>
          </a:xfrm>
        </p:grpSpPr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DECC256F-5E21-474B-9BC0-6FF6C5EA243D}"/>
                </a:ext>
              </a:extLst>
            </p:cNvPr>
            <p:cNvSpPr/>
            <p:nvPr/>
          </p:nvSpPr>
          <p:spPr>
            <a:xfrm>
              <a:off x="270890" y="5053365"/>
              <a:ext cx="180000" cy="1800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1A7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5483A0F8-6B7D-429C-9AE4-417DDF1FA47B}"/>
                </a:ext>
              </a:extLst>
            </p:cNvPr>
            <p:cNvSpPr/>
            <p:nvPr/>
          </p:nvSpPr>
          <p:spPr>
            <a:xfrm>
              <a:off x="306890" y="5089365"/>
              <a:ext cx="108000" cy="1080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1A7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</p:grpSp>
      <p:sp>
        <p:nvSpPr>
          <p:cNvPr id="124" name="楕円 123">
            <a:extLst>
              <a:ext uri="{FF2B5EF4-FFF2-40B4-BE49-F238E27FC236}">
                <a16:creationId xmlns:a16="http://schemas.microsoft.com/office/drawing/2014/main" id="{324EA01E-B39A-4E32-9724-B1DFB989D04B}"/>
              </a:ext>
            </a:extLst>
          </p:cNvPr>
          <p:cNvSpPr>
            <a:spLocks noChangeAspect="1"/>
          </p:cNvSpPr>
          <p:nvPr/>
        </p:nvSpPr>
        <p:spPr>
          <a:xfrm>
            <a:off x="9965048" y="906809"/>
            <a:ext cx="248601" cy="248601"/>
          </a:xfrm>
          <a:prstGeom prst="ellipse">
            <a:avLst/>
          </a:prstGeom>
          <a:solidFill>
            <a:srgbClr val="FA0A3C">
              <a:lumMod val="40000"/>
              <a:lumOff val="6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#</a:t>
            </a:r>
            <a:endParaRPr kumimoji="0" lang="ja-JP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9F435AB9-9B9E-4953-BBD9-BD9313BC5FD0}"/>
              </a:ext>
            </a:extLst>
          </p:cNvPr>
          <p:cNvSpPr/>
          <p:nvPr/>
        </p:nvSpPr>
        <p:spPr>
          <a:xfrm>
            <a:off x="5651" y="-538647"/>
            <a:ext cx="1202731" cy="49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記入例</a:t>
            </a: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89F41EB8-4F1B-4CC1-89DC-F7A42DB1BF61}"/>
              </a:ext>
            </a:extLst>
          </p:cNvPr>
          <p:cNvSpPr txBox="1"/>
          <p:nvPr/>
        </p:nvSpPr>
        <p:spPr>
          <a:xfrm>
            <a:off x="264477" y="312177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333333"/>
                </a:solidFill>
                <a:latin typeface="Meiryo UI"/>
                <a:ea typeface="Meiryo UI"/>
              </a:rPr>
              <a:t>開発依頼者</a:t>
            </a:r>
            <a:endParaRPr lang="en-US" altLang="ja-JP" sz="1200" dirty="0">
              <a:solidFill>
                <a:srgbClr val="333333"/>
              </a:solidFill>
              <a:latin typeface="Meiryo UI"/>
              <a:ea typeface="Meiryo UI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961CF179-1222-4B9E-AAD5-AD1BCFF11159}"/>
              </a:ext>
            </a:extLst>
          </p:cNvPr>
          <p:cNvSpPr/>
          <p:nvPr/>
        </p:nvSpPr>
        <p:spPr>
          <a:xfrm>
            <a:off x="7364631" y="3383588"/>
            <a:ext cx="887173" cy="51550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開発依頼者に</a:t>
            </a:r>
            <a:endParaRPr kumimoji="0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対応不可の連絡</a:t>
            </a:r>
            <a:endParaRPr kumimoji="0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5BD95678-8449-4018-8D07-7BB89EDE83CE}"/>
              </a:ext>
            </a:extLst>
          </p:cNvPr>
          <p:cNvCxnSpPr>
            <a:cxnSpLocks/>
            <a:stCxn id="127" idx="3"/>
            <a:endCxn id="115" idx="1"/>
          </p:cNvCxnSpPr>
          <p:nvPr/>
        </p:nvCxnSpPr>
        <p:spPr>
          <a:xfrm flipV="1">
            <a:off x="8251804" y="3637572"/>
            <a:ext cx="845718" cy="3770"/>
          </a:xfrm>
          <a:prstGeom prst="straightConnector1">
            <a:avLst/>
          </a:prstGeom>
          <a:noFill/>
          <a:ln w="9525" cap="flat" cmpd="sng" algn="ctr">
            <a:solidFill>
              <a:srgbClr val="001A72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1A35268E-D1F7-41FC-A607-0E380BB465D8}"/>
              </a:ext>
            </a:extLst>
          </p:cNvPr>
          <p:cNvSpPr txBox="1"/>
          <p:nvPr/>
        </p:nvSpPr>
        <p:spPr>
          <a:xfrm>
            <a:off x="6305185" y="396154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/>
              <a:t>可能</a:t>
            </a: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B35DA828-5898-49D3-8AB6-5D2B8515634A}"/>
              </a:ext>
            </a:extLst>
          </p:cNvPr>
          <p:cNvSpPr txBox="1"/>
          <p:nvPr/>
        </p:nvSpPr>
        <p:spPr>
          <a:xfrm>
            <a:off x="6677839" y="347295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/>
              <a:t>不可</a:t>
            </a:r>
          </a:p>
        </p:txBody>
      </p:sp>
      <p:sp>
        <p:nvSpPr>
          <p:cNvPr id="131" name="円弧 130">
            <a:extLst>
              <a:ext uri="{FF2B5EF4-FFF2-40B4-BE49-F238E27FC236}">
                <a16:creationId xmlns:a16="http://schemas.microsoft.com/office/drawing/2014/main" id="{7E966748-2A7B-4448-9EEB-6BBFEEC2D961}"/>
              </a:ext>
            </a:extLst>
          </p:cNvPr>
          <p:cNvSpPr>
            <a:spLocks noChangeAspect="1"/>
          </p:cNvSpPr>
          <p:nvPr/>
        </p:nvSpPr>
        <p:spPr>
          <a:xfrm>
            <a:off x="6648675" y="4366553"/>
            <a:ext cx="321206" cy="321206"/>
          </a:xfrm>
          <a:prstGeom prst="arc">
            <a:avLst>
              <a:gd name="adj1" fmla="val 10713032"/>
              <a:gd name="adj2" fmla="val 54649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四角形吹き出し 115">
            <a:extLst>
              <a:ext uri="{FF2B5EF4-FFF2-40B4-BE49-F238E27FC236}">
                <a16:creationId xmlns:a16="http://schemas.microsoft.com/office/drawing/2014/main" id="{D4349315-2512-450C-9542-F7F572C6E7A4}"/>
              </a:ext>
            </a:extLst>
          </p:cNvPr>
          <p:cNvSpPr/>
          <p:nvPr/>
        </p:nvSpPr>
        <p:spPr>
          <a:xfrm>
            <a:off x="8698047" y="3993925"/>
            <a:ext cx="868367" cy="436605"/>
          </a:xfrm>
          <a:prstGeom prst="wedgeRectCallout">
            <a:avLst>
              <a:gd name="adj1" fmla="val -43690"/>
              <a:gd name="adj2" fmla="val 62500"/>
            </a:avLst>
          </a:prstGeom>
          <a:solidFill>
            <a:sysClr val="window" lastClr="FFFFFF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kern="0" dirty="0">
                <a:solidFill>
                  <a:srgbClr val="333333"/>
                </a:solidFill>
                <a:latin typeface="Meiryo UI"/>
                <a:ea typeface="Meiryo UI"/>
              </a:rPr>
              <a:t>最長</a:t>
            </a:r>
            <a:r>
              <a:rPr kumimoji="0" lang="en-US" altLang="ja-JP" sz="800" kern="0" dirty="0">
                <a:solidFill>
                  <a:srgbClr val="333333"/>
                </a:solidFill>
                <a:latin typeface="Meiryo UI"/>
                <a:ea typeface="Meiryo UI"/>
              </a:rPr>
              <a:t>3</a:t>
            </a:r>
            <a:r>
              <a:rPr kumimoji="0" lang="ja-JP" altLang="en-US" sz="800" kern="0" dirty="0">
                <a:solidFill>
                  <a:srgbClr val="333333"/>
                </a:solidFill>
                <a:latin typeface="Meiryo UI"/>
                <a:ea typeface="Meiryo UI"/>
              </a:rPr>
              <a:t>か月間</a:t>
            </a:r>
            <a:endParaRPr kumimoji="0" lang="en-US" altLang="ja-JP" sz="800" kern="0" dirty="0">
              <a:solidFill>
                <a:srgbClr val="333333"/>
              </a:solidFill>
              <a:latin typeface="Meiryo UI"/>
              <a:ea typeface="Meiryo U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kern="0" dirty="0">
                <a:solidFill>
                  <a:srgbClr val="333333"/>
                </a:solidFill>
                <a:latin typeface="Meiryo UI"/>
                <a:ea typeface="Meiryo UI"/>
              </a:rPr>
              <a:t>実施</a:t>
            </a:r>
            <a:endParaRPr kumimoji="0" lang="en-US" altLang="ja-JP" sz="800" kern="0" dirty="0">
              <a:solidFill>
                <a:srgbClr val="333333"/>
              </a:solidFill>
              <a:latin typeface="Meiryo UI"/>
              <a:ea typeface="Meiryo U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kern="0" dirty="0">
                <a:solidFill>
                  <a:srgbClr val="333333"/>
                </a:solidFill>
                <a:latin typeface="Meiryo UI"/>
                <a:ea typeface="Meiryo UI"/>
              </a:rPr>
              <a:t>(</a:t>
            </a:r>
            <a:r>
              <a:rPr kumimoji="0" lang="ja-JP" altLang="en-US" sz="800" kern="0" dirty="0">
                <a:solidFill>
                  <a:srgbClr val="333333"/>
                </a:solidFill>
                <a:latin typeface="Meiryo UI"/>
                <a:ea typeface="Meiryo UI"/>
              </a:rPr>
              <a:t>基本的は放置</a:t>
            </a:r>
            <a:r>
              <a:rPr kumimoji="0" lang="en-US" altLang="ja-JP" sz="800" kern="0" dirty="0">
                <a:solidFill>
                  <a:srgbClr val="333333"/>
                </a:solidFill>
                <a:latin typeface="Meiryo UI"/>
                <a:ea typeface="Meiryo UI"/>
              </a:rPr>
              <a:t>)</a:t>
            </a:r>
          </a:p>
        </p:txBody>
      </p:sp>
      <p:sp>
        <p:nvSpPr>
          <p:cNvPr id="133" name="フローチャート: 磁気ディスク 132">
            <a:extLst>
              <a:ext uri="{FF2B5EF4-FFF2-40B4-BE49-F238E27FC236}">
                <a16:creationId xmlns:a16="http://schemas.microsoft.com/office/drawing/2014/main" id="{0FC6A7AD-2923-4900-AE1D-E49DCC404ACC}"/>
              </a:ext>
            </a:extLst>
          </p:cNvPr>
          <p:cNvSpPr/>
          <p:nvPr/>
        </p:nvSpPr>
        <p:spPr>
          <a:xfrm>
            <a:off x="7968842" y="5688647"/>
            <a:ext cx="742647" cy="445325"/>
          </a:xfrm>
          <a:prstGeom prst="flowChartMagneticDisk">
            <a:avLst/>
          </a:prstGeom>
          <a:gradFill rotWithShape="1">
            <a:gsLst>
              <a:gs pos="0">
                <a:srgbClr val="333333">
                  <a:tint val="50000"/>
                  <a:satMod val="300000"/>
                </a:srgbClr>
              </a:gs>
              <a:gs pos="35000">
                <a:srgbClr val="333333">
                  <a:tint val="37000"/>
                  <a:satMod val="300000"/>
                </a:srgbClr>
              </a:gs>
              <a:gs pos="100000">
                <a:srgbClr val="33333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33333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kern="0" dirty="0">
                <a:solidFill>
                  <a:srgbClr val="333333"/>
                </a:solidFill>
                <a:latin typeface="Meiryo UI"/>
                <a:ea typeface="Meiryo UI"/>
              </a:rPr>
              <a:t>評価環境</a:t>
            </a:r>
            <a:endParaRPr kumimoji="0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17419363-E48C-44BD-B283-482DFB683598}"/>
              </a:ext>
            </a:extLst>
          </p:cNvPr>
          <p:cNvGrpSpPr/>
          <p:nvPr/>
        </p:nvGrpSpPr>
        <p:grpSpPr>
          <a:xfrm>
            <a:off x="9686918" y="4239674"/>
            <a:ext cx="1044265" cy="705321"/>
            <a:chOff x="2091859" y="3296072"/>
            <a:chExt cx="1044265" cy="705321"/>
          </a:xfrm>
        </p:grpSpPr>
        <p:grpSp>
          <p:nvGrpSpPr>
            <p:cNvPr id="135" name="グループ化 134">
              <a:extLst>
                <a:ext uri="{FF2B5EF4-FFF2-40B4-BE49-F238E27FC236}">
                  <a16:creationId xmlns:a16="http://schemas.microsoft.com/office/drawing/2014/main" id="{321E48FD-1C09-4343-9481-501F9D580298}"/>
                </a:ext>
              </a:extLst>
            </p:cNvPr>
            <p:cNvGrpSpPr/>
            <p:nvPr/>
          </p:nvGrpSpPr>
          <p:grpSpPr>
            <a:xfrm>
              <a:off x="2091859" y="3715034"/>
              <a:ext cx="249147" cy="286359"/>
              <a:chOff x="11302796" y="1988135"/>
              <a:chExt cx="249147" cy="286359"/>
            </a:xfrm>
          </p:grpSpPr>
          <p:sp>
            <p:nvSpPr>
              <p:cNvPr id="138" name="フローチャート: 判断 137">
                <a:extLst>
                  <a:ext uri="{FF2B5EF4-FFF2-40B4-BE49-F238E27FC236}">
                    <a16:creationId xmlns:a16="http://schemas.microsoft.com/office/drawing/2014/main" id="{2A47703D-E5EE-49F9-BA89-5F48F9EF22CB}"/>
                  </a:ext>
                </a:extLst>
              </p:cNvPr>
              <p:cNvSpPr/>
              <p:nvPr/>
            </p:nvSpPr>
            <p:spPr>
              <a:xfrm>
                <a:off x="11302796" y="1988135"/>
                <a:ext cx="249147" cy="235674"/>
              </a:xfrm>
              <a:prstGeom prst="flowChartDecision">
                <a:avLst/>
              </a:prstGeom>
              <a:solidFill>
                <a:srgbClr val="001A72"/>
              </a:solidFill>
              <a:ln w="25400" cap="flat" cmpd="sng" algn="ctr">
                <a:solidFill>
                  <a:srgbClr val="001A72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139" name="正方形/長方形 138">
                <a:extLst>
                  <a:ext uri="{FF2B5EF4-FFF2-40B4-BE49-F238E27FC236}">
                    <a16:creationId xmlns:a16="http://schemas.microsoft.com/office/drawing/2014/main" id="{77C74B8A-8CE5-4E0F-B1E8-EEB387A591ED}"/>
                  </a:ext>
                </a:extLst>
              </p:cNvPr>
              <p:cNvSpPr/>
              <p:nvPr/>
            </p:nvSpPr>
            <p:spPr>
              <a:xfrm>
                <a:off x="11339710" y="2028273"/>
                <a:ext cx="184730" cy="246221"/>
              </a:xfrm>
              <a:prstGeom prst="rect">
                <a:avLst/>
              </a:prstGeom>
            </p:spPr>
            <p:txBody>
              <a:bodyPr wrap="none" anchor="ctr" anchorCtr="1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 UI"/>
                  <a:ea typeface="Meiryo UI"/>
                </a:endParaRPr>
              </a:p>
            </p:txBody>
          </p:sp>
        </p:grpSp>
        <p:sp>
          <p:nvSpPr>
            <p:cNvPr id="136" name="角丸四角形吹き出し 110">
              <a:extLst>
                <a:ext uri="{FF2B5EF4-FFF2-40B4-BE49-F238E27FC236}">
                  <a16:creationId xmlns:a16="http://schemas.microsoft.com/office/drawing/2014/main" id="{C0B1C78A-6D7C-4D1C-B7A0-D6D9C55E8BC9}"/>
                </a:ext>
              </a:extLst>
            </p:cNvPr>
            <p:cNvSpPr/>
            <p:nvPr/>
          </p:nvSpPr>
          <p:spPr>
            <a:xfrm>
              <a:off x="2159470" y="3296072"/>
              <a:ext cx="976654" cy="320372"/>
            </a:xfrm>
            <a:prstGeom prst="wedgeRoundRectCallout">
              <a:avLst>
                <a:gd name="adj1" fmla="val -41934"/>
                <a:gd name="adj2" fmla="val 62500"/>
                <a:gd name="adj3" fmla="val 16667"/>
              </a:avLst>
            </a:prstGeom>
            <a:solidFill>
              <a:sysClr val="window" lastClr="FFFFFF"/>
            </a:solidFill>
            <a:ln w="2540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耐久評価を</a:t>
              </a:r>
              <a:endParaRPr kumimoji="0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クリアしたか？</a:t>
              </a:r>
              <a:endParaRPr kumimoji="0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</p:grpSp>
      <p:cxnSp>
        <p:nvCxnSpPr>
          <p:cNvPr id="140" name="カギ線コネクタ 11">
            <a:extLst>
              <a:ext uri="{FF2B5EF4-FFF2-40B4-BE49-F238E27FC236}">
                <a16:creationId xmlns:a16="http://schemas.microsoft.com/office/drawing/2014/main" id="{BD2E1256-AA4A-4C04-95BB-EE0D69E33A94}"/>
              </a:ext>
            </a:extLst>
          </p:cNvPr>
          <p:cNvCxnSpPr>
            <a:cxnSpLocks/>
            <a:stCxn id="138" idx="2"/>
            <a:endCxn id="95" idx="2"/>
          </p:cNvCxnSpPr>
          <p:nvPr/>
        </p:nvCxnSpPr>
        <p:spPr>
          <a:xfrm rot="5400000">
            <a:off x="8020656" y="3243562"/>
            <a:ext cx="140088" cy="3441585"/>
          </a:xfrm>
          <a:prstGeom prst="bentConnector3">
            <a:avLst>
              <a:gd name="adj1" fmla="val 228276"/>
            </a:avLst>
          </a:prstGeom>
          <a:noFill/>
          <a:ln w="9525" cap="flat" cmpd="sng" algn="ctr">
            <a:solidFill>
              <a:srgbClr val="001A72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DB5CAC09-9B5C-435D-93F8-6B5B698C5E41}"/>
              </a:ext>
            </a:extLst>
          </p:cNvPr>
          <p:cNvCxnSpPr>
            <a:cxnSpLocks/>
            <a:stCxn id="138" idx="3"/>
            <a:endCxn id="122" idx="2"/>
          </p:cNvCxnSpPr>
          <p:nvPr/>
        </p:nvCxnSpPr>
        <p:spPr>
          <a:xfrm>
            <a:off x="9936065" y="4776473"/>
            <a:ext cx="1260469" cy="171"/>
          </a:xfrm>
          <a:prstGeom prst="straightConnector1">
            <a:avLst/>
          </a:prstGeom>
          <a:noFill/>
          <a:ln w="9525" cap="flat" cmpd="sng" algn="ctr">
            <a:solidFill>
              <a:srgbClr val="001A72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92755C56-E158-4E0A-AF0B-EB4DC63AA7D1}"/>
              </a:ext>
            </a:extLst>
          </p:cNvPr>
          <p:cNvSpPr txBox="1"/>
          <p:nvPr/>
        </p:nvSpPr>
        <p:spPr>
          <a:xfrm>
            <a:off x="10236880" y="4579706"/>
            <a:ext cx="338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/>
              <a:t>OK</a:t>
            </a:r>
            <a:endParaRPr kumimoji="1" lang="ja-JP" altLang="en-US" sz="9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4467DB32-3AA2-45C2-8875-BC774E25FB10}"/>
              </a:ext>
            </a:extLst>
          </p:cNvPr>
          <p:cNvSpPr txBox="1"/>
          <p:nvPr/>
        </p:nvSpPr>
        <p:spPr>
          <a:xfrm>
            <a:off x="9132230" y="5015665"/>
            <a:ext cx="3497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NG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81598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9"/>
          </p:nvPr>
        </p:nvSpPr>
        <p:spPr>
          <a:xfrm>
            <a:off x="0" y="58403"/>
            <a:ext cx="11307323" cy="306000"/>
          </a:xfrm>
        </p:spPr>
        <p:txBody>
          <a:bodyPr/>
          <a:lstStyle/>
          <a:p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AsIs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業務フロー図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5802" y="505407"/>
            <a:ext cx="4487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◆テンプレート利用例（記載の仕方の説明）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　・時系列に沿って図形を配置する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71423" y="3132106"/>
            <a:ext cx="10133703" cy="105624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71424" y="313210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333333"/>
                </a:solidFill>
                <a:latin typeface="Meiryo UI"/>
                <a:ea typeface="Meiryo UI"/>
              </a:rPr>
              <a:t>開発責任者</a:t>
            </a:r>
            <a:endParaRPr lang="en-US" altLang="ja-JP" sz="1200" dirty="0">
              <a:solidFill>
                <a:srgbClr val="333333"/>
              </a:solidFill>
              <a:latin typeface="Meiryo UI"/>
              <a:ea typeface="Meiryo UI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271423" y="4258850"/>
            <a:ext cx="10133703" cy="105624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71424" y="425885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333333"/>
                </a:solidFill>
                <a:latin typeface="Meiryo UI"/>
                <a:ea typeface="Meiryo UI"/>
              </a:rPr>
              <a:t>開発担当者</a:t>
            </a:r>
            <a:endParaRPr lang="en-US" altLang="ja-JP" sz="1200" dirty="0">
              <a:solidFill>
                <a:srgbClr val="333333"/>
              </a:solidFill>
              <a:latin typeface="Meiryo UI"/>
              <a:ea typeface="Meiryo UI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71423" y="5387683"/>
            <a:ext cx="10133703" cy="105624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71424" y="538768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システム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271423" y="2659122"/>
            <a:ext cx="10133703" cy="40670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●●開発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業務</a:t>
            </a:r>
          </a:p>
        </p:txBody>
      </p:sp>
      <p:sp>
        <p:nvSpPr>
          <p:cNvPr id="117" name="正方形/長方形 116"/>
          <p:cNvSpPr/>
          <p:nvPr/>
        </p:nvSpPr>
        <p:spPr>
          <a:xfrm>
            <a:off x="3249678" y="4529221"/>
            <a:ext cx="887173" cy="515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工程指示書の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作成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37" name="正方形/長方形 136"/>
          <p:cNvSpPr/>
          <p:nvPr/>
        </p:nvSpPr>
        <p:spPr>
          <a:xfrm>
            <a:off x="264479" y="1729272"/>
            <a:ext cx="11802455" cy="85119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10485521" y="3132106"/>
            <a:ext cx="1581413" cy="33118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10485521" y="2659122"/>
            <a:ext cx="1581413" cy="40670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後工程</a:t>
            </a:r>
          </a:p>
        </p:txBody>
      </p:sp>
      <p:sp>
        <p:nvSpPr>
          <p:cNvPr id="63" name="正方形/長方形 62"/>
          <p:cNvSpPr/>
          <p:nvPr/>
        </p:nvSpPr>
        <p:spPr>
          <a:xfrm>
            <a:off x="10826509" y="4529221"/>
            <a:ext cx="887173" cy="515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〇〇量産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65" name="楕円 64"/>
          <p:cNvSpPr>
            <a:spLocks noChangeAspect="1"/>
          </p:cNvSpPr>
          <p:nvPr/>
        </p:nvSpPr>
        <p:spPr>
          <a:xfrm>
            <a:off x="264480" y="4832712"/>
            <a:ext cx="248601" cy="2486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11</a:t>
            </a: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5309932" y="3409105"/>
            <a:ext cx="887173" cy="515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工程指示書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確認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cxnSp>
        <p:nvCxnSpPr>
          <p:cNvPr id="18" name="カギ線コネクタ 17"/>
          <p:cNvCxnSpPr>
            <a:cxnSpLocks/>
            <a:stCxn id="117" idx="3"/>
            <a:endCxn id="89" idx="1"/>
          </p:cNvCxnSpPr>
          <p:nvPr/>
        </p:nvCxnSpPr>
        <p:spPr>
          <a:xfrm flipV="1">
            <a:off x="4136851" y="3666859"/>
            <a:ext cx="1173081" cy="11201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カギ線コネクタ 96"/>
          <p:cNvCxnSpPr>
            <a:cxnSpLocks/>
            <a:stCxn id="48" idx="2"/>
            <a:endCxn id="117" idx="2"/>
          </p:cNvCxnSpPr>
          <p:nvPr/>
        </p:nvCxnSpPr>
        <p:spPr>
          <a:xfrm rot="5400000">
            <a:off x="4787656" y="2691849"/>
            <a:ext cx="1258488" cy="3447270"/>
          </a:xfrm>
          <a:prstGeom prst="bentConnector3">
            <a:avLst>
              <a:gd name="adj1" fmla="val 1135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64479" y="1258843"/>
            <a:ext cx="11796892" cy="40670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前提条件（処理の方針・基準等を明記）</a:t>
            </a:r>
          </a:p>
        </p:txBody>
      </p:sp>
      <p:grpSp>
        <p:nvGrpSpPr>
          <p:cNvPr id="33" name="グループ化 32"/>
          <p:cNvGrpSpPr/>
          <p:nvPr/>
        </p:nvGrpSpPr>
        <p:grpSpPr>
          <a:xfrm>
            <a:off x="527577" y="4695280"/>
            <a:ext cx="180000" cy="180000"/>
            <a:chOff x="270890" y="5053365"/>
            <a:chExt cx="180000" cy="180000"/>
          </a:xfrm>
        </p:grpSpPr>
        <p:sp>
          <p:nvSpPr>
            <p:cNvPr id="35" name="楕円 34"/>
            <p:cNvSpPr/>
            <p:nvPr/>
          </p:nvSpPr>
          <p:spPr>
            <a:xfrm>
              <a:off x="270890" y="5053365"/>
              <a:ext cx="180000" cy="1800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36" name="楕円 35"/>
            <p:cNvSpPr/>
            <p:nvPr/>
          </p:nvSpPr>
          <p:spPr>
            <a:xfrm>
              <a:off x="306890" y="5089365"/>
              <a:ext cx="108000" cy="1080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</p:grpSp>
      <p:sp>
        <p:nvSpPr>
          <p:cNvPr id="39" name="テキスト ボックス 38"/>
          <p:cNvSpPr txBox="1"/>
          <p:nvPr/>
        </p:nvSpPr>
        <p:spPr>
          <a:xfrm>
            <a:off x="10166756" y="891597"/>
            <a:ext cx="1949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ポイント（説明は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  <a:hlinkClick r:id="rId3" action="ppaction://hlinksldjump"/>
              </a:rPr>
              <a:t>ここ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を開く）</a:t>
            </a:r>
          </a:p>
        </p:txBody>
      </p:sp>
      <p:sp>
        <p:nvSpPr>
          <p:cNvPr id="40" name="楕円 39"/>
          <p:cNvSpPr>
            <a:spLocks noChangeAspect="1"/>
          </p:cNvSpPr>
          <p:nvPr/>
        </p:nvSpPr>
        <p:spPr>
          <a:xfrm>
            <a:off x="9965048" y="906809"/>
            <a:ext cx="248601" cy="2486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#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096A91CC-1D84-42FC-AAFE-B3FF2791B082}"/>
              </a:ext>
            </a:extLst>
          </p:cNvPr>
          <p:cNvSpPr/>
          <p:nvPr/>
        </p:nvSpPr>
        <p:spPr>
          <a:xfrm>
            <a:off x="5651" y="-538647"/>
            <a:ext cx="1202731" cy="49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記入例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55D6955-FE8A-4913-8F44-68D2499E35C6}"/>
              </a:ext>
            </a:extLst>
          </p:cNvPr>
          <p:cNvSpPr/>
          <p:nvPr/>
        </p:nvSpPr>
        <p:spPr>
          <a:xfrm>
            <a:off x="1492346" y="3409105"/>
            <a:ext cx="887173" cy="515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耐久評価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結果確認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/</a:t>
            </a: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承認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cxnSp>
        <p:nvCxnSpPr>
          <p:cNvPr id="38" name="カギ線コネクタ 17">
            <a:extLst>
              <a:ext uri="{FF2B5EF4-FFF2-40B4-BE49-F238E27FC236}">
                <a16:creationId xmlns:a16="http://schemas.microsoft.com/office/drawing/2014/main" id="{C6633400-575C-4F2B-A5BA-BAA85BA2EBF3}"/>
              </a:ext>
            </a:extLst>
          </p:cNvPr>
          <p:cNvCxnSpPr>
            <a:cxnSpLocks/>
            <a:stCxn id="35" idx="6"/>
            <a:endCxn id="37" idx="1"/>
          </p:cNvCxnSpPr>
          <p:nvPr/>
        </p:nvCxnSpPr>
        <p:spPr>
          <a:xfrm flipV="1">
            <a:off x="707577" y="3666859"/>
            <a:ext cx="784769" cy="1118421"/>
          </a:xfrm>
          <a:prstGeom prst="bentConnector3">
            <a:avLst>
              <a:gd name="adj1" fmla="val 718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カギ線コネクタ 17">
            <a:extLst>
              <a:ext uri="{FF2B5EF4-FFF2-40B4-BE49-F238E27FC236}">
                <a16:creationId xmlns:a16="http://schemas.microsoft.com/office/drawing/2014/main" id="{3F46D0EE-F3F2-49A0-9E33-8274DDEAAFBF}"/>
              </a:ext>
            </a:extLst>
          </p:cNvPr>
          <p:cNvCxnSpPr>
            <a:cxnSpLocks/>
            <a:stCxn id="37" idx="3"/>
            <a:endCxn id="117" idx="1"/>
          </p:cNvCxnSpPr>
          <p:nvPr/>
        </p:nvCxnSpPr>
        <p:spPr>
          <a:xfrm>
            <a:off x="2379519" y="3666859"/>
            <a:ext cx="870159" cy="11201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四角形吹き出し 115">
            <a:extLst>
              <a:ext uri="{FF2B5EF4-FFF2-40B4-BE49-F238E27FC236}">
                <a16:creationId xmlns:a16="http://schemas.microsoft.com/office/drawing/2014/main" id="{2B6637CE-A590-4222-96EE-76128C193B70}"/>
              </a:ext>
            </a:extLst>
          </p:cNvPr>
          <p:cNvSpPr/>
          <p:nvPr/>
        </p:nvSpPr>
        <p:spPr>
          <a:xfrm>
            <a:off x="3609324" y="3976466"/>
            <a:ext cx="868367" cy="436605"/>
          </a:xfrm>
          <a:prstGeom prst="wedgeRectCallout">
            <a:avLst>
              <a:gd name="adj1" fmla="val -43690"/>
              <a:gd name="adj2" fmla="val 62500"/>
            </a:avLst>
          </a:prstGeom>
          <a:solidFill>
            <a:sysClr val="window" lastClr="FFFFFF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パワーポイントで作成</a:t>
            </a:r>
            <a:endParaRPr kumimoji="0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DAF0731-E952-45A8-91C1-EA2F7B674048}"/>
              </a:ext>
            </a:extLst>
          </p:cNvPr>
          <p:cNvSpPr txBox="1"/>
          <p:nvPr/>
        </p:nvSpPr>
        <p:spPr>
          <a:xfrm>
            <a:off x="10491349" y="313210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製造担当者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19A80CB7-8512-4908-B9FD-F455F3C19BA7}"/>
              </a:ext>
            </a:extLst>
          </p:cNvPr>
          <p:cNvGrpSpPr/>
          <p:nvPr/>
        </p:nvGrpSpPr>
        <p:grpSpPr>
          <a:xfrm>
            <a:off x="7015961" y="3131604"/>
            <a:ext cx="1044265" cy="705321"/>
            <a:chOff x="2091859" y="3296072"/>
            <a:chExt cx="1044265" cy="705321"/>
          </a:xfrm>
        </p:grpSpPr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8B55917F-871B-46FD-99DB-6FE32A39459E}"/>
                </a:ext>
              </a:extLst>
            </p:cNvPr>
            <p:cNvGrpSpPr/>
            <p:nvPr/>
          </p:nvGrpSpPr>
          <p:grpSpPr>
            <a:xfrm>
              <a:off x="2091859" y="3715034"/>
              <a:ext cx="249147" cy="286359"/>
              <a:chOff x="11302796" y="1988135"/>
              <a:chExt cx="249147" cy="286359"/>
            </a:xfrm>
          </p:grpSpPr>
          <p:sp>
            <p:nvSpPr>
              <p:cNvPr id="48" name="フローチャート: 判断 47">
                <a:extLst>
                  <a:ext uri="{FF2B5EF4-FFF2-40B4-BE49-F238E27FC236}">
                    <a16:creationId xmlns:a16="http://schemas.microsoft.com/office/drawing/2014/main" id="{568B10BA-3566-4C7D-8A7A-1A70805C108E}"/>
                  </a:ext>
                </a:extLst>
              </p:cNvPr>
              <p:cNvSpPr/>
              <p:nvPr/>
            </p:nvSpPr>
            <p:spPr>
              <a:xfrm>
                <a:off x="11302796" y="1988135"/>
                <a:ext cx="249147" cy="235674"/>
              </a:xfrm>
              <a:prstGeom prst="flowChartDecision">
                <a:avLst/>
              </a:prstGeom>
              <a:solidFill>
                <a:srgbClr val="001A72"/>
              </a:solidFill>
              <a:ln w="25400" cap="flat" cmpd="sng" algn="ctr">
                <a:solidFill>
                  <a:srgbClr val="001A72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DBD4A666-2AD7-4737-AB46-2153A89F40CA}"/>
                  </a:ext>
                </a:extLst>
              </p:cNvPr>
              <p:cNvSpPr/>
              <p:nvPr/>
            </p:nvSpPr>
            <p:spPr>
              <a:xfrm>
                <a:off x="11339710" y="2028273"/>
                <a:ext cx="184730" cy="246221"/>
              </a:xfrm>
              <a:prstGeom prst="rect">
                <a:avLst/>
              </a:prstGeom>
            </p:spPr>
            <p:txBody>
              <a:bodyPr wrap="none" anchor="ctr" anchorCtr="1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 UI"/>
                  <a:ea typeface="Meiryo UI"/>
                </a:endParaRPr>
              </a:p>
            </p:txBody>
          </p:sp>
        </p:grpSp>
        <p:sp>
          <p:nvSpPr>
            <p:cNvPr id="47" name="角丸四角形吹き出し 110">
              <a:extLst>
                <a:ext uri="{FF2B5EF4-FFF2-40B4-BE49-F238E27FC236}">
                  <a16:creationId xmlns:a16="http://schemas.microsoft.com/office/drawing/2014/main" id="{2606BBB7-D8C8-4876-AB7C-F9186B6A8F15}"/>
                </a:ext>
              </a:extLst>
            </p:cNvPr>
            <p:cNvSpPr/>
            <p:nvPr/>
          </p:nvSpPr>
          <p:spPr>
            <a:xfrm>
              <a:off x="2159470" y="3296072"/>
              <a:ext cx="976654" cy="320372"/>
            </a:xfrm>
            <a:prstGeom prst="wedgeRoundRectCallout">
              <a:avLst>
                <a:gd name="adj1" fmla="val -41934"/>
                <a:gd name="adj2" fmla="val 62500"/>
                <a:gd name="adj3" fmla="val 16667"/>
              </a:avLst>
            </a:prstGeom>
            <a:solidFill>
              <a:sysClr val="window" lastClr="FFFFFF"/>
            </a:solidFill>
            <a:ln w="2540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800" kern="0" dirty="0">
                  <a:solidFill>
                    <a:srgbClr val="333333"/>
                  </a:solidFill>
                  <a:latin typeface="Meiryo UI"/>
                  <a:ea typeface="Meiryo UI"/>
                </a:rPr>
                <a:t>指示書は</a:t>
              </a:r>
              <a:r>
                <a:rPr kumimoji="0" lang="en-US" altLang="ja-JP" sz="800" kern="0" dirty="0">
                  <a:solidFill>
                    <a:srgbClr val="333333"/>
                  </a:solidFill>
                  <a:latin typeface="Meiryo UI"/>
                  <a:ea typeface="Meiryo UI"/>
                </a:rPr>
                <a:t>OK</a:t>
              </a:r>
              <a:r>
                <a:rPr kumimoji="0" lang="ja-JP" altLang="en-US" sz="800" kern="0" dirty="0">
                  <a:solidFill>
                    <a:srgbClr val="333333"/>
                  </a:solidFill>
                  <a:latin typeface="Meiryo UI"/>
                  <a:ea typeface="Meiryo UI"/>
                </a:rPr>
                <a:t>か？</a:t>
              </a:r>
              <a:endParaRPr kumimoji="0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</p:grp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D30D923-EF1E-4C65-B71A-5623B0221122}"/>
              </a:ext>
            </a:extLst>
          </p:cNvPr>
          <p:cNvCxnSpPr>
            <a:cxnSpLocks/>
            <a:stCxn id="89" idx="3"/>
            <a:endCxn id="48" idx="1"/>
          </p:cNvCxnSpPr>
          <p:nvPr/>
        </p:nvCxnSpPr>
        <p:spPr>
          <a:xfrm>
            <a:off x="6197105" y="3666859"/>
            <a:ext cx="818856" cy="1544"/>
          </a:xfrm>
          <a:prstGeom prst="straightConnector1">
            <a:avLst/>
          </a:prstGeom>
          <a:noFill/>
          <a:ln w="9525" cap="flat" cmpd="sng" algn="ctr">
            <a:solidFill>
              <a:srgbClr val="001A72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2FA9139-8702-4927-852C-366D8F737C05}"/>
              </a:ext>
            </a:extLst>
          </p:cNvPr>
          <p:cNvSpPr txBox="1"/>
          <p:nvPr/>
        </p:nvSpPr>
        <p:spPr>
          <a:xfrm>
            <a:off x="6845126" y="3875778"/>
            <a:ext cx="415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NG</a:t>
            </a:r>
            <a:endParaRPr kumimoji="1" lang="ja-JP" altLang="en-US" sz="9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66753F54-C471-4B30-BD83-42E804E7C215}"/>
              </a:ext>
            </a:extLst>
          </p:cNvPr>
          <p:cNvSpPr/>
          <p:nvPr/>
        </p:nvSpPr>
        <p:spPr>
          <a:xfrm>
            <a:off x="8220546" y="3409105"/>
            <a:ext cx="887173" cy="515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800" dirty="0">
                <a:solidFill>
                  <a:srgbClr val="333333"/>
                </a:solidFill>
                <a:latin typeface="Meiryo UI"/>
                <a:ea typeface="Meiryo UI"/>
              </a:rPr>
              <a:t>製造担当者に</a:t>
            </a:r>
            <a:endParaRPr lang="en-US" altLang="ja-JP" sz="800" dirty="0">
              <a:solidFill>
                <a:srgbClr val="333333"/>
              </a:solidFill>
              <a:latin typeface="Meiryo UI"/>
              <a:ea typeface="Meiryo U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800" dirty="0">
                <a:solidFill>
                  <a:srgbClr val="333333"/>
                </a:solidFill>
                <a:latin typeface="Meiryo UI"/>
                <a:ea typeface="Meiryo UI"/>
              </a:rPr>
              <a:t>量産依頼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7DF8345E-85CB-4C18-8BAD-88415D15963B}"/>
              </a:ext>
            </a:extLst>
          </p:cNvPr>
          <p:cNvCxnSpPr>
            <a:cxnSpLocks/>
            <a:stCxn id="48" idx="3"/>
            <a:endCxn id="62" idx="1"/>
          </p:cNvCxnSpPr>
          <p:nvPr/>
        </p:nvCxnSpPr>
        <p:spPr>
          <a:xfrm flipV="1">
            <a:off x="7265108" y="3666859"/>
            <a:ext cx="955438" cy="1544"/>
          </a:xfrm>
          <a:prstGeom prst="straightConnector1">
            <a:avLst/>
          </a:prstGeom>
          <a:noFill/>
          <a:ln w="9525" cap="flat" cmpd="sng" algn="ctr">
            <a:solidFill>
              <a:srgbClr val="001A72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C833C5EE-6887-4175-AC25-9391DAF5C009}"/>
              </a:ext>
            </a:extLst>
          </p:cNvPr>
          <p:cNvSpPr txBox="1"/>
          <p:nvPr/>
        </p:nvSpPr>
        <p:spPr>
          <a:xfrm>
            <a:off x="7456915" y="3444002"/>
            <a:ext cx="415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OK</a:t>
            </a:r>
            <a:endParaRPr kumimoji="1" lang="ja-JP" altLang="en-US" sz="900" dirty="0"/>
          </a:p>
        </p:txBody>
      </p:sp>
      <p:cxnSp>
        <p:nvCxnSpPr>
          <p:cNvPr id="69" name="カギ線コネクタ 17">
            <a:extLst>
              <a:ext uri="{FF2B5EF4-FFF2-40B4-BE49-F238E27FC236}">
                <a16:creationId xmlns:a16="http://schemas.microsoft.com/office/drawing/2014/main" id="{13C88225-1B67-493E-91B6-329E0CB080D2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9107719" y="3666859"/>
            <a:ext cx="1718790" cy="11201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吹き出し: 角を丸めた四角形 70">
            <a:extLst>
              <a:ext uri="{FF2B5EF4-FFF2-40B4-BE49-F238E27FC236}">
                <a16:creationId xmlns:a16="http://schemas.microsoft.com/office/drawing/2014/main" id="{3E3B3E60-1345-41B3-80DE-00BDF3925E11}"/>
              </a:ext>
            </a:extLst>
          </p:cNvPr>
          <p:cNvSpPr/>
          <p:nvPr/>
        </p:nvSpPr>
        <p:spPr>
          <a:xfrm>
            <a:off x="4169622" y="225120"/>
            <a:ext cx="3438546" cy="310634"/>
          </a:xfrm>
          <a:prstGeom prst="wedgeRoundRectCallout">
            <a:avLst>
              <a:gd name="adj1" fmla="val -37679"/>
              <a:gd name="adj2" fmla="val 70134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prstClr val="white"/>
                </a:solidFill>
                <a:latin typeface="Segoe UI"/>
                <a:ea typeface="メイリオ"/>
              </a:rPr>
              <a:t>詳細な書き方は</a:t>
            </a:r>
            <a:r>
              <a:rPr lang="en-US" altLang="ja-JP" sz="1200" dirty="0">
                <a:solidFill>
                  <a:prstClr val="white"/>
                </a:solidFill>
                <a:latin typeface="Segoe UI"/>
                <a:ea typeface="メイリオ"/>
              </a:rPr>
              <a:t>P.8~P.10</a:t>
            </a:r>
            <a:r>
              <a:rPr lang="ja-JP" altLang="en-US" sz="1200" dirty="0">
                <a:solidFill>
                  <a:prstClr val="white"/>
                </a:solidFill>
                <a:latin typeface="Segoe UI"/>
                <a:ea typeface="メイリオ"/>
              </a:rPr>
              <a:t>を参考にしてください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232071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663671C-F253-40E1-A8F9-232437019B9E}"/>
              </a:ext>
            </a:extLst>
          </p:cNvPr>
          <p:cNvSpPr/>
          <p:nvPr/>
        </p:nvSpPr>
        <p:spPr>
          <a:xfrm>
            <a:off x="4116000" y="2355826"/>
            <a:ext cx="3960000" cy="416951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dirty="0"/>
              <a:t>該当業務のデータの貼り付け箇所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ED7FBE3-53E7-4586-B724-A38135EA5817}"/>
              </a:ext>
            </a:extLst>
          </p:cNvPr>
          <p:cNvSpPr/>
          <p:nvPr/>
        </p:nvSpPr>
        <p:spPr>
          <a:xfrm>
            <a:off x="8133718" y="2355826"/>
            <a:ext cx="3240000" cy="416951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dirty="0"/>
              <a:t>アウトプットデータの貼り付け箇所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9B060F7-6198-4E0B-B0A3-C0D1F63DF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725207"/>
              </p:ext>
            </p:extLst>
          </p:nvPr>
        </p:nvGraphicFramePr>
        <p:xfrm>
          <a:off x="830070" y="620688"/>
          <a:ext cx="10531861" cy="1628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368">
                  <a:extLst>
                    <a:ext uri="{9D8B030D-6E8A-4147-A177-3AD203B41FA5}">
                      <a16:colId xmlns:a16="http://schemas.microsoft.com/office/drawing/2014/main" val="3923882642"/>
                    </a:ext>
                  </a:extLst>
                </a:gridCol>
                <a:gridCol w="2826831">
                  <a:extLst>
                    <a:ext uri="{9D8B030D-6E8A-4147-A177-3AD203B41FA5}">
                      <a16:colId xmlns:a16="http://schemas.microsoft.com/office/drawing/2014/main" val="3818383525"/>
                    </a:ext>
                  </a:extLst>
                </a:gridCol>
                <a:gridCol w="2826831">
                  <a:extLst>
                    <a:ext uri="{9D8B030D-6E8A-4147-A177-3AD203B41FA5}">
                      <a16:colId xmlns:a16="http://schemas.microsoft.com/office/drawing/2014/main" val="2203796998"/>
                    </a:ext>
                  </a:extLst>
                </a:gridCol>
                <a:gridCol w="2826831">
                  <a:extLst>
                    <a:ext uri="{9D8B030D-6E8A-4147-A177-3AD203B41FA5}">
                      <a16:colId xmlns:a16="http://schemas.microsoft.com/office/drawing/2014/main" val="368547030"/>
                    </a:ext>
                  </a:extLst>
                </a:gridCol>
              </a:tblGrid>
              <a:tr h="25669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使用ﾃﾞｰﾀ種類</a:t>
                      </a:r>
                      <a:endParaRPr kumimoji="1" lang="en-US" altLang="ja-JP" sz="105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ﾃﾞｰﾀ拡張子・存在状態</a:t>
                      </a: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業務上のデータ用途</a:t>
                      </a: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ﾃﾞｰﾀ数・</a:t>
                      </a:r>
                      <a:r>
                        <a:rPr kumimoji="1" lang="en-US" altLang="ja-JP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OK/NG</a:t>
                      </a:r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の割合</a:t>
                      </a: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598492"/>
                  </a:ext>
                </a:extLst>
              </a:tr>
              <a:tr h="1255474">
                <a:tc>
                  <a:txBody>
                    <a:bodyPr/>
                    <a:lstStyle/>
                    <a:p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□　画像</a:t>
                      </a:r>
                      <a:endParaRPr kumimoji="1" lang="en-US" altLang="ja-JP" sz="105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□　時系列データ</a:t>
                      </a:r>
                      <a:endParaRPr kumimoji="1" lang="en-US" altLang="ja-JP" sz="105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■　テキスト</a:t>
                      </a:r>
                      <a:endParaRPr kumimoji="1" lang="en-US" altLang="ja-JP" sz="105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□　その他　（　　　　　　　　　　）</a:t>
                      </a:r>
                      <a:endParaRPr kumimoji="1" lang="en-US" altLang="ja-JP" sz="105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□　データ無し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■　電子データ</a:t>
                      </a:r>
                      <a:endParaRPr kumimoji="1" lang="en-US" altLang="ja-JP" sz="105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　データ拡張子（　</a:t>
                      </a:r>
                      <a:r>
                        <a:rPr kumimoji="1" lang="en-US" altLang="ja-JP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.xlsx</a:t>
                      </a:r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）</a:t>
                      </a:r>
                      <a:endParaRPr kumimoji="1" lang="en-US" altLang="ja-JP" sz="105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</a:t>
                      </a:r>
                      <a:r>
                        <a:rPr kumimoji="1" lang="en-US" altLang="ja-JP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</a:t>
                      </a:r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拡張子はﾌｧｲﾙ名の</a:t>
                      </a:r>
                      <a:r>
                        <a:rPr kumimoji="1" lang="en-US" altLang="ja-JP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より右側</a:t>
                      </a:r>
                      <a:endParaRPr kumimoji="1" lang="en-US" altLang="ja-JP" sz="105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□　その他</a:t>
                      </a:r>
                      <a:endParaRPr kumimoji="1" lang="en-US" altLang="ja-JP" sz="105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□　紙</a:t>
                      </a:r>
                      <a:endParaRPr kumimoji="1" lang="en-US" altLang="ja-JP" sz="105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□　その他（　　　　　　　　　）</a:t>
                      </a:r>
                      <a:endParaRPr kumimoji="1" lang="en-US" altLang="ja-JP" sz="105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en-US" altLang="ja-JP" sz="105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ja-JP" altLang="en-US" sz="105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□　分類</a:t>
                      </a:r>
                      <a:endParaRPr kumimoji="1" lang="en-US" altLang="ja-JP" sz="105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■　予測</a:t>
                      </a:r>
                      <a:endParaRPr kumimoji="1" lang="en-US" altLang="ja-JP" sz="105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□　最適化</a:t>
                      </a:r>
                      <a:endParaRPr kumimoji="1" lang="en-US" altLang="ja-JP" sz="105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□　その他　（　　　　　　　　　　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データ数</a:t>
                      </a:r>
                      <a:endParaRPr kumimoji="1" lang="en-US" altLang="ja-JP" sz="105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□　～</a:t>
                      </a:r>
                      <a:r>
                        <a:rPr kumimoji="1" lang="en-US" altLang="ja-JP" sz="105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100</a:t>
                      </a:r>
                      <a:r>
                        <a:rPr kumimoji="1" lang="ja-JP" altLang="en-US" sz="105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□　～</a:t>
                      </a:r>
                      <a:r>
                        <a:rPr kumimoji="1" lang="en-US" altLang="ja-JP" sz="105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1000</a:t>
                      </a:r>
                    </a:p>
                    <a:p>
                      <a:r>
                        <a:rPr kumimoji="1" lang="ja-JP" altLang="en-US" sz="105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■</a:t>
                      </a:r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  <a:r>
                        <a:rPr kumimoji="1" lang="en-US" altLang="ja-JP" sz="105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1000</a:t>
                      </a:r>
                      <a:r>
                        <a:rPr kumimoji="1" lang="ja-JP" altLang="en-US" sz="105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以上</a:t>
                      </a:r>
                      <a:endParaRPr kumimoji="1" lang="en-US" altLang="ja-JP" sz="105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データラベル（正解値付データ）</a:t>
                      </a:r>
                      <a:endParaRPr kumimoji="1" lang="en-US" altLang="ja-JP" sz="105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■</a:t>
                      </a:r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  <a:r>
                        <a:rPr kumimoji="1" lang="ja-JP" altLang="en-US" sz="105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あり　　　□なし</a:t>
                      </a:r>
                      <a:endParaRPr kumimoji="1" lang="en-US" altLang="ja-JP" sz="105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分類問題の場合は下記</a:t>
                      </a:r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記載</a:t>
                      </a:r>
                      <a:endParaRPr kumimoji="1" lang="en-US" altLang="ja-JP" sz="105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  <a:r>
                        <a:rPr kumimoji="1" lang="en-US" altLang="ja-JP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データ数（</a:t>
                      </a:r>
                      <a:r>
                        <a:rPr kumimoji="1" lang="en-US" altLang="ja-JP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100</a:t>
                      </a:r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）</a:t>
                      </a:r>
                      <a:endParaRPr kumimoji="1" lang="en-US" altLang="ja-JP" sz="105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  <a:r>
                        <a:rPr kumimoji="1" lang="en-US" altLang="ja-JP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NG</a:t>
                      </a:r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データ数（</a:t>
                      </a:r>
                      <a:r>
                        <a:rPr kumimoji="1" lang="en-US" altLang="ja-JP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10000</a:t>
                      </a:r>
                      <a:r>
                        <a:rPr kumimoji="1" lang="ja-JP" altLang="en-US" sz="105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216104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57D895-E27E-4BC8-BF50-CB8172028C43}"/>
              </a:ext>
            </a:extLst>
          </p:cNvPr>
          <p:cNvSpPr/>
          <p:nvPr/>
        </p:nvSpPr>
        <p:spPr>
          <a:xfrm>
            <a:off x="830069" y="2355826"/>
            <a:ext cx="3240000" cy="416951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dirty="0"/>
              <a:t>インプットデータの貼り付け箇所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235EBDCA-1BD9-4EFA-B54C-5D4BA95FE6E1}"/>
              </a:ext>
            </a:extLst>
          </p:cNvPr>
          <p:cNvSpPr txBox="1">
            <a:spLocks/>
          </p:cNvSpPr>
          <p:nvPr/>
        </p:nvSpPr>
        <p:spPr>
          <a:xfrm>
            <a:off x="0" y="576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1" sz="1600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1" sz="1200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1" sz="1050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1" sz="900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データについて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72B2448-8FEA-4BC4-9244-5E5E211A30D1}"/>
              </a:ext>
            </a:extLst>
          </p:cNvPr>
          <p:cNvSpPr/>
          <p:nvPr/>
        </p:nvSpPr>
        <p:spPr>
          <a:xfrm>
            <a:off x="5651" y="-538647"/>
            <a:ext cx="1202731" cy="49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記入例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377E125-93D2-4200-BE8E-C5C2C9D0F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94" y="3177588"/>
            <a:ext cx="2954951" cy="1494995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BD11E47-55D1-4D5E-9FFF-5702CC414CE8}"/>
              </a:ext>
            </a:extLst>
          </p:cNvPr>
          <p:cNvSpPr/>
          <p:nvPr/>
        </p:nvSpPr>
        <p:spPr>
          <a:xfrm>
            <a:off x="972594" y="2817547"/>
            <a:ext cx="2954950" cy="315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顧客要求</a:t>
            </a:r>
            <a:endParaRPr kumimoji="1" lang="ja-JP" altLang="en-US" sz="1200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AE23295C-1D86-4290-B199-E6770F8DF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128" y="3177588"/>
            <a:ext cx="3447745" cy="1368152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7846BFD-E226-4D5A-B493-9F30FA5BF86A}"/>
              </a:ext>
            </a:extLst>
          </p:cNvPr>
          <p:cNvSpPr/>
          <p:nvPr/>
        </p:nvSpPr>
        <p:spPr>
          <a:xfrm>
            <a:off x="4372128" y="2817547"/>
            <a:ext cx="3447745" cy="315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トライケース（中間成果物）</a:t>
            </a:r>
            <a:endParaRPr kumimoji="1" lang="ja-JP" altLang="en-US" sz="12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88F894E-FCCE-46F1-B370-2BEC11792ECE}"/>
              </a:ext>
            </a:extLst>
          </p:cNvPr>
          <p:cNvSpPr/>
          <p:nvPr/>
        </p:nvSpPr>
        <p:spPr>
          <a:xfrm>
            <a:off x="8311221" y="2817547"/>
            <a:ext cx="2884995" cy="315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工程指示書</a:t>
            </a:r>
            <a:r>
              <a:rPr lang="en-US" altLang="ja-JP" sz="1200" dirty="0">
                <a:solidFill>
                  <a:schemeClr val="tx1"/>
                </a:solidFill>
              </a:rPr>
              <a:t>(</a:t>
            </a:r>
            <a:r>
              <a:rPr lang="ja-JP" altLang="en-US" sz="1200" dirty="0">
                <a:solidFill>
                  <a:schemeClr val="tx1"/>
                </a:solidFill>
              </a:rPr>
              <a:t>成果物</a:t>
            </a:r>
            <a:r>
              <a:rPr lang="en-US" altLang="ja-JP" sz="12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FF090E55-B4C3-4F7C-BABB-3F9C8F1FF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221" y="3177587"/>
            <a:ext cx="2884994" cy="304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3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9"/>
          </p:nvPr>
        </p:nvSpPr>
        <p:spPr>
          <a:xfrm>
            <a:off x="0" y="58403"/>
            <a:ext cx="11307323" cy="306000"/>
          </a:xfrm>
        </p:spPr>
        <p:txBody>
          <a:bodyPr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進め方のスケジュール概要とマイルストーン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0468" y="1063292"/>
            <a:ext cx="556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u="sng" dirty="0"/>
              <a:t>スケジュール概要</a:t>
            </a:r>
            <a:endParaRPr lang="en-US" altLang="ja-JP" sz="1600" b="1" u="sng" dirty="0"/>
          </a:p>
        </p:txBody>
      </p:sp>
      <p:sp>
        <p:nvSpPr>
          <p:cNvPr id="79" name="正方形/長方形 78"/>
          <p:cNvSpPr/>
          <p:nvPr/>
        </p:nvSpPr>
        <p:spPr>
          <a:xfrm>
            <a:off x="136104" y="2062621"/>
            <a:ext cx="3312368" cy="287792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12216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マイルストーン</a:t>
            </a:r>
          </a:p>
        </p:txBody>
      </p:sp>
      <p:graphicFrame>
        <p:nvGraphicFramePr>
          <p:cNvPr id="80" name="表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025582"/>
              </p:ext>
            </p:extLst>
          </p:nvPr>
        </p:nvGraphicFramePr>
        <p:xfrm>
          <a:off x="3536860" y="1409694"/>
          <a:ext cx="8519310" cy="4793272"/>
        </p:xfrm>
        <a:graphic>
          <a:graphicData uri="http://schemas.openxmlformats.org/drawingml/2006/table">
            <a:tbl>
              <a:tblPr firstRow="1" bandRow="1"/>
              <a:tblGrid>
                <a:gridCol w="851931">
                  <a:extLst>
                    <a:ext uri="{9D8B030D-6E8A-4147-A177-3AD203B41FA5}">
                      <a16:colId xmlns:a16="http://schemas.microsoft.com/office/drawing/2014/main" val="3496519737"/>
                    </a:ext>
                  </a:extLst>
                </a:gridCol>
                <a:gridCol w="851931">
                  <a:extLst>
                    <a:ext uri="{9D8B030D-6E8A-4147-A177-3AD203B41FA5}">
                      <a16:colId xmlns:a16="http://schemas.microsoft.com/office/drawing/2014/main" val="3772840944"/>
                    </a:ext>
                  </a:extLst>
                </a:gridCol>
                <a:gridCol w="851931">
                  <a:extLst>
                    <a:ext uri="{9D8B030D-6E8A-4147-A177-3AD203B41FA5}">
                      <a16:colId xmlns:a16="http://schemas.microsoft.com/office/drawing/2014/main" val="272977840"/>
                    </a:ext>
                  </a:extLst>
                </a:gridCol>
                <a:gridCol w="851931">
                  <a:extLst>
                    <a:ext uri="{9D8B030D-6E8A-4147-A177-3AD203B41FA5}">
                      <a16:colId xmlns:a16="http://schemas.microsoft.com/office/drawing/2014/main" val="2841168996"/>
                    </a:ext>
                  </a:extLst>
                </a:gridCol>
                <a:gridCol w="851931">
                  <a:extLst>
                    <a:ext uri="{9D8B030D-6E8A-4147-A177-3AD203B41FA5}">
                      <a16:colId xmlns:a16="http://schemas.microsoft.com/office/drawing/2014/main" val="1599814558"/>
                    </a:ext>
                  </a:extLst>
                </a:gridCol>
                <a:gridCol w="851931">
                  <a:extLst>
                    <a:ext uri="{9D8B030D-6E8A-4147-A177-3AD203B41FA5}">
                      <a16:colId xmlns:a16="http://schemas.microsoft.com/office/drawing/2014/main" val="3588436587"/>
                    </a:ext>
                  </a:extLst>
                </a:gridCol>
                <a:gridCol w="851931">
                  <a:extLst>
                    <a:ext uri="{9D8B030D-6E8A-4147-A177-3AD203B41FA5}">
                      <a16:colId xmlns:a16="http://schemas.microsoft.com/office/drawing/2014/main" val="3044303697"/>
                    </a:ext>
                  </a:extLst>
                </a:gridCol>
                <a:gridCol w="851931">
                  <a:extLst>
                    <a:ext uri="{9D8B030D-6E8A-4147-A177-3AD203B41FA5}">
                      <a16:colId xmlns:a16="http://schemas.microsoft.com/office/drawing/2014/main" val="2625565108"/>
                    </a:ext>
                  </a:extLst>
                </a:gridCol>
                <a:gridCol w="851931">
                  <a:extLst>
                    <a:ext uri="{9D8B030D-6E8A-4147-A177-3AD203B41FA5}">
                      <a16:colId xmlns:a16="http://schemas.microsoft.com/office/drawing/2014/main" val="3972323237"/>
                    </a:ext>
                  </a:extLst>
                </a:gridCol>
                <a:gridCol w="851931">
                  <a:extLst>
                    <a:ext uri="{9D8B030D-6E8A-4147-A177-3AD203B41FA5}">
                      <a16:colId xmlns:a16="http://schemas.microsoft.com/office/drawing/2014/main" val="2256819210"/>
                    </a:ext>
                  </a:extLst>
                </a:gridCol>
              </a:tblGrid>
              <a:tr h="318646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r>
                        <a:rPr kumimoji="1" lang="en-US" altLang="ja-JP" sz="1200" dirty="0"/>
                        <a:t>2023</a:t>
                      </a:r>
                      <a:r>
                        <a:rPr kumimoji="1" lang="ja-JP" altLang="en-US" sz="1200" dirty="0"/>
                        <a:t>年度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pPr marL="0" marR="0" lvl="0" indent="0" algn="l" defTabSz="11816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299841"/>
                  </a:ext>
                </a:extLst>
              </a:tr>
              <a:tr h="318646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r>
                        <a:rPr kumimoji="1" lang="en-US" altLang="ja-JP" sz="1200" dirty="0"/>
                        <a:t>4</a:t>
                      </a:r>
                      <a:r>
                        <a:rPr kumimoji="1" lang="ja-JP" altLang="en-US" sz="12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Meiryo UI"/>
                          <a:ea typeface="Meiryo UI"/>
                          <a:cs typeface="+mn-cs"/>
                        </a:rPr>
                        <a:t>5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Meiryo UI"/>
                        <a:ea typeface="Meiryo UI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Meiryo UI"/>
                          <a:ea typeface="Meiryo UI"/>
                          <a:cs typeface="+mn-cs"/>
                        </a:rPr>
                        <a:t>6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Meiryo UI"/>
                        <a:ea typeface="Meiryo UI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Meiryo UI"/>
                          <a:ea typeface="Meiryo UI"/>
                          <a:cs typeface="+mn-cs"/>
                        </a:rPr>
                        <a:t>7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Meiryo UI"/>
                        <a:ea typeface="Meiryo UI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Meiryo UI"/>
                          <a:ea typeface="Meiryo UI"/>
                          <a:cs typeface="+mn-cs"/>
                        </a:rPr>
                        <a:t>8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Meiryo UI"/>
                        <a:ea typeface="Meiryo UI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Meiryo UI"/>
                          <a:ea typeface="Meiryo UI"/>
                          <a:cs typeface="+mn-cs"/>
                        </a:rPr>
                        <a:t>9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Meiryo UI"/>
                        <a:ea typeface="Meiryo UI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Meiryo UI"/>
                          <a:ea typeface="Meiryo UI"/>
                          <a:cs typeface="+mn-cs"/>
                        </a:rPr>
                        <a:t>10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Meiryo UI"/>
                        <a:ea typeface="Meiryo UI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Meiryo UI"/>
                          <a:ea typeface="Meiryo UI"/>
                          <a:cs typeface="+mn-cs"/>
                        </a:rPr>
                        <a:t>11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Meiryo UI"/>
                        <a:ea typeface="Meiryo UI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Meiryo UI"/>
                          <a:ea typeface="Meiryo UI"/>
                          <a:cs typeface="+mn-cs"/>
                        </a:rPr>
                        <a:t>12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Meiryo UI"/>
                        <a:ea typeface="Meiryo UI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Meiryo UI"/>
                          <a:ea typeface="Meiryo UI"/>
                          <a:cs typeface="+mn-cs"/>
                        </a:rPr>
                        <a:t>4Q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Meiryo UI"/>
                        <a:ea typeface="Meiryo UI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34003"/>
                  </a:ext>
                </a:extLst>
              </a:tr>
              <a:tr h="424861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122770"/>
                  </a:ext>
                </a:extLst>
              </a:tr>
              <a:tr h="3731119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メイリオ"/>
                        </a:defRPr>
                      </a:lvl9pPr>
                    </a:lstStyle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93402"/>
                  </a:ext>
                </a:extLst>
              </a:tr>
            </a:tbl>
          </a:graphicData>
        </a:graphic>
      </p:graphicFrame>
      <p:cxnSp>
        <p:nvCxnSpPr>
          <p:cNvPr id="81" name="直線コネクタ 80"/>
          <p:cNvCxnSpPr/>
          <p:nvPr/>
        </p:nvCxnSpPr>
        <p:spPr>
          <a:xfrm>
            <a:off x="3560170" y="3472702"/>
            <a:ext cx="8501204" cy="576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/>
        </p:spPr>
      </p:cxnSp>
      <p:sp>
        <p:nvSpPr>
          <p:cNvPr id="89" name="ホームベース 88"/>
          <p:cNvSpPr/>
          <p:nvPr/>
        </p:nvSpPr>
        <p:spPr>
          <a:xfrm>
            <a:off x="3536855" y="2485059"/>
            <a:ext cx="1701746" cy="252000"/>
          </a:xfrm>
          <a:prstGeom prst="homePlate">
            <a:avLst/>
          </a:prstGeom>
          <a:solidFill>
            <a:srgbClr val="DCE6FA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12216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kern="0" dirty="0">
                <a:solidFill>
                  <a:prstClr val="white"/>
                </a:solidFill>
                <a:latin typeface="Segoe UI"/>
                <a:ea typeface="メイリオ"/>
              </a:rPr>
              <a:t>Phase 0</a:t>
            </a:r>
            <a:endParaRPr kumimoji="0" lang="ja-JP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68503" y="3135718"/>
            <a:ext cx="3079969" cy="36000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defTabSz="1221692">
              <a:defRPr/>
            </a:pPr>
            <a:r>
              <a:rPr kumimoji="0" lang="en-US" altLang="ja-JP" sz="9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.2</a:t>
            </a:r>
            <a:r>
              <a:rPr kumimoji="0" lang="ja-JP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0" lang="en-US" altLang="ja-JP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ToBe</a:t>
            </a:r>
            <a:r>
              <a:rPr kumimoji="0" lang="ja-JP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0" lang="ja-JP" altLang="en-US" sz="900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仕事のやり方を整理</a:t>
            </a:r>
            <a:endParaRPr kumimoji="0" lang="ja-JP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ホームベース 27"/>
          <p:cNvSpPr/>
          <p:nvPr/>
        </p:nvSpPr>
        <p:spPr>
          <a:xfrm>
            <a:off x="4389121" y="3189718"/>
            <a:ext cx="849480" cy="252000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216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メイリオ"/>
            </a:endParaRPr>
          </a:p>
        </p:txBody>
      </p:sp>
      <p:sp>
        <p:nvSpPr>
          <p:cNvPr id="29" name="ホームベース 28"/>
          <p:cNvSpPr/>
          <p:nvPr/>
        </p:nvSpPr>
        <p:spPr>
          <a:xfrm>
            <a:off x="11202730" y="5857122"/>
            <a:ext cx="853440" cy="252000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>
            <a:normAutofit/>
          </a:bodyPr>
          <a:lstStyle/>
          <a:p>
            <a:pPr algn="ctr" defTabSz="1221692"/>
            <a:endParaRPr kumimoji="0" lang="ja-JP" altLang="en-US" sz="800" kern="0" dirty="0">
              <a:latin typeface="Segoe UI"/>
              <a:ea typeface="メイリオ"/>
            </a:endParaRPr>
          </a:p>
        </p:txBody>
      </p:sp>
      <p:sp>
        <p:nvSpPr>
          <p:cNvPr id="30" name="ホームベース 29"/>
          <p:cNvSpPr/>
          <p:nvPr/>
        </p:nvSpPr>
        <p:spPr>
          <a:xfrm>
            <a:off x="5238601" y="3502335"/>
            <a:ext cx="4239444" cy="252000"/>
          </a:xfrm>
          <a:prstGeom prst="homePlate">
            <a:avLst/>
          </a:prstGeom>
          <a:solidFill>
            <a:srgbClr val="DCE6FA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defTabSz="1221692">
              <a:defRPr/>
            </a:pPr>
            <a:r>
              <a:rPr kumimoji="0" lang="en-US" altLang="ja-JP" sz="1200" kern="0" dirty="0">
                <a:solidFill>
                  <a:schemeClr val="bg1"/>
                </a:solidFill>
                <a:latin typeface="Segoe UI"/>
                <a:ea typeface="メイリオ"/>
              </a:rPr>
              <a:t>Phase 1 </a:t>
            </a:r>
            <a:endParaRPr kumimoji="0" lang="ja-JP" altLang="en-US" sz="1200" kern="0" dirty="0">
              <a:solidFill>
                <a:schemeClr val="bg1"/>
              </a:solidFill>
            </a:endParaRPr>
          </a:p>
        </p:txBody>
      </p:sp>
      <p:sp>
        <p:nvSpPr>
          <p:cNvPr id="33" name="ホームベース 32"/>
          <p:cNvSpPr/>
          <p:nvPr/>
        </p:nvSpPr>
        <p:spPr>
          <a:xfrm>
            <a:off x="9478045" y="5233221"/>
            <a:ext cx="2577851" cy="252000"/>
          </a:xfrm>
          <a:prstGeom prst="homePlate">
            <a:avLst/>
          </a:prstGeom>
          <a:solidFill>
            <a:srgbClr val="DCE6FA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defTabSz="1221692">
              <a:defRPr/>
            </a:pPr>
            <a:r>
              <a:rPr kumimoji="0" lang="en-US" altLang="ja-JP" sz="1200" kern="0" dirty="0">
                <a:solidFill>
                  <a:schemeClr val="bg1"/>
                </a:solidFill>
              </a:rPr>
              <a:t>Phase 2</a:t>
            </a:r>
            <a:endParaRPr kumimoji="0" lang="ja-JP" altLang="en-US" sz="1200" kern="0" dirty="0">
              <a:solidFill>
                <a:schemeClr val="bg1"/>
              </a:solidFill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 flipV="1">
            <a:off x="3560170" y="5180309"/>
            <a:ext cx="8496000" cy="4265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/>
        </p:spPr>
      </p:cxnSp>
      <p:sp>
        <p:nvSpPr>
          <p:cNvPr id="5" name="テキスト ボックス 4"/>
          <p:cNvSpPr txBox="1"/>
          <p:nvPr/>
        </p:nvSpPr>
        <p:spPr>
          <a:xfrm>
            <a:off x="136104" y="479770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・概要の説明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368503" y="3774693"/>
            <a:ext cx="3079969" cy="36000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defTabSz="1221692">
              <a:defRPr/>
            </a:pPr>
            <a:r>
              <a:rPr kumimoji="0" lang="en-US" altLang="ja-JP" sz="900" kern="0" noProof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.1</a:t>
            </a:r>
            <a:r>
              <a:rPr kumimoji="0" lang="ja-JP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業務要件、システム要件の整理　</a:t>
            </a:r>
            <a:r>
              <a:rPr kumimoji="0" lang="ja-JP" altLang="en-US" sz="900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kumimoji="0" lang="ja-JP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368503" y="4134693"/>
            <a:ext cx="3079969" cy="36000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defTabSz="1221692">
              <a:defRPr/>
            </a:pPr>
            <a:r>
              <a:rPr kumimoji="0" lang="en-US" altLang="ja-JP" sz="900" kern="0" noProof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.2</a:t>
            </a:r>
            <a:r>
              <a:rPr kumimoji="0" lang="ja-JP" altLang="en-US" sz="900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システム設計～開発</a:t>
            </a:r>
            <a:endParaRPr kumimoji="0" lang="ja-JP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368503" y="4492732"/>
            <a:ext cx="3079969" cy="36000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defTabSz="1221692">
              <a:defRPr/>
            </a:pPr>
            <a:r>
              <a:rPr kumimoji="0" lang="en-US" altLang="ja-JP" sz="900" kern="0" noProof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.3</a:t>
            </a:r>
            <a:r>
              <a:rPr kumimoji="0" lang="ja-JP" altLang="en-US" sz="900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システムテスト～現場適応テスト～導入　</a:t>
            </a:r>
            <a:endParaRPr kumimoji="0" lang="ja-JP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68503" y="4850587"/>
            <a:ext cx="3079969" cy="36000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defTabSz="1221692">
              <a:defRPr/>
            </a:pPr>
            <a:r>
              <a:rPr kumimoji="0" lang="en-US" altLang="ja-JP" sz="900" kern="0" noProof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.4</a:t>
            </a:r>
            <a:r>
              <a:rPr kumimoji="0" lang="ja-JP" altLang="en-US" sz="900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バッファ（必要に応じて</a:t>
            </a:r>
            <a:r>
              <a:rPr kumimoji="0" lang="en-US" altLang="ja-JP" sz="900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1.2~1.3</a:t>
            </a:r>
            <a:r>
              <a:rPr kumimoji="0" lang="ja-JP" altLang="en-US" sz="900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に戻って実行）</a:t>
            </a:r>
            <a:endParaRPr kumimoji="0" lang="en-US" altLang="ja-JP" sz="900" kern="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ホームベース 44"/>
          <p:cNvSpPr/>
          <p:nvPr/>
        </p:nvSpPr>
        <p:spPr>
          <a:xfrm>
            <a:off x="5244606" y="3836471"/>
            <a:ext cx="1283442" cy="252000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216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メイリオ"/>
            </a:endParaRPr>
          </a:p>
        </p:txBody>
      </p:sp>
      <p:sp>
        <p:nvSpPr>
          <p:cNvPr id="46" name="ホームベース 45"/>
          <p:cNvSpPr/>
          <p:nvPr/>
        </p:nvSpPr>
        <p:spPr>
          <a:xfrm>
            <a:off x="6528048" y="4196287"/>
            <a:ext cx="1224136" cy="252000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216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メイリオ"/>
            </a:endParaRPr>
          </a:p>
        </p:txBody>
      </p:sp>
      <p:sp>
        <p:nvSpPr>
          <p:cNvPr id="52" name="ホームベース 51"/>
          <p:cNvSpPr/>
          <p:nvPr/>
        </p:nvSpPr>
        <p:spPr>
          <a:xfrm>
            <a:off x="7788281" y="4520797"/>
            <a:ext cx="828000" cy="252000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>
            <a:normAutofit/>
          </a:bodyPr>
          <a:lstStyle/>
          <a:p>
            <a:pPr algn="ctr" defTabSz="1221692"/>
            <a:endParaRPr kumimoji="0" lang="ja-JP" altLang="en-US" sz="800" kern="0" dirty="0">
              <a:latin typeface="Segoe UI"/>
              <a:ea typeface="メイリオ"/>
            </a:endParaRPr>
          </a:p>
        </p:txBody>
      </p:sp>
      <p:sp>
        <p:nvSpPr>
          <p:cNvPr id="56" name="ホームベース 55"/>
          <p:cNvSpPr/>
          <p:nvPr/>
        </p:nvSpPr>
        <p:spPr>
          <a:xfrm>
            <a:off x="9478045" y="5542801"/>
            <a:ext cx="1724685" cy="252000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>
            <a:normAutofit/>
          </a:bodyPr>
          <a:lstStyle/>
          <a:p>
            <a:pPr algn="ctr" defTabSz="1221692"/>
            <a:endParaRPr kumimoji="0" lang="ja-JP" altLang="en-US" sz="800" kern="0" dirty="0">
              <a:latin typeface="Segoe UI"/>
              <a:ea typeface="メイリオ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368503" y="2771086"/>
            <a:ext cx="3079969" cy="36000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defTabSz="1221692">
              <a:defRPr/>
            </a:pPr>
            <a:r>
              <a:rPr kumimoji="0" lang="en-US" altLang="ja-JP" sz="900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.1</a:t>
            </a:r>
            <a:r>
              <a:rPr kumimoji="0" lang="ja-JP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データ整理</a:t>
            </a:r>
            <a:r>
              <a:rPr kumimoji="0" lang="ja-JP" altLang="en-US" sz="900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kumimoji="0" lang="ja-JP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ホームベース 65"/>
          <p:cNvSpPr/>
          <p:nvPr/>
        </p:nvSpPr>
        <p:spPr>
          <a:xfrm>
            <a:off x="3536692" y="2822545"/>
            <a:ext cx="857718" cy="252000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216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メイリオ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11AB353-88BC-48D7-ABFC-B52B212DF4F7}"/>
              </a:ext>
            </a:extLst>
          </p:cNvPr>
          <p:cNvSpPr txBox="1"/>
          <p:nvPr/>
        </p:nvSpPr>
        <p:spPr>
          <a:xfrm>
            <a:off x="9292704" y="2097880"/>
            <a:ext cx="2554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2216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1" kern="0" dirty="0">
                <a:solidFill>
                  <a:prstClr val="white"/>
                </a:solidFill>
              </a:rPr>
              <a:t>★</a:t>
            </a:r>
            <a:r>
              <a:rPr kumimoji="0" lang="en-US" altLang="ja-JP" sz="1400" b="1" kern="0" dirty="0">
                <a:solidFill>
                  <a:prstClr val="white"/>
                </a:solidFill>
              </a:rPr>
              <a:t>X</a:t>
            </a:r>
            <a:r>
              <a:rPr kumimoji="0" lang="ja-JP" altLang="en-US" sz="1400" b="1" kern="0" dirty="0">
                <a:solidFill>
                  <a:prstClr val="white"/>
                </a:solidFill>
              </a:rPr>
              <a:t>部長への導入結果報告</a:t>
            </a:r>
            <a:endParaRPr kumimoji="0" lang="ja-JP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136104" y="2485539"/>
            <a:ext cx="3312368" cy="287792"/>
          </a:xfrm>
          <a:prstGeom prst="rect">
            <a:avLst/>
          </a:prstGeom>
          <a:solidFill>
            <a:srgbClr val="DCE6FA">
              <a:lumMod val="75000"/>
            </a:srgb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defTabSz="1221692">
              <a:defRPr/>
            </a:pPr>
            <a:r>
              <a:rPr kumimoji="0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Ph 0.</a:t>
            </a:r>
            <a:r>
              <a:rPr kumimoji="0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　検証準備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136104" y="3484439"/>
            <a:ext cx="3312368" cy="287792"/>
          </a:xfrm>
          <a:prstGeom prst="rect">
            <a:avLst/>
          </a:prstGeom>
          <a:solidFill>
            <a:srgbClr val="DCE6FA">
              <a:lumMod val="75000"/>
            </a:srgb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12216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Ph 1.</a:t>
            </a:r>
            <a:r>
              <a:rPr kumimoji="0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　システム</a:t>
            </a:r>
            <a:r>
              <a:rPr kumimoji="0" lang="ja-JP" altLang="en-US" sz="1000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開発～導入</a:t>
            </a:r>
            <a:endParaRPr kumimoji="0" lang="ja-JP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152DF6C-7D14-481B-93F6-58A7B9580D7E}"/>
              </a:ext>
            </a:extLst>
          </p:cNvPr>
          <p:cNvSpPr/>
          <p:nvPr/>
        </p:nvSpPr>
        <p:spPr>
          <a:xfrm>
            <a:off x="368503" y="5482965"/>
            <a:ext cx="3079969" cy="36000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defTabSz="1221692">
              <a:defRPr/>
            </a:pPr>
            <a:r>
              <a:rPr kumimoji="0" lang="en-US" altLang="ja-JP" sz="10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2</a:t>
            </a:r>
            <a:r>
              <a:rPr kumimoji="0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.1</a:t>
            </a:r>
            <a:r>
              <a:rPr kumimoji="0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　適応可能部署の確認</a:t>
            </a:r>
            <a:endParaRPr kumimoji="0" lang="ja-JP" altLang="en-US" sz="1000" kern="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F749F86-674F-4BCF-950F-6B7C2D189E52}"/>
              </a:ext>
            </a:extLst>
          </p:cNvPr>
          <p:cNvSpPr/>
          <p:nvPr/>
        </p:nvSpPr>
        <p:spPr>
          <a:xfrm>
            <a:off x="368503" y="5842965"/>
            <a:ext cx="3079969" cy="36000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defTabSz="1221692">
              <a:defRPr/>
            </a:pPr>
            <a:r>
              <a:rPr kumimoji="0" lang="en-US" altLang="ja-JP" sz="10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2</a:t>
            </a:r>
            <a:r>
              <a:rPr kumimoji="0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.2</a:t>
            </a:r>
            <a:r>
              <a:rPr kumimoji="0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　別拠点での試験導入　</a:t>
            </a:r>
            <a:endParaRPr kumimoji="0" lang="ja-JP" altLang="en-US" sz="1000" kern="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36104" y="5208626"/>
            <a:ext cx="3312368" cy="287792"/>
          </a:xfrm>
          <a:prstGeom prst="rect">
            <a:avLst/>
          </a:prstGeom>
          <a:solidFill>
            <a:srgbClr val="DCE6FA">
              <a:lumMod val="75000"/>
            </a:srgb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12216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Ph 2. </a:t>
            </a:r>
            <a:r>
              <a:rPr kumimoji="0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横展開</a:t>
            </a:r>
          </a:p>
        </p:txBody>
      </p:sp>
      <p:sp>
        <p:nvSpPr>
          <p:cNvPr id="37" name="ホームベース 55">
            <a:extLst>
              <a:ext uri="{FF2B5EF4-FFF2-40B4-BE49-F238E27FC236}">
                <a16:creationId xmlns:a16="http://schemas.microsoft.com/office/drawing/2014/main" id="{12BC9B81-9C88-4546-84C2-0C2813916A4C}"/>
              </a:ext>
            </a:extLst>
          </p:cNvPr>
          <p:cNvSpPr/>
          <p:nvPr/>
        </p:nvSpPr>
        <p:spPr>
          <a:xfrm>
            <a:off x="8636954" y="4904441"/>
            <a:ext cx="841091" cy="252000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>
            <a:normAutofit/>
          </a:bodyPr>
          <a:lstStyle/>
          <a:p>
            <a:pPr algn="ctr" defTabSz="1221692"/>
            <a:endParaRPr kumimoji="0" lang="ja-JP" altLang="en-US" sz="800" kern="0" dirty="0">
              <a:latin typeface="Segoe UI"/>
              <a:ea typeface="メイリオ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5CC3B4F-8352-4920-87F2-A8316312DD09}"/>
              </a:ext>
            </a:extLst>
          </p:cNvPr>
          <p:cNvSpPr/>
          <p:nvPr/>
        </p:nvSpPr>
        <p:spPr>
          <a:xfrm>
            <a:off x="5651" y="-538647"/>
            <a:ext cx="1202731" cy="49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記入例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A6DF6B5-277C-4BFA-B4A5-FCC61BF80C2F}"/>
              </a:ext>
            </a:extLst>
          </p:cNvPr>
          <p:cNvSpPr txBox="1"/>
          <p:nvPr/>
        </p:nvSpPr>
        <p:spPr>
          <a:xfrm>
            <a:off x="5087888" y="2097880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2216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1" kern="0" dirty="0">
                <a:solidFill>
                  <a:prstClr val="white"/>
                </a:solidFill>
              </a:rPr>
              <a:t>★</a:t>
            </a:r>
            <a:r>
              <a:rPr kumimoji="0" lang="en-US" altLang="ja-JP" sz="1400" b="1" kern="0" dirty="0">
                <a:solidFill>
                  <a:prstClr val="white"/>
                </a:solidFill>
              </a:rPr>
              <a:t>X</a:t>
            </a:r>
            <a:r>
              <a:rPr kumimoji="0" lang="ja-JP" altLang="en-US" sz="1400" b="1" kern="0" dirty="0">
                <a:solidFill>
                  <a:prstClr val="white"/>
                </a:solidFill>
              </a:rPr>
              <a:t>部長と</a:t>
            </a:r>
            <a:r>
              <a:rPr kumimoji="0" lang="en-US" altLang="ja-JP" sz="1400" b="1" kern="0" dirty="0" err="1">
                <a:solidFill>
                  <a:prstClr val="white"/>
                </a:solidFill>
              </a:rPr>
              <a:t>ToBe</a:t>
            </a:r>
            <a:r>
              <a:rPr kumimoji="0" lang="ja-JP" altLang="en-US" sz="1400" b="1" kern="0" dirty="0">
                <a:solidFill>
                  <a:prstClr val="white"/>
                </a:solidFill>
              </a:rPr>
              <a:t>の姿の合意</a:t>
            </a:r>
            <a:endParaRPr kumimoji="0" lang="ja-JP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F159E31-8E86-4C6A-B21F-F86C45680D27}"/>
              </a:ext>
            </a:extLst>
          </p:cNvPr>
          <p:cNvSpPr txBox="1"/>
          <p:nvPr/>
        </p:nvSpPr>
        <p:spPr>
          <a:xfrm>
            <a:off x="7614623" y="2097880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2216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1" kern="0" dirty="0">
                <a:solidFill>
                  <a:prstClr val="white"/>
                </a:solidFill>
              </a:rPr>
              <a:t>★開発完了</a:t>
            </a:r>
            <a:endParaRPr kumimoji="0" lang="ja-JP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2285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F36BE0B-EA0A-4A6A-AB66-EDD40BC428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Q1</a:t>
            </a:r>
            <a:r>
              <a:rPr kumimoji="1" lang="ja-JP" altLang="en-US" dirty="0"/>
              <a:t>：</a:t>
            </a:r>
            <a:r>
              <a:rPr kumimoji="1" lang="en-US" altLang="ja-JP" dirty="0"/>
              <a:t>AI</a:t>
            </a:r>
            <a:r>
              <a:rPr kumimoji="1" lang="ja-JP" altLang="en-US" dirty="0"/>
              <a:t>モデルを開発するためには、どのくらいのデータが必要ですか？</a:t>
            </a:r>
            <a:endParaRPr kumimoji="1" lang="en-US" altLang="ja-JP" dirty="0"/>
          </a:p>
          <a:p>
            <a:r>
              <a:rPr lang="en-US" altLang="ja-JP" dirty="0"/>
              <a:t>Q2</a:t>
            </a:r>
            <a:r>
              <a:rPr lang="ja-JP" altLang="en-US" dirty="0"/>
              <a:t>：相談テーマと類似の事例はありますか？</a:t>
            </a:r>
            <a:endParaRPr lang="en-US" altLang="ja-JP" dirty="0"/>
          </a:p>
          <a:p>
            <a:r>
              <a:rPr lang="en-US" altLang="ja-JP" dirty="0"/>
              <a:t>Q3</a:t>
            </a:r>
            <a:r>
              <a:rPr lang="ja-JP" altLang="en-US" dirty="0"/>
              <a:t>：社内に</a:t>
            </a:r>
            <a:r>
              <a:rPr lang="en-US" altLang="ja-JP" dirty="0"/>
              <a:t>AI</a:t>
            </a:r>
            <a:r>
              <a:rPr lang="ja-JP" altLang="en-US" dirty="0"/>
              <a:t>教育はありますか？</a:t>
            </a:r>
            <a:endParaRPr lang="en-US" altLang="ja-JP" dirty="0"/>
          </a:p>
          <a:p>
            <a:r>
              <a:rPr lang="en-US" altLang="ja-JP" dirty="0"/>
              <a:t>Q4</a:t>
            </a:r>
            <a:r>
              <a:rPr lang="ja-JP" altLang="en-US" dirty="0"/>
              <a:t>：どのようなサポートを</a:t>
            </a:r>
            <a:r>
              <a:rPr lang="ja-JP" altLang="en-US"/>
              <a:t>していただけますか</a:t>
            </a:r>
            <a:r>
              <a:rPr lang="ja-JP" altLang="en-US" dirty="0"/>
              <a:t>？</a:t>
            </a:r>
            <a:endParaRPr lang="en-US" altLang="ja-JP" dirty="0"/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235EBDCA-1BD9-4EFA-B54C-5D4BA95FE6E1}"/>
              </a:ext>
            </a:extLst>
          </p:cNvPr>
          <p:cNvSpPr txBox="1">
            <a:spLocks/>
          </p:cNvSpPr>
          <p:nvPr/>
        </p:nvSpPr>
        <p:spPr>
          <a:xfrm>
            <a:off x="0" y="576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1" sz="1600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1" sz="1200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1" sz="1050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1" sz="900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DS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部に質問したいこと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D79F955-8852-48AA-9D1D-D01654FDCB36}"/>
              </a:ext>
            </a:extLst>
          </p:cNvPr>
          <p:cNvSpPr/>
          <p:nvPr/>
        </p:nvSpPr>
        <p:spPr>
          <a:xfrm>
            <a:off x="5651" y="-538647"/>
            <a:ext cx="1202731" cy="49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記入例</a:t>
            </a:r>
          </a:p>
        </p:txBody>
      </p:sp>
    </p:spTree>
    <p:extLst>
      <p:ext uri="{BB962C8B-B14F-4D97-AF65-F5344CB8AC3E}">
        <p14:creationId xmlns:p14="http://schemas.microsoft.com/office/powerpoint/2010/main" val="907631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402C3B-CA4F-417E-A373-3D64CB9A3C6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ja-JP" dirty="0"/>
              <a:t>appendix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3058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9"/>
          </p:nvPr>
        </p:nvSpPr>
        <p:spPr>
          <a:xfrm>
            <a:off x="0" y="58403"/>
            <a:ext cx="11307323" cy="306000"/>
          </a:xfrm>
        </p:spPr>
        <p:txBody>
          <a:bodyPr/>
          <a:lstStyle/>
          <a:p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AsIs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業務フロー図　～項目説明～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/>
        </p:nvGraphicFramePr>
        <p:xfrm>
          <a:off x="607646" y="1530138"/>
          <a:ext cx="9160197" cy="3872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452">
                  <a:extLst>
                    <a:ext uri="{9D8B030D-6E8A-4147-A177-3AD203B41FA5}">
                      <a16:colId xmlns:a16="http://schemas.microsoft.com/office/drawing/2014/main" val="3191911423"/>
                    </a:ext>
                  </a:extLst>
                </a:gridCol>
                <a:gridCol w="6834745">
                  <a:extLst>
                    <a:ext uri="{9D8B030D-6E8A-4147-A177-3AD203B41FA5}">
                      <a16:colId xmlns:a16="http://schemas.microsoft.com/office/drawing/2014/main" val="3849339747"/>
                    </a:ext>
                  </a:extLst>
                </a:gridCol>
              </a:tblGrid>
              <a:tr h="57961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説明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837193"/>
                  </a:ext>
                </a:extLst>
              </a:tr>
              <a:tr h="5796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対象業務名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業務改革の対象となる業務の名称を記載する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29144"/>
                  </a:ext>
                </a:extLst>
              </a:tr>
              <a:tr h="5796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前提条件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処理の方針・基準、考え方等を</a:t>
                      </a:r>
                      <a:r>
                        <a:rPr kumimoji="1" lang="ja-JP" altLang="en-US" sz="1800" dirty="0"/>
                        <a:t>記載する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81197"/>
                  </a:ext>
                </a:extLst>
              </a:tr>
              <a:tr h="579616"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登場人物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業務に登場する人物を記載する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002827"/>
                  </a:ext>
                </a:extLst>
              </a:tr>
              <a:tr h="579616"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フロー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業務や処理の流れ、分岐等の図形を記載する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（対象とならない業務は記載しなくてもよい）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119228"/>
                  </a:ext>
                </a:extLst>
              </a:tr>
              <a:tr h="579616"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システム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業務で使用するシステムの名称を記載する。</a:t>
                      </a:r>
                      <a:r>
                        <a:rPr kumimoji="1" lang="en-US" altLang="ja-JP" dirty="0"/>
                        <a:t>Chrome</a:t>
                      </a:r>
                      <a:r>
                        <a:rPr kumimoji="1" lang="ja-JP" altLang="en-US" dirty="0" err="1"/>
                        <a:t>、</a:t>
                      </a:r>
                      <a:r>
                        <a:rPr kumimoji="1" lang="en-US" altLang="ja-JP" dirty="0"/>
                        <a:t>Edge</a:t>
                      </a:r>
                      <a:r>
                        <a:rPr kumimoji="1" lang="ja-JP" altLang="en-US" dirty="0"/>
                        <a:t>などのブラウザ、</a:t>
                      </a:r>
                      <a:r>
                        <a:rPr kumimoji="1" lang="en-US" altLang="ja-JP" dirty="0"/>
                        <a:t>Web</a:t>
                      </a:r>
                      <a:r>
                        <a:rPr kumimoji="1" lang="ja-JP" altLang="en-US" dirty="0"/>
                        <a:t>アプリ、</a:t>
                      </a:r>
                      <a:r>
                        <a:rPr kumimoji="1" lang="en-US" altLang="ja-JP" dirty="0"/>
                        <a:t>Office</a:t>
                      </a:r>
                      <a:r>
                        <a:rPr kumimoji="1" lang="ja-JP" altLang="en-US" dirty="0"/>
                        <a:t>（</a:t>
                      </a:r>
                      <a:r>
                        <a:rPr kumimoji="1" lang="en-US" altLang="ja-JP" dirty="0"/>
                        <a:t>Word</a:t>
                      </a:r>
                      <a:r>
                        <a:rPr kumimoji="1" lang="ja-JP" altLang="en-US" dirty="0" err="1"/>
                        <a:t>、</a:t>
                      </a:r>
                      <a:r>
                        <a:rPr kumimoji="1" lang="en-US" altLang="ja-JP" dirty="0"/>
                        <a:t>Excel</a:t>
                      </a:r>
                      <a:r>
                        <a:rPr kumimoji="1" lang="ja-JP" altLang="en-US" dirty="0" err="1"/>
                        <a:t>、</a:t>
                      </a:r>
                      <a:r>
                        <a:rPr kumimoji="1" lang="en-US" altLang="ja-JP" dirty="0"/>
                        <a:t>PowerPoint</a:t>
                      </a:r>
                      <a:r>
                        <a:rPr kumimoji="1" lang="ja-JP" altLang="en-US" dirty="0"/>
                        <a:t>等）などのツールについても漏れがないように記載する。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01180"/>
                  </a:ext>
                </a:extLst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235802" y="505407"/>
            <a:ext cx="5139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◆記載項目概要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　テンプレートを用い、以下の項目について作成します</a:t>
            </a:r>
          </a:p>
        </p:txBody>
      </p:sp>
    </p:spTree>
    <p:extLst>
      <p:ext uri="{BB962C8B-B14F-4D97-AF65-F5344CB8AC3E}">
        <p14:creationId xmlns:p14="http://schemas.microsoft.com/office/powerpoint/2010/main" val="4193975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9"/>
          </p:nvPr>
        </p:nvSpPr>
        <p:spPr>
          <a:xfrm>
            <a:off x="0" y="58403"/>
            <a:ext cx="11307323" cy="306000"/>
          </a:xfrm>
        </p:spPr>
        <p:txBody>
          <a:bodyPr/>
          <a:lstStyle/>
          <a:p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AsIs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業務フロー図　～図形の説明～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5802" y="505407"/>
            <a:ext cx="5820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◆図形説明　以下の図形をテンプレートに配置＆記入します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607646" y="804786"/>
          <a:ext cx="11501744" cy="5642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920">
                  <a:extLst>
                    <a:ext uri="{9D8B030D-6E8A-4147-A177-3AD203B41FA5}">
                      <a16:colId xmlns:a16="http://schemas.microsoft.com/office/drawing/2014/main" val="2258385922"/>
                    </a:ext>
                  </a:extLst>
                </a:gridCol>
                <a:gridCol w="1865638">
                  <a:extLst>
                    <a:ext uri="{9D8B030D-6E8A-4147-A177-3AD203B41FA5}">
                      <a16:colId xmlns:a16="http://schemas.microsoft.com/office/drawing/2014/main" val="3191911423"/>
                    </a:ext>
                  </a:extLst>
                </a:gridCol>
                <a:gridCol w="2398505">
                  <a:extLst>
                    <a:ext uri="{9D8B030D-6E8A-4147-A177-3AD203B41FA5}">
                      <a16:colId xmlns:a16="http://schemas.microsoft.com/office/drawing/2014/main" val="3849339747"/>
                    </a:ext>
                  </a:extLst>
                </a:gridCol>
                <a:gridCol w="3418205">
                  <a:extLst>
                    <a:ext uri="{9D8B030D-6E8A-4147-A177-3AD203B41FA5}">
                      <a16:colId xmlns:a16="http://schemas.microsoft.com/office/drawing/2014/main" val="1414850963"/>
                    </a:ext>
                  </a:extLst>
                </a:gridCol>
                <a:gridCol w="3052476">
                  <a:extLst>
                    <a:ext uri="{9D8B030D-6E8A-4147-A177-3AD203B41FA5}">
                      <a16:colId xmlns:a16="http://schemas.microsoft.com/office/drawing/2014/main" val="453159659"/>
                    </a:ext>
                  </a:extLst>
                </a:gridCol>
              </a:tblGrid>
              <a:tr h="3737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図形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図形名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目的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837193"/>
                  </a:ext>
                </a:extLst>
              </a:tr>
              <a:tr h="585443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/>
                        <a:t>1</a:t>
                      </a:r>
                      <a:endParaRPr lang="ja-JP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開始条件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・処理の開始時に使用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・図形内に条件を記述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開始条件を表現するため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081197"/>
                  </a:ext>
                </a:extLst>
              </a:tr>
              <a:tr h="585443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/>
                        <a:t>2</a:t>
                      </a:r>
                      <a:endParaRPr lang="ja-JP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業務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・図形内の業務名は業務一覧表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の中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小項目を基に</a:t>
                      </a:r>
                      <a:r>
                        <a:rPr kumimoji="1" lang="ja-JP" altLang="en-US" sz="1200" dirty="0"/>
                        <a:t>記述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業務を表現するため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6728244"/>
                  </a:ext>
                </a:extLst>
              </a:tr>
              <a:tr h="5854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3</a:t>
                      </a:r>
                      <a:endParaRPr kumimoji="1" lang="ja-JP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システム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・システムを操作する時に使用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・図形内にシステム名を記述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使用するシステムを明記するため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002827"/>
                  </a:ext>
                </a:extLst>
              </a:tr>
              <a:tr h="5854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4</a:t>
                      </a:r>
                      <a:endParaRPr kumimoji="1" lang="ja-JP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条件分岐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・後続の業務が変わる時に使用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・図形外吹き出しに条件を記述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フローの分岐を表現するため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201180"/>
                  </a:ext>
                </a:extLst>
              </a:tr>
              <a:tr h="5854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5</a:t>
                      </a:r>
                      <a:endParaRPr kumimoji="1" lang="ja-JP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業務の流れ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・業務の流れに表現するために使用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業務の順序を表現するため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4477899"/>
                  </a:ext>
                </a:extLst>
              </a:tr>
              <a:tr h="5854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6</a:t>
                      </a:r>
                      <a:endParaRPr kumimoji="1" lang="ja-JP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データの流れ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・データの流れに表現するために使用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・周辺にデータ処理の概要を記述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データの入出力を表現するため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1533907"/>
                  </a:ext>
                </a:extLst>
              </a:tr>
              <a:tr h="5854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7</a:t>
                      </a:r>
                      <a:endParaRPr kumimoji="1" lang="ja-JP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結合子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・ページがまたぐ際の結合を明示するために使用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前ページとつながっていることを表現するため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0973504"/>
                  </a:ext>
                </a:extLst>
              </a:tr>
              <a:tr h="5854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8</a:t>
                      </a:r>
                      <a:endParaRPr kumimoji="1" lang="ja-JP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補足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・図形に補足する内容があるときに使用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図形に表現できない内容を補記するため</a:t>
                      </a:r>
                      <a:endParaRPr kumimoji="1" lang="en-US" altLang="ja-JP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351334"/>
                  </a:ext>
                </a:extLst>
              </a:tr>
              <a:tr h="5854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9</a:t>
                      </a:r>
                      <a:endParaRPr kumimoji="1" lang="ja-JP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終了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・業務の終了時に使用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業務の終了を表現するため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1805851"/>
                  </a:ext>
                </a:extLst>
              </a:tr>
            </a:tbl>
          </a:graphicData>
        </a:graphic>
      </p:graphicFrame>
      <p:cxnSp>
        <p:nvCxnSpPr>
          <p:cNvPr id="19" name="直線矢印コネクタ 18"/>
          <p:cNvCxnSpPr/>
          <p:nvPr/>
        </p:nvCxnSpPr>
        <p:spPr>
          <a:xfrm flipV="1">
            <a:off x="1880369" y="3810030"/>
            <a:ext cx="360000" cy="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1839128" y="1799702"/>
            <a:ext cx="887173" cy="515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業務名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30" name="フローチャート: 磁気ディスク 29"/>
          <p:cNvSpPr/>
          <p:nvPr/>
        </p:nvSpPr>
        <p:spPr>
          <a:xfrm>
            <a:off x="1930636" y="2400797"/>
            <a:ext cx="704157" cy="474191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システム名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1832714" y="1239714"/>
            <a:ext cx="900000" cy="468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(</a:t>
            </a: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条件を記述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)</a:t>
            </a:r>
            <a:endParaRPr kumimoji="1" lang="ja-JP" altLang="en-US" sz="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1986593" y="2943325"/>
            <a:ext cx="827779" cy="572755"/>
            <a:chOff x="2091859" y="3428638"/>
            <a:chExt cx="827779" cy="572755"/>
          </a:xfrm>
        </p:grpSpPr>
        <p:grpSp>
          <p:nvGrpSpPr>
            <p:cNvPr id="31" name="グループ化 30"/>
            <p:cNvGrpSpPr/>
            <p:nvPr/>
          </p:nvGrpSpPr>
          <p:grpSpPr>
            <a:xfrm>
              <a:off x="2091859" y="3715034"/>
              <a:ext cx="249147" cy="286359"/>
              <a:chOff x="11302796" y="1988135"/>
              <a:chExt cx="249147" cy="286359"/>
            </a:xfrm>
          </p:grpSpPr>
          <p:sp>
            <p:nvSpPr>
              <p:cNvPr id="32" name="フローチャート: 判断 31"/>
              <p:cNvSpPr/>
              <p:nvPr/>
            </p:nvSpPr>
            <p:spPr>
              <a:xfrm>
                <a:off x="11302796" y="1988135"/>
                <a:ext cx="249147" cy="23567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>
                <a:off x="11339710" y="2028273"/>
                <a:ext cx="184730" cy="246221"/>
              </a:xfrm>
              <a:prstGeom prst="rect">
                <a:avLst/>
              </a:prstGeom>
            </p:spPr>
            <p:txBody>
              <a:bodyPr wrap="none" anchor="ctr" anchorCtr="1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</p:grpSp>
        <p:sp>
          <p:nvSpPr>
            <p:cNvPr id="4" name="角丸四角形吹き出し 3"/>
            <p:cNvSpPr/>
            <p:nvPr/>
          </p:nvSpPr>
          <p:spPr>
            <a:xfrm>
              <a:off x="2341006" y="3428638"/>
              <a:ext cx="578632" cy="320372"/>
            </a:xfrm>
            <a:prstGeom prst="wedgeRoundRectCallout">
              <a:avLst>
                <a:gd name="adj1" fmla="val -41934"/>
                <a:gd name="adj2" fmla="val 62500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(</a:t>
              </a:r>
              <a:r>
                <a:rPr kumimoji="1" lang="ja-JP" alt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条件を記述</a:t>
              </a:r>
              <a:r>
                <a:rPr kumimoji="1" lang="en-US" altLang="ja-JP" sz="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)</a:t>
              </a:r>
              <a:endPara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</p:grpSp>
      <p:cxnSp>
        <p:nvCxnSpPr>
          <p:cNvPr id="11" name="カギ線コネクタ 10"/>
          <p:cNvCxnSpPr/>
          <p:nvPr/>
        </p:nvCxnSpPr>
        <p:spPr>
          <a:xfrm>
            <a:off x="2345892" y="3703075"/>
            <a:ext cx="340916" cy="2089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1880369" y="4400211"/>
            <a:ext cx="360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/>
          <p:nvPr/>
        </p:nvCxnSpPr>
        <p:spPr>
          <a:xfrm>
            <a:off x="2345892" y="4295750"/>
            <a:ext cx="340916" cy="20892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/>
          <p:cNvSpPr/>
          <p:nvPr/>
        </p:nvSpPr>
        <p:spPr>
          <a:xfrm>
            <a:off x="2192714" y="4897424"/>
            <a:ext cx="180000" cy="180000"/>
          </a:xfrm>
          <a:prstGeom prst="ellipse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6" name="四角形吹き出し 15"/>
          <p:cNvSpPr/>
          <p:nvPr/>
        </p:nvSpPr>
        <p:spPr>
          <a:xfrm>
            <a:off x="1905502" y="5322912"/>
            <a:ext cx="754424" cy="436605"/>
          </a:xfrm>
          <a:prstGeom prst="wedgeRectCallout">
            <a:avLst>
              <a:gd name="adj1" fmla="val -43690"/>
              <a:gd name="adj2" fmla="val 62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(</a:t>
            </a: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補足内容を記入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)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1832714" y="5917811"/>
            <a:ext cx="900000" cy="468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終了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813857" y="4110156"/>
            <a:ext cx="9364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データの処理の名前</a:t>
            </a:r>
          </a:p>
        </p:txBody>
      </p:sp>
      <p:sp>
        <p:nvSpPr>
          <p:cNvPr id="22" name="四角形吹き出し 21"/>
          <p:cNvSpPr/>
          <p:nvPr/>
        </p:nvSpPr>
        <p:spPr>
          <a:xfrm>
            <a:off x="6326927" y="69596"/>
            <a:ext cx="3958982" cy="673134"/>
          </a:xfrm>
          <a:prstGeom prst="wedgeRectCallout">
            <a:avLst>
              <a:gd name="adj1" fmla="val -57272"/>
              <a:gd name="adj2" fmla="val 38753"/>
            </a:avLst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一般的な業務フロー図を描くための最小限の図形について解説しています。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※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細かいニュワンスを伝えるために他の図形を追加する場合は、使用図形の凡例を予め用意して図形の意図を明確にします。</a:t>
            </a: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23" name="楕円 22"/>
          <p:cNvSpPr/>
          <p:nvPr/>
        </p:nvSpPr>
        <p:spPr>
          <a:xfrm>
            <a:off x="2228094" y="4930850"/>
            <a:ext cx="108000" cy="108000"/>
          </a:xfrm>
          <a:prstGeom prst="ellipse">
            <a:avLst/>
          </a:prstGeom>
          <a:noFill/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9888857"/>
      </p:ext>
    </p:extLst>
  </p:cSld>
  <p:clrMapOvr>
    <a:masterClrMapping/>
  </p:clrMapOvr>
</p:sld>
</file>

<file path=ppt/theme/theme1.xml><?xml version="1.0" encoding="utf-8"?>
<a:theme xmlns:a="http://schemas.openxmlformats.org/drawingml/2006/main" name="内容［マル秘］">
  <a:themeElements>
    <a:clrScheme name="AISIN_v01">
      <a:dk1>
        <a:sysClr val="windowText" lastClr="000000"/>
      </a:dk1>
      <a:lt1>
        <a:sysClr val="window" lastClr="FFFFFF"/>
      </a:lt1>
      <a:dk2>
        <a:srgbClr val="333333"/>
      </a:dk2>
      <a:lt2>
        <a:srgbClr val="DCE6FA"/>
      </a:lt2>
      <a:accent1>
        <a:srgbClr val="323C99"/>
      </a:accent1>
      <a:accent2>
        <a:srgbClr val="419BB9"/>
      </a:accent2>
      <a:accent3>
        <a:srgbClr val="82B91E"/>
      </a:accent3>
      <a:accent4>
        <a:srgbClr val="E17800"/>
      </a:accent4>
      <a:accent5>
        <a:srgbClr val="DC418C"/>
      </a:accent5>
      <a:accent6>
        <a:srgbClr val="969696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B3A0FEF14D4864282423B97DDD9B80F" ma:contentTypeVersion="8" ma:contentTypeDescription="新しいドキュメントを作成します。" ma:contentTypeScope="" ma:versionID="335fd29391b9e6b77a1987f622054172">
  <xsd:schema xmlns:xsd="http://www.w3.org/2001/XMLSchema" xmlns:xs="http://www.w3.org/2001/XMLSchema" xmlns:p="http://schemas.microsoft.com/office/2006/metadata/properties" xmlns:ns2="3dcb3de2-f3e6-46a9-90df-bd510730d969" xmlns:ns3="060644eb-b100-4873-90d3-90b131ab97be" targetNamespace="http://schemas.microsoft.com/office/2006/metadata/properties" ma:root="true" ma:fieldsID="0d1af439a9ab4a4f1aa69db9a46a35fc" ns2:_="" ns3:_="">
    <xsd:import namespace="3dcb3de2-f3e6-46a9-90df-bd510730d969"/>
    <xsd:import namespace="060644eb-b100-4873-90d3-90b131ab97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cb3de2-f3e6-46a9-90df-bd510730d9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0644eb-b100-4873-90d3-90b131ab97b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5542B4-523D-4190-82AB-D9A8CB3419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414F76-344D-4A49-93A7-6C96E7044B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cb3de2-f3e6-46a9-90df-bd510730d969"/>
    <ds:schemaRef ds:uri="060644eb-b100-4873-90d3-90b131ab97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495A2F-9EE6-4613-90F8-F151E602548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4450</TotalTime>
  <Words>2808</Words>
  <Application>Microsoft Office PowerPoint</Application>
  <PresentationFormat>ワイド画面</PresentationFormat>
  <Paragraphs>514</Paragraphs>
  <Slides>12</Slides>
  <Notes>8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12</vt:i4>
      </vt:variant>
    </vt:vector>
  </HeadingPairs>
  <TitlesOfParts>
    <vt:vector size="22" baseType="lpstr">
      <vt:lpstr>Meiryo UI</vt:lpstr>
      <vt:lpstr>メイリオ</vt:lpstr>
      <vt:lpstr>游ゴシック</vt:lpstr>
      <vt:lpstr>Arial</vt:lpstr>
      <vt:lpstr>Calibri</vt:lpstr>
      <vt:lpstr>Segoe UI</vt:lpstr>
      <vt:lpstr>Times New Roman</vt:lpstr>
      <vt:lpstr>内容［マル秘］</vt:lpstr>
      <vt:lpstr>内容［関係社外秘］</vt:lpstr>
      <vt:lpstr>1_内容［関係社外秘］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アイシン精機株式会社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0082402-Z100</dc:creator>
  <cp:lastModifiedBy>Kawaguchi Masanori／川口　雅典／AI</cp:lastModifiedBy>
  <cp:revision>304</cp:revision>
  <cp:lastPrinted>2021-11-11T07:38:03Z</cp:lastPrinted>
  <dcterms:created xsi:type="dcterms:W3CDTF">2019-10-07T05:18:34Z</dcterms:created>
  <dcterms:modified xsi:type="dcterms:W3CDTF">2023-11-08T09:02:42Z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0x0101008B3A0FEF14D4864282423B97DDD9B80F</vt:lpwstr>
  </property>
</Properties>
</file>