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  <p:sldMasterId id="2147483671" r:id="rId5"/>
    <p:sldMasterId id="2147483676" r:id="rId6"/>
  </p:sldMasterIdLst>
  <p:notesMasterIdLst>
    <p:notesMasterId r:id="rId12"/>
  </p:notesMasterIdLst>
  <p:handoutMasterIdLst>
    <p:handoutMasterId r:id="rId13"/>
  </p:handoutMasterIdLst>
  <p:sldIdLst>
    <p:sldId id="15100" r:id="rId7"/>
    <p:sldId id="15066" r:id="rId8"/>
    <p:sldId id="15031" r:id="rId9"/>
    <p:sldId id="264" r:id="rId10"/>
    <p:sldId id="15099" r:id="rId11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1F7"/>
    <a:srgbClr val="DDDDDD"/>
    <a:srgbClr val="FFFFCC"/>
    <a:srgbClr val="FFFF99"/>
    <a:srgbClr val="4BC3FF"/>
    <a:srgbClr val="4BBCFF"/>
    <a:srgbClr val="333333"/>
    <a:srgbClr val="E5E8F1"/>
    <a:srgbClr val="BFC6DC"/>
    <a:srgbClr val="808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34" autoAdjust="0"/>
    <p:restoredTop sz="95201" autoAdjust="0"/>
  </p:normalViewPr>
  <p:slideViewPr>
    <p:cSldViewPr>
      <p:cViewPr varScale="1">
        <p:scale>
          <a:sx n="161" d="100"/>
          <a:sy n="161" d="100"/>
        </p:scale>
        <p:origin x="908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D00C4-2B60-4753-A5D4-F9C05F8D07A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E4465-3CD4-47BF-AF5D-253C146AD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BEA18-6BF8-BC47-87AC-45C27908F33C}" type="slidenum">
              <a:rPr lang="en-US" altLang="ja-JP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2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BEA18-6BF8-BC47-87AC-45C27908F33C}" type="slidenum">
              <a:rPr lang="en-US" altLang="ja-JP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32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4ABD82-8980-BE46-B633-20CC3B7D65D3}"/>
              </a:ext>
            </a:extLst>
          </p:cNvPr>
          <p:cNvSpPr txBox="1"/>
          <p:nvPr userDrawn="1"/>
        </p:nvSpPr>
        <p:spPr>
          <a:xfrm>
            <a:off x="443077" y="306000"/>
            <a:ext cx="11302892" cy="378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62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62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BA5DE60C-7349-FF43-AEF7-4C1AE58C67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954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562722" indent="0"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334368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49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7370C0F-7BA9-4241-8A08-AFEC1AE98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69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62722" indent="0">
              <a:spcBef>
                <a:spcPts val="615"/>
              </a:spcBef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spcBef>
                <a:spcPts val="615"/>
              </a:spcBef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spcBef>
                <a:spcPts val="615"/>
              </a:spcBef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spcBef>
                <a:spcPts val="615"/>
              </a:spcBef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9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69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69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69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69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ECE16216-AD55-464A-BF46-DB52E2BF7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215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562722" indent="0">
              <a:spcBef>
                <a:spcPts val="615"/>
              </a:spcBef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spcBef>
                <a:spcPts val="615"/>
              </a:spcBef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spcBef>
                <a:spcPts val="615"/>
              </a:spcBef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spcBef>
                <a:spcPts val="615"/>
              </a:spcBef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8AB679E-48D8-EF45-91E8-D242D1F35C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62722" indent="0">
              <a:spcBef>
                <a:spcPts val="615"/>
              </a:spcBef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spcBef>
                <a:spcPts val="615"/>
              </a:spcBef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spcBef>
                <a:spcPts val="615"/>
              </a:spcBef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spcBef>
                <a:spcPts val="615"/>
              </a:spcBef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46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46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46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6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19C1F7A-B160-014E-A77D-F15C068B63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215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562722" indent="0">
              <a:spcBef>
                <a:spcPts val="615"/>
              </a:spcBef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spcBef>
                <a:spcPts val="615"/>
              </a:spcBef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spcBef>
                <a:spcPts val="615"/>
              </a:spcBef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spcBef>
                <a:spcPts val="615"/>
              </a:spcBef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C5D8B05A-7CDA-0743-A9BC-59A80A2E4D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62722" indent="0">
              <a:spcBef>
                <a:spcPts val="615"/>
              </a:spcBef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spcBef>
                <a:spcPts val="615"/>
              </a:spcBef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spcBef>
                <a:spcPts val="615"/>
              </a:spcBef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spcBef>
                <a:spcPts val="615"/>
              </a:spcBef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46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46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46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46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5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11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385329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3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11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24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1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11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11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1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1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11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11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03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373769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E6E38B5-B75B-6F43-8D79-2D27F23BC30B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EEEC57-59AC-E545-8B9C-D9A19F2DBCC7}"/>
              </a:ext>
            </a:extLst>
          </p:cNvPr>
          <p:cNvSpPr txBox="1"/>
          <p:nvPr userDrawn="1"/>
        </p:nvSpPr>
        <p:spPr>
          <a:xfrm>
            <a:off x="4873846" y="6696001"/>
            <a:ext cx="1063385" cy="132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ja-JP" altLang="en-US" sz="862" b="1">
                <a:solidFill>
                  <a:schemeClr val="bg1"/>
                </a:solidFill>
              </a:rPr>
              <a:t>部</a:t>
            </a:r>
            <a:endParaRPr kumimoji="1" lang="ja-JP" altLang="en-US" sz="862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A6FFBD-3D45-5F48-BC4E-EC1B2218766E}"/>
              </a:ext>
            </a:extLst>
          </p:cNvPr>
          <p:cNvSpPr txBox="1"/>
          <p:nvPr userDrawn="1"/>
        </p:nvSpPr>
        <p:spPr>
          <a:xfrm>
            <a:off x="11573910" y="6612744"/>
            <a:ext cx="522899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231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23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</a:t>
            </a:r>
            <a:endParaRPr lang="ja-JP" altLang="en-US" sz="123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3B7961B6-9723-2540-8E1D-7F417601AE9E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862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862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862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862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862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8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985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985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985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985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985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319359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sldNum="0" hdr="0" ftr="0"/>
  <p:txStyles>
    <p:titleStyle>
      <a:lvl1pPr algn="l" defTabSz="1125444" rtl="0" eaLnBrk="1" latinLnBrk="0" hangingPunct="1">
        <a:spcBef>
          <a:spcPct val="0"/>
        </a:spcBef>
        <a:buNone/>
        <a:defRPr kumimoji="1" sz="2462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77235" algn="l" defTabSz="1125444" rtl="0" eaLnBrk="1" fontAlgn="auto" latinLnBrk="0" hangingPunct="1">
        <a:lnSpc>
          <a:spcPct val="100000"/>
        </a:lnSpc>
        <a:spcBef>
          <a:spcPts val="738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969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443088" indent="-177235" algn="l" defTabSz="1125444" rtl="0" eaLnBrk="1" latinLnBrk="0" hangingPunct="1">
        <a:lnSpc>
          <a:spcPct val="100000"/>
        </a:lnSpc>
        <a:spcBef>
          <a:spcPts val="738"/>
        </a:spcBef>
        <a:spcAft>
          <a:spcPts val="0"/>
        </a:spcAft>
        <a:buFont typeface="Arial" panose="020B0604020202020204" pitchFamily="34" charset="0"/>
        <a:buChar char="–"/>
        <a:defRPr kumimoji="1" sz="1477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86176" indent="-177235" algn="l" defTabSz="1125444" rtl="0" eaLnBrk="1" latinLnBrk="0" hangingPunct="1">
        <a:lnSpc>
          <a:spcPct val="100000"/>
        </a:lnSpc>
        <a:spcBef>
          <a:spcPts val="738"/>
        </a:spcBef>
        <a:spcAft>
          <a:spcPts val="0"/>
        </a:spcAft>
        <a:buFont typeface="Arial" panose="020B0604020202020204" pitchFamily="34" charset="0"/>
        <a:buChar char="•"/>
        <a:defRPr kumimoji="1" sz="1292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329264" indent="-177235" algn="l" defTabSz="1125444" rtl="0" eaLnBrk="1" latinLnBrk="0" hangingPunct="1">
        <a:lnSpc>
          <a:spcPct val="100000"/>
        </a:lnSpc>
        <a:spcBef>
          <a:spcPts val="738"/>
        </a:spcBef>
        <a:spcAft>
          <a:spcPts val="0"/>
        </a:spcAft>
        <a:buFont typeface="Arial" panose="020B0604020202020204" pitchFamily="34" charset="0"/>
        <a:buChar char="–"/>
        <a:defRPr kumimoji="1" sz="1108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772352" indent="-177235" algn="l" defTabSz="1125444" rtl="0" eaLnBrk="1" latinLnBrk="0" hangingPunct="1">
        <a:lnSpc>
          <a:spcPct val="100000"/>
        </a:lnSpc>
        <a:spcBef>
          <a:spcPts val="738"/>
        </a:spcBef>
        <a:spcAft>
          <a:spcPts val="0"/>
        </a:spcAft>
        <a:buFont typeface="Arial" panose="020B0604020202020204" pitchFamily="34" charset="0"/>
        <a:buChar char="»"/>
        <a:defRPr kumimoji="1" sz="1108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1" y="6612746"/>
            <a:ext cx="527709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1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sldNum="0" hdr="0" ftr="0"/>
  <p:txStyles>
    <p:titleStyle>
      <a:lvl1pPr algn="l" defTabSz="914423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4" algn="l" defTabSz="914423" rtl="0" eaLnBrk="1" fontAlgn="auto" latinLnBrk="0" hangingPunct="1">
        <a:lnSpc>
          <a:spcPct val="100000"/>
        </a:lnSpc>
        <a:spcBef>
          <a:spcPts val="601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9" indent="-144004" algn="l" defTabSz="914423" rtl="0" eaLnBrk="1" latinLnBrk="0" hangingPunct="1">
        <a:lnSpc>
          <a:spcPct val="100000"/>
        </a:lnSpc>
        <a:spcBef>
          <a:spcPts val="601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18" indent="-144004" algn="l" defTabSz="914423" rtl="0" eaLnBrk="1" latinLnBrk="0" hangingPunct="1">
        <a:lnSpc>
          <a:spcPct val="100000"/>
        </a:lnSpc>
        <a:spcBef>
          <a:spcPts val="601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27" indent="-144004" algn="l" defTabSz="914423" rtl="0" eaLnBrk="1" latinLnBrk="0" hangingPunct="1">
        <a:lnSpc>
          <a:spcPct val="100000"/>
        </a:lnSpc>
        <a:spcBef>
          <a:spcPts val="601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36" indent="-144004" algn="l" defTabSz="914423" rtl="0" eaLnBrk="1" latinLnBrk="0" hangingPunct="1">
        <a:lnSpc>
          <a:spcPct val="100000"/>
        </a:lnSpc>
        <a:spcBef>
          <a:spcPts val="601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6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../../DOCUME~1/21439/DOCUME~1/21439/LOCALS~1/Temp/2007&#24180;&#24230;/&#21839;&#38988;&#35299;&#27770;&#30740;&#20462;&#65288;&#12354;&#12390;&#12399;&#12417;&#12471;&#12540;&#12488;&#65289;.pp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7">
            <a:extLst>
              <a:ext uri="{FF2B5EF4-FFF2-40B4-BE49-F238E27FC236}">
                <a16:creationId xmlns:a16="http://schemas.microsoft.com/office/drawing/2014/main" id="{33CA197D-76A1-466C-9304-ADEAD27F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5999526"/>
            <a:ext cx="11521280" cy="5084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開発予算：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9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実現のために確保可能な工数：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141FE9D1-622C-4F31-9313-0608BA802E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9845" y="-3516"/>
            <a:ext cx="4414991" cy="523220"/>
          </a:xfrm>
        </p:spPr>
        <p:txBody>
          <a:bodyPr wrap="none">
            <a:spAutoFit/>
          </a:bodyPr>
          <a:lstStyle/>
          <a:p>
            <a:r>
              <a:rPr lang="ja-JP" altLang="en-US" sz="2800" u="sng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テーマ相談会ヒアリングシート</a:t>
            </a:r>
          </a:p>
        </p:txBody>
      </p:sp>
      <p:sp>
        <p:nvSpPr>
          <p:cNvPr id="28" name="Text Box 57">
            <a:extLst>
              <a:ext uri="{FF2B5EF4-FFF2-40B4-BE49-F238E27FC236}">
                <a16:creationId xmlns:a16="http://schemas.microsoft.com/office/drawing/2014/main" id="{41FF64CA-24EE-4002-86BF-15B227E4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552" y="983465"/>
            <a:ext cx="1575449" cy="2079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ctr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ja-JP" altLang="en-US" sz="1050" b="1" dirty="0">
                <a:solidFill>
                  <a:srgbClr val="000000"/>
                </a:solidFill>
              </a:rPr>
              <a:t>事前必須入力項目</a:t>
            </a:r>
            <a:endParaRPr lang="ja-JP" altLang="en-US" sz="700" dirty="0">
              <a:solidFill>
                <a:srgbClr val="000000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7F25D0C-75F6-442D-8733-447EB52685A0}"/>
              </a:ext>
            </a:extLst>
          </p:cNvPr>
          <p:cNvGrpSpPr/>
          <p:nvPr/>
        </p:nvGrpSpPr>
        <p:grpSpPr>
          <a:xfrm>
            <a:off x="7487165" y="303738"/>
            <a:ext cx="4384836" cy="400110"/>
            <a:chOff x="7487165" y="303738"/>
            <a:chExt cx="4384836" cy="400110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E09A22-71EA-48B0-B9B7-94173DB827AA}"/>
                </a:ext>
              </a:extLst>
            </p:cNvPr>
            <p:cNvSpPr txBox="1"/>
            <p:nvPr/>
          </p:nvSpPr>
          <p:spPr>
            <a:xfrm>
              <a:off x="7487165" y="303738"/>
              <a:ext cx="198001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会社名：</a:t>
              </a:r>
              <a:r>
                <a:rPr lang="ja-JP" altLang="en-US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株式会社アイシン</a:t>
              </a:r>
              <a:endParaRPr lang="en-US" altLang="ja-JP" sz="1000" dirty="0">
                <a:solidFill>
                  <a:prstClr val="black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000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部署名：</a:t>
              </a:r>
              <a:r>
                <a:rPr lang="ja-JP" altLang="en-US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en-US" altLang="ja-JP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XX</a:t>
              </a:r>
              <a:r>
                <a:rPr lang="ja-JP" altLang="en-US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部　   </a:t>
              </a:r>
              <a:endParaRPr lang="ja-JP" altLang="en-US" sz="1000" dirty="0">
                <a:solidFill>
                  <a:prstClr val="black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11FF4F5-801C-41C7-BF88-3EE13754F5EA}"/>
                </a:ext>
              </a:extLst>
            </p:cNvPr>
            <p:cNvSpPr txBox="1"/>
            <p:nvPr/>
          </p:nvSpPr>
          <p:spPr>
            <a:xfrm>
              <a:off x="9467175" y="303738"/>
              <a:ext cx="2404826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担　当　者　氏　名　　：</a:t>
              </a:r>
              <a:r>
                <a:rPr lang="ja-JP" altLang="en-US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笹口　潤樹　　　 　　</a:t>
              </a:r>
              <a:endParaRPr lang="en-US" altLang="ja-JP" sz="1000" u="sng" dirty="0">
                <a:solidFill>
                  <a:prstClr val="black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000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確認（管理職上司）：</a:t>
              </a:r>
              <a:r>
                <a:rPr lang="ja-JP" altLang="en-US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安原　亮佑　</a:t>
              </a:r>
              <a:endParaRPr lang="ja-JP" altLang="en-US" sz="1000" dirty="0">
                <a:solidFill>
                  <a:prstClr val="black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EF0268-5C47-4232-8F8A-5FE2203FE671}"/>
              </a:ext>
            </a:extLst>
          </p:cNvPr>
          <p:cNvSpPr txBox="1"/>
          <p:nvPr/>
        </p:nvSpPr>
        <p:spPr>
          <a:xfrm>
            <a:off x="9727897" y="29808"/>
            <a:ext cx="2152839" cy="270309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lIns="58220" tIns="29110" rIns="58220" bIns="29110" anchor="ctr"/>
          <a:lstStyle>
            <a:defPPr>
              <a:defRPr lang="ja-JP"/>
            </a:defPPr>
            <a:lvl1pPr algn="ctr" defTabSz="825500">
              <a:spcBef>
                <a:spcPct val="0"/>
              </a:spcBef>
              <a:buFontTx/>
              <a:buNone/>
              <a:defRPr sz="105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defTabSz="825500" eaLnBrk="0" hangingPunct="0"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defTabSz="825500" eaLnBrk="0" hangingPunct="0"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defTabSz="825500" eaLnBrk="0" hangingPunct="0"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defTabSz="825500" eaLnBrk="0" hangingPunct="0"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/>
            <a:r>
              <a:rPr lang="ja-JP" altLang="en-US" u="sng" dirty="0"/>
              <a:t>作成日：</a:t>
            </a:r>
            <a:r>
              <a:rPr lang="en-US" altLang="ja-JP" u="sng" dirty="0"/>
              <a:t>202X</a:t>
            </a:r>
            <a:r>
              <a:rPr lang="ja-JP" altLang="en-US" u="sng" dirty="0"/>
              <a:t>年</a:t>
            </a:r>
            <a:r>
              <a:rPr lang="en-US" altLang="ja-JP" u="sng" dirty="0"/>
              <a:t>X</a:t>
            </a:r>
            <a:r>
              <a:rPr lang="ja-JP" altLang="en-US" u="sng" dirty="0"/>
              <a:t>月</a:t>
            </a:r>
            <a:r>
              <a:rPr lang="en-US" altLang="ja-JP" u="sng" dirty="0"/>
              <a:t>X</a:t>
            </a:r>
            <a:r>
              <a:rPr lang="ja-JP" altLang="en-US" u="sng" dirty="0"/>
              <a:t>日</a:t>
            </a:r>
          </a:p>
        </p:txBody>
      </p:sp>
      <p:sp>
        <p:nvSpPr>
          <p:cNvPr id="32" name="Text Box 49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C75C670-CC38-49A1-B3C0-987F8F1D4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92" y="480235"/>
            <a:ext cx="3090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sz="1600" dirty="0">
                <a:solidFill>
                  <a:srgbClr val="323C99">
                    <a:lumMod val="50000"/>
                  </a:srgbClr>
                </a:solidFill>
              </a:rPr>
              <a:t>業革テーマ：</a:t>
            </a:r>
            <a:r>
              <a:rPr lang="en-US" altLang="ja-JP" sz="1600" dirty="0">
                <a:solidFill>
                  <a:srgbClr val="323C99">
                    <a:lumMod val="50000"/>
                  </a:srgbClr>
                </a:solidFill>
              </a:rPr>
              <a:t>『</a:t>
            </a:r>
            <a:r>
              <a:rPr lang="ja-JP" altLang="en-US" sz="1600" dirty="0">
                <a:solidFill>
                  <a:srgbClr val="323C99">
                    <a:lumMod val="50000"/>
                  </a:srgbClr>
                </a:solidFill>
              </a:rPr>
              <a:t>○○検査の自働化</a:t>
            </a:r>
            <a:r>
              <a:rPr lang="en-US" altLang="ja-JP" sz="1600" dirty="0">
                <a:solidFill>
                  <a:srgbClr val="323C99">
                    <a:lumMod val="50000"/>
                  </a:srgbClr>
                </a:solidFill>
              </a:rPr>
              <a:t>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84676C8-B656-403F-B381-F5F97C041BAE}"/>
              </a:ext>
            </a:extLst>
          </p:cNvPr>
          <p:cNvSpPr txBox="1"/>
          <p:nvPr/>
        </p:nvSpPr>
        <p:spPr>
          <a:xfrm>
            <a:off x="289844" y="995835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b="1" u="sng" dirty="0">
                <a:solidFill>
                  <a:prstClr val="black"/>
                </a:solidFill>
              </a:rPr>
              <a:t>◇テーマについて記載</a:t>
            </a:r>
            <a:endParaRPr lang="en-US" altLang="ja-JP" b="1" u="sng" dirty="0">
              <a:solidFill>
                <a:prstClr val="black"/>
              </a:solidFill>
            </a:endParaRPr>
          </a:p>
        </p:txBody>
      </p:sp>
      <p:sp>
        <p:nvSpPr>
          <p:cNvPr id="34" name="Text Box 57">
            <a:extLst>
              <a:ext uri="{FF2B5EF4-FFF2-40B4-BE49-F238E27FC236}">
                <a16:creationId xmlns:a16="http://schemas.microsoft.com/office/drawing/2014/main" id="{DAFA8549-332A-4262-AA7C-3702138E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422924"/>
            <a:ext cx="11521280" cy="12366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相談内容</a:t>
            </a:r>
            <a:endParaRPr lang="en-US" altLang="ja-JP" sz="110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6CAFA83-106C-49B7-8417-69594452788B}"/>
              </a:ext>
            </a:extLst>
          </p:cNvPr>
          <p:cNvSpPr/>
          <p:nvPr/>
        </p:nvSpPr>
        <p:spPr>
          <a:xfrm>
            <a:off x="479376" y="1680873"/>
            <a:ext cx="5446531" cy="868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b="1" u="sng" dirty="0">
                <a:solidFill>
                  <a:prstClr val="black"/>
                </a:solidFill>
                <a:latin typeface="Segoe UI"/>
                <a:ea typeface="メイリオ"/>
              </a:rPr>
              <a:t>困り事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8551BB-0357-4DB8-95F9-69A809835D62}"/>
              </a:ext>
            </a:extLst>
          </p:cNvPr>
          <p:cNvSpPr/>
          <p:nvPr/>
        </p:nvSpPr>
        <p:spPr>
          <a:xfrm>
            <a:off x="6266096" y="1680873"/>
            <a:ext cx="5446527" cy="868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b="1" u="sng" dirty="0">
                <a:solidFill>
                  <a:prstClr val="black"/>
                </a:solidFill>
                <a:latin typeface="Segoe UI"/>
                <a:ea typeface="メイリオ"/>
              </a:rPr>
              <a:t>実現したいこと</a:t>
            </a:r>
          </a:p>
        </p:txBody>
      </p:sp>
      <p:sp>
        <p:nvSpPr>
          <p:cNvPr id="41" name="Text Box 57">
            <a:extLst>
              <a:ext uri="{FF2B5EF4-FFF2-40B4-BE49-F238E27FC236}">
                <a16:creationId xmlns:a16="http://schemas.microsoft.com/office/drawing/2014/main" id="{97FCE581-CFC3-439F-A8AA-89C74A9C6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755531"/>
            <a:ext cx="11521280" cy="31494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該当業務</a:t>
            </a:r>
            <a:r>
              <a:rPr lang="en-US" altLang="ja-JP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製品機能が後工程に貢献する内容</a:t>
            </a:r>
            <a:r>
              <a:rPr lang="en-US" altLang="ja-JP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使命</a:t>
            </a:r>
            <a:r>
              <a:rPr lang="en-US" altLang="ja-JP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ja-JP" sz="110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Text Box 57">
            <a:extLst>
              <a:ext uri="{FF2B5EF4-FFF2-40B4-BE49-F238E27FC236}">
                <a16:creationId xmlns:a16="http://schemas.microsoft.com/office/drawing/2014/main" id="{BCD58B9D-BDE8-4B02-8138-EB53754A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3366729"/>
            <a:ext cx="5438189" cy="2422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業務の現状の姿</a:t>
            </a:r>
            <a:r>
              <a:rPr lang="en-US" altLang="ja-JP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900" b="1" u="sng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lang="en-US" altLang="ja-JP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  <a:r>
              <a:rPr lang="en-US" altLang="ja-JP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現状が無い場合は未記載</a:t>
            </a:r>
            <a:r>
              <a:rPr lang="en-US" altLang="ja-JP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Text Box 57">
            <a:extLst>
              <a:ext uri="{FF2B5EF4-FFF2-40B4-BE49-F238E27FC236}">
                <a16:creationId xmlns:a16="http://schemas.microsoft.com/office/drawing/2014/main" id="{097303E7-7D9C-4DFF-8686-4634491E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5" y="3625373"/>
            <a:ext cx="1435210" cy="1065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前工程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Text Box 57">
            <a:extLst>
              <a:ext uri="{FF2B5EF4-FFF2-40B4-BE49-F238E27FC236}">
                <a16:creationId xmlns:a16="http://schemas.microsoft.com/office/drawing/2014/main" id="{C08D8B67-6581-4457-8210-C64E3C09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596" y="3625373"/>
            <a:ext cx="2426590" cy="1065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該当業務</a:t>
            </a:r>
            <a:r>
              <a:rPr lang="en-US" altLang="ja-JP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機能とその成果物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C276957E-F6D5-45E5-8D72-20EEA4E4F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86" y="3626636"/>
            <a:ext cx="1440713" cy="1063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後工程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Text Box 57">
            <a:extLst>
              <a:ext uri="{FF2B5EF4-FFF2-40B4-BE49-F238E27FC236}">
                <a16:creationId xmlns:a16="http://schemas.microsoft.com/office/drawing/2014/main" id="{05630556-7C69-4209-A4E7-F2AD8D23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4749289"/>
            <a:ext cx="5302515" cy="969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該当業務に必要な工数</a:t>
            </a:r>
            <a:endParaRPr lang="en-US" altLang="ja-JP" sz="110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抜出し 2">
            <a:extLst>
              <a:ext uri="{FF2B5EF4-FFF2-40B4-BE49-F238E27FC236}">
                <a16:creationId xmlns:a16="http://schemas.microsoft.com/office/drawing/2014/main" id="{BD76F60D-1954-4F87-8F94-3352B966FD0C}"/>
              </a:ext>
            </a:extLst>
          </p:cNvPr>
          <p:cNvSpPr/>
          <p:nvPr/>
        </p:nvSpPr>
        <p:spPr>
          <a:xfrm rot="5400000">
            <a:off x="6023185" y="4654560"/>
            <a:ext cx="186949" cy="7200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メイリオ"/>
            </a:endParaRPr>
          </a:p>
        </p:txBody>
      </p:sp>
      <p:sp>
        <p:nvSpPr>
          <p:cNvPr id="52" name="Text Box 57">
            <a:extLst>
              <a:ext uri="{FF2B5EF4-FFF2-40B4-BE49-F238E27FC236}">
                <a16:creationId xmlns:a16="http://schemas.microsoft.com/office/drawing/2014/main" id="{0DABD168-DB88-4272-96B6-2C81DCD0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553" y="757567"/>
            <a:ext cx="1575449" cy="207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ctr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ja-JP" altLang="en-US" sz="1050" b="1" dirty="0">
                <a:solidFill>
                  <a:srgbClr val="000000"/>
                </a:solidFill>
              </a:rPr>
              <a:t>事前必須入力項目</a:t>
            </a:r>
            <a:endParaRPr lang="ja-JP" altLang="en-US" sz="700" dirty="0">
              <a:solidFill>
                <a:srgbClr val="000000"/>
              </a:solidFill>
            </a:endParaRPr>
          </a:p>
        </p:txBody>
      </p:sp>
      <p:sp>
        <p:nvSpPr>
          <p:cNvPr id="67" name="Text Box 57">
            <a:extLst>
              <a:ext uri="{FF2B5EF4-FFF2-40B4-BE49-F238E27FC236}">
                <a16:creationId xmlns:a16="http://schemas.microsoft.com/office/drawing/2014/main" id="{CA7AA708-37A6-46C7-83D4-6893D8AE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59" y="4359223"/>
            <a:ext cx="1435536" cy="327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インプット：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Text Box 57">
            <a:extLst>
              <a:ext uri="{FF2B5EF4-FFF2-40B4-BE49-F238E27FC236}">
                <a16:creationId xmlns:a16="http://schemas.microsoft.com/office/drawing/2014/main" id="{F2580D01-4AB5-40A4-A22E-40EEDA8E0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85" y="3830031"/>
            <a:ext cx="1440714" cy="327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アウトプット：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Text Box 57">
            <a:extLst>
              <a:ext uri="{FF2B5EF4-FFF2-40B4-BE49-F238E27FC236}">
                <a16:creationId xmlns:a16="http://schemas.microsoft.com/office/drawing/2014/main" id="{A3166039-63F7-45A2-B05D-56F1F577C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6096" y="3366729"/>
            <a:ext cx="5438189" cy="2422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業務の現状の姿</a:t>
            </a:r>
            <a:r>
              <a:rPr lang="en-US" altLang="ja-JP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900" b="1" u="sng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lang="en-US" altLang="ja-JP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  <a:r>
              <a:rPr lang="en-US" altLang="ja-JP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現状が無い場合は未記載</a:t>
            </a:r>
            <a:r>
              <a:rPr lang="en-US" altLang="ja-JP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Text Box 57">
            <a:extLst>
              <a:ext uri="{FF2B5EF4-FFF2-40B4-BE49-F238E27FC236}">
                <a16:creationId xmlns:a16="http://schemas.microsoft.com/office/drawing/2014/main" id="{50A92CBA-8437-4F7D-9384-EAF56CB4B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105" y="3625373"/>
            <a:ext cx="1435210" cy="106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前工程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Text Box 57">
            <a:extLst>
              <a:ext uri="{FF2B5EF4-FFF2-40B4-BE49-F238E27FC236}">
                <a16:creationId xmlns:a16="http://schemas.microsoft.com/office/drawing/2014/main" id="{D6D6E698-2D5E-4C04-9B00-6A12A7F8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316" y="3625373"/>
            <a:ext cx="2426590" cy="106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該当業務</a:t>
            </a:r>
            <a:r>
              <a:rPr lang="en-US" altLang="ja-JP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機能とその成果物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Text Box 57">
            <a:extLst>
              <a:ext uri="{FF2B5EF4-FFF2-40B4-BE49-F238E27FC236}">
                <a16:creationId xmlns:a16="http://schemas.microsoft.com/office/drawing/2014/main" id="{8CBF8BDE-190A-4FBA-BF82-07F5C1F6C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9906" y="3626636"/>
            <a:ext cx="1440713" cy="1063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後工程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Text Box 57">
            <a:extLst>
              <a:ext uri="{FF2B5EF4-FFF2-40B4-BE49-F238E27FC236}">
                <a16:creationId xmlns:a16="http://schemas.microsoft.com/office/drawing/2014/main" id="{0BD3D7AD-3366-427E-9DD7-5B26F84B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779" y="4359223"/>
            <a:ext cx="1435536" cy="327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インプット：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Text Box 57">
            <a:extLst>
              <a:ext uri="{FF2B5EF4-FFF2-40B4-BE49-F238E27FC236}">
                <a16:creationId xmlns:a16="http://schemas.microsoft.com/office/drawing/2014/main" id="{3D220F1C-E53D-464C-96FD-18460799E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9905" y="3830031"/>
            <a:ext cx="1440714" cy="327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アウトプット：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Text Box 57">
            <a:extLst>
              <a:ext uri="{FF2B5EF4-FFF2-40B4-BE49-F238E27FC236}">
                <a16:creationId xmlns:a16="http://schemas.microsoft.com/office/drawing/2014/main" id="{7E762EC8-B166-4FD8-BEC5-663494BED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779" y="4753950"/>
            <a:ext cx="5302837" cy="974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改善後の期待効果</a:t>
            </a:r>
            <a:endParaRPr lang="en-US" altLang="ja-JP" sz="110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品質目標</a:t>
            </a: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：異音判定率</a:t>
            </a: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100%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投入ｺｽﾄ目標</a:t>
            </a: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納期</a:t>
            </a: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数量目標</a:t>
            </a: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期待効果：異音判定基準の定量化</a:t>
            </a:r>
            <a:endParaRPr lang="en-US" altLang="ja-JP" sz="5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153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264479" y="3147364"/>
            <a:ext cx="1581413" cy="33118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9"/>
          </p:nvPr>
        </p:nvSpPr>
        <p:spPr>
          <a:xfrm>
            <a:off x="0" y="58403"/>
            <a:ext cx="11307323" cy="306000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業務フロー図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802" y="50540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◆テンプレート</a:t>
            </a:r>
            <a:endParaRPr kumimoji="1" lang="en-US" altLang="ja-JP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27669" y="3147364"/>
            <a:ext cx="8464018" cy="105624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927669" y="314736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登場人物①</a:t>
            </a:r>
            <a:endParaRPr lang="en-US" altLang="ja-JP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1927669" y="4274108"/>
            <a:ext cx="8464018" cy="105624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927669" y="42741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登場人物②</a:t>
            </a:r>
            <a:endParaRPr lang="en-US" altLang="ja-JP" sz="1200" dirty="0"/>
          </a:p>
        </p:txBody>
      </p:sp>
      <p:sp>
        <p:nvSpPr>
          <p:cNvPr id="67" name="正方形/長方形 66"/>
          <p:cNvSpPr/>
          <p:nvPr/>
        </p:nvSpPr>
        <p:spPr>
          <a:xfrm>
            <a:off x="1927669" y="5402941"/>
            <a:ext cx="8464018" cy="105624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27669" y="540294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システム</a:t>
            </a:r>
            <a:endParaRPr lang="en-US" altLang="ja-JP" sz="1200" dirty="0"/>
          </a:p>
        </p:txBody>
      </p:sp>
      <p:sp>
        <p:nvSpPr>
          <p:cNvPr id="85" name="正方形/長方形 84"/>
          <p:cNvSpPr/>
          <p:nvPr/>
        </p:nvSpPr>
        <p:spPr>
          <a:xfrm>
            <a:off x="1927669" y="2674380"/>
            <a:ext cx="8464018" cy="4067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/>
              <a:t>X</a:t>
            </a:r>
            <a:r>
              <a:rPr lang="ja-JP" altLang="en-US" sz="2000" b="1" dirty="0"/>
              <a:t>業務（</a:t>
            </a:r>
            <a:r>
              <a:rPr lang="en-US" altLang="ja-JP" sz="2000" b="1" dirty="0"/>
              <a:t>X</a:t>
            </a:r>
            <a:r>
              <a:rPr lang="ja-JP" altLang="en-US" sz="2000" b="1" dirty="0"/>
              <a:t>は対象業務の総称を記入）</a:t>
            </a:r>
            <a:endParaRPr kumimoji="1" lang="ja-JP" altLang="en-US" sz="2000" b="1" dirty="0"/>
          </a:p>
        </p:txBody>
      </p:sp>
      <p:sp>
        <p:nvSpPr>
          <p:cNvPr id="47" name="正方形/長方形 46"/>
          <p:cNvSpPr/>
          <p:nvPr/>
        </p:nvSpPr>
        <p:spPr>
          <a:xfrm>
            <a:off x="264479" y="2674380"/>
            <a:ext cx="1581413" cy="4067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000" b="1" dirty="0"/>
              <a:t>前工程</a:t>
            </a:r>
            <a:endParaRPr kumimoji="1" lang="ja-JP" altLang="en-US" sz="2000" b="1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264479" y="179595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・</a:t>
            </a:r>
            <a:endParaRPr lang="en-US" altLang="ja-JP" sz="1200" dirty="0"/>
          </a:p>
        </p:txBody>
      </p:sp>
      <p:sp>
        <p:nvSpPr>
          <p:cNvPr id="61" name="正方形/長方形 60"/>
          <p:cNvSpPr/>
          <p:nvPr/>
        </p:nvSpPr>
        <p:spPr>
          <a:xfrm>
            <a:off x="10478577" y="3147364"/>
            <a:ext cx="1581413" cy="33118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0478577" y="2674380"/>
            <a:ext cx="1581413" cy="4067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000" b="1" dirty="0"/>
              <a:t>後工程</a:t>
            </a:r>
            <a:endParaRPr kumimoji="1" lang="ja-JP" altLang="en-US" sz="2000" b="1" dirty="0"/>
          </a:p>
        </p:txBody>
      </p:sp>
      <p:graphicFrame>
        <p:nvGraphicFramePr>
          <p:cNvPr id="90" name="表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73234"/>
              </p:ext>
            </p:extLst>
          </p:nvPr>
        </p:nvGraphicFramePr>
        <p:xfrm>
          <a:off x="12236259" y="406583"/>
          <a:ext cx="1178833" cy="603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833">
                  <a:extLst>
                    <a:ext uri="{9D8B030D-6E8A-4147-A177-3AD203B41FA5}">
                      <a16:colId xmlns:a16="http://schemas.microsoft.com/office/drawing/2014/main" val="3191911423"/>
                    </a:ext>
                  </a:extLst>
                </a:gridCol>
              </a:tblGrid>
              <a:tr h="6325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チャート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37193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81197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28244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02827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01180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77899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33907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73504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51334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5851"/>
                  </a:ext>
                </a:extLst>
              </a:tr>
            </a:tbl>
          </a:graphicData>
        </a:graphic>
      </p:graphicFrame>
      <p:cxnSp>
        <p:nvCxnSpPr>
          <p:cNvPr id="91" name="直線矢印コネクタ 90"/>
          <p:cNvCxnSpPr/>
          <p:nvPr/>
        </p:nvCxnSpPr>
        <p:spPr>
          <a:xfrm flipV="1">
            <a:off x="12423951" y="3812775"/>
            <a:ext cx="360000" cy="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12382710" y="1802447"/>
            <a:ext cx="887173" cy="51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/>
              <a:t>業務名</a:t>
            </a:r>
            <a:endParaRPr lang="en-US" altLang="ja-JP" sz="800" dirty="0"/>
          </a:p>
        </p:txBody>
      </p:sp>
      <p:sp>
        <p:nvSpPr>
          <p:cNvPr id="94" name="フローチャート: 磁気ディスク 93"/>
          <p:cNvSpPr/>
          <p:nvPr/>
        </p:nvSpPr>
        <p:spPr>
          <a:xfrm>
            <a:off x="12474218" y="2403542"/>
            <a:ext cx="704157" cy="47419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/>
              <a:t>システム名</a:t>
            </a:r>
            <a:endParaRPr lang="en-US" altLang="ja-JP" sz="800" dirty="0"/>
          </a:p>
        </p:txBody>
      </p:sp>
      <p:sp>
        <p:nvSpPr>
          <p:cNvPr id="95" name="角丸四角形 94"/>
          <p:cNvSpPr/>
          <p:nvPr/>
        </p:nvSpPr>
        <p:spPr>
          <a:xfrm>
            <a:off x="12376296" y="1242459"/>
            <a:ext cx="900000" cy="4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(</a:t>
            </a:r>
            <a:r>
              <a:rPr lang="ja-JP" altLang="en-US" sz="800" dirty="0">
                <a:solidFill>
                  <a:schemeClr val="dk1"/>
                </a:solidFill>
              </a:rPr>
              <a:t>条件を記述</a:t>
            </a:r>
            <a:r>
              <a:rPr lang="en-US" altLang="ja-JP" sz="800" dirty="0">
                <a:solidFill>
                  <a:schemeClr val="dk1"/>
                </a:solidFill>
              </a:rPr>
              <a:t>)</a:t>
            </a:r>
            <a:endParaRPr lang="ja-JP" altLang="en-US" sz="800" dirty="0">
              <a:solidFill>
                <a:schemeClr val="dk1"/>
              </a:solidFill>
            </a:endParaRPr>
          </a:p>
        </p:txBody>
      </p:sp>
      <p:grpSp>
        <p:nvGrpSpPr>
          <p:cNvPr id="96" name="グループ化 95"/>
          <p:cNvGrpSpPr/>
          <p:nvPr/>
        </p:nvGrpSpPr>
        <p:grpSpPr>
          <a:xfrm>
            <a:off x="12530175" y="2946070"/>
            <a:ext cx="827779" cy="572755"/>
            <a:chOff x="2091859" y="3428638"/>
            <a:chExt cx="827779" cy="572755"/>
          </a:xfrm>
        </p:grpSpPr>
        <p:grpSp>
          <p:nvGrpSpPr>
            <p:cNvPr id="97" name="グループ化 96"/>
            <p:cNvGrpSpPr/>
            <p:nvPr/>
          </p:nvGrpSpPr>
          <p:grpSpPr>
            <a:xfrm>
              <a:off x="2091859" y="3715034"/>
              <a:ext cx="249147" cy="286359"/>
              <a:chOff x="11302796" y="1988135"/>
              <a:chExt cx="249147" cy="286359"/>
            </a:xfrm>
          </p:grpSpPr>
          <p:sp>
            <p:nvSpPr>
              <p:cNvPr id="99" name="フローチャート: 判断 98"/>
              <p:cNvSpPr/>
              <p:nvPr/>
            </p:nvSpPr>
            <p:spPr>
              <a:xfrm>
                <a:off x="11302796" y="1988135"/>
                <a:ext cx="249147" cy="23567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>
                <a:off x="11339710" y="2028273"/>
                <a:ext cx="184730" cy="246221"/>
              </a:xfrm>
              <a:prstGeom prst="rect">
                <a:avLst/>
              </a:prstGeom>
            </p:spPr>
            <p:txBody>
              <a:bodyPr wrap="none" anchor="ctr" anchorCtr="1">
                <a:spAutoFit/>
              </a:bodyPr>
              <a:lstStyle/>
              <a:p>
                <a:pPr algn="ctr"/>
                <a:endParaRPr lang="ja-JP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8" name="角丸四角形吹き出し 97"/>
            <p:cNvSpPr/>
            <p:nvPr/>
          </p:nvSpPr>
          <p:spPr>
            <a:xfrm>
              <a:off x="2341006" y="3428638"/>
              <a:ext cx="578632" cy="320372"/>
            </a:xfrm>
            <a:prstGeom prst="wedgeRoundRectCallout">
              <a:avLst>
                <a:gd name="adj1" fmla="val -41934"/>
                <a:gd name="adj2" fmla="val 62500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(</a:t>
              </a:r>
              <a:r>
                <a:rPr lang="ja-JP" altLang="en-US" sz="800"/>
                <a:t>条件を記述</a:t>
              </a:r>
              <a:r>
                <a:rPr lang="en-US" altLang="ja-JP" sz="800"/>
                <a:t>)</a:t>
              </a:r>
              <a:endParaRPr lang="ja-JP" altLang="en-US" sz="800" dirty="0"/>
            </a:p>
          </p:txBody>
        </p:sp>
      </p:grpSp>
      <p:cxnSp>
        <p:nvCxnSpPr>
          <p:cNvPr id="101" name="カギ線コネクタ 100"/>
          <p:cNvCxnSpPr/>
          <p:nvPr/>
        </p:nvCxnSpPr>
        <p:spPr>
          <a:xfrm>
            <a:off x="12889474" y="3705820"/>
            <a:ext cx="340916" cy="20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12423951" y="4402956"/>
            <a:ext cx="36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/>
          <p:nvPr/>
        </p:nvCxnSpPr>
        <p:spPr>
          <a:xfrm>
            <a:off x="12889474" y="4298495"/>
            <a:ext cx="340916" cy="20892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/>
          <p:cNvSpPr/>
          <p:nvPr/>
        </p:nvSpPr>
        <p:spPr>
          <a:xfrm>
            <a:off x="12736296" y="4899028"/>
            <a:ext cx="180000" cy="180000"/>
          </a:xfrm>
          <a:prstGeom prst="ellips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四角形吹き出し 121"/>
          <p:cNvSpPr/>
          <p:nvPr/>
        </p:nvSpPr>
        <p:spPr>
          <a:xfrm>
            <a:off x="12449084" y="5325657"/>
            <a:ext cx="754424" cy="436605"/>
          </a:xfrm>
          <a:prstGeom prst="wedgeRectCallout">
            <a:avLst>
              <a:gd name="adj1" fmla="val -43690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dk1"/>
                </a:solidFill>
              </a:rPr>
              <a:t>(</a:t>
            </a:r>
            <a:r>
              <a:rPr lang="ja-JP" altLang="en-US" sz="800" dirty="0">
                <a:solidFill>
                  <a:schemeClr val="dk1"/>
                </a:solidFill>
              </a:rPr>
              <a:t>補足内容を記入</a:t>
            </a:r>
            <a:r>
              <a:rPr lang="en-US" altLang="ja-JP" sz="800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123" name="角丸四角形 122"/>
          <p:cNvSpPr/>
          <p:nvPr/>
        </p:nvSpPr>
        <p:spPr>
          <a:xfrm>
            <a:off x="12376296" y="5920556"/>
            <a:ext cx="900000" cy="46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bg1"/>
                </a:solidFill>
              </a:rPr>
              <a:t>終了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2357439" y="4112901"/>
            <a:ext cx="9364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/>
              <a:t>データの処理の名前</a:t>
            </a:r>
            <a:endParaRPr kumimoji="1" lang="ja-JP" altLang="en-US" sz="700" dirty="0"/>
          </a:p>
        </p:txBody>
      </p:sp>
      <p:sp>
        <p:nvSpPr>
          <p:cNvPr id="35" name="正方形/長方形 34"/>
          <p:cNvSpPr/>
          <p:nvPr/>
        </p:nvSpPr>
        <p:spPr>
          <a:xfrm>
            <a:off x="264479" y="1729272"/>
            <a:ext cx="11802455" cy="85119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264479" y="1258843"/>
            <a:ext cx="11796892" cy="4067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000" b="1" dirty="0"/>
              <a:t>前提条件（処理の方針・基準等を明記）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5673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9"/>
          </p:nvPr>
        </p:nvSpPr>
        <p:spPr>
          <a:xfrm>
            <a:off x="0" y="58403"/>
            <a:ext cx="11307323" cy="306000"/>
          </a:xfr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進め方のスケジュール概要とマイルストーン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468" y="1063292"/>
            <a:ext cx="556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 dirty="0"/>
              <a:t>スケジュール概要</a:t>
            </a:r>
            <a:endParaRPr lang="en-US" altLang="ja-JP" sz="1600" b="1" u="sng" dirty="0"/>
          </a:p>
        </p:txBody>
      </p:sp>
      <p:sp>
        <p:nvSpPr>
          <p:cNvPr id="79" name="正方形/長方形 78"/>
          <p:cNvSpPr/>
          <p:nvPr/>
        </p:nvSpPr>
        <p:spPr>
          <a:xfrm>
            <a:off x="136104" y="2062621"/>
            <a:ext cx="3312368" cy="28779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マイルストーン</a:t>
            </a:r>
          </a:p>
        </p:txBody>
      </p:sp>
      <p:graphicFrame>
        <p:nvGraphicFramePr>
          <p:cNvPr id="80" name="表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70421"/>
              </p:ext>
            </p:extLst>
          </p:nvPr>
        </p:nvGraphicFramePr>
        <p:xfrm>
          <a:off x="3536860" y="1409694"/>
          <a:ext cx="8519310" cy="4513675"/>
        </p:xfrm>
        <a:graphic>
          <a:graphicData uri="http://schemas.openxmlformats.org/drawingml/2006/table">
            <a:tbl>
              <a:tblPr firstRow="1" bandRow="1"/>
              <a:tblGrid>
                <a:gridCol w="851931">
                  <a:extLst>
                    <a:ext uri="{9D8B030D-6E8A-4147-A177-3AD203B41FA5}">
                      <a16:colId xmlns:a16="http://schemas.microsoft.com/office/drawing/2014/main" val="3496519737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3772840944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272977840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2841168996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1599814558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3588436587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3044303697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2625565108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3972323237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2256819210"/>
                    </a:ext>
                  </a:extLst>
                </a:gridCol>
              </a:tblGrid>
              <a:tr h="30005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r>
                        <a:rPr kumimoji="1" lang="en-US" altLang="ja-JP" sz="1200" dirty="0"/>
                        <a:t>202X</a:t>
                      </a:r>
                      <a:r>
                        <a:rPr kumimoji="1" lang="ja-JP" altLang="en-US" sz="1200" dirty="0"/>
                        <a:t>年度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11816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299841"/>
                  </a:ext>
                </a:extLst>
              </a:tr>
              <a:tr h="30005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○月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○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○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○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○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○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○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○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○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4003"/>
                  </a:ext>
                </a:extLst>
              </a:tr>
              <a:tr h="4000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122770"/>
                  </a:ext>
                </a:extLst>
              </a:tr>
              <a:tr h="351347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93402"/>
                  </a:ext>
                </a:extLst>
              </a:tr>
            </a:tbl>
          </a:graphicData>
        </a:graphic>
      </p:graphicFrame>
      <p:cxnSp>
        <p:nvCxnSpPr>
          <p:cNvPr id="81" name="直線コネクタ 80"/>
          <p:cNvCxnSpPr/>
          <p:nvPr/>
        </p:nvCxnSpPr>
        <p:spPr>
          <a:xfrm>
            <a:off x="3560170" y="3132836"/>
            <a:ext cx="8501204" cy="576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89" name="ホームベース 88"/>
          <p:cNvSpPr/>
          <p:nvPr/>
        </p:nvSpPr>
        <p:spPr>
          <a:xfrm>
            <a:off x="3536855" y="2485059"/>
            <a:ext cx="852266" cy="252000"/>
          </a:xfrm>
          <a:prstGeom prst="homePlate">
            <a:avLst/>
          </a:prstGeom>
          <a:solidFill>
            <a:srgbClr val="DCE6FA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white"/>
                </a:solidFill>
                <a:latin typeface="Segoe UI"/>
                <a:ea typeface="メイリオ"/>
              </a:rPr>
              <a:t>Phase 0</a:t>
            </a:r>
            <a:endParaRPr kumimoji="0" lang="ja-JP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136104" y="2485539"/>
            <a:ext cx="3312368" cy="287792"/>
          </a:xfrm>
          <a:prstGeom prst="rect">
            <a:avLst/>
          </a:prstGeom>
          <a:solidFill>
            <a:srgbClr val="DCE6FA">
              <a:lumMod val="75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Ph 0. 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68503" y="3422471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noProof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.0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8503" y="5218181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1000" kern="0" noProof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.5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</a:t>
            </a:r>
            <a:endParaRPr kumimoji="0" lang="ja-JP" altLang="en-US" sz="10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36104" y="3134679"/>
            <a:ext cx="3312368" cy="287792"/>
          </a:xfrm>
          <a:prstGeom prst="rect">
            <a:avLst/>
          </a:prstGeom>
          <a:solidFill>
            <a:srgbClr val="DCE6FA">
              <a:lumMod val="75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Ph 1. 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36104" y="5574019"/>
            <a:ext cx="3312368" cy="287792"/>
          </a:xfrm>
          <a:prstGeom prst="rect">
            <a:avLst/>
          </a:prstGeom>
          <a:solidFill>
            <a:srgbClr val="DCE6FA">
              <a:lumMod val="75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Ph 2. 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8" name="ホームベース 27"/>
          <p:cNvSpPr/>
          <p:nvPr/>
        </p:nvSpPr>
        <p:spPr>
          <a:xfrm>
            <a:off x="4389121" y="3476471"/>
            <a:ext cx="849480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11212478" y="5272181"/>
            <a:ext cx="853440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algn="ctr" defTabSz="1221692"/>
            <a:endParaRPr kumimoji="0" lang="ja-JP" altLang="en-US" sz="800" kern="0" dirty="0">
              <a:latin typeface="Segoe UI"/>
              <a:ea typeface="メイリオ"/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4394410" y="3138601"/>
            <a:ext cx="7666964" cy="252000"/>
          </a:xfrm>
          <a:prstGeom prst="homePlate">
            <a:avLst/>
          </a:prstGeom>
          <a:solidFill>
            <a:srgbClr val="DCE6FA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defTabSz="1221692">
              <a:defRPr/>
            </a:pPr>
            <a:r>
              <a:rPr kumimoji="0" lang="en-US" altLang="ja-JP" sz="1200" kern="0" dirty="0">
                <a:solidFill>
                  <a:schemeClr val="bg1"/>
                </a:solidFill>
                <a:latin typeface="Segoe UI"/>
                <a:ea typeface="メイリオ"/>
              </a:rPr>
              <a:t>Phase 1 </a:t>
            </a:r>
            <a:endParaRPr kumimoji="0" lang="ja-JP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33" name="ホームベース 32"/>
          <p:cNvSpPr/>
          <p:nvPr/>
        </p:nvSpPr>
        <p:spPr>
          <a:xfrm>
            <a:off x="11207934" y="5591915"/>
            <a:ext cx="853439" cy="252000"/>
          </a:xfrm>
          <a:prstGeom prst="homePlate">
            <a:avLst/>
          </a:prstGeom>
          <a:solidFill>
            <a:srgbClr val="DCE6FA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defTabSz="1221692">
              <a:defRPr/>
            </a:pPr>
            <a:endParaRPr kumimoji="0" lang="ja-JP" altLang="en-US" sz="1200" kern="0" dirty="0">
              <a:solidFill>
                <a:schemeClr val="bg1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560170" y="5545516"/>
            <a:ext cx="8496000" cy="4265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5" name="テキスト ボックス 4"/>
          <p:cNvSpPr txBox="1"/>
          <p:nvPr/>
        </p:nvSpPr>
        <p:spPr>
          <a:xfrm>
            <a:off x="136104" y="479770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・概要の説明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368503" y="3782471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noProof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.1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68503" y="4142287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noProof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.2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68503" y="4500326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noProof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.3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68503" y="4858181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noProof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.4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0" lang="en-US" altLang="ja-JP" sz="9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5244606" y="3836471"/>
            <a:ext cx="849480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46" name="ホームベース 45"/>
          <p:cNvSpPr/>
          <p:nvPr/>
        </p:nvSpPr>
        <p:spPr>
          <a:xfrm>
            <a:off x="6094086" y="4196287"/>
            <a:ext cx="849480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6958740" y="4912181"/>
            <a:ext cx="3395749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algn="ctr" defTabSz="1221692"/>
            <a:endParaRPr kumimoji="0" lang="ja-JP" altLang="en-US" sz="800" kern="0" dirty="0">
              <a:latin typeface="Segoe UI"/>
              <a:ea typeface="メイリオ"/>
            </a:endParaRPr>
          </a:p>
        </p:txBody>
      </p:sp>
      <p:sp>
        <p:nvSpPr>
          <p:cNvPr id="56" name="ホームベース 55"/>
          <p:cNvSpPr/>
          <p:nvPr/>
        </p:nvSpPr>
        <p:spPr>
          <a:xfrm>
            <a:off x="10354490" y="5272181"/>
            <a:ext cx="828743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algn="ctr" defTabSz="1221692"/>
            <a:endParaRPr kumimoji="0" lang="ja-JP" altLang="en-US" sz="800" kern="0" dirty="0">
              <a:latin typeface="Segoe UI"/>
              <a:ea typeface="メイリオ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8503" y="2768545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.1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ホームベース 65"/>
          <p:cNvSpPr/>
          <p:nvPr/>
        </p:nvSpPr>
        <p:spPr>
          <a:xfrm>
            <a:off x="3536692" y="2822545"/>
            <a:ext cx="857718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11AB353-88BC-48D7-ABFC-B52B212DF4F7}"/>
              </a:ext>
            </a:extLst>
          </p:cNvPr>
          <p:cNvSpPr txBox="1"/>
          <p:nvPr/>
        </p:nvSpPr>
        <p:spPr>
          <a:xfrm>
            <a:off x="9917068" y="2062621"/>
            <a:ext cx="135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prstClr val="white"/>
                </a:solidFill>
              </a:rPr>
              <a:t>XX</a:t>
            </a:r>
            <a:r>
              <a:rPr kumimoji="0" lang="ja-JP" altLang="en-US" sz="1400" b="1" kern="0" dirty="0">
                <a:solidFill>
                  <a:prstClr val="white"/>
                </a:solidFill>
              </a:rPr>
              <a:t>部長報告</a:t>
            </a:r>
            <a:r>
              <a:rPr kumimoji="0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212752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9B060F7-6198-4E0B-B0A3-C0D1F63D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89892"/>
              </p:ext>
            </p:extLst>
          </p:nvPr>
        </p:nvGraphicFramePr>
        <p:xfrm>
          <a:off x="441599" y="757758"/>
          <a:ext cx="11307324" cy="162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831">
                  <a:extLst>
                    <a:ext uri="{9D8B030D-6E8A-4147-A177-3AD203B41FA5}">
                      <a16:colId xmlns:a16="http://schemas.microsoft.com/office/drawing/2014/main" val="3923882642"/>
                    </a:ext>
                  </a:extLst>
                </a:gridCol>
                <a:gridCol w="2826831">
                  <a:extLst>
                    <a:ext uri="{9D8B030D-6E8A-4147-A177-3AD203B41FA5}">
                      <a16:colId xmlns:a16="http://schemas.microsoft.com/office/drawing/2014/main" val="3818383525"/>
                    </a:ext>
                  </a:extLst>
                </a:gridCol>
                <a:gridCol w="2826831">
                  <a:extLst>
                    <a:ext uri="{9D8B030D-6E8A-4147-A177-3AD203B41FA5}">
                      <a16:colId xmlns:a16="http://schemas.microsoft.com/office/drawing/2014/main" val="2203796998"/>
                    </a:ext>
                  </a:extLst>
                </a:gridCol>
                <a:gridCol w="2826831">
                  <a:extLst>
                    <a:ext uri="{9D8B030D-6E8A-4147-A177-3AD203B41FA5}">
                      <a16:colId xmlns:a16="http://schemas.microsoft.com/office/drawing/2014/main" val="368547030"/>
                    </a:ext>
                  </a:extLst>
                </a:gridCol>
              </a:tblGrid>
              <a:tr h="2566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使用ﾃﾞｰﾀ種類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ﾃﾞｰﾀ拡張子・存在状態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業務上のデータ用途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ﾃﾞｰﾀ数・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OK/NG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の割合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598492"/>
                  </a:ext>
                </a:extLst>
              </a:tr>
              <a:tr h="1255474">
                <a:tc>
                  <a:txBody>
                    <a:bodyPr/>
                    <a:lstStyle/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画像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時系列データ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テキスト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その他　（　　　　　　　　　　）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データ無し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電子データ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　データ拡張子（　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.csv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）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拡張子はﾌｧｲﾙ名の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より右側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その他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□　紙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□　その他（　　　　　　　　　）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分類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予測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最適化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その他　（　　　　　　　　　　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データ数</a:t>
                      </a:r>
                      <a:endParaRPr kumimoji="1" lang="en-US" altLang="ja-JP" sz="105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□　～</a:t>
                      </a:r>
                      <a:r>
                        <a:rPr kumimoji="1" lang="en-US" altLang="ja-JP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□　～</a:t>
                      </a:r>
                      <a:r>
                        <a:rPr kumimoji="1" lang="en-US" altLang="ja-JP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</a:p>
                    <a:p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□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以上</a:t>
                      </a:r>
                      <a:endParaRPr kumimoji="1" lang="en-US" altLang="ja-JP" sz="105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データラベル（正解値付データ）</a:t>
                      </a:r>
                      <a:endParaRPr kumimoji="1" lang="en-US" altLang="ja-JP" sz="105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□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あり　　　□なし</a:t>
                      </a:r>
                      <a:endParaRPr kumimoji="1" lang="en-US" altLang="ja-JP" sz="105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分類問題の場合は下記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記載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データ数（）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NG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データ数（）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16104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57D895-E27E-4BC8-BF50-CB8172028C43}"/>
              </a:ext>
            </a:extLst>
          </p:cNvPr>
          <p:cNvSpPr/>
          <p:nvPr/>
        </p:nvSpPr>
        <p:spPr>
          <a:xfrm>
            <a:off x="441599" y="2492896"/>
            <a:ext cx="11307324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データのキャプチャー貼り付け箇所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235EBDCA-1BD9-4EFA-B54C-5D4BA95FE6E1}"/>
              </a:ext>
            </a:extLst>
          </p:cNvPr>
          <p:cNvSpPr txBox="1">
            <a:spLocks/>
          </p:cNvSpPr>
          <p:nvPr/>
        </p:nvSpPr>
        <p:spPr>
          <a:xfrm>
            <a:off x="0" y="576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6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2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05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9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データについて</a:t>
            </a:r>
          </a:p>
        </p:txBody>
      </p:sp>
    </p:spTree>
    <p:extLst>
      <p:ext uri="{BB962C8B-B14F-4D97-AF65-F5344CB8AC3E}">
        <p14:creationId xmlns:p14="http://schemas.microsoft.com/office/powerpoint/2010/main" val="217773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36BE0B-EA0A-4A6A-AB66-EDD40BC42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235EBDCA-1BD9-4EFA-B54C-5D4BA95FE6E1}"/>
              </a:ext>
            </a:extLst>
          </p:cNvPr>
          <p:cNvSpPr txBox="1">
            <a:spLocks/>
          </p:cNvSpPr>
          <p:nvPr/>
        </p:nvSpPr>
        <p:spPr>
          <a:xfrm>
            <a:off x="0" y="576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6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2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05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9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部に質問したいこと</a:t>
            </a:r>
          </a:p>
        </p:txBody>
      </p:sp>
    </p:spTree>
    <p:extLst>
      <p:ext uri="{BB962C8B-B14F-4D97-AF65-F5344CB8AC3E}">
        <p14:creationId xmlns:p14="http://schemas.microsoft.com/office/powerpoint/2010/main" val="1916572184"/>
      </p:ext>
    </p:extLst>
  </p:cSld>
  <p:clrMapOvr>
    <a:masterClrMapping/>
  </p:clrMapOvr>
</p:sld>
</file>

<file path=ppt/theme/theme1.xml><?xml version="1.0" encoding="utf-8"?>
<a:theme xmlns:a="http://schemas.openxmlformats.org/drawingml/2006/main" name="内容［マル秘］">
  <a:themeElements>
    <a:clrScheme name="AISIN_v01">
      <a:dk1>
        <a:sysClr val="windowText" lastClr="000000"/>
      </a:dk1>
      <a:lt1>
        <a:sysClr val="window" lastClr="FFFFFF"/>
      </a:lt1>
      <a:dk2>
        <a:srgbClr val="333333"/>
      </a:dk2>
      <a:lt2>
        <a:srgbClr val="DCE6FA"/>
      </a:lt2>
      <a:accent1>
        <a:srgbClr val="323C99"/>
      </a:accent1>
      <a:accent2>
        <a:srgbClr val="419BB9"/>
      </a:accent2>
      <a:accent3>
        <a:srgbClr val="82B91E"/>
      </a:accent3>
      <a:accent4>
        <a:srgbClr val="E17800"/>
      </a:accent4>
      <a:accent5>
        <a:srgbClr val="DC418C"/>
      </a:accent5>
      <a:accent6>
        <a:srgbClr val="969696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B3A0FEF14D4864282423B97DDD9B80F" ma:contentTypeVersion="8" ma:contentTypeDescription="新しいドキュメントを作成します。" ma:contentTypeScope="" ma:versionID="335fd29391b9e6b77a1987f622054172">
  <xsd:schema xmlns:xsd="http://www.w3.org/2001/XMLSchema" xmlns:xs="http://www.w3.org/2001/XMLSchema" xmlns:p="http://schemas.microsoft.com/office/2006/metadata/properties" xmlns:ns2="3dcb3de2-f3e6-46a9-90df-bd510730d969" xmlns:ns3="060644eb-b100-4873-90d3-90b131ab97be" targetNamespace="http://schemas.microsoft.com/office/2006/metadata/properties" ma:root="true" ma:fieldsID="0d1af439a9ab4a4f1aa69db9a46a35fc" ns2:_="" ns3:_="">
    <xsd:import namespace="3dcb3de2-f3e6-46a9-90df-bd510730d969"/>
    <xsd:import namespace="060644eb-b100-4873-90d3-90b131ab97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cb3de2-f3e6-46a9-90df-bd510730d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644eb-b100-4873-90d3-90b131ab97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414F76-344D-4A49-93A7-6C96E7044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cb3de2-f3e6-46a9-90df-bd510730d969"/>
    <ds:schemaRef ds:uri="060644eb-b100-4873-90d3-90b131ab9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5542B4-523D-4190-82AB-D9A8CB3419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495A2F-9EE6-4613-90F8-F151E60254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443</Words>
  <Application>Microsoft Office PowerPoint</Application>
  <PresentationFormat>ワイド画面</PresentationFormat>
  <Paragraphs>112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Meiryo UI</vt:lpstr>
      <vt:lpstr>メイリオ</vt:lpstr>
      <vt:lpstr>游ゴシック</vt:lpstr>
      <vt:lpstr>Arial</vt:lpstr>
      <vt:lpstr>Calibri</vt:lpstr>
      <vt:lpstr>Segoe UI</vt:lpstr>
      <vt:lpstr>Times New Roman</vt:lpstr>
      <vt:lpstr>内容［マル秘］</vt:lpstr>
      <vt:lpstr>内容［関係社外秘］</vt:lpstr>
      <vt:lpstr>1_内容［関係社外秘］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0082402-Z100</dc:creator>
  <cp:lastModifiedBy>Sasaoka Yuki／笹岡　優樹／AI</cp:lastModifiedBy>
  <cp:revision>294</cp:revision>
  <cp:lastPrinted>2021-11-11T07:38:03Z</cp:lastPrinted>
  <dcterms:created xsi:type="dcterms:W3CDTF">2019-10-07T05:18:34Z</dcterms:created>
  <dcterms:modified xsi:type="dcterms:W3CDTF">2023-11-03T08:04:02Z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0x0101008B3A0FEF14D4864282423B97DDD9B80F</vt:lpwstr>
  </property>
</Properties>
</file>