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0"/>
  </p:notesMasterIdLst>
  <p:sldIdLst>
    <p:sldId id="277" r:id="rId3"/>
    <p:sldId id="266" r:id="rId4"/>
    <p:sldId id="264" r:id="rId5"/>
    <p:sldId id="267" r:id="rId6"/>
    <p:sldId id="268" r:id="rId7"/>
    <p:sldId id="261" r:id="rId8"/>
    <p:sldId id="260" r:id="rId9"/>
  </p:sldIdLst>
  <p:sldSz cx="11137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Segoe UI"/>
        <a:ea typeface="Segoe UI"/>
        <a:cs typeface="Segoe UI"/>
        <a:sym typeface="Segoe U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4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AE6"/>
          </a:solidFill>
        </a:fill>
      </a:tcStyle>
    </a:wholeTbl>
    <a:band2H>
      <a:tcTxStyle/>
      <a:tcStyle>
        <a:tcBdr/>
        <a:fill>
          <a:solidFill>
            <a:srgbClr val="ECEDF3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CACD"/>
          </a:solidFill>
        </a:fill>
      </a:tcStyle>
    </a:wholeTbl>
    <a:band2H>
      <a:tcTxStyle/>
      <a:tcStyle>
        <a:tcBdr/>
        <a:fill>
          <a:solidFill>
            <a:srgbClr val="FEE6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2572" y="1052"/>
      </p:cViewPr>
      <p:guideLst>
        <p:guide orient="horz" pos="2160"/>
        <p:guide pos="35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2009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2" descr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図 30" descr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sp>
        <p:nvSpPr>
          <p:cNvPr id="15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1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4769" y="306000"/>
            <a:ext cx="10325663" cy="3373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35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192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192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57" y="1080000"/>
            <a:ext cx="931658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58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652" indent="0">
              <a:buNone/>
              <a:defRPr sz="146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304" indent="0">
              <a:buNone/>
              <a:defRPr sz="1096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2957" indent="0">
              <a:buNone/>
              <a:defRPr sz="95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0609" indent="0">
              <a:buNone/>
              <a:defRPr sz="82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04095" y="2303884"/>
            <a:ext cx="10329711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89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652" indent="0">
              <a:buNone/>
              <a:defRPr sz="146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304" indent="0">
              <a:buNone/>
              <a:defRPr sz="1096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2957" indent="0">
              <a:buNone/>
              <a:defRPr sz="95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0609" indent="0">
              <a:buNone/>
              <a:defRPr sz="82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360443" y="6668517"/>
            <a:ext cx="2036147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04770" y="767396"/>
            <a:ext cx="1036098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18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652" indent="0">
              <a:spcBef>
                <a:spcPts val="457"/>
              </a:spcBef>
              <a:buNone/>
              <a:defRPr sz="146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304" indent="0">
              <a:spcBef>
                <a:spcPts val="457"/>
              </a:spcBef>
              <a:buNone/>
              <a:defRPr sz="1096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2957" indent="0">
              <a:spcBef>
                <a:spcPts val="457"/>
              </a:spcBef>
              <a:buNone/>
              <a:defRPr sz="95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0609" indent="0">
              <a:spcBef>
                <a:spcPts val="457"/>
              </a:spcBef>
              <a:buNone/>
              <a:defRPr sz="82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4770" y="273601"/>
            <a:ext cx="10360983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192">
                <a:solidFill>
                  <a:schemeClr val="tx2"/>
                </a:solidFill>
              </a:defRPr>
            </a:lvl1pPr>
            <a:lvl2pPr>
              <a:defRPr sz="2192"/>
            </a:lvl2pPr>
            <a:lvl3pPr>
              <a:defRPr sz="2192"/>
            </a:lvl3pPr>
            <a:lvl4pPr>
              <a:defRPr sz="2192"/>
            </a:lvl4pPr>
            <a:lvl5pPr>
              <a:defRPr sz="2192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0443" y="6668517"/>
            <a:ext cx="2036147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4770" y="273600"/>
            <a:ext cx="10360983" cy="779136"/>
          </a:xfrm>
          <a:prstGeom prst="rect">
            <a:avLst/>
          </a:prstGeom>
        </p:spPr>
        <p:txBody>
          <a:bodyPr/>
          <a:lstStyle>
            <a:lvl1pPr marL="0" marR="0" indent="0" algn="l" defTabSz="835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2">
                <a:solidFill>
                  <a:schemeClr val="tx2"/>
                </a:solidFill>
              </a:defRPr>
            </a:lvl1pPr>
            <a:lvl2pPr>
              <a:defRPr sz="2192"/>
            </a:lvl2pPr>
            <a:lvl3pPr>
              <a:defRPr sz="2192"/>
            </a:lvl3pPr>
            <a:lvl4pPr>
              <a:defRPr sz="2192"/>
            </a:lvl4pPr>
            <a:lvl5pPr>
              <a:defRPr sz="2192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770" y="1232736"/>
            <a:ext cx="10360982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18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652" indent="0">
              <a:spcBef>
                <a:spcPts val="457"/>
              </a:spcBef>
              <a:buNone/>
              <a:defRPr sz="146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304" indent="0">
              <a:spcBef>
                <a:spcPts val="457"/>
              </a:spcBef>
              <a:buNone/>
              <a:defRPr sz="1096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2957" indent="0">
              <a:spcBef>
                <a:spcPts val="457"/>
              </a:spcBef>
              <a:buNone/>
              <a:defRPr sz="959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0609" indent="0">
              <a:spcBef>
                <a:spcPts val="457"/>
              </a:spcBef>
              <a:buNone/>
              <a:defRPr sz="822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0443" y="6668517"/>
            <a:ext cx="2036147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" descr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図 30" descr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27" name="図 2" descr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30" name="テキスト ボックス 6"/>
          <p:cNvSpPr txBox="1"/>
          <p:nvPr/>
        </p:nvSpPr>
        <p:spPr>
          <a:xfrm>
            <a:off x="10191433" y="510579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2" descr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図 30" descr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41" name="図 1" descr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59" y="0"/>
            <a:ext cx="835648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44" name="テキスト ボックス 7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4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2" descr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4583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図 30" descr="図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コンテンツ プレースホルダー 6"/>
          <p:cNvSpPr txBox="1"/>
          <p:nvPr/>
        </p:nvSpPr>
        <p:spPr>
          <a:xfrm>
            <a:off x="8046725" y="6672099"/>
            <a:ext cx="296198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 / © AISIN CORPORATION All Rights Reserved.</a:t>
            </a:r>
          </a:p>
        </p:txBody>
      </p:sp>
      <p:pic>
        <p:nvPicPr>
          <p:cNvPr id="55" name="図 2" descr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09" y="0"/>
            <a:ext cx="905213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93665" y="2360932"/>
            <a:ext cx="9323229" cy="208823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spcBef>
                <a:spcPts val="0"/>
              </a:spcBef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17972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835944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253916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671889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r>
              <a:t>資料タイトル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493664" y="4732632"/>
            <a:ext cx="7158102" cy="14447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defRPr sz="2100">
                <a:solidFill>
                  <a:srgbClr val="FFFFFF"/>
                </a:solidFill>
              </a:defRPr>
            </a:lvl1pPr>
          </a:lstStyle>
          <a:p>
            <a:r>
              <a:t>会社・部署名・発表者氏名 メイリオ24pt</a:t>
            </a:r>
          </a:p>
        </p:txBody>
      </p:sp>
      <p:sp>
        <p:nvSpPr>
          <p:cNvPr id="58" name="テキスト ボックス 7"/>
          <p:cNvSpPr txBox="1"/>
          <p:nvPr/>
        </p:nvSpPr>
        <p:spPr>
          <a:xfrm>
            <a:off x="9788218" y="730664"/>
            <a:ext cx="1103077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年　　月　　日まで</a:t>
            </a:r>
          </a:p>
        </p:txBody>
      </p:sp>
      <p:sp>
        <p:nvSpPr>
          <p:cNvPr id="59" name="テキスト ボックス 8"/>
          <p:cNvSpPr txBox="1"/>
          <p:nvPr/>
        </p:nvSpPr>
        <p:spPr>
          <a:xfrm>
            <a:off x="10213265" y="581240"/>
            <a:ext cx="669369" cy="20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600" b="1">
                <a:solidFill>
                  <a:srgbClr val="D21E23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Segoe UI"/>
                <a:ea typeface="Segoe UI"/>
                <a:cs typeface="Segoe UI"/>
                <a:sym typeface="Segoe UI"/>
              </a:defRPr>
            </a:pPr>
            <a:r>
              <a:rPr>
                <a:latin typeface="メイリオ"/>
                <a:ea typeface="メイリオ"/>
                <a:cs typeface="メイリオ"/>
                <a:sym typeface="メイリオ"/>
              </a:rPr>
              <a:t>部</a:t>
            </a:r>
          </a:p>
        </p:txBody>
      </p:sp>
      <p:sp>
        <p:nvSpPr>
          <p:cNvPr id="6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7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79" name="テキスト ボックス 1"/>
          <p:cNvSpPr txBox="1"/>
          <p:nvPr/>
        </p:nvSpPr>
        <p:spPr>
          <a:xfrm>
            <a:off x="405058" y="305999"/>
            <a:ext cx="103330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835944">
              <a:defRPr sz="2100" b="1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t>CONTENTS</a:t>
            </a:r>
          </a:p>
        </p:txBody>
      </p:sp>
      <p:sp>
        <p:nvSpPr>
          <p:cNvPr id="80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911308" y="1079999"/>
            <a:ext cx="9323228" cy="500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500"/>
            </a:lvl1pPr>
            <a:lvl2pPr marL="0" indent="417972">
              <a:spcBef>
                <a:spcPts val="0"/>
              </a:spcBef>
              <a:buSzTx/>
              <a:buNone/>
              <a:defRPr sz="2500"/>
            </a:lvl2pPr>
            <a:lvl3pPr marL="0" indent="835944">
              <a:spcBef>
                <a:spcPts val="0"/>
              </a:spcBef>
              <a:buSzTx/>
              <a:buNone/>
              <a:defRPr sz="2500"/>
            </a:lvl3pPr>
            <a:lvl4pPr marL="0" indent="1253916">
              <a:spcBef>
                <a:spcPts val="0"/>
              </a:spcBef>
              <a:buSzTx/>
              <a:buNone/>
              <a:defRPr sz="2500"/>
            </a:lvl4pPr>
            <a:lvl5pPr marL="0" indent="1671889">
              <a:spcBef>
                <a:spcPts val="0"/>
              </a:spcBef>
              <a:buSzTx/>
              <a:buNone/>
              <a:defRPr sz="2500"/>
            </a:lvl5pPr>
          </a:lstStyle>
          <a:p>
            <a:r>
              <a:t>1　項目タイトル メイリオ28pt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8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92" name="本文レベル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04385" y="2303883"/>
            <a:ext cx="10337073" cy="208823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  <a:lvl2pPr marL="0" indent="417972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835944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1253916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1671889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r>
              <a:t>項目タイトル メイリオ36pt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05059" y="767395"/>
            <a:ext cx="10368369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05059" y="273604"/>
            <a:ext cx="10368369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6818"/>
            <a:ext cx="11145839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コンテンツ プレースホルダー 6"/>
          <p:cNvSpPr txBox="1"/>
          <p:nvPr/>
        </p:nvSpPr>
        <p:spPr>
          <a:xfrm>
            <a:off x="7398380" y="6672099"/>
            <a:ext cx="2961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t>/ © AISIN CORPORATION All Rights Reserved.</a:t>
            </a:r>
          </a:p>
        </p:txBody>
      </p:sp>
      <p:sp>
        <p:nvSpPr>
          <p:cNvPr id="11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843614" y="6607924"/>
            <a:ext cx="273922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5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359623" y="6554662"/>
            <a:ext cx="1645731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テキスト ボックス 34"/>
          <p:cNvSpPr txBox="1"/>
          <p:nvPr/>
        </p:nvSpPr>
        <p:spPr>
          <a:xfrm>
            <a:off x="3225374" y="6619686"/>
            <a:ext cx="66137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TQM推進部</a:t>
            </a:r>
          </a:p>
        </p:txBody>
      </p:sp>
      <p:sp>
        <p:nvSpPr>
          <p:cNvPr id="117" name="本文レベル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5059" y="273599"/>
            <a:ext cx="10368369" cy="779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2100">
                <a:solidFill>
                  <a:srgbClr val="000000"/>
                </a:solidFill>
              </a:defRPr>
            </a:lvl1pPr>
            <a:lvl2pPr marL="329112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2pPr>
            <a:lvl3pPr marL="658224" indent="-131645">
              <a:spcBef>
                <a:spcPts val="0"/>
              </a:spcBef>
              <a:defRPr sz="2100">
                <a:solidFill>
                  <a:srgbClr val="000000"/>
                </a:solidFill>
              </a:defRPr>
            </a:lvl3pPr>
            <a:lvl4pPr marL="0" indent="855690">
              <a:spcBef>
                <a:spcPts val="0"/>
              </a:spcBef>
              <a:buSzTx/>
              <a:buNone/>
              <a:defRPr sz="2100">
                <a:solidFill>
                  <a:srgbClr val="000000"/>
                </a:solidFill>
              </a:defRPr>
            </a:lvl4pPr>
            <a:lvl5pPr marL="1316448" indent="-131644">
              <a:spcBef>
                <a:spcPts val="0"/>
              </a:spcBef>
              <a:defRPr sz="2100">
                <a:solidFill>
                  <a:srgbClr val="000000"/>
                </a:solidFill>
              </a:defRPr>
            </a:lvl5pPr>
          </a:lstStyle>
          <a:p>
            <a:r>
              <a:t>ページ見出し 2行 メイリオ24pt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テキスト プレースホルダー 2"/>
          <p:cNvSpPr>
            <a:spLocks noGrp="1"/>
          </p:cNvSpPr>
          <p:nvPr>
            <p:ph type="body" idx="21" hasCustomPrompt="1"/>
          </p:nvPr>
        </p:nvSpPr>
        <p:spPr>
          <a:xfrm>
            <a:off x="405058" y="1232735"/>
            <a:ext cx="10368368" cy="517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</a:lstStyle>
          <a:p>
            <a:r>
              <a:t>本文 メイリオ21pt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7" descr="図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" y="0"/>
            <a:ext cx="1114477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556894" y="92074"/>
            <a:ext cx="10024111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タイトルテキスト</a:t>
            </a:r>
          </a:p>
        </p:txBody>
      </p:sp>
      <p:sp>
        <p:nvSpPr>
          <p:cNvPr id="4" name="本文レベル1…"/>
          <p:cNvSpPr txBox="1">
            <a:spLocks noGrp="1"/>
          </p:cNvSpPr>
          <p:nvPr>
            <p:ph type="body" idx="1"/>
          </p:nvPr>
        </p:nvSpPr>
        <p:spPr>
          <a:xfrm>
            <a:off x="556894" y="1600200"/>
            <a:ext cx="10024111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5383318" y="6172200"/>
            <a:ext cx="2598844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0" marR="0" indent="0" algn="l" defTabSz="83594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323C99"/>
          </a:solidFill>
          <a:uFillTx/>
          <a:latin typeface="メイリオ"/>
          <a:ea typeface="メイリオ"/>
          <a:cs typeface="メイリオ"/>
          <a:sym typeface="メイリオ"/>
        </a:defRPr>
      </a:lvl9pPr>
    </p:titleStyle>
    <p:bodyStyle>
      <a:lvl1pPr marL="131645" marR="0" indent="-263290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1pPr>
      <a:lvl2pPr marL="381770" marR="0" indent="-184303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2pPr>
      <a:lvl3pPr marL="731360" marR="0" indent="-204781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3pPr>
      <a:lvl4pPr marL="1086069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4pPr>
      <a:lvl5pPr marL="1415181" marR="0" indent="-230378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5pPr>
      <a:lvl6pPr marL="2252405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6pPr>
      <a:lvl7pPr marL="2670378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7pPr>
      <a:lvl8pPr marL="3088350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8pPr>
      <a:lvl9pPr marL="3506322" marR="0" indent="-162544" algn="l" defTabSz="835944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400" b="1" i="0" u="none" strike="noStrike" cap="none" spc="0" baseline="0">
          <a:solidFill>
            <a:srgbClr val="333333"/>
          </a:solidFill>
          <a:uFillTx/>
          <a:latin typeface="メイリオ"/>
          <a:ea typeface="メイリオ"/>
          <a:cs typeface="メイリオ"/>
          <a:sym typeface="メイリオ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11379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60443" y="6668517"/>
            <a:ext cx="2036147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304" rtl="0" eaLnBrk="1" latinLnBrk="0" hangingPunct="1">
              <a:defRPr kumimoji="1" lang="ja-JP" altLang="en-US" sz="776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17,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7393110" y="6681600"/>
            <a:ext cx="295987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6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776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0168815" y="6645303"/>
            <a:ext cx="739567" cy="173936"/>
          </a:xfrm>
          <a:prstGeom prst="rect">
            <a:avLst/>
          </a:prstGeom>
        </p:spPr>
        <p:txBody>
          <a:bodyPr vert="horz" lIns="83534" tIns="41767" rIns="83534" bIns="4176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z="1188" smtClean="0"/>
              <a:pPr/>
              <a:t>‹#›</a:t>
            </a:fld>
            <a:r>
              <a:rPr lang="en-US" altLang="ja-JP" sz="1188" dirty="0"/>
              <a:t>/*0</a:t>
            </a:r>
            <a:endParaRPr lang="en-US" sz="1188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686267" y="527"/>
            <a:ext cx="343134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759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527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674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686267" y="546705"/>
            <a:ext cx="343134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546705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674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686267" y="1092883"/>
            <a:ext cx="343134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1092883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674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686267" y="1639061"/>
            <a:ext cx="343134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1639061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4369951"/>
            <a:ext cx="343134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4369951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3823773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3823773"/>
            <a:ext cx="343134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686267" y="2731417"/>
            <a:ext cx="343134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51243" y="2731417"/>
            <a:ext cx="100220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686267" y="3277595"/>
            <a:ext cx="343134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51243" y="3277595"/>
            <a:ext cx="100220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5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674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5462307"/>
            <a:ext cx="343134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5462307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4916129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4916129"/>
            <a:ext cx="343134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6554662"/>
            <a:ext cx="343134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6554662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6008485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674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686267" y="6008485"/>
            <a:ext cx="343134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686267" y="2185239"/>
            <a:ext cx="343134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012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614019" y="2185239"/>
            <a:ext cx="96497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59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67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771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74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278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/>
  <p:txStyles>
    <p:titleStyle>
      <a:lvl1pPr algn="l" defTabSz="835304" rtl="0" eaLnBrk="1" latinLnBrk="0" hangingPunct="1">
        <a:spcBef>
          <a:spcPct val="0"/>
        </a:spcBef>
        <a:buNone/>
        <a:defRPr kumimoji="1" sz="1827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544" algn="l" defTabSz="835304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44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8860" marR="0" indent="-131544" algn="l" defTabSz="835304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096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7720" marR="0" indent="-131544" algn="l" defTabSz="835304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959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55036" marR="0" indent="0" algn="l" defTabSz="835304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822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5440" marR="0" indent="-131544" algn="l" defTabSz="835304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822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7087" indent="-208826" algn="l" defTabSz="8353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6pPr>
      <a:lvl7pPr marL="2714739" indent="-208826" algn="l" defTabSz="8353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7pPr>
      <a:lvl8pPr marL="3132392" indent="-208826" algn="l" defTabSz="8353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44" indent="-208826" algn="l" defTabSz="8353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52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304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957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609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261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913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565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1218" algn="l" defTabSz="835304" rtl="0" eaLnBrk="1" latinLnBrk="0" hangingPunct="1">
        <a:defRPr kumimoji="1"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94ABB36-175F-4E82-A926-104A6781AF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592" y="1016856"/>
            <a:ext cx="10360983" cy="5150183"/>
          </a:xfrm>
        </p:spPr>
        <p:txBody>
          <a:bodyPr/>
          <a:lstStyle/>
          <a:p>
            <a:r>
              <a:rPr lang="ja-JP" altLang="en-US" dirty="0"/>
              <a:t>分析開発は、次の２ステップで進めます。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04DB31-D5BA-42BC-B49B-7DD5515F33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分析開発の進め</a:t>
            </a:r>
            <a:r>
              <a:rPr lang="ja-JP" altLang="en-US" dirty="0"/>
              <a:t>方～在庫適正化～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0DB6-B6CD-47AE-A978-AAC019BAE4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>
                <a:solidFill>
                  <a:prstClr val="white"/>
                </a:solidFill>
                <a:ea typeface="メイリオ"/>
              </a:rPr>
              <a:pPr/>
              <a:t>October 17, 2023</a:t>
            </a:fld>
            <a:endParaRPr lang="en-US" altLang="en-US" dirty="0">
              <a:solidFill>
                <a:prstClr val="white"/>
              </a:solidFill>
              <a:ea typeface="メイリオ"/>
            </a:endParaRP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ED1C73ED-6232-41C8-9DB4-7A95E4F63F7C}"/>
              </a:ext>
            </a:extLst>
          </p:cNvPr>
          <p:cNvSpPr/>
          <p:nvPr/>
        </p:nvSpPr>
        <p:spPr>
          <a:xfrm>
            <a:off x="5600045" y="1631076"/>
            <a:ext cx="4987538" cy="4427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r>
              <a:rPr kumimoji="1" lang="en-US" altLang="ja-JP" sz="1644" kern="1200" dirty="0">
                <a:solidFill>
                  <a:prstClr val="white"/>
                </a:solidFill>
                <a:latin typeface="Segoe UI"/>
                <a:ea typeface="メイリオ"/>
              </a:rPr>
              <a:t>STEP2</a:t>
            </a:r>
            <a:r>
              <a:rPr kumimoji="1" lang="ja-JP" altLang="en-US" sz="1644" kern="1200" dirty="0">
                <a:solidFill>
                  <a:prstClr val="white"/>
                </a:solidFill>
                <a:latin typeface="Segoe UI"/>
                <a:ea typeface="メイリオ"/>
              </a:rPr>
              <a:t>：</a:t>
            </a:r>
            <a:r>
              <a:rPr kumimoji="1" lang="en-US" altLang="ja-JP" sz="1644" kern="1200" dirty="0">
                <a:solidFill>
                  <a:prstClr val="white"/>
                </a:solidFill>
                <a:latin typeface="Segoe UI"/>
                <a:ea typeface="メイリオ"/>
              </a:rPr>
              <a:t>AI</a:t>
            </a:r>
            <a:r>
              <a:rPr kumimoji="1" lang="ja-JP" altLang="en-US" sz="1644" kern="1200" dirty="0">
                <a:solidFill>
                  <a:prstClr val="white"/>
                </a:solidFill>
                <a:latin typeface="Segoe UI"/>
                <a:ea typeface="メイリオ"/>
              </a:rPr>
              <a:t>モデル？の開発</a:t>
            </a: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FD6CE9A-7A4F-43AD-B20E-59FBD5BDC13C}"/>
              </a:ext>
            </a:extLst>
          </p:cNvPr>
          <p:cNvSpPr/>
          <p:nvPr/>
        </p:nvSpPr>
        <p:spPr>
          <a:xfrm>
            <a:off x="634544" y="1631076"/>
            <a:ext cx="4987539" cy="44273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r>
              <a:rPr kumimoji="1" lang="en-US" altLang="ja-JP" sz="1644" kern="1200" dirty="0">
                <a:solidFill>
                  <a:prstClr val="white"/>
                </a:solidFill>
                <a:latin typeface="Segoe UI"/>
                <a:ea typeface="メイリオ"/>
              </a:rPr>
              <a:t>STEP1</a:t>
            </a:r>
            <a:r>
              <a:rPr kumimoji="1" lang="ja-JP" altLang="en-US" sz="1644" kern="1200" dirty="0">
                <a:solidFill>
                  <a:prstClr val="white"/>
                </a:solidFill>
                <a:latin typeface="Segoe UI"/>
                <a:ea typeface="メイリオ"/>
              </a:rPr>
              <a:t>（</a:t>
            </a:r>
            <a:r>
              <a:rPr kumimoji="1" lang="en-US" altLang="ja-JP" sz="1644" kern="1200" dirty="0">
                <a:solidFill>
                  <a:prstClr val="white"/>
                </a:solidFill>
                <a:latin typeface="Segoe UI"/>
                <a:ea typeface="メイリオ"/>
              </a:rPr>
              <a:t>AI</a:t>
            </a:r>
            <a:r>
              <a:rPr kumimoji="1" lang="ja-JP" altLang="en-US" sz="1644" kern="1200" dirty="0">
                <a:solidFill>
                  <a:prstClr val="white"/>
                </a:solidFill>
                <a:latin typeface="Segoe UI"/>
                <a:ea typeface="メイリオ"/>
              </a:rPr>
              <a:t>モデル開発のための）データ分析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14807A-52B7-46F3-9D2E-85AF99C0CCC5}"/>
              </a:ext>
            </a:extLst>
          </p:cNvPr>
          <p:cNvSpPr/>
          <p:nvPr/>
        </p:nvSpPr>
        <p:spPr>
          <a:xfrm>
            <a:off x="798763" y="2527109"/>
            <a:ext cx="523195" cy="14436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目的設定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95F4B-DB55-449B-81C2-B9381DBF9559}"/>
              </a:ext>
            </a:extLst>
          </p:cNvPr>
          <p:cNvSpPr/>
          <p:nvPr/>
        </p:nvSpPr>
        <p:spPr>
          <a:xfrm>
            <a:off x="2310483" y="2527109"/>
            <a:ext cx="523195" cy="14436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仮説立て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AAC1F9-F78F-44D6-8270-F36919A98959}"/>
              </a:ext>
            </a:extLst>
          </p:cNvPr>
          <p:cNvSpPr/>
          <p:nvPr/>
        </p:nvSpPr>
        <p:spPr>
          <a:xfrm>
            <a:off x="3822202" y="2508433"/>
            <a:ext cx="523195" cy="1481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データ分析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16973F9-F8D7-4FE8-BF52-AD1D496943AC}"/>
              </a:ext>
            </a:extLst>
          </p:cNvPr>
          <p:cNvSpPr/>
          <p:nvPr/>
        </p:nvSpPr>
        <p:spPr>
          <a:xfrm>
            <a:off x="5333922" y="2508433"/>
            <a:ext cx="523194" cy="1481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目標設定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6255547-47AB-44E9-949A-60708820C191}"/>
              </a:ext>
            </a:extLst>
          </p:cNvPr>
          <p:cNvSpPr/>
          <p:nvPr/>
        </p:nvSpPr>
        <p:spPr>
          <a:xfrm>
            <a:off x="6845641" y="2508432"/>
            <a:ext cx="523194" cy="14810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モデル設計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DF250B1-0C38-40F7-8522-A5AE9340C551}"/>
              </a:ext>
            </a:extLst>
          </p:cNvPr>
          <p:cNvSpPr/>
          <p:nvPr/>
        </p:nvSpPr>
        <p:spPr>
          <a:xfrm>
            <a:off x="8357360" y="2527109"/>
            <a:ext cx="523194" cy="14436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モデル評価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E106B07-4ECE-49E0-9207-773FEE744E00}"/>
              </a:ext>
            </a:extLst>
          </p:cNvPr>
          <p:cNvSpPr/>
          <p:nvPr/>
        </p:nvSpPr>
        <p:spPr>
          <a:xfrm>
            <a:off x="9859489" y="2475024"/>
            <a:ext cx="523194" cy="1547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835304" hangingPunct="1"/>
            <a:r>
              <a:rPr kumimoji="1" lang="ja-JP" altLang="en-US" sz="1644" b="1" kern="1200" dirty="0">
                <a:solidFill>
                  <a:srgbClr val="333333"/>
                </a:solidFill>
                <a:latin typeface="Segoe UI"/>
                <a:ea typeface="メイリオ"/>
              </a:rPr>
              <a:t>システム開発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5BF5B5A-2701-4B90-9488-79A8312F7B76}"/>
              </a:ext>
            </a:extLst>
          </p:cNvPr>
          <p:cNvSpPr/>
          <p:nvPr/>
        </p:nvSpPr>
        <p:spPr>
          <a:xfrm>
            <a:off x="1573757" y="3022572"/>
            <a:ext cx="484927" cy="45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B637BFBB-A475-42F0-9966-97DD0EB6BB7D}"/>
              </a:ext>
            </a:extLst>
          </p:cNvPr>
          <p:cNvSpPr/>
          <p:nvPr/>
        </p:nvSpPr>
        <p:spPr>
          <a:xfrm>
            <a:off x="4597196" y="3022572"/>
            <a:ext cx="484927" cy="45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63E6CC85-3BD9-45C8-AAE2-7D65BFFD0400}"/>
              </a:ext>
            </a:extLst>
          </p:cNvPr>
          <p:cNvSpPr/>
          <p:nvPr/>
        </p:nvSpPr>
        <p:spPr>
          <a:xfrm>
            <a:off x="6108916" y="3022572"/>
            <a:ext cx="484927" cy="45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102" name="矢印: 環状 101">
            <a:extLst>
              <a:ext uri="{FF2B5EF4-FFF2-40B4-BE49-F238E27FC236}">
                <a16:creationId xmlns:a16="http://schemas.microsoft.com/office/drawing/2014/main" id="{C5BE3FB2-FD10-46F1-805E-AC92891A924C}"/>
              </a:ext>
            </a:extLst>
          </p:cNvPr>
          <p:cNvSpPr/>
          <p:nvPr/>
        </p:nvSpPr>
        <p:spPr>
          <a:xfrm>
            <a:off x="3066343" y="2830181"/>
            <a:ext cx="523195" cy="6860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103" name="矢印: 環状 102">
            <a:extLst>
              <a:ext uri="{FF2B5EF4-FFF2-40B4-BE49-F238E27FC236}">
                <a16:creationId xmlns:a16="http://schemas.microsoft.com/office/drawing/2014/main" id="{45D23B46-847A-460B-A893-E4C085999B4D}"/>
              </a:ext>
            </a:extLst>
          </p:cNvPr>
          <p:cNvSpPr/>
          <p:nvPr/>
        </p:nvSpPr>
        <p:spPr>
          <a:xfrm rot="10800000">
            <a:off x="3077325" y="2905945"/>
            <a:ext cx="523195" cy="6860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104" name="矢印: 環状 103">
            <a:extLst>
              <a:ext uri="{FF2B5EF4-FFF2-40B4-BE49-F238E27FC236}">
                <a16:creationId xmlns:a16="http://schemas.microsoft.com/office/drawing/2014/main" id="{6A484021-0B55-4431-82E5-01A7EA154B21}"/>
              </a:ext>
            </a:extLst>
          </p:cNvPr>
          <p:cNvSpPr/>
          <p:nvPr/>
        </p:nvSpPr>
        <p:spPr>
          <a:xfrm>
            <a:off x="7600804" y="2830182"/>
            <a:ext cx="523195" cy="6860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 dirty="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105" name="矢印: 環状 104">
            <a:extLst>
              <a:ext uri="{FF2B5EF4-FFF2-40B4-BE49-F238E27FC236}">
                <a16:creationId xmlns:a16="http://schemas.microsoft.com/office/drawing/2014/main" id="{B99784AD-16DB-4ED5-BD03-2598D9A7C84B}"/>
              </a:ext>
            </a:extLst>
          </p:cNvPr>
          <p:cNvSpPr/>
          <p:nvPr/>
        </p:nvSpPr>
        <p:spPr>
          <a:xfrm rot="10800000">
            <a:off x="7611787" y="2905946"/>
            <a:ext cx="523195" cy="6860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109" name="吹き出し: 角を丸めた四角形 108">
            <a:extLst>
              <a:ext uri="{FF2B5EF4-FFF2-40B4-BE49-F238E27FC236}">
                <a16:creationId xmlns:a16="http://schemas.microsoft.com/office/drawing/2014/main" id="{60B00F9F-E6C8-41BD-A636-162BA13EA359}"/>
              </a:ext>
            </a:extLst>
          </p:cNvPr>
          <p:cNvSpPr/>
          <p:nvPr/>
        </p:nvSpPr>
        <p:spPr>
          <a:xfrm>
            <a:off x="5218460" y="4278629"/>
            <a:ext cx="2166260" cy="1080773"/>
          </a:xfrm>
          <a:prstGeom prst="wedgeRoundRectCallout">
            <a:avLst>
              <a:gd name="adj1" fmla="val -29581"/>
              <a:gd name="adj2" fmla="val -828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04" hangingPunct="1"/>
            <a:r>
              <a:rPr kumimoji="1" lang="ja-JP" altLang="en-US" sz="1462" kern="1200" dirty="0">
                <a:solidFill>
                  <a:srgbClr val="001A72"/>
                </a:solidFill>
                <a:latin typeface="Segoe UI"/>
                <a:ea typeface="メイリオ"/>
              </a:rPr>
              <a:t>その“要因”に対する改善施策を実施したい</a:t>
            </a:r>
            <a:endParaRPr kumimoji="1" lang="en-US" altLang="ja-JP" sz="914" u="sng" kern="1200" dirty="0">
              <a:solidFill>
                <a:srgbClr val="001A72"/>
              </a:solidFill>
              <a:latin typeface="Segoe UI"/>
              <a:ea typeface="メイリオ"/>
            </a:endParaRPr>
          </a:p>
        </p:txBody>
      </p:sp>
      <p:sp>
        <p:nvSpPr>
          <p:cNvPr id="110" name="吹き出し: 角を丸めた四角形 109">
            <a:extLst>
              <a:ext uri="{FF2B5EF4-FFF2-40B4-BE49-F238E27FC236}">
                <a16:creationId xmlns:a16="http://schemas.microsoft.com/office/drawing/2014/main" id="{FA958CA9-1460-4CE9-858B-5F8F2AF3092F}"/>
              </a:ext>
            </a:extLst>
          </p:cNvPr>
          <p:cNvSpPr/>
          <p:nvPr/>
        </p:nvSpPr>
        <p:spPr>
          <a:xfrm>
            <a:off x="7447885" y="4278630"/>
            <a:ext cx="3058525" cy="1601407"/>
          </a:xfrm>
          <a:prstGeom prst="wedgeRoundRectCallout">
            <a:avLst>
              <a:gd name="adj1" fmla="val -29479"/>
              <a:gd name="adj2" fmla="val -707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04" hangingPunct="1"/>
            <a:r>
              <a:rPr kumimoji="1" lang="ja-JP" altLang="en-US" sz="1462" kern="1200" dirty="0">
                <a:solidFill>
                  <a:srgbClr val="001A72"/>
                </a:solidFill>
                <a:latin typeface="Segoe UI"/>
                <a:ea typeface="メイリオ"/>
              </a:rPr>
              <a:t>施策を実施するために　　　　　必要な</a:t>
            </a:r>
            <a:r>
              <a:rPr kumimoji="1" lang="en-US" altLang="ja-JP" sz="1462" kern="1200" dirty="0">
                <a:solidFill>
                  <a:srgbClr val="001A72"/>
                </a:solidFill>
                <a:latin typeface="Segoe UI"/>
                <a:ea typeface="メイリオ"/>
              </a:rPr>
              <a:t>AI</a:t>
            </a:r>
            <a:r>
              <a:rPr kumimoji="1" lang="ja-JP" altLang="en-US" sz="1462" kern="1200" dirty="0">
                <a:solidFill>
                  <a:srgbClr val="001A72"/>
                </a:solidFill>
                <a:latin typeface="Segoe UI"/>
                <a:ea typeface="メイリオ"/>
              </a:rPr>
              <a:t>モデルを開発する</a:t>
            </a:r>
            <a:endParaRPr kumimoji="1" lang="en-US" altLang="ja-JP" sz="1462" kern="1200" dirty="0">
              <a:solidFill>
                <a:srgbClr val="001A72"/>
              </a:solidFill>
              <a:latin typeface="Segoe UI"/>
              <a:ea typeface="メイリオ"/>
            </a:endParaRPr>
          </a:p>
          <a:p>
            <a:pPr defTabSz="835304" hangingPunct="1"/>
            <a:endParaRPr kumimoji="1" lang="en-US" altLang="ja-JP" sz="731" kern="1200" dirty="0">
              <a:solidFill>
                <a:srgbClr val="001A72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u="sng" kern="1200" dirty="0">
                <a:solidFill>
                  <a:srgbClr val="333333"/>
                </a:solidFill>
                <a:latin typeface="Segoe UI"/>
                <a:ea typeface="メイリオ"/>
              </a:rPr>
              <a:t>取り組み概要</a:t>
            </a:r>
            <a:endParaRPr kumimoji="1" lang="en-US" altLang="ja-JP" sz="1096" u="sng" kern="1200" dirty="0">
              <a:solidFill>
                <a:srgbClr val="333333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kern="1200" dirty="0">
                <a:solidFill>
                  <a:srgbClr val="333333"/>
                </a:solidFill>
                <a:latin typeface="Segoe UI"/>
                <a:ea typeface="メイリオ"/>
              </a:rPr>
              <a:t>・モデルや手法の選定</a:t>
            </a:r>
            <a:endParaRPr kumimoji="1" lang="en-US" altLang="ja-JP" sz="1096" kern="1200" dirty="0">
              <a:solidFill>
                <a:srgbClr val="333333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kern="1200" dirty="0">
                <a:solidFill>
                  <a:srgbClr val="333333"/>
                </a:solidFill>
                <a:latin typeface="Segoe UI"/>
                <a:ea typeface="メイリオ"/>
              </a:rPr>
              <a:t>・○○の異常を検知するモデル開発</a:t>
            </a:r>
            <a:endParaRPr kumimoji="1" lang="en-US" altLang="ja-JP" sz="1096" kern="1200" dirty="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30F27E-ED80-470C-A733-32072A58C0EC}"/>
              </a:ext>
            </a:extLst>
          </p:cNvPr>
          <p:cNvSpPr txBox="1"/>
          <p:nvPr/>
        </p:nvSpPr>
        <p:spPr>
          <a:xfrm>
            <a:off x="2842967" y="2134666"/>
            <a:ext cx="1312918" cy="3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5304" hangingPunct="1"/>
            <a:r>
              <a:rPr kumimoji="1" lang="ja-JP" altLang="en-US" sz="1644" kern="1200" dirty="0">
                <a:solidFill>
                  <a:srgbClr val="FA0A3C"/>
                </a:solidFill>
                <a:ea typeface="メイリオ"/>
                <a:cs typeface="+mn-cs"/>
              </a:rPr>
              <a:t>★現在地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0322C1-9AF1-4888-AB27-253A5E39B345}"/>
              </a:ext>
            </a:extLst>
          </p:cNvPr>
          <p:cNvSpPr/>
          <p:nvPr/>
        </p:nvSpPr>
        <p:spPr>
          <a:xfrm>
            <a:off x="2257346" y="2451343"/>
            <a:ext cx="2117470" cy="1571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108" name="吹き出し: 角を丸めた四角形 107">
            <a:extLst>
              <a:ext uri="{FF2B5EF4-FFF2-40B4-BE49-F238E27FC236}">
                <a16:creationId xmlns:a16="http://schemas.microsoft.com/office/drawing/2014/main" id="{EBD08228-C96B-4791-BAFC-2460B432A778}"/>
              </a:ext>
            </a:extLst>
          </p:cNvPr>
          <p:cNvSpPr/>
          <p:nvPr/>
        </p:nvSpPr>
        <p:spPr>
          <a:xfrm>
            <a:off x="2946554" y="4259961"/>
            <a:ext cx="2178999" cy="1638747"/>
          </a:xfrm>
          <a:prstGeom prst="wedgeRoundRectCallout">
            <a:avLst>
              <a:gd name="adj1" fmla="val -32345"/>
              <a:gd name="adj2" fmla="val -859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04" hangingPunct="1"/>
            <a:r>
              <a:rPr kumimoji="1" lang="ja-JP" altLang="en-US" sz="1462" kern="1200" dirty="0">
                <a:solidFill>
                  <a:srgbClr val="001A72"/>
                </a:solidFill>
                <a:latin typeface="Segoe UI"/>
                <a:ea typeface="メイリオ"/>
              </a:rPr>
              <a:t>在庫の異常に関わる　“要因”を推定する</a:t>
            </a:r>
            <a:endParaRPr kumimoji="1" lang="en-US" altLang="ja-JP" sz="1462" kern="1200" dirty="0">
              <a:solidFill>
                <a:srgbClr val="001A72"/>
              </a:solidFill>
              <a:latin typeface="Segoe UI"/>
              <a:ea typeface="メイリオ"/>
            </a:endParaRPr>
          </a:p>
          <a:p>
            <a:pPr defTabSz="835304" hangingPunct="1"/>
            <a:endParaRPr kumimoji="1" lang="en-US" altLang="ja-JP" sz="731" u="sng" kern="1200" dirty="0">
              <a:solidFill>
                <a:srgbClr val="001A72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u="sng" kern="1200" dirty="0">
                <a:solidFill>
                  <a:srgbClr val="333333"/>
                </a:solidFill>
                <a:latin typeface="Segoe UI"/>
                <a:ea typeface="メイリオ"/>
              </a:rPr>
              <a:t>取り組み概要</a:t>
            </a:r>
            <a:endParaRPr kumimoji="1" lang="en-US" altLang="ja-JP" sz="1096" u="sng" kern="1200" dirty="0">
              <a:solidFill>
                <a:srgbClr val="333333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kern="1200" dirty="0">
                <a:solidFill>
                  <a:srgbClr val="333333"/>
                </a:solidFill>
                <a:latin typeface="Segoe UI"/>
                <a:ea typeface="メイリオ"/>
              </a:rPr>
              <a:t>・仮説を設定し検証する</a:t>
            </a:r>
            <a:endParaRPr kumimoji="1" lang="en-US" altLang="ja-JP" sz="1096" kern="1200" dirty="0">
              <a:solidFill>
                <a:srgbClr val="333333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096" kern="1200" dirty="0">
                <a:solidFill>
                  <a:srgbClr val="333333"/>
                </a:solidFill>
                <a:latin typeface="Segoe UI"/>
                <a:ea typeface="メイリオ"/>
              </a:rPr>
              <a:t>・データを網羅的に分析する</a:t>
            </a:r>
            <a:endParaRPr kumimoji="1" lang="en-US" altLang="ja-JP" sz="1096" kern="1200" dirty="0">
              <a:solidFill>
                <a:srgbClr val="333333"/>
              </a:solidFill>
              <a:latin typeface="Segoe UI"/>
              <a:ea typeface="メイリオ"/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0682A2F0-7A4E-4ED2-B11B-00D9FD2E2730}"/>
              </a:ext>
            </a:extLst>
          </p:cNvPr>
          <p:cNvSpPr/>
          <p:nvPr/>
        </p:nvSpPr>
        <p:spPr>
          <a:xfrm>
            <a:off x="640780" y="4286234"/>
            <a:ext cx="2202187" cy="990297"/>
          </a:xfrm>
          <a:prstGeom prst="wedgeRoundRectCallout">
            <a:avLst>
              <a:gd name="adj1" fmla="val -29593"/>
              <a:gd name="adj2" fmla="val -789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04" hangingPunct="1"/>
            <a:r>
              <a:rPr kumimoji="1" lang="ja-JP" altLang="en-US" sz="1462" kern="1200" dirty="0">
                <a:solidFill>
                  <a:srgbClr val="001A72"/>
                </a:solidFill>
                <a:latin typeface="Segoe UI"/>
                <a:ea typeface="メイリオ"/>
              </a:rPr>
              <a:t>在庫が異常になっている要因を推定したい</a:t>
            </a:r>
            <a:endParaRPr kumimoji="1" lang="en-US" altLang="ja-JP" sz="1462" kern="1200" dirty="0">
              <a:solidFill>
                <a:srgbClr val="001A72"/>
              </a:solidFill>
              <a:latin typeface="Segoe UI"/>
              <a:ea typeface="メイリオ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F8B1FBEC-FC9F-4772-A013-B7530398FC91}"/>
              </a:ext>
            </a:extLst>
          </p:cNvPr>
          <p:cNvSpPr/>
          <p:nvPr/>
        </p:nvSpPr>
        <p:spPr>
          <a:xfrm>
            <a:off x="9123506" y="2991002"/>
            <a:ext cx="484927" cy="45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5304" hangingPunct="1"/>
            <a:endParaRPr kumimoji="1" lang="ja-JP" altLang="en-US" sz="1644" kern="120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1FCDE858-2EBB-4358-85BF-6554A10DFC61}"/>
              </a:ext>
            </a:extLst>
          </p:cNvPr>
          <p:cNvSpPr/>
          <p:nvPr/>
        </p:nvSpPr>
        <p:spPr>
          <a:xfrm>
            <a:off x="5857116" y="519323"/>
            <a:ext cx="2166260" cy="1080773"/>
          </a:xfrm>
          <a:prstGeom prst="wedgeRoundRectCallout">
            <a:avLst>
              <a:gd name="adj1" fmla="val -21601"/>
              <a:gd name="adj2" fmla="val 721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35304" hangingPunct="1"/>
            <a:r>
              <a:rPr kumimoji="1" lang="ja-JP" altLang="en-US" sz="1400" u="sng" kern="1200" dirty="0">
                <a:solidFill>
                  <a:srgbClr val="001A72"/>
                </a:solidFill>
                <a:latin typeface="Segoe UI"/>
                <a:ea typeface="メイリオ"/>
              </a:rPr>
              <a:t>・コントロールできる変数なら是正する</a:t>
            </a:r>
            <a:endParaRPr kumimoji="1" lang="en-US" altLang="ja-JP" sz="1400" u="sng" kern="1200" dirty="0">
              <a:solidFill>
                <a:srgbClr val="001A72"/>
              </a:solidFill>
              <a:latin typeface="Segoe UI"/>
              <a:ea typeface="メイリオ"/>
            </a:endParaRPr>
          </a:p>
          <a:p>
            <a:pPr defTabSz="835304" hangingPunct="1"/>
            <a:r>
              <a:rPr kumimoji="1" lang="ja-JP" altLang="en-US" sz="1400" u="sng" kern="1200" dirty="0">
                <a:solidFill>
                  <a:srgbClr val="001A72"/>
                </a:solidFill>
                <a:latin typeface="Segoe UI"/>
                <a:ea typeface="メイリオ"/>
              </a:rPr>
              <a:t>・コントルールできない変数なら予兆検知？</a:t>
            </a:r>
            <a:endParaRPr kumimoji="1" lang="en-US" altLang="ja-JP" sz="1400" u="sng" kern="1200" dirty="0">
              <a:solidFill>
                <a:srgbClr val="001A72"/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627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前回の全体報告の分析➀の続き。「検収入庫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がお昼ごろに大きい」原因についての分析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3AC8F3-1F26-49F2-AB55-13C232C1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9" y="1249762"/>
            <a:ext cx="4382114" cy="26976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118591-A7B7-408B-8505-E09AFD79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173" y="2778120"/>
            <a:ext cx="5723255" cy="35232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3B8C401-53EA-467D-8BC4-26C106A4C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0" t="21123" b="54310"/>
          <a:stretch/>
        </p:blipFill>
        <p:spPr>
          <a:xfrm>
            <a:off x="5098119" y="1249762"/>
            <a:ext cx="5550601" cy="861236"/>
          </a:xfrm>
          <a:prstGeom prst="rect">
            <a:avLst/>
          </a:prstGeom>
        </p:spPr>
      </p:pic>
      <p:sp>
        <p:nvSpPr>
          <p:cNvPr id="10" name="右矢印 22">
            <a:extLst>
              <a:ext uri="{FF2B5EF4-FFF2-40B4-BE49-F238E27FC236}">
                <a16:creationId xmlns:a16="http://schemas.microsoft.com/office/drawing/2014/main" id="{DDEF87CA-8216-4749-B7D5-324C399E1261}"/>
              </a:ext>
            </a:extLst>
          </p:cNvPr>
          <p:cNvSpPr/>
          <p:nvPr/>
        </p:nvSpPr>
        <p:spPr>
          <a:xfrm rot="5400000">
            <a:off x="7108088" y="2348224"/>
            <a:ext cx="375160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1" name="右矢印 22">
            <a:extLst>
              <a:ext uri="{FF2B5EF4-FFF2-40B4-BE49-F238E27FC236}">
                <a16:creationId xmlns:a16="http://schemas.microsoft.com/office/drawing/2014/main" id="{93555212-E68A-43A3-9DC9-5D52E2545D22}"/>
              </a:ext>
            </a:extLst>
          </p:cNvPr>
          <p:cNvSpPr/>
          <p:nvPr/>
        </p:nvSpPr>
        <p:spPr>
          <a:xfrm>
            <a:off x="4661947" y="1611455"/>
            <a:ext cx="375160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4" name="四角形">
            <a:extLst>
              <a:ext uri="{FF2B5EF4-FFF2-40B4-BE49-F238E27FC236}">
                <a16:creationId xmlns:a16="http://schemas.microsoft.com/office/drawing/2014/main" id="{3410607D-43CC-401A-94E8-F4435FD81C8B}"/>
              </a:ext>
            </a:extLst>
          </p:cNvPr>
          <p:cNvSpPr/>
          <p:nvPr/>
        </p:nvSpPr>
        <p:spPr>
          <a:xfrm>
            <a:off x="489180" y="1501629"/>
            <a:ext cx="4019535" cy="658536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BD74FF-F3DD-4E7D-A7CC-BB0CEDEECBB4}"/>
              </a:ext>
            </a:extLst>
          </p:cNvPr>
          <p:cNvSpPr/>
          <p:nvPr/>
        </p:nvSpPr>
        <p:spPr>
          <a:xfrm>
            <a:off x="2155971" y="4256019"/>
            <a:ext cx="2989702" cy="272413"/>
          </a:xfrm>
          <a:prstGeom prst="wedgeRoundRectCallout">
            <a:avLst>
              <a:gd name="adj1" fmla="val 63655"/>
              <a:gd name="adj2" fmla="val 49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検収の時間帯によって、</a:t>
            </a:r>
            <a:r>
              <a:rPr kumimoji="0" lang="en-US" altLang="ja-JP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LT</a:t>
            </a:r>
            <a:r>
              <a:rPr kumimoji="0" lang="ja-JP" altLang="en-US" sz="10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が変わったりしないか</a:t>
            </a:r>
          </a:p>
        </p:txBody>
      </p:sp>
    </p:spTree>
    <p:extLst>
      <p:ext uri="{BB962C8B-B14F-4D97-AF65-F5344CB8AC3E}">
        <p14:creationId xmlns:p14="http://schemas.microsoft.com/office/powerpoint/2010/main" val="1580038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ある時間（例：１</a:t>
            </a:r>
            <a:r>
              <a:rPr kumimoji="1" lang="en-US" altLang="ja-JP" dirty="0"/>
              <a:t>~2</a:t>
            </a:r>
            <a:r>
              <a:rPr kumimoji="1" lang="ja-JP" altLang="en-US" dirty="0"/>
              <a:t>時、</a:t>
            </a:r>
            <a:r>
              <a:rPr kumimoji="1" lang="en-US" altLang="ja-JP" dirty="0"/>
              <a:t>2~3</a:t>
            </a:r>
            <a:r>
              <a:rPr kumimoji="1" lang="ja-JP" altLang="en-US" dirty="0"/>
              <a:t>時など）当たりの検収数と入庫数を比較しました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分析</a:t>
            </a:r>
          </a:p>
          <a:p>
            <a:endParaRPr kumimoji="1" lang="ja-JP" altLang="en-US" dirty="0"/>
          </a:p>
        </p:txBody>
      </p:sp>
      <p:sp>
        <p:nvSpPr>
          <p:cNvPr id="8" name="5%以下…"/>
          <p:cNvSpPr txBox="1"/>
          <p:nvPr/>
        </p:nvSpPr>
        <p:spPr>
          <a:xfrm>
            <a:off x="211683" y="1682552"/>
            <a:ext cx="414292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ある時刻</a:t>
            </a:r>
            <a:r>
              <a:rPr lang="en-US" sz="1600" dirty="0">
                <a:solidFill>
                  <a:schemeClr val="tx1"/>
                </a:solidFill>
              </a:rPr>
              <a:t>に検収される数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</a:rPr>
              <a:t>9</a:t>
            </a:r>
            <a:r>
              <a:rPr lang="ja-JP" altLang="en-US" sz="1600" dirty="0">
                <a:solidFill>
                  <a:schemeClr val="tx1"/>
                </a:solidFill>
              </a:rPr>
              <a:t>月平均）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5%以下…"/>
          <p:cNvSpPr txBox="1"/>
          <p:nvPr/>
        </p:nvSpPr>
        <p:spPr>
          <a:xfrm>
            <a:off x="6215591" y="1691412"/>
            <a:ext cx="414292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ある時刻</a:t>
            </a:r>
            <a:r>
              <a:rPr lang="en-US" sz="1600" dirty="0">
                <a:solidFill>
                  <a:schemeClr val="tx1"/>
                </a:solidFill>
              </a:rPr>
              <a:t>に</a:t>
            </a:r>
            <a:r>
              <a:rPr lang="ja-JP" altLang="en-US" sz="1600" dirty="0">
                <a:solidFill>
                  <a:schemeClr val="tx1"/>
                </a:solidFill>
              </a:rPr>
              <a:t>入庫</a:t>
            </a:r>
            <a:r>
              <a:rPr lang="en-US" sz="1600" dirty="0">
                <a:solidFill>
                  <a:schemeClr val="tx1"/>
                </a:solidFill>
              </a:rPr>
              <a:t>される数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</a:rPr>
              <a:t>9</a:t>
            </a:r>
            <a:r>
              <a:rPr lang="ja-JP" altLang="en-US" sz="1600" dirty="0">
                <a:solidFill>
                  <a:schemeClr val="tx1"/>
                </a:solidFill>
              </a:rPr>
              <a:t>月平均）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881003" y="3729907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pic>
        <p:nvPicPr>
          <p:cNvPr id="5" name="図 4" descr="スクリーンショット 2023-10-17 8.33.4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1" y="2155797"/>
            <a:ext cx="3824439" cy="4080376"/>
          </a:xfrm>
          <a:prstGeom prst="rect">
            <a:avLst/>
          </a:prstGeom>
        </p:spPr>
      </p:pic>
      <p:pic>
        <p:nvPicPr>
          <p:cNvPr id="6" name="図 5" descr="スクリーンショット 2023-10-17 8.33.1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38" y="2017202"/>
            <a:ext cx="3742879" cy="4193828"/>
          </a:xfrm>
          <a:prstGeom prst="rect">
            <a:avLst/>
          </a:prstGeom>
        </p:spPr>
      </p:pic>
      <p:sp>
        <p:nvSpPr>
          <p:cNvPr id="11" name="5%以下…"/>
          <p:cNvSpPr txBox="1"/>
          <p:nvPr/>
        </p:nvSpPr>
        <p:spPr>
          <a:xfrm>
            <a:off x="6888781" y="2029966"/>
            <a:ext cx="3057439" cy="33855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１時間で最大</a:t>
            </a:r>
            <a:r>
              <a:rPr lang="en-US" altLang="ja-JP" sz="1600" dirty="0">
                <a:solidFill>
                  <a:schemeClr val="tx1"/>
                </a:solidFill>
              </a:rPr>
              <a:t>120</a:t>
            </a:r>
            <a:r>
              <a:rPr lang="ja-JP" altLang="en-US" sz="1600" dirty="0">
                <a:solidFill>
                  <a:schemeClr val="tx1"/>
                </a:solidFill>
              </a:rPr>
              <a:t>個程度入庫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7" name="5%以下…"/>
          <p:cNvSpPr txBox="1"/>
          <p:nvPr/>
        </p:nvSpPr>
        <p:spPr>
          <a:xfrm>
            <a:off x="959894" y="2029966"/>
            <a:ext cx="3057439" cy="33855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１時間で最大</a:t>
            </a:r>
            <a:r>
              <a:rPr lang="en-US" altLang="ja-JP" sz="1600" dirty="0">
                <a:solidFill>
                  <a:schemeClr val="tx1"/>
                </a:solidFill>
              </a:rPr>
              <a:t>220</a:t>
            </a:r>
            <a:r>
              <a:rPr lang="ja-JP" altLang="en-US" sz="1600" dirty="0">
                <a:solidFill>
                  <a:schemeClr val="tx1"/>
                </a:solidFill>
              </a:rPr>
              <a:t>個程度検収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9" name="四角形"/>
          <p:cNvSpPr/>
          <p:nvPr/>
        </p:nvSpPr>
        <p:spPr>
          <a:xfrm>
            <a:off x="1563768" y="2536032"/>
            <a:ext cx="1421069" cy="1725969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5%以下…"/>
          <p:cNvSpPr txBox="1"/>
          <p:nvPr/>
        </p:nvSpPr>
        <p:spPr>
          <a:xfrm>
            <a:off x="2274303" y="2572638"/>
            <a:ext cx="1871309" cy="338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rgbClr val="FF0000"/>
                </a:solidFill>
              </a:rPr>
              <a:t>朝</a:t>
            </a:r>
            <a:r>
              <a:rPr lang="en-US" altLang="ja-JP" sz="1600" dirty="0">
                <a:solidFill>
                  <a:srgbClr val="FF0000"/>
                </a:solidFill>
              </a:rPr>
              <a:t>9</a:t>
            </a:r>
            <a:r>
              <a:rPr lang="ja-JP" altLang="en-US" sz="1600" dirty="0">
                <a:solidFill>
                  <a:srgbClr val="FF0000"/>
                </a:solidFill>
              </a:rPr>
              <a:t>時ごろがピーク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1" name="5%以下…"/>
          <p:cNvSpPr txBox="1"/>
          <p:nvPr/>
        </p:nvSpPr>
        <p:spPr>
          <a:xfrm>
            <a:off x="7975155" y="2572638"/>
            <a:ext cx="279827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rgbClr val="FF0000"/>
                </a:solidFill>
              </a:rPr>
              <a:t>一定の入庫量で推移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2" name="5%以下…"/>
          <p:cNvSpPr txBox="1"/>
          <p:nvPr/>
        </p:nvSpPr>
        <p:spPr>
          <a:xfrm>
            <a:off x="4669295" y="4195985"/>
            <a:ext cx="138640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約３時間後？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7" idx="3"/>
            <a:endCxn id="11" idx="1"/>
          </p:cNvCxnSpPr>
          <p:nvPr/>
        </p:nvCxnSpPr>
        <p:spPr>
          <a:xfrm>
            <a:off x="4017333" y="2199243"/>
            <a:ext cx="2871448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5%以下…"/>
          <p:cNvSpPr txBox="1"/>
          <p:nvPr/>
        </p:nvSpPr>
        <p:spPr>
          <a:xfrm>
            <a:off x="4514500" y="1906968"/>
            <a:ext cx="1701091" cy="5847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rgbClr val="FF0000"/>
                </a:solidFill>
              </a:rPr>
              <a:t>最大1</a:t>
            </a:r>
            <a:r>
              <a:rPr lang="en-US" altLang="ja-JP" sz="1600" dirty="0">
                <a:solidFill>
                  <a:srgbClr val="FF0000"/>
                </a:solidFill>
              </a:rPr>
              <a:t>00</a:t>
            </a:r>
            <a:r>
              <a:rPr lang="ja-JP" altLang="en-US" sz="1600" dirty="0">
                <a:solidFill>
                  <a:srgbClr val="FF0000"/>
                </a:solidFill>
              </a:rPr>
              <a:t>個程度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rgbClr val="FF0000"/>
                </a:solidFill>
              </a:rPr>
              <a:t>ギャップがある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4" name="図 3" descr="スクリーンショット 2023-10-17 7.30.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00" y="4629502"/>
            <a:ext cx="1701091" cy="846580"/>
          </a:xfrm>
          <a:prstGeom prst="rect">
            <a:avLst/>
          </a:prstGeom>
        </p:spPr>
      </p:pic>
      <p:sp>
        <p:nvSpPr>
          <p:cNvPr id="18" name="5%以下…"/>
          <p:cNvSpPr txBox="1"/>
          <p:nvPr/>
        </p:nvSpPr>
        <p:spPr>
          <a:xfrm>
            <a:off x="3890197" y="3199845"/>
            <a:ext cx="279827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5121379" y="2437008"/>
            <a:ext cx="375160" cy="484632"/>
          </a:xfrm>
          <a:prstGeom prst="rightArrow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5%以下…"/>
          <p:cNvSpPr txBox="1"/>
          <p:nvPr/>
        </p:nvSpPr>
        <p:spPr>
          <a:xfrm>
            <a:off x="4186844" y="2947463"/>
            <a:ext cx="2325394" cy="338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LT</a:t>
            </a:r>
            <a:r>
              <a:rPr lang="ja-JP" altLang="en-US" sz="1600" dirty="0">
                <a:solidFill>
                  <a:srgbClr val="FF0000"/>
                </a:solidFill>
              </a:rPr>
              <a:t>伸びる？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99B1FF-4331-4B89-B61A-81A7C4A818D8}"/>
              </a:ext>
            </a:extLst>
          </p:cNvPr>
          <p:cNvSpPr/>
          <p:nvPr/>
        </p:nvSpPr>
        <p:spPr>
          <a:xfrm>
            <a:off x="-1227869" y="2659105"/>
            <a:ext cx="1776766" cy="2308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午後はでかものが多い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検収</a:t>
            </a:r>
            <a:r>
              <a:rPr lang="ja-JP" altLang="en-US" dirty="0"/>
              <a:t>をなだらかにしないといけない時の分析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→箱の体積をかける</a:t>
            </a:r>
            <a:endParaRPr kumimoji="0" lang="ja-JP" altLang="en-US" sz="1800" b="0" i="0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7115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673563-95BD-46FF-AF12-FCD13C90E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200" b="1">
                <a:solidFill>
                  <a:srgbClr val="0433FF"/>
                </a:solidFill>
              </a:defRPr>
            </a:pPr>
            <a:r>
              <a:rPr lang="ja-JP" altLang="en-US" sz="2000" dirty="0">
                <a:solidFill>
                  <a:srgbClr val="FF0000"/>
                </a:solidFill>
              </a:rPr>
              <a:t>最大1</a:t>
            </a:r>
            <a:r>
              <a:rPr lang="en-US" altLang="ja-JP" sz="2000" dirty="0">
                <a:solidFill>
                  <a:srgbClr val="FF0000"/>
                </a:solidFill>
              </a:rPr>
              <a:t>00</a:t>
            </a:r>
            <a:r>
              <a:rPr lang="ja-JP" altLang="en-US" sz="2000" dirty="0">
                <a:solidFill>
                  <a:srgbClr val="FF0000"/>
                </a:solidFill>
              </a:rPr>
              <a:t>個程度ギャップがある　→　どこで時間がかかるか？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>
              <a:defRPr sz="1200" b="1">
                <a:solidFill>
                  <a:srgbClr val="0433FF"/>
                </a:solidFill>
              </a:defRPr>
            </a:pPr>
            <a:r>
              <a:rPr lang="ja-JP" altLang="en-US" sz="1400" dirty="0">
                <a:solidFill>
                  <a:srgbClr val="FF0000"/>
                </a:solidFill>
              </a:rPr>
              <a:t>（土日またぐかんばんをいれる場合</a:t>
            </a:r>
            <a:r>
              <a:rPr lang="en-US" altLang="ja-JP" sz="1400" dirty="0">
                <a:solidFill>
                  <a:srgbClr val="FF0000"/>
                </a:solidFill>
              </a:rPr>
              <a:t>150</a:t>
            </a:r>
            <a:r>
              <a:rPr lang="ja-JP" altLang="en-US" sz="1400" dirty="0">
                <a:solidFill>
                  <a:srgbClr val="FF0000"/>
                </a:solidFill>
              </a:rPr>
              <a:t>個程度）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>
              <a:defRPr sz="1200" b="1">
                <a:solidFill>
                  <a:srgbClr val="0433FF"/>
                </a:solidFill>
              </a:defRPr>
            </a:pPr>
            <a:endParaRPr lang="en-US" altLang="ja-JP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FA0A3C">
                    <a:satOff val="-3692"/>
                    <a:lumOff val="-10196"/>
                  </a:srgbClr>
                </a:solidFill>
              </a:defRPr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a.</a:t>
            </a:r>
            <a:r>
              <a:rPr kumimoji="0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モノが多い時間帯のため、後から来る西尾東発のトラックに乗れていないのでは（トラックに乗らない</a:t>
            </a:r>
            <a:r>
              <a:rPr lang="ja-JP" altLang="en-US" sz="1400" dirty="0">
                <a:solidFill>
                  <a:schemeClr val="tx1"/>
                </a:solidFill>
                <a:latin typeface="Segoe UI"/>
                <a:cs typeface="Segoe UI"/>
                <a:sym typeface="Segoe UI"/>
              </a:rPr>
              <a:t>、西尾東で滞留</a:t>
            </a:r>
            <a:r>
              <a:rPr kumimoji="0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）</a:t>
            </a:r>
            <a:endParaRPr kumimoji="0" lang="en-US" altLang="ja-JP" sz="14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FA0A3C">
                    <a:satOff val="-3692"/>
                    <a:lumOff val="-10196"/>
                  </a:srgbClr>
                </a:solidFill>
              </a:defRPr>
            </a:pPr>
            <a:r>
              <a:rPr kumimoji="0" lang="en-US" altLang="ja-JP" sz="1400" i="0" u="non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b.</a:t>
            </a:r>
            <a:r>
              <a:rPr kumimoji="0" lang="ja-JP" altLang="en-US" sz="1400" i="0" u="non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モノが多くて</a:t>
            </a:r>
            <a:r>
              <a:rPr kumimoji="0" lang="en-US" altLang="ja-JP" sz="1400" i="0" u="non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LT</a:t>
            </a:r>
            <a:r>
              <a:rPr kumimoji="0" lang="ja-JP" altLang="en-US" sz="1400" i="0" u="non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が長い（ヒト</a:t>
            </a:r>
            <a:r>
              <a:rPr lang="ja-JP" altLang="en-US" sz="1400" dirty="0">
                <a:solidFill>
                  <a:schemeClr val="tx1"/>
                </a:solidFill>
                <a:latin typeface="Segoe UI"/>
                <a:cs typeface="Segoe UI"/>
                <a:sym typeface="Segoe UI"/>
              </a:rPr>
              <a:t>の</a:t>
            </a:r>
            <a:r>
              <a:rPr kumimoji="0" lang="ja-JP" altLang="en-US" sz="1400" i="0" u="non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作業に時間がかかる）</a:t>
            </a:r>
            <a:endParaRPr kumimoji="0" lang="en-US" altLang="ja-JP" sz="1400" i="0" u="non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cs typeface="Segoe UI"/>
              <a:sym typeface="Segoe U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FA0A3C">
                    <a:satOff val="-3692"/>
                    <a:lumOff val="-10196"/>
                  </a:srgbClr>
                </a:solidFill>
              </a:defRPr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c.</a:t>
            </a:r>
            <a:r>
              <a:rPr kumimoji="0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cs typeface="Segoe UI"/>
                <a:sym typeface="Segoe UI"/>
              </a:rPr>
              <a:t>順立装置に入れきれていない（倉庫のキャパを超えている、仮置き場で滞留）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8BC90-646C-4BDA-A5F5-0B0C0DFD24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33C323B-3DC0-41ED-9E22-B45C93E5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4" y="3022656"/>
            <a:ext cx="2849633" cy="284422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2DCC0F-8B86-4497-B0F9-91981ED7D81D}"/>
              </a:ext>
            </a:extLst>
          </p:cNvPr>
          <p:cNvSpPr/>
          <p:nvPr/>
        </p:nvSpPr>
        <p:spPr>
          <a:xfrm>
            <a:off x="457821" y="2368082"/>
            <a:ext cx="3858935" cy="3980579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6" name="5%以下…">
            <a:extLst>
              <a:ext uri="{FF2B5EF4-FFF2-40B4-BE49-F238E27FC236}">
                <a16:creationId xmlns:a16="http://schemas.microsoft.com/office/drawing/2014/main" id="{04F19046-5D2C-4B04-AB0C-18873C4C4F99}"/>
              </a:ext>
            </a:extLst>
          </p:cNvPr>
          <p:cNvSpPr txBox="1"/>
          <p:nvPr/>
        </p:nvSpPr>
        <p:spPr>
          <a:xfrm>
            <a:off x="666167" y="2457961"/>
            <a:ext cx="34941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200" dirty="0">
                <a:solidFill>
                  <a:schemeClr val="tx1"/>
                </a:solidFill>
              </a:rPr>
              <a:t>b. </a:t>
            </a:r>
            <a:r>
              <a:rPr lang="ja-JP" altLang="en-US" sz="1200" dirty="0">
                <a:solidFill>
                  <a:schemeClr val="tx1"/>
                </a:solidFill>
              </a:rPr>
              <a:t>かんばん数と検収入庫</a:t>
            </a:r>
            <a:r>
              <a:rPr lang="en-US" altLang="ja-JP" sz="1200" dirty="0">
                <a:solidFill>
                  <a:schemeClr val="tx1"/>
                </a:solidFill>
              </a:rPr>
              <a:t>LT</a:t>
            </a:r>
            <a:r>
              <a:rPr lang="ja-JP" altLang="en-US" sz="1200" dirty="0">
                <a:solidFill>
                  <a:schemeClr val="tx1"/>
                </a:solidFill>
              </a:rPr>
              <a:t>の関係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7" name="5%以下…">
            <a:extLst>
              <a:ext uri="{FF2B5EF4-FFF2-40B4-BE49-F238E27FC236}">
                <a16:creationId xmlns:a16="http://schemas.microsoft.com/office/drawing/2014/main" id="{64F1E4CA-A08A-4220-AD67-F68CC4E428B9}"/>
              </a:ext>
            </a:extLst>
          </p:cNvPr>
          <p:cNvSpPr txBox="1"/>
          <p:nvPr/>
        </p:nvSpPr>
        <p:spPr>
          <a:xfrm>
            <a:off x="848541" y="5956757"/>
            <a:ext cx="312944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かんばん数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8" name="5%以下…">
            <a:extLst>
              <a:ext uri="{FF2B5EF4-FFF2-40B4-BE49-F238E27FC236}">
                <a16:creationId xmlns:a16="http://schemas.microsoft.com/office/drawing/2014/main" id="{590BE9B8-594F-461F-A88E-370F201FC282}"/>
              </a:ext>
            </a:extLst>
          </p:cNvPr>
          <p:cNvSpPr txBox="1"/>
          <p:nvPr/>
        </p:nvSpPr>
        <p:spPr>
          <a:xfrm>
            <a:off x="519206" y="3128765"/>
            <a:ext cx="362891" cy="280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検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収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入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庫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LT</a:t>
            </a: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のオ｜バ｜率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9" name="5%以下…">
            <a:extLst>
              <a:ext uri="{FF2B5EF4-FFF2-40B4-BE49-F238E27FC236}">
                <a16:creationId xmlns:a16="http://schemas.microsoft.com/office/drawing/2014/main" id="{25A10C24-6896-41BE-8678-377D1F17EF81}"/>
              </a:ext>
            </a:extLst>
          </p:cNvPr>
          <p:cNvSpPr txBox="1"/>
          <p:nvPr/>
        </p:nvSpPr>
        <p:spPr>
          <a:xfrm>
            <a:off x="2315216" y="2933496"/>
            <a:ext cx="568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sz="1000" dirty="0">
                <a:solidFill>
                  <a:schemeClr val="tx1"/>
                </a:solidFill>
              </a:rPr>
              <a:t>13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0" name="5%以下…">
            <a:extLst>
              <a:ext uri="{FF2B5EF4-FFF2-40B4-BE49-F238E27FC236}">
                <a16:creationId xmlns:a16="http://schemas.microsoft.com/office/drawing/2014/main" id="{B6B3D8C0-7634-4965-935A-C27C785A73D2}"/>
              </a:ext>
            </a:extLst>
          </p:cNvPr>
          <p:cNvSpPr txBox="1"/>
          <p:nvPr/>
        </p:nvSpPr>
        <p:spPr>
          <a:xfrm>
            <a:off x="2350171" y="3406750"/>
            <a:ext cx="568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sz="1000" dirty="0">
                <a:solidFill>
                  <a:schemeClr val="tx1"/>
                </a:solidFill>
              </a:rPr>
              <a:t>12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1" name="5%以下…">
            <a:extLst>
              <a:ext uri="{FF2B5EF4-FFF2-40B4-BE49-F238E27FC236}">
                <a16:creationId xmlns:a16="http://schemas.microsoft.com/office/drawing/2014/main" id="{43A85A44-194A-4E0F-8566-44FFAD6F6959}"/>
              </a:ext>
            </a:extLst>
          </p:cNvPr>
          <p:cNvSpPr txBox="1"/>
          <p:nvPr/>
        </p:nvSpPr>
        <p:spPr>
          <a:xfrm>
            <a:off x="3409563" y="4039309"/>
            <a:ext cx="568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chemeClr val="tx1"/>
                </a:solidFill>
              </a:rPr>
              <a:t>9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2" name="5%以下…">
            <a:extLst>
              <a:ext uri="{FF2B5EF4-FFF2-40B4-BE49-F238E27FC236}">
                <a16:creationId xmlns:a16="http://schemas.microsoft.com/office/drawing/2014/main" id="{34F7F007-8B2A-41C2-B427-D18F01770555}"/>
              </a:ext>
            </a:extLst>
          </p:cNvPr>
          <p:cNvSpPr txBox="1"/>
          <p:nvPr/>
        </p:nvSpPr>
        <p:spPr>
          <a:xfrm>
            <a:off x="2382171" y="4312755"/>
            <a:ext cx="1698366" cy="584775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相関</a:t>
            </a:r>
            <a:r>
              <a:rPr lang="en-US" altLang="ja-JP" sz="1600" dirty="0">
                <a:solidFill>
                  <a:schemeClr val="tx1"/>
                </a:solidFill>
              </a:rPr>
              <a:t>0.21</a:t>
            </a: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b</a:t>
            </a:r>
            <a:r>
              <a:rPr lang="ja-JP" altLang="en-US" sz="1600" dirty="0">
                <a:solidFill>
                  <a:schemeClr val="tx1"/>
                </a:solidFill>
              </a:rPr>
              <a:t>は可能性低そう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8907120-B0F1-4AC6-B41B-E047281A73BF}"/>
              </a:ext>
            </a:extLst>
          </p:cNvPr>
          <p:cNvSpPr/>
          <p:nvPr/>
        </p:nvSpPr>
        <p:spPr>
          <a:xfrm>
            <a:off x="4424601" y="2368082"/>
            <a:ext cx="6630836" cy="3980579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5%以下…">
            <a:extLst>
              <a:ext uri="{FF2B5EF4-FFF2-40B4-BE49-F238E27FC236}">
                <a16:creationId xmlns:a16="http://schemas.microsoft.com/office/drawing/2014/main" id="{92E28C91-93FE-455B-890F-BD2A0E9F868C}"/>
              </a:ext>
            </a:extLst>
          </p:cNvPr>
          <p:cNvSpPr txBox="1"/>
          <p:nvPr/>
        </p:nvSpPr>
        <p:spPr>
          <a:xfrm>
            <a:off x="1531741" y="4874922"/>
            <a:ext cx="568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chemeClr val="tx1"/>
                </a:solidFill>
              </a:rPr>
              <a:t>4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27" name="5%以下…">
            <a:extLst>
              <a:ext uri="{FF2B5EF4-FFF2-40B4-BE49-F238E27FC236}">
                <a16:creationId xmlns:a16="http://schemas.microsoft.com/office/drawing/2014/main" id="{A6FCF7FF-DB9B-4AA5-B624-EBA5F585B685}"/>
              </a:ext>
            </a:extLst>
          </p:cNvPr>
          <p:cNvSpPr txBox="1"/>
          <p:nvPr/>
        </p:nvSpPr>
        <p:spPr>
          <a:xfrm>
            <a:off x="1253241" y="3605754"/>
            <a:ext cx="5684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chemeClr val="tx1"/>
                </a:solidFill>
              </a:rPr>
              <a:t>21</a:t>
            </a:r>
            <a:r>
              <a:rPr lang="ja-JP" altLang="en-US" sz="1000" dirty="0">
                <a:solidFill>
                  <a:schemeClr val="tx1"/>
                </a:solidFill>
              </a:rPr>
              <a:t>時</a:t>
            </a:r>
            <a:endParaRPr sz="1000" dirty="0">
              <a:solidFill>
                <a:schemeClr val="tx1"/>
              </a:solidFill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5C77BDD-A484-4652-9239-5B193FA5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56" y="5207757"/>
            <a:ext cx="1210457" cy="1084569"/>
          </a:xfrm>
          <a:prstGeom prst="rect">
            <a:avLst/>
          </a:prstGeom>
        </p:spPr>
      </p:pic>
      <p:sp>
        <p:nvSpPr>
          <p:cNvPr id="31" name="5%以下…">
            <a:extLst>
              <a:ext uri="{FF2B5EF4-FFF2-40B4-BE49-F238E27FC236}">
                <a16:creationId xmlns:a16="http://schemas.microsoft.com/office/drawing/2014/main" id="{6D25126C-AB16-4E52-AEB0-15BF4817954F}"/>
              </a:ext>
            </a:extLst>
          </p:cNvPr>
          <p:cNvSpPr txBox="1"/>
          <p:nvPr/>
        </p:nvSpPr>
        <p:spPr>
          <a:xfrm>
            <a:off x="180029" y="2556241"/>
            <a:ext cx="349419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2C21B615-CA05-4238-972B-B80955D7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86" y="3994634"/>
            <a:ext cx="5775589" cy="2253017"/>
          </a:xfrm>
          <a:prstGeom prst="rect">
            <a:avLst/>
          </a:prstGeom>
        </p:spPr>
      </p:pic>
      <p:sp>
        <p:nvSpPr>
          <p:cNvPr id="39" name="5%以下…">
            <a:extLst>
              <a:ext uri="{FF2B5EF4-FFF2-40B4-BE49-F238E27FC236}">
                <a16:creationId xmlns:a16="http://schemas.microsoft.com/office/drawing/2014/main" id="{EAA8452A-4950-4366-A08E-C13585646C91}"/>
              </a:ext>
            </a:extLst>
          </p:cNvPr>
          <p:cNvSpPr txBox="1"/>
          <p:nvPr/>
        </p:nvSpPr>
        <p:spPr>
          <a:xfrm>
            <a:off x="4465293" y="2433130"/>
            <a:ext cx="672142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 b="1">
                <a:solidFill>
                  <a:srgbClr val="0433FF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10~14</a:t>
            </a:r>
            <a:r>
              <a:rPr lang="ja-JP" altLang="en-US" sz="1200" dirty="0">
                <a:solidFill>
                  <a:schemeClr val="tx1"/>
                </a:solidFill>
              </a:rPr>
              <a:t>時に検収があったかんばん（西尾東２便に乗りそうなもの）の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 sz="1200" b="1">
                <a:solidFill>
                  <a:srgbClr val="0433FF"/>
                </a:solidFill>
              </a:defRPr>
            </a:pPr>
            <a:r>
              <a:rPr lang="ja-JP" altLang="en-US" sz="1200" dirty="0">
                <a:solidFill>
                  <a:schemeClr val="tx1"/>
                </a:solidFill>
              </a:rPr>
              <a:t>入庫日時のばらつきを調べる（２便着計画前後なら</a:t>
            </a:r>
            <a:r>
              <a:rPr lang="en-US" altLang="ja-JP" sz="1200" dirty="0">
                <a:solidFill>
                  <a:schemeClr val="tx1"/>
                </a:solidFill>
              </a:rPr>
              <a:t>a</a:t>
            </a:r>
            <a:r>
              <a:rPr lang="ja-JP" altLang="en-US" sz="1200" dirty="0">
                <a:solidFill>
                  <a:schemeClr val="tx1"/>
                </a:solidFill>
              </a:rPr>
              <a:t>はない）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 sz="1200" b="1">
                <a:solidFill>
                  <a:srgbClr val="0433FF"/>
                </a:solidFill>
              </a:defRPr>
            </a:pPr>
            <a:r>
              <a:rPr lang="ja-JP" altLang="en-US" sz="1200" dirty="0">
                <a:solidFill>
                  <a:schemeClr val="tx1"/>
                </a:solidFill>
              </a:rPr>
              <a:t>→　西尾東便の後に入庫見られる →　２便、３便、、５便と別れていることが確認できる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1" name="四角形">
            <a:extLst>
              <a:ext uri="{FF2B5EF4-FFF2-40B4-BE49-F238E27FC236}">
                <a16:creationId xmlns:a16="http://schemas.microsoft.com/office/drawing/2014/main" id="{CB355F87-7A02-4CA5-9805-92DE1AADDD5E}"/>
              </a:ext>
            </a:extLst>
          </p:cNvPr>
          <p:cNvSpPr/>
          <p:nvPr/>
        </p:nvSpPr>
        <p:spPr>
          <a:xfrm>
            <a:off x="9158509" y="4240636"/>
            <a:ext cx="895697" cy="1781810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lIns="45719" rIns="45719" anchor="ctr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2" name="5%以下…">
            <a:extLst>
              <a:ext uri="{FF2B5EF4-FFF2-40B4-BE49-F238E27FC236}">
                <a16:creationId xmlns:a16="http://schemas.microsoft.com/office/drawing/2014/main" id="{36731543-5918-49E2-8900-FB70FDCEF4CF}"/>
              </a:ext>
            </a:extLst>
          </p:cNvPr>
          <p:cNvSpPr txBox="1"/>
          <p:nvPr/>
        </p:nvSpPr>
        <p:spPr>
          <a:xfrm>
            <a:off x="8833139" y="3962238"/>
            <a:ext cx="154643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000" dirty="0">
                <a:solidFill>
                  <a:schemeClr val="tx2"/>
                </a:solidFill>
              </a:rPr>
              <a:t>昼勤夜勤切り替わり？</a:t>
            </a:r>
            <a:endParaRPr sz="1000" dirty="0">
              <a:solidFill>
                <a:schemeClr val="tx2"/>
              </a:solidFill>
            </a:endParaRPr>
          </a:p>
        </p:txBody>
      </p:sp>
      <p:sp>
        <p:nvSpPr>
          <p:cNvPr id="45" name="5%以下…">
            <a:extLst>
              <a:ext uri="{FF2B5EF4-FFF2-40B4-BE49-F238E27FC236}">
                <a16:creationId xmlns:a16="http://schemas.microsoft.com/office/drawing/2014/main" id="{8B18096C-5B05-4A2D-9031-C5EF650DBD98}"/>
              </a:ext>
            </a:extLst>
          </p:cNvPr>
          <p:cNvSpPr txBox="1"/>
          <p:nvPr/>
        </p:nvSpPr>
        <p:spPr>
          <a:xfrm>
            <a:off x="5665685" y="4708336"/>
            <a:ext cx="154643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ja-JP" altLang="en-US" sz="1000" dirty="0">
                <a:solidFill>
                  <a:schemeClr val="tx1"/>
                </a:solidFill>
              </a:rPr>
              <a:t>時や</a:t>
            </a:r>
            <a:r>
              <a:rPr lang="en-US" altLang="ja-JP" sz="1000" dirty="0">
                <a:solidFill>
                  <a:schemeClr val="tx1"/>
                </a:solidFill>
              </a:rPr>
              <a:t>7</a:t>
            </a:r>
            <a:r>
              <a:rPr lang="ja-JP" altLang="en-US" sz="1000" dirty="0">
                <a:solidFill>
                  <a:schemeClr val="tx1"/>
                </a:solidFill>
              </a:rPr>
              <a:t>時に入庫がある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8AD0113-174D-4BE0-B622-1875E6EF9354}"/>
              </a:ext>
            </a:extLst>
          </p:cNvPr>
          <p:cNvCxnSpPr>
            <a:cxnSpLocks/>
          </p:cNvCxnSpPr>
          <p:nvPr/>
        </p:nvCxnSpPr>
        <p:spPr>
          <a:xfrm>
            <a:off x="8602910" y="3406750"/>
            <a:ext cx="31685" cy="2683855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5%以下…">
            <a:extLst>
              <a:ext uri="{FF2B5EF4-FFF2-40B4-BE49-F238E27FC236}">
                <a16:creationId xmlns:a16="http://schemas.microsoft.com/office/drawing/2014/main" id="{65F21CF2-8B88-4B4E-BF12-24988D95E46E}"/>
              </a:ext>
            </a:extLst>
          </p:cNvPr>
          <p:cNvSpPr txBox="1"/>
          <p:nvPr/>
        </p:nvSpPr>
        <p:spPr>
          <a:xfrm>
            <a:off x="8115634" y="3131578"/>
            <a:ext cx="9745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sz="1000" dirty="0">
                <a:solidFill>
                  <a:srgbClr val="FF0000"/>
                </a:solidFill>
              </a:rPr>
              <a:t>2</a:t>
            </a:r>
            <a:r>
              <a:rPr lang="ja-JP" altLang="en-US" sz="1000" dirty="0">
                <a:solidFill>
                  <a:srgbClr val="FF0000"/>
                </a:solidFill>
              </a:rPr>
              <a:t>便着計画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196BE73-D56C-4853-AB74-D640D485FF92}"/>
              </a:ext>
            </a:extLst>
          </p:cNvPr>
          <p:cNvCxnSpPr>
            <a:cxnSpLocks/>
          </p:cNvCxnSpPr>
          <p:nvPr/>
        </p:nvCxnSpPr>
        <p:spPr>
          <a:xfrm>
            <a:off x="9331518" y="3423491"/>
            <a:ext cx="33557" cy="2550007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5%以下…">
            <a:extLst>
              <a:ext uri="{FF2B5EF4-FFF2-40B4-BE49-F238E27FC236}">
                <a16:creationId xmlns:a16="http://schemas.microsoft.com/office/drawing/2014/main" id="{55861E82-B0B6-4743-8241-562B67DDFB1A}"/>
              </a:ext>
            </a:extLst>
          </p:cNvPr>
          <p:cNvSpPr txBox="1"/>
          <p:nvPr/>
        </p:nvSpPr>
        <p:spPr>
          <a:xfrm>
            <a:off x="8880430" y="3128765"/>
            <a:ext cx="9745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rgbClr val="FF0000"/>
                </a:solidFill>
              </a:rPr>
              <a:t>3</a:t>
            </a:r>
            <a:r>
              <a:rPr lang="ja-JP" altLang="en-US" sz="1000" dirty="0">
                <a:solidFill>
                  <a:srgbClr val="FF0000"/>
                </a:solidFill>
              </a:rPr>
              <a:t>便着計画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C04E8A9-2084-428C-99F6-282085128021}"/>
              </a:ext>
            </a:extLst>
          </p:cNvPr>
          <p:cNvCxnSpPr>
            <a:cxnSpLocks/>
          </p:cNvCxnSpPr>
          <p:nvPr/>
        </p:nvCxnSpPr>
        <p:spPr>
          <a:xfrm>
            <a:off x="10034970" y="3389224"/>
            <a:ext cx="33557" cy="261667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5%以下…">
            <a:extLst>
              <a:ext uri="{FF2B5EF4-FFF2-40B4-BE49-F238E27FC236}">
                <a16:creationId xmlns:a16="http://schemas.microsoft.com/office/drawing/2014/main" id="{CAAB5D61-5207-4E44-958B-263E51486D42}"/>
              </a:ext>
            </a:extLst>
          </p:cNvPr>
          <p:cNvSpPr txBox="1"/>
          <p:nvPr/>
        </p:nvSpPr>
        <p:spPr>
          <a:xfrm>
            <a:off x="9644143" y="3135884"/>
            <a:ext cx="9745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rgbClr val="FF0000"/>
                </a:solidFill>
              </a:rPr>
              <a:t>4</a:t>
            </a:r>
            <a:r>
              <a:rPr lang="ja-JP" altLang="en-US" sz="1000" dirty="0">
                <a:solidFill>
                  <a:srgbClr val="FF0000"/>
                </a:solidFill>
              </a:rPr>
              <a:t>便着計画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8D62184-59FD-4C05-9B9C-FB1A49E9B632}"/>
              </a:ext>
            </a:extLst>
          </p:cNvPr>
          <p:cNvCxnSpPr>
            <a:cxnSpLocks/>
          </p:cNvCxnSpPr>
          <p:nvPr/>
        </p:nvCxnSpPr>
        <p:spPr>
          <a:xfrm>
            <a:off x="5731235" y="3472439"/>
            <a:ext cx="33557" cy="2550007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5%以下…">
            <a:extLst>
              <a:ext uri="{FF2B5EF4-FFF2-40B4-BE49-F238E27FC236}">
                <a16:creationId xmlns:a16="http://schemas.microsoft.com/office/drawing/2014/main" id="{E6FC518B-415A-4CEA-8D19-B3A836F1A3FB}"/>
              </a:ext>
            </a:extLst>
          </p:cNvPr>
          <p:cNvSpPr txBox="1"/>
          <p:nvPr/>
        </p:nvSpPr>
        <p:spPr>
          <a:xfrm>
            <a:off x="5138822" y="3177270"/>
            <a:ext cx="9745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rgbClr val="FF0000"/>
                </a:solidFill>
              </a:rPr>
              <a:t>5</a:t>
            </a:r>
            <a:r>
              <a:rPr lang="ja-JP" altLang="en-US" sz="1000" dirty="0">
                <a:solidFill>
                  <a:srgbClr val="FF0000"/>
                </a:solidFill>
              </a:rPr>
              <a:t>便着計画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58" name="5%以下…">
            <a:extLst>
              <a:ext uri="{FF2B5EF4-FFF2-40B4-BE49-F238E27FC236}">
                <a16:creationId xmlns:a16="http://schemas.microsoft.com/office/drawing/2014/main" id="{95D85F7C-4FE5-402F-B16B-10F56EA7D030}"/>
              </a:ext>
            </a:extLst>
          </p:cNvPr>
          <p:cNvSpPr txBox="1"/>
          <p:nvPr/>
        </p:nvSpPr>
        <p:spPr>
          <a:xfrm>
            <a:off x="5927131" y="3177269"/>
            <a:ext cx="9745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000" dirty="0">
                <a:solidFill>
                  <a:srgbClr val="FF0000"/>
                </a:solidFill>
              </a:rPr>
              <a:t>6</a:t>
            </a:r>
            <a:r>
              <a:rPr lang="ja-JP" altLang="en-US" sz="1000" dirty="0">
                <a:solidFill>
                  <a:srgbClr val="FF0000"/>
                </a:solidFill>
              </a:rPr>
              <a:t>便着計画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6C7BA11-1E61-4CE3-93BD-8292DFC519DE}"/>
              </a:ext>
            </a:extLst>
          </p:cNvPr>
          <p:cNvCxnSpPr>
            <a:cxnSpLocks/>
          </p:cNvCxnSpPr>
          <p:nvPr/>
        </p:nvCxnSpPr>
        <p:spPr>
          <a:xfrm>
            <a:off x="6428158" y="3472439"/>
            <a:ext cx="33557" cy="2550007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1D8F9C7-DAC5-4CEC-A2E2-D4E3D145A12E}"/>
              </a:ext>
            </a:extLst>
          </p:cNvPr>
          <p:cNvSpPr/>
          <p:nvPr/>
        </p:nvSpPr>
        <p:spPr>
          <a:xfrm>
            <a:off x="-2501278" y="715195"/>
            <a:ext cx="2445088" cy="674030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オンド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３便はありえる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４便以降は可能性低い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４便以降は</a:t>
            </a: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の中身を調べる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箱数が多いものを入れているかもしれない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★今の分析が今後のモデル開発に毎回説明する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全体感分かるように報告する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今５個ぐらいやっていて２個ぐらい終わっている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全体感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今の分析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今後どう進めていくのかの話</a:t>
            </a:r>
            <a:endParaRPr kumimoji="0" lang="en-US" altLang="ja-JP" sz="18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40AC1AA-8980-4127-994F-A014949534AC}"/>
              </a:ext>
            </a:extLst>
          </p:cNvPr>
          <p:cNvSpPr/>
          <p:nvPr/>
        </p:nvSpPr>
        <p:spPr>
          <a:xfrm>
            <a:off x="-2870544" y="-297356"/>
            <a:ext cx="2947349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Segoe UI"/>
                <a:ea typeface="Segoe UI"/>
                <a:cs typeface="Segoe UI"/>
                <a:sym typeface="Segoe UI"/>
              </a:rPr>
              <a:t>クロスドックの出発便それぞれの次の便、次の次の便の入庫の数</a:t>
            </a:r>
          </a:p>
        </p:txBody>
      </p:sp>
    </p:spTree>
    <p:extLst>
      <p:ext uri="{BB962C8B-B14F-4D97-AF65-F5344CB8AC3E}">
        <p14:creationId xmlns:p14="http://schemas.microsoft.com/office/powerpoint/2010/main" val="42507374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93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時以降に検収されたかんばんが設計値（黒線）を超えている</a:t>
            </a:r>
            <a:endParaRPr kumimoji="1" lang="en-US" altLang="ja-JP" dirty="0"/>
          </a:p>
          <a:p>
            <a:r>
              <a:rPr kumimoji="1" lang="ja-JP" altLang="en-US" dirty="0"/>
              <a:t>最もかんばんが多い９時ではなく、</a:t>
            </a:r>
            <a:r>
              <a:rPr kumimoji="1" lang="en-US" altLang="ja-JP" dirty="0"/>
              <a:t>11</a:t>
            </a:r>
            <a:r>
              <a:rPr kumimoji="1" lang="ja-JP" altLang="en-US" dirty="0"/>
              <a:t>時がピーク</a:t>
            </a:r>
            <a:endParaRPr kumimoji="1"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検収入庫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の分析２</a:t>
            </a:r>
          </a:p>
        </p:txBody>
      </p:sp>
      <p:pic>
        <p:nvPicPr>
          <p:cNvPr id="4" name="図 3" descr="スクリーンショット 2023-10-17 8.14.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2316132"/>
            <a:ext cx="6372340" cy="4088865"/>
          </a:xfrm>
          <a:prstGeom prst="rect">
            <a:avLst/>
          </a:prstGeom>
        </p:spPr>
      </p:pic>
      <p:sp>
        <p:nvSpPr>
          <p:cNvPr id="5" name="四角形"/>
          <p:cNvSpPr/>
          <p:nvPr/>
        </p:nvSpPr>
        <p:spPr>
          <a:xfrm>
            <a:off x="3133508" y="2595402"/>
            <a:ext cx="3323417" cy="3672056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5%以下…"/>
          <p:cNvSpPr txBox="1"/>
          <p:nvPr/>
        </p:nvSpPr>
        <p:spPr>
          <a:xfrm>
            <a:off x="717193" y="1818934"/>
            <a:ext cx="583258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ある時刻で検収されたかんばんの</a:t>
            </a:r>
            <a:r>
              <a:rPr lang="en-US" sz="1600" dirty="0">
                <a:solidFill>
                  <a:schemeClr val="tx1"/>
                </a:solidFill>
              </a:rPr>
              <a:t>検収</a:t>
            </a:r>
            <a:r>
              <a:rPr lang="ja-JP" altLang="en-US" sz="1600" dirty="0">
                <a:solidFill>
                  <a:schemeClr val="tx1"/>
                </a:solidFill>
              </a:rPr>
              <a:t>入庫</a:t>
            </a:r>
            <a:r>
              <a:rPr lang="en-US" altLang="ja-JP" sz="1600" dirty="0">
                <a:solidFill>
                  <a:schemeClr val="tx1"/>
                </a:solidFill>
              </a:rPr>
              <a:t>LT</a:t>
            </a:r>
            <a:r>
              <a:rPr lang="ja-JP" altLang="en-US" sz="1600" dirty="0">
                <a:solidFill>
                  <a:schemeClr val="tx1"/>
                </a:solidFill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</a:rPr>
              <a:t>9</a:t>
            </a:r>
            <a:r>
              <a:rPr lang="ja-JP" altLang="en-US" sz="1600" dirty="0">
                <a:solidFill>
                  <a:schemeClr val="tx1"/>
                </a:solidFill>
              </a:rPr>
              <a:t>月中央値）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</a:rPr>
              <a:t>品番ごとに設計値が違うので設計値で規格化</a:t>
            </a:r>
          </a:p>
          <a:p>
            <a:pPr algn="ctr">
              <a:defRPr sz="1200" b="1">
                <a:solidFill>
                  <a:srgbClr val="0433FF"/>
                </a:solidFill>
              </a:defRPr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7026655" y="4418377"/>
            <a:ext cx="498512" cy="484632"/>
          </a:xfrm>
          <a:prstGeom prst="rightArrow">
            <a:avLst/>
          </a:prstGeom>
          <a:solidFill>
            <a:srgbClr val="001A72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0" name="5%以下…"/>
          <p:cNvSpPr txBox="1"/>
          <p:nvPr/>
        </p:nvSpPr>
        <p:spPr>
          <a:xfrm>
            <a:off x="6549777" y="5101836"/>
            <a:ext cx="1386406" cy="5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en-US" sz="1600" dirty="0">
                <a:solidFill>
                  <a:schemeClr val="tx1"/>
                </a:solidFill>
              </a:rPr>
              <a:t>参考：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ja-JP" altLang="ja-JP" sz="1600" dirty="0">
                <a:solidFill>
                  <a:schemeClr val="tx1"/>
                </a:solidFill>
              </a:rPr>
              <a:t>B</a:t>
            </a:r>
            <a:r>
              <a:rPr lang="ja-JP" altLang="en-US" sz="1600" dirty="0">
                <a:solidFill>
                  <a:schemeClr val="tx1"/>
                </a:solidFill>
              </a:rPr>
              <a:t>毎の結果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1" name="図 10" descr="スクリーンショット 2023-10-17 8.47.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73" y="3737173"/>
            <a:ext cx="3297527" cy="2667824"/>
          </a:xfrm>
          <a:prstGeom prst="rect">
            <a:avLst/>
          </a:prstGeom>
        </p:spPr>
      </p:pic>
      <p:pic>
        <p:nvPicPr>
          <p:cNvPr id="12" name="図 11" descr="スクリーンショット 2023-10-17 8.47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00" y="3539736"/>
            <a:ext cx="444500" cy="1562100"/>
          </a:xfrm>
          <a:prstGeom prst="rect">
            <a:avLst/>
          </a:prstGeom>
        </p:spPr>
      </p:pic>
      <p:sp>
        <p:nvSpPr>
          <p:cNvPr id="13" name="5%以下…">
            <a:extLst>
              <a:ext uri="{FF2B5EF4-FFF2-40B4-BE49-F238E27FC236}">
                <a16:creationId xmlns:a16="http://schemas.microsoft.com/office/drawing/2014/main" id="{4C2CBA8A-69B3-47E3-8781-15A4F2BD9EC9}"/>
              </a:ext>
            </a:extLst>
          </p:cNvPr>
          <p:cNvSpPr txBox="1"/>
          <p:nvPr/>
        </p:nvSpPr>
        <p:spPr>
          <a:xfrm>
            <a:off x="3133508" y="5921328"/>
            <a:ext cx="4375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9</a:t>
            </a:r>
            <a:r>
              <a:rPr lang="ja-JP" altLang="en-US" sz="1600" dirty="0">
                <a:solidFill>
                  <a:srgbClr val="FF0000"/>
                </a:solidFill>
              </a:rPr>
              <a:t>時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" name="5%以下…">
            <a:extLst>
              <a:ext uri="{FF2B5EF4-FFF2-40B4-BE49-F238E27FC236}">
                <a16:creationId xmlns:a16="http://schemas.microsoft.com/office/drawing/2014/main" id="{BDDD8E9A-B525-4995-90C8-79133A980BB0}"/>
              </a:ext>
            </a:extLst>
          </p:cNvPr>
          <p:cNvSpPr txBox="1"/>
          <p:nvPr/>
        </p:nvSpPr>
        <p:spPr>
          <a:xfrm>
            <a:off x="5872294" y="5904451"/>
            <a:ext cx="5846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22</a:t>
            </a:r>
            <a:r>
              <a:rPr lang="ja-JP" altLang="en-US" sz="1600" dirty="0">
                <a:solidFill>
                  <a:srgbClr val="FF0000"/>
                </a:solidFill>
              </a:rPr>
              <a:t>時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5" name="5%以下…">
            <a:extLst>
              <a:ext uri="{FF2B5EF4-FFF2-40B4-BE49-F238E27FC236}">
                <a16:creationId xmlns:a16="http://schemas.microsoft.com/office/drawing/2014/main" id="{E07D80E3-76D1-4D72-AC7D-2BA180B7E305}"/>
              </a:ext>
            </a:extLst>
          </p:cNvPr>
          <p:cNvSpPr txBox="1"/>
          <p:nvPr/>
        </p:nvSpPr>
        <p:spPr>
          <a:xfrm>
            <a:off x="4129000" y="2623091"/>
            <a:ext cx="82050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11</a:t>
            </a:r>
            <a:r>
              <a:rPr lang="ja-JP" altLang="en-US" sz="1600" dirty="0">
                <a:solidFill>
                  <a:srgbClr val="FF0000"/>
                </a:solidFill>
              </a:rPr>
              <a:t>時</a:t>
            </a:r>
            <a:endParaRPr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646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0932428" y="6607924"/>
            <a:ext cx="185108" cy="2486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6" name="本文 メイリオ21p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7" name="テキスト プレースホルダー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相談</a:t>
            </a:r>
          </a:p>
        </p:txBody>
      </p:sp>
      <p:pic>
        <p:nvPicPr>
          <p:cNvPr id="5" name="図 4" descr="スクリーンショット 2023-10-17 7.53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3378710"/>
            <a:ext cx="3774622" cy="3026287"/>
          </a:xfrm>
          <a:prstGeom prst="rect">
            <a:avLst/>
          </a:prstGeom>
        </p:spPr>
      </p:pic>
      <p:pic>
        <p:nvPicPr>
          <p:cNvPr id="6" name="図 5" descr="スクリーンショット 2023-10-17 7.53.4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9" y="767395"/>
            <a:ext cx="3774622" cy="3035800"/>
          </a:xfrm>
          <a:prstGeom prst="rect">
            <a:avLst/>
          </a:prstGeom>
        </p:spPr>
      </p:pic>
      <p:pic>
        <p:nvPicPr>
          <p:cNvPr id="8" name="図 7" descr="スクリーンショット 2023-10-17 7.56.4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93" y="3694866"/>
            <a:ext cx="3600864" cy="2913058"/>
          </a:xfrm>
          <a:prstGeom prst="rect">
            <a:avLst/>
          </a:prstGeom>
        </p:spPr>
      </p:pic>
      <p:pic>
        <p:nvPicPr>
          <p:cNvPr id="9" name="図 8" descr="スクリーンショット 2023-10-17 7.57.1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93" y="767395"/>
            <a:ext cx="3679498" cy="2939923"/>
          </a:xfrm>
          <a:prstGeom prst="rect">
            <a:avLst/>
          </a:prstGeom>
        </p:spPr>
      </p:pic>
      <p:sp>
        <p:nvSpPr>
          <p:cNvPr id="13" name="5%以下…"/>
          <p:cNvSpPr txBox="1"/>
          <p:nvPr/>
        </p:nvSpPr>
        <p:spPr>
          <a:xfrm>
            <a:off x="722065" y="901786"/>
            <a:ext cx="45004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7</a:t>
            </a:r>
            <a:r>
              <a:rPr lang="ja-JP" altLang="en-US" sz="1600" dirty="0">
                <a:solidFill>
                  <a:schemeClr val="tx1"/>
                </a:solidFill>
              </a:rPr>
              <a:t>時</a:t>
            </a:r>
            <a:r>
              <a:rPr lang="en-US" altLang="ja-JP" sz="1600" dirty="0">
                <a:solidFill>
                  <a:schemeClr val="tx1"/>
                </a:solidFill>
              </a:rPr>
              <a:t>〜10</a:t>
            </a:r>
            <a:r>
              <a:rPr lang="ja-JP" altLang="en-US" sz="1600" dirty="0">
                <a:solidFill>
                  <a:schemeClr val="tx1"/>
                </a:solidFill>
              </a:rPr>
              <a:t>時の検収を除いた検収入庫</a:t>
            </a:r>
            <a:r>
              <a:rPr lang="en-US" altLang="ja-JP" sz="1600" dirty="0">
                <a:solidFill>
                  <a:schemeClr val="tx1"/>
                </a:solidFill>
              </a:rPr>
              <a:t>LT</a:t>
            </a:r>
            <a:r>
              <a:rPr lang="ja-JP" altLang="en-US" sz="1600" dirty="0">
                <a:solidFill>
                  <a:schemeClr val="tx1"/>
                </a:solidFill>
              </a:rPr>
              <a:t>の分布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200" dirty="0">
                <a:solidFill>
                  <a:schemeClr val="tx1"/>
                </a:solidFill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</a:rPr>
              <a:t>品番ごとに設計値が違うので設計値で規格化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4" name="5%以下…"/>
          <p:cNvSpPr txBox="1"/>
          <p:nvPr/>
        </p:nvSpPr>
        <p:spPr>
          <a:xfrm>
            <a:off x="1173100" y="4057343"/>
            <a:ext cx="404941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600" dirty="0">
                <a:solidFill>
                  <a:schemeClr val="tx1"/>
                </a:solidFill>
              </a:rPr>
              <a:t>7</a:t>
            </a:r>
            <a:r>
              <a:rPr lang="ja-JP" altLang="en-US" sz="1600" dirty="0">
                <a:solidFill>
                  <a:schemeClr val="tx1"/>
                </a:solidFill>
              </a:rPr>
              <a:t>時</a:t>
            </a:r>
            <a:r>
              <a:rPr lang="en-US" altLang="ja-JP" sz="1600" dirty="0">
                <a:solidFill>
                  <a:schemeClr val="tx1"/>
                </a:solidFill>
              </a:rPr>
              <a:t>〜10</a:t>
            </a:r>
            <a:r>
              <a:rPr lang="ja-JP" altLang="en-US" sz="1600" dirty="0">
                <a:solidFill>
                  <a:schemeClr val="tx1"/>
                </a:solidFill>
              </a:rPr>
              <a:t>時検収の検収入庫</a:t>
            </a:r>
            <a:r>
              <a:rPr lang="en-US" altLang="ja-JP" sz="1600" dirty="0">
                <a:solidFill>
                  <a:schemeClr val="tx1"/>
                </a:solidFill>
              </a:rPr>
              <a:t>LT</a:t>
            </a:r>
            <a:r>
              <a:rPr lang="ja-JP" altLang="en-US" sz="1600" dirty="0">
                <a:solidFill>
                  <a:schemeClr val="tx1"/>
                </a:solidFill>
              </a:rPr>
              <a:t>の分布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>
              <a:defRPr sz="1200" b="1">
                <a:solidFill>
                  <a:srgbClr val="0433FF"/>
                </a:solidFill>
              </a:defRPr>
            </a:pPr>
            <a:r>
              <a:rPr lang="en-US" altLang="ja-JP" sz="1200" dirty="0">
                <a:solidFill>
                  <a:schemeClr val="tx1"/>
                </a:solidFill>
              </a:rPr>
              <a:t>※</a:t>
            </a:r>
            <a:r>
              <a:rPr lang="ja-JP" altLang="en-US" sz="1200" dirty="0">
                <a:solidFill>
                  <a:schemeClr val="tx1"/>
                </a:solidFill>
              </a:rPr>
              <a:t>品番ごとに設計値が違うので設計値で規格化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表紙">
  <a:themeElements>
    <a:clrScheme name="表紙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3.xml><?xml version="1.0" encoding="utf-8"?>
<a:theme xmlns:a="http://schemas.openxmlformats.org/drawingml/2006/main" name="表紙">
  <a:themeElements>
    <a:clrScheme name="表紙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00FF"/>
      </a:hlink>
      <a:folHlink>
        <a:srgbClr val="FF00FF"/>
      </a:folHlink>
    </a:clrScheme>
    <a:fontScheme name="表紙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表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716</Words>
  <Application>Microsoft Office PowerPoint</Application>
  <PresentationFormat>ユーザー設定</PresentationFormat>
  <Paragraphs>112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メイリオ</vt:lpstr>
      <vt:lpstr>Arial</vt:lpstr>
      <vt:lpstr>Calibri</vt:lpstr>
      <vt:lpstr>Segoe UI</vt:lpstr>
      <vt:lpstr>表紙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Sasaoka Yuki／笹岡　優樹／AI</cp:lastModifiedBy>
  <cp:revision>16</cp:revision>
  <dcterms:modified xsi:type="dcterms:W3CDTF">2023-10-17T08:07:02Z</dcterms:modified>
</cp:coreProperties>
</file>