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 id="2147483676" r:id="rId2"/>
    <p:sldMasterId id="2147483656" r:id="rId3"/>
  </p:sldMasterIdLst>
  <p:notesMasterIdLst>
    <p:notesMasterId r:id="rId26"/>
  </p:notesMasterIdLst>
  <p:handoutMasterIdLst>
    <p:handoutMasterId r:id="rId27"/>
  </p:handoutMasterIdLst>
  <p:sldIdLst>
    <p:sldId id="261" r:id="rId4"/>
    <p:sldId id="279" r:id="rId5"/>
    <p:sldId id="290" r:id="rId6"/>
    <p:sldId id="281" r:id="rId7"/>
    <p:sldId id="291" r:id="rId8"/>
    <p:sldId id="282" r:id="rId9"/>
    <p:sldId id="297" r:id="rId10"/>
    <p:sldId id="283" r:id="rId11"/>
    <p:sldId id="293" r:id="rId12"/>
    <p:sldId id="284" r:id="rId13"/>
    <p:sldId id="294" r:id="rId14"/>
    <p:sldId id="300" r:id="rId15"/>
    <p:sldId id="285" r:id="rId16"/>
    <p:sldId id="295" r:id="rId17"/>
    <p:sldId id="301" r:id="rId18"/>
    <p:sldId id="286" r:id="rId19"/>
    <p:sldId id="296" r:id="rId20"/>
    <p:sldId id="299" r:id="rId21"/>
    <p:sldId id="298" r:id="rId22"/>
    <p:sldId id="287" r:id="rId23"/>
    <p:sldId id="288" r:id="rId24"/>
    <p:sldId id="278" r:id="rId25"/>
  </p:sldIdLst>
  <p:sldSz cx="11145838"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51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C"/>
    <a:srgbClr val="000000"/>
    <a:srgbClr val="4BC3FF"/>
    <a:srgbClr val="4BBCFF"/>
    <a:srgbClr val="333333"/>
    <a:srgbClr val="E5E8F1"/>
    <a:srgbClr val="BFC6DC"/>
    <a:srgbClr val="808CB8"/>
    <a:srgbClr val="4053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728"/>
  </p:normalViewPr>
  <p:slideViewPr>
    <p:cSldViewPr>
      <p:cViewPr varScale="1">
        <p:scale>
          <a:sx n="63" d="100"/>
          <a:sy n="63" d="100"/>
        </p:scale>
        <p:origin x="864" y="60"/>
      </p:cViewPr>
      <p:guideLst>
        <p:guide orient="horz" pos="2160"/>
        <p:guide pos="3511"/>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25" d="100"/>
          <a:sy n="125" d="100"/>
        </p:scale>
        <p:origin x="493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メイリオ" panose="020B0604030504040204" pitchFamily="50" charset="-128"/>
              <a:ea typeface="メイリオ"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95FEE8-A59A-43D7-AD22-CA838E080EBC}" type="datetimeFigureOut">
              <a:rPr kumimoji="1" lang="ja-JP" altLang="en-US" smtClean="0">
                <a:latin typeface="メイリオ" panose="020B0604030504040204" pitchFamily="50" charset="-128"/>
                <a:ea typeface="メイリオ" panose="020B0604030504040204" pitchFamily="50" charset="-128"/>
              </a:rPr>
              <a:t>2023/10/3</a:t>
            </a:fld>
            <a:endParaRPr kumimoji="1" lang="ja-JP" altLang="en-US" dirty="0">
              <a:latin typeface="メイリオ" panose="020B0604030504040204" pitchFamily="50" charset="-128"/>
              <a:ea typeface="メイリオ"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5F499D-3C9A-4FEB-B561-C6C9483166F8}" type="slidenum">
              <a:rPr kumimoji="1" lang="ja-JP" altLang="en-US" smtClean="0">
                <a:latin typeface="メイリオ" panose="020B0604030504040204" pitchFamily="50" charset="-128"/>
                <a:ea typeface="メイリオ" panose="020B0604030504040204" pitchFamily="50" charset="-128"/>
              </a:rPr>
              <a:t>‹#›</a:t>
            </a:fld>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34600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メイリオ"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メイリオ" panose="020B0604030504040204" pitchFamily="50" charset="-128"/>
              </a:defRPr>
            </a:lvl1pPr>
          </a:lstStyle>
          <a:p>
            <a:fld id="{B40D00C4-2B60-4753-A5D4-F9C05F8D07A0}" type="datetimeFigureOut">
              <a:rPr lang="ja-JP" altLang="en-US" smtClean="0"/>
              <a:pPr/>
              <a:t>2023/10/3</a:t>
            </a:fld>
            <a:endParaRPr lang="ja-JP" altLang="en-US" dirty="0"/>
          </a:p>
        </p:txBody>
      </p:sp>
      <p:sp>
        <p:nvSpPr>
          <p:cNvPr id="4" name="スライド イメージ プレースホルダー 3"/>
          <p:cNvSpPr>
            <a:spLocks noGrp="1" noRot="1" noChangeAspect="1"/>
          </p:cNvSpPr>
          <p:nvPr>
            <p:ph type="sldImg" idx="2"/>
          </p:nvPr>
        </p:nvSpPr>
        <p:spPr>
          <a:xfrm>
            <a:off x="642938" y="685800"/>
            <a:ext cx="5572125"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メイリオ"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メイリオ" panose="020B0604030504040204" pitchFamily="50" charset="-128"/>
              </a:defRPr>
            </a:lvl1pPr>
          </a:lstStyle>
          <a:p>
            <a:fld id="{CACE4465-3CD4-47BF-AF5D-253C146ADB43}" type="slidenum">
              <a:rPr lang="ja-JP" altLang="en-US" smtClean="0"/>
              <a:pPr/>
              <a:t>‹#›</a:t>
            </a:fld>
            <a:endParaRPr lang="ja-JP" altLang="en-US" dirty="0"/>
          </a:p>
        </p:txBody>
      </p:sp>
    </p:spTree>
    <p:extLst>
      <p:ext uri="{BB962C8B-B14F-4D97-AF65-F5344CB8AC3E}">
        <p14:creationId xmlns:p14="http://schemas.microsoft.com/office/powerpoint/2010/main" val="9012039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12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12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12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12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493664"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29"/>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27D50BCE-6DE1-4743-BB9F-81008E693167}" type="datetime4">
              <a:rPr lang="en-US" altLang="ja-JP" smtClean="0"/>
              <a:pPr/>
              <a:t>October 3, 2023</a:t>
            </a:fld>
            <a:endParaRPr lang="en-US" dirty="0"/>
          </a:p>
        </p:txBody>
      </p:sp>
    </p:spTree>
    <p:extLst>
      <p:ext uri="{BB962C8B-B14F-4D97-AF65-F5344CB8AC3E}">
        <p14:creationId xmlns:p14="http://schemas.microsoft.com/office/powerpoint/2010/main" val="864352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7590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表紙［関係者外秘］">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93710" y="0"/>
            <a:ext cx="9052128" cy="6858000"/>
          </a:xfrm>
          <a:prstGeom prst="rect">
            <a:avLst/>
          </a:prstGeom>
        </p:spPr>
      </p:pic>
      <p:sp>
        <p:nvSpPr>
          <p:cNvPr id="13" name="テキスト プレースホルダー 2"/>
          <p:cNvSpPr>
            <a:spLocks noGrp="1"/>
          </p:cNvSpPr>
          <p:nvPr>
            <p:ph type="body" sz="quarter" idx="18" hasCustomPrompt="1"/>
          </p:nvPr>
        </p:nvSpPr>
        <p:spPr>
          <a:xfrm>
            <a:off x="493664"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29"/>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27D50BCE-6DE1-4743-BB9F-81008E693167}" type="datetime4">
              <a:rPr lang="en-US" altLang="ja-JP" smtClean="0"/>
              <a:pPr/>
              <a:t>October 3, 2023</a:t>
            </a:fld>
            <a:endParaRPr lang="en-US" dirty="0"/>
          </a:p>
        </p:txBody>
      </p:sp>
      <p:sp>
        <p:nvSpPr>
          <p:cNvPr id="7" name="テキスト ボックス 6"/>
          <p:cNvSpPr txBox="1"/>
          <p:nvPr userDrawn="1"/>
        </p:nvSpPr>
        <p:spPr>
          <a:xfrm>
            <a:off x="10145712" y="510580"/>
            <a:ext cx="752813" cy="215444"/>
          </a:xfrm>
          <a:prstGeom prst="rect">
            <a:avLst/>
          </a:prstGeom>
          <a:noFill/>
        </p:spPr>
        <p:txBody>
          <a:bodyPr wrap="square" rtlCol="0">
            <a:spAutoFit/>
          </a:bodyPr>
          <a:lstStyle/>
          <a:p>
            <a:pPr algn="ctr"/>
            <a:r>
              <a:rPr kumimoji="1" lang="en-US" altLang="ja-JP" sz="800" b="1" dirty="0">
                <a:solidFill>
                  <a:srgbClr val="D21E23"/>
                </a:solidFill>
                <a:latin typeface="Meiryo UI" panose="020B0604030504040204" pitchFamily="50" charset="-128"/>
                <a:ea typeface="Meiryo UI" panose="020B0604030504040204" pitchFamily="50" charset="-128"/>
              </a:rPr>
              <a:t>TQM</a:t>
            </a:r>
            <a:r>
              <a:rPr kumimoji="1" lang="ja-JP" altLang="en-US" sz="800" b="1" dirty="0">
                <a:solidFill>
                  <a:srgbClr val="D21E23"/>
                </a:solidFill>
                <a:latin typeface="Meiryo UI" panose="020B0604030504040204" pitchFamily="50" charset="-128"/>
                <a:ea typeface="Meiryo UI" panose="020B0604030504040204" pitchFamily="50" charset="-128"/>
              </a:rPr>
              <a:t>推進部</a:t>
            </a:r>
          </a:p>
        </p:txBody>
      </p:sp>
    </p:spTree>
    <p:extLst>
      <p:ext uri="{BB962C8B-B14F-4D97-AF65-F5344CB8AC3E}">
        <p14:creationId xmlns:p14="http://schemas.microsoft.com/office/powerpoint/2010/main" val="718137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表紙［秘］">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9359" y="0"/>
            <a:ext cx="8356480" cy="6858000"/>
          </a:xfrm>
          <a:prstGeom prst="rect">
            <a:avLst/>
          </a:prstGeom>
        </p:spPr>
      </p:pic>
      <p:sp>
        <p:nvSpPr>
          <p:cNvPr id="13" name="テキスト プレースホルダー 2"/>
          <p:cNvSpPr>
            <a:spLocks noGrp="1"/>
          </p:cNvSpPr>
          <p:nvPr>
            <p:ph type="body" sz="quarter" idx="18" hasCustomPrompt="1"/>
          </p:nvPr>
        </p:nvSpPr>
        <p:spPr>
          <a:xfrm>
            <a:off x="493664"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29"/>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userDrawn="1"/>
        </p:nvSpPr>
        <p:spPr>
          <a:xfrm>
            <a:off x="10167546" y="581236"/>
            <a:ext cx="760808" cy="190821"/>
          </a:xfrm>
          <a:prstGeom prst="rect">
            <a:avLst/>
          </a:prstGeom>
          <a:noFill/>
        </p:spPr>
        <p:txBody>
          <a:bodyPr wrap="square" rtlCol="0">
            <a:spAutoFit/>
          </a:bodyPr>
          <a:lstStyle/>
          <a:p>
            <a:pPr algn="r"/>
            <a:r>
              <a:rPr kumimoji="1" lang="ja-JP" altLang="en-US" sz="640" b="1" dirty="0">
                <a:solidFill>
                  <a:srgbClr val="D21E23"/>
                </a:solidFill>
              </a:rPr>
              <a:t>部</a:t>
            </a:r>
          </a:p>
        </p:txBody>
      </p:sp>
      <p:sp>
        <p:nvSpPr>
          <p:cNvPr id="3" name="日付プレースホルダー 2"/>
          <p:cNvSpPr>
            <a:spLocks noGrp="1"/>
          </p:cNvSpPr>
          <p:nvPr>
            <p:ph type="dt" sz="half" idx="20"/>
          </p:nvPr>
        </p:nvSpPr>
        <p:spPr/>
        <p:txBody>
          <a:bodyPr/>
          <a:lstStyle/>
          <a:p>
            <a:fld id="{27D50BCE-6DE1-4743-BB9F-81008E693167}" type="datetime4">
              <a:rPr lang="en-US" altLang="ja-JP" smtClean="0"/>
              <a:pPr/>
              <a:t>October 3, 2023</a:t>
            </a:fld>
            <a:endParaRPr lang="en-US" dirty="0"/>
          </a:p>
        </p:txBody>
      </p:sp>
    </p:spTree>
    <p:extLst>
      <p:ext uri="{BB962C8B-B14F-4D97-AF65-F5344CB8AC3E}">
        <p14:creationId xmlns:p14="http://schemas.microsoft.com/office/powerpoint/2010/main" val="344390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表紙［極秘］">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93710" y="0"/>
            <a:ext cx="9052128" cy="6858000"/>
          </a:xfrm>
          <a:prstGeom prst="rect">
            <a:avLst/>
          </a:prstGeom>
        </p:spPr>
      </p:pic>
      <p:sp>
        <p:nvSpPr>
          <p:cNvPr id="13" name="テキスト プレースホルダー 2"/>
          <p:cNvSpPr>
            <a:spLocks noGrp="1"/>
          </p:cNvSpPr>
          <p:nvPr>
            <p:ph type="body" sz="quarter" idx="18" hasCustomPrompt="1"/>
          </p:nvPr>
        </p:nvSpPr>
        <p:spPr>
          <a:xfrm>
            <a:off x="493664"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29"/>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27D50BCE-6DE1-4743-BB9F-81008E693167}" type="datetime4">
              <a:rPr lang="en-US" altLang="ja-JP" smtClean="0"/>
              <a:pPr/>
              <a:t>October 3, 2023</a:t>
            </a:fld>
            <a:endParaRPr lang="en-US" dirty="0"/>
          </a:p>
        </p:txBody>
      </p:sp>
      <p:sp>
        <p:nvSpPr>
          <p:cNvPr id="8" name="テキスト ボックス 7"/>
          <p:cNvSpPr txBox="1"/>
          <p:nvPr userDrawn="1"/>
        </p:nvSpPr>
        <p:spPr>
          <a:xfrm>
            <a:off x="9742497" y="730661"/>
            <a:ext cx="1194516" cy="190821"/>
          </a:xfrm>
          <a:prstGeom prst="rect">
            <a:avLst/>
          </a:prstGeom>
          <a:noFill/>
        </p:spPr>
        <p:txBody>
          <a:bodyPr wrap="square" rtlCol="0">
            <a:spAutoFit/>
          </a:bodyPr>
          <a:lstStyle/>
          <a:p>
            <a:pPr algn="r"/>
            <a:r>
              <a:rPr kumimoji="1" lang="ja-JP" altLang="en-US" sz="640" b="1" dirty="0">
                <a:solidFill>
                  <a:srgbClr val="D21E23"/>
                </a:solidFill>
              </a:rPr>
              <a:t>年　　月　　日まで</a:t>
            </a:r>
          </a:p>
        </p:txBody>
      </p:sp>
      <p:sp>
        <p:nvSpPr>
          <p:cNvPr id="9" name="テキスト ボックス 8"/>
          <p:cNvSpPr txBox="1"/>
          <p:nvPr userDrawn="1"/>
        </p:nvSpPr>
        <p:spPr>
          <a:xfrm>
            <a:off x="10167546" y="581236"/>
            <a:ext cx="760808" cy="190821"/>
          </a:xfrm>
          <a:prstGeom prst="rect">
            <a:avLst/>
          </a:prstGeom>
          <a:noFill/>
        </p:spPr>
        <p:txBody>
          <a:bodyPr wrap="square" rtlCol="0">
            <a:spAutoFit/>
          </a:bodyPr>
          <a:lstStyle/>
          <a:p>
            <a:pPr algn="r"/>
            <a:r>
              <a:rPr kumimoji="1" lang="ja-JP" altLang="en-US" sz="640" b="1" dirty="0">
                <a:solidFill>
                  <a:srgbClr val="D21E23"/>
                </a:solidFill>
              </a:rPr>
              <a:t>部</a:t>
            </a:r>
          </a:p>
        </p:txBody>
      </p:sp>
    </p:spTree>
    <p:extLst>
      <p:ext uri="{BB962C8B-B14F-4D97-AF65-F5344CB8AC3E}">
        <p14:creationId xmlns:p14="http://schemas.microsoft.com/office/powerpoint/2010/main" val="2222573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1272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テキスト ボックス 1"/>
          <p:cNvSpPr txBox="1"/>
          <p:nvPr userDrawn="1"/>
        </p:nvSpPr>
        <p:spPr>
          <a:xfrm>
            <a:off x="405058" y="306000"/>
            <a:ext cx="10333022" cy="337657"/>
          </a:xfrm>
          <a:prstGeom prst="rect">
            <a:avLst/>
          </a:prstGeom>
          <a:noFill/>
        </p:spPr>
        <p:txBody>
          <a:bodyPr wrap="square" lIns="0" tIns="0" rIns="0" bIns="0" rtlCol="0">
            <a:spAutoFit/>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en-US" altLang="ja-JP" sz="2194" b="1" dirty="0">
                <a:solidFill>
                  <a:srgbClr val="000000"/>
                </a:solidFill>
                <a:latin typeface="メイリオ" panose="020B0604030504040204" pitchFamily="50" charset="-128"/>
                <a:ea typeface="メイリオ" panose="020B0604030504040204" pitchFamily="50" charset="-128"/>
              </a:rPr>
              <a:t>CONTENTS</a:t>
            </a:r>
            <a:endParaRPr kumimoji="1" lang="ja-JP" altLang="en-US" sz="2194"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11306" y="1080000"/>
            <a:ext cx="9323227" cy="5004000"/>
          </a:xfrm>
          <a:prstGeom prst="rect">
            <a:avLst/>
          </a:prstGeom>
        </p:spPr>
        <p:txBody>
          <a:bodyPr>
            <a:normAutofit/>
          </a:bodyPr>
          <a:lstStyle>
            <a:lvl1pPr marL="0" indent="0">
              <a:lnSpc>
                <a:spcPct val="100000"/>
              </a:lnSpc>
              <a:spcBef>
                <a:spcPts val="0"/>
              </a:spcBef>
              <a:buNone/>
              <a:defRPr sz="256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October 3, 2023</a:t>
            </a:fld>
            <a:endParaRPr lang="en-US" dirty="0"/>
          </a:p>
        </p:txBody>
      </p:sp>
    </p:spTree>
    <p:extLst>
      <p:ext uri="{BB962C8B-B14F-4D97-AF65-F5344CB8AC3E}">
        <p14:creationId xmlns:p14="http://schemas.microsoft.com/office/powerpoint/2010/main" val="3549585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04383" y="2303884"/>
            <a:ext cx="10337073" cy="2088232"/>
          </a:xfrm>
          <a:prstGeom prst="rect">
            <a:avLst/>
          </a:prstGeom>
        </p:spPr>
        <p:txBody>
          <a:bodyPr lIns="0" tIns="0" rIns="0" bIns="0" anchor="ctr">
            <a:normAutofit/>
          </a:bodyPr>
          <a:lstStyle>
            <a:lvl1pPr marL="0" indent="0" algn="ctr">
              <a:lnSpc>
                <a:spcPct val="100000"/>
              </a:lnSpc>
              <a:spcBef>
                <a:spcPts val="0"/>
              </a:spcBef>
              <a:buNone/>
              <a:defRPr sz="3291"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364975" y="6668517"/>
            <a:ext cx="2037599" cy="129789"/>
          </a:xfrm>
        </p:spPr>
        <p:txBody>
          <a:bodyPr/>
          <a:lstStyle/>
          <a:p>
            <a:fld id="{FCAFAC13-DB77-42F2-BE26-45BA5532FD50}" type="datetime4">
              <a:rPr lang="en-US" altLang="ja-JP" smtClean="0"/>
              <a:pPr/>
              <a:t>October 3, 2023</a:t>
            </a:fld>
            <a:endParaRPr lang="en-US" dirty="0"/>
          </a:p>
        </p:txBody>
      </p:sp>
    </p:spTree>
    <p:extLst>
      <p:ext uri="{BB962C8B-B14F-4D97-AF65-F5344CB8AC3E}">
        <p14:creationId xmlns:p14="http://schemas.microsoft.com/office/powerpoint/2010/main" val="96953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05058" y="767396"/>
            <a:ext cx="10368367" cy="5637600"/>
          </a:xfrm>
          <a:prstGeom prst="rect">
            <a:avLst/>
          </a:prstGeom>
        </p:spPr>
        <p:txBody>
          <a:bodyPr/>
          <a:lstStyle>
            <a:lvl1pPr marL="0" indent="0">
              <a:spcBef>
                <a:spcPts val="0"/>
              </a:spcBef>
              <a:buNone/>
              <a:defRPr sz="1920" b="1">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spcBef>
                <a:spcPts val="457"/>
              </a:spcBef>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spcBef>
                <a:spcPts val="457"/>
              </a:spcBef>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spcBef>
                <a:spcPts val="457"/>
              </a:spcBef>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spcBef>
                <a:spcPts val="457"/>
              </a:spcBef>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05058" y="273601"/>
            <a:ext cx="10368367" cy="351353"/>
          </a:xfrm>
          <a:prstGeom prst="rect">
            <a:avLst/>
          </a:prstGeom>
        </p:spPr>
        <p:txBody>
          <a:bodyPr/>
          <a:lstStyle>
            <a:lvl1pPr indent="0">
              <a:spcBef>
                <a:spcPts val="0"/>
              </a:spcBef>
              <a:defRPr sz="2194">
                <a:solidFill>
                  <a:schemeClr val="tx2"/>
                </a:solidFill>
              </a:defRPr>
            </a:lvl1pPr>
            <a:lvl2pPr>
              <a:defRPr sz="2194"/>
            </a:lvl2pPr>
            <a:lvl3pPr>
              <a:defRPr sz="2194"/>
            </a:lvl3pPr>
            <a:lvl4pPr>
              <a:defRPr sz="2194"/>
            </a:lvl4pPr>
            <a:lvl5pPr>
              <a:defRPr sz="2194"/>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364975" y="6668517"/>
            <a:ext cx="2037599" cy="129789"/>
          </a:xfrm>
        </p:spPr>
        <p:txBody>
          <a:bodyPr/>
          <a:lstStyle/>
          <a:p>
            <a:fld id="{FCAFAC13-DB77-42F2-BE26-45BA5532FD50}" type="datetime4">
              <a:rPr lang="en-US" altLang="ja-JP" smtClean="0"/>
              <a:pPr/>
              <a:t>October 3, 2023</a:t>
            </a:fld>
            <a:endParaRPr lang="en-US" dirty="0"/>
          </a:p>
        </p:txBody>
      </p:sp>
    </p:spTree>
    <p:extLst>
      <p:ext uri="{BB962C8B-B14F-4D97-AF65-F5344CB8AC3E}">
        <p14:creationId xmlns:p14="http://schemas.microsoft.com/office/powerpoint/2010/main" val="396303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05058" y="273600"/>
            <a:ext cx="10368367" cy="779136"/>
          </a:xfrm>
          <a:prstGeom prst="rect">
            <a:avLst/>
          </a:prstGeom>
        </p:spPr>
        <p:txBody>
          <a:bodyPr/>
          <a:lstStyle>
            <a:lvl1pPr marL="0" marR="0" indent="0" algn="l" defTabSz="835944" rtl="0" eaLnBrk="1" fontAlgn="auto" latinLnBrk="0" hangingPunct="1">
              <a:lnSpc>
                <a:spcPct val="100000"/>
              </a:lnSpc>
              <a:spcBef>
                <a:spcPts val="0"/>
              </a:spcBef>
              <a:spcAft>
                <a:spcPts val="0"/>
              </a:spcAft>
              <a:buClrTx/>
              <a:buSzTx/>
              <a:buFont typeface="Arial" panose="020B0604020202020204" pitchFamily="34" charset="0"/>
              <a:buNone/>
              <a:tabLst/>
              <a:defRPr sz="2194">
                <a:solidFill>
                  <a:schemeClr val="tx2"/>
                </a:solidFill>
              </a:defRPr>
            </a:lvl1pPr>
            <a:lvl2pPr>
              <a:defRPr sz="2194"/>
            </a:lvl2pPr>
            <a:lvl3pPr>
              <a:defRPr sz="2194"/>
            </a:lvl3pPr>
            <a:lvl4pPr>
              <a:defRPr sz="2194"/>
            </a:lvl4pPr>
            <a:lvl5pPr>
              <a:defRPr sz="2194"/>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05059" y="1232736"/>
            <a:ext cx="10368366" cy="5171664"/>
          </a:xfrm>
          <a:prstGeom prst="rect">
            <a:avLst/>
          </a:prstGeom>
        </p:spPr>
        <p:txBody>
          <a:bodyPr/>
          <a:lstStyle>
            <a:lvl1pPr marL="0" indent="0">
              <a:spcBef>
                <a:spcPts val="0"/>
              </a:spcBef>
              <a:buNone/>
              <a:defRPr sz="1920" b="1">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spcBef>
                <a:spcPts val="457"/>
              </a:spcBef>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spcBef>
                <a:spcPts val="457"/>
              </a:spcBef>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spcBef>
                <a:spcPts val="457"/>
              </a:spcBef>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spcBef>
                <a:spcPts val="457"/>
              </a:spcBef>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364975" y="6668517"/>
            <a:ext cx="2037599" cy="129789"/>
          </a:xfrm>
        </p:spPr>
        <p:txBody>
          <a:bodyPr/>
          <a:lstStyle/>
          <a:p>
            <a:fld id="{FCAFAC13-DB77-42F2-BE26-45BA5532FD50}" type="datetime4">
              <a:rPr lang="en-US" altLang="ja-JP" smtClean="0"/>
              <a:pPr/>
              <a:t>October 3, 2023</a:t>
            </a:fld>
            <a:endParaRPr lang="en-US" dirty="0"/>
          </a:p>
        </p:txBody>
      </p:sp>
    </p:spTree>
    <p:extLst>
      <p:ext uri="{BB962C8B-B14F-4D97-AF65-F5344CB8AC3E}">
        <p14:creationId xmlns:p14="http://schemas.microsoft.com/office/powerpoint/2010/main" val="37097385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slideLayout" Target="../slideLayouts/slideLayout8.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3.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1145838" cy="6858000"/>
          </a:xfrm>
          <a:prstGeom prst="rect">
            <a:avLst/>
          </a:prstGeom>
        </p:spPr>
      </p:pic>
      <p:pic>
        <p:nvPicPr>
          <p:cNvPr id="31" name="図 30"/>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31" y="0"/>
            <a:ext cx="11144777"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userDrawn="1"/>
        </p:nvSpPr>
        <p:spPr>
          <a:xfrm>
            <a:off x="8046724" y="6681600"/>
            <a:ext cx="2961985"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777"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777"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029776" y="6671692"/>
            <a:ext cx="2037599" cy="129789"/>
          </a:xfrm>
          <a:prstGeom prst="rect">
            <a:avLst/>
          </a:prstGeom>
        </p:spPr>
        <p:txBody>
          <a:bodyPr vert="horz" lIns="91440" tIns="45720" rIns="91440" bIns="45720" rtlCol="0" anchor="ctr"/>
          <a:lstStyle>
            <a:lvl1pPr marL="0" algn="r" defTabSz="835944" rtl="0" eaLnBrk="1" latinLnBrk="0" hangingPunct="1">
              <a:defRPr kumimoji="1" lang="ja-JP" altLang="en-US" sz="777" kern="1200" baseline="0" smtClean="0">
                <a:solidFill>
                  <a:schemeClr val="bg1"/>
                </a:solidFill>
                <a:latin typeface="Segoe UI" panose="020B0502040204020203" pitchFamily="34" charset="0"/>
                <a:ea typeface="+mn-ea"/>
                <a:cs typeface="Segoe UI" panose="020B0502040204020203" pitchFamily="34" charset="0"/>
              </a:defRPr>
            </a:lvl1pPr>
          </a:lstStyle>
          <a:p>
            <a:fld id="{27D50BCE-6DE1-4743-BB9F-81008E693167}" type="datetime4">
              <a:rPr lang="en-US" altLang="ja-JP" smtClean="0"/>
              <a:pPr/>
              <a:t>October 3, 2023</a:t>
            </a:fld>
            <a:endParaRPr lang="en-US" dirty="0"/>
          </a:p>
        </p:txBody>
      </p:sp>
    </p:spTree>
    <p:extLst>
      <p:ext uri="{BB962C8B-B14F-4D97-AF65-F5344CB8AC3E}">
        <p14:creationId xmlns:p14="http://schemas.microsoft.com/office/powerpoint/2010/main" val="17535952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Lst>
  <p:hf hdr="0" ftr="0"/>
  <p:txStyles>
    <p:titleStyle>
      <a:lvl1pPr algn="l" defTabSz="835944" rtl="0" eaLnBrk="1" latinLnBrk="0" hangingPunct="1">
        <a:spcBef>
          <a:spcPct val="0"/>
        </a:spcBef>
        <a:buNone/>
        <a:defRPr kumimoji="1" sz="1828"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31645"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1463" b="1" kern="1200" baseline="0">
          <a:solidFill>
            <a:srgbClr val="333333"/>
          </a:solidFill>
          <a:latin typeface="メイリオ" panose="020B0604030504040204" pitchFamily="50" charset="-128"/>
          <a:ea typeface="メイリオ" panose="020B0604030504040204" pitchFamily="50" charset="-128"/>
          <a:cs typeface="+mn-cs"/>
        </a:defRPr>
      </a:lvl1pPr>
      <a:lvl2pPr marL="329112" indent="-131645" algn="l" defTabSz="835944" rtl="0" eaLnBrk="1" latinLnBrk="0" hangingPunct="1">
        <a:lnSpc>
          <a:spcPct val="100000"/>
        </a:lnSpc>
        <a:spcBef>
          <a:spcPts val="549"/>
        </a:spcBef>
        <a:spcAft>
          <a:spcPts val="0"/>
        </a:spcAft>
        <a:buFont typeface="Arial" panose="020B0604020202020204" pitchFamily="34" charset="0"/>
        <a:buChar char="–"/>
        <a:defRPr kumimoji="1" sz="1097" b="1" kern="1200" baseline="0">
          <a:solidFill>
            <a:srgbClr val="333333"/>
          </a:solidFill>
          <a:latin typeface="メイリオ" panose="020B0604030504040204" pitchFamily="50" charset="-128"/>
          <a:ea typeface="メイリオ" panose="020B0604030504040204" pitchFamily="50" charset="-128"/>
          <a:cs typeface="+mn-cs"/>
        </a:defRPr>
      </a:lvl2pPr>
      <a:lvl3pPr marL="658224" indent="-131645" algn="l" defTabSz="835944" rtl="0" eaLnBrk="1" latinLnBrk="0" hangingPunct="1">
        <a:lnSpc>
          <a:spcPct val="100000"/>
        </a:lnSpc>
        <a:spcBef>
          <a:spcPts val="549"/>
        </a:spcBef>
        <a:spcAft>
          <a:spcPts val="0"/>
        </a:spcAft>
        <a:buFont typeface="Arial" panose="020B0604020202020204" pitchFamily="34" charset="0"/>
        <a:buChar char="•"/>
        <a:defRPr kumimoji="1" sz="960" b="1" kern="1200" baseline="0">
          <a:solidFill>
            <a:srgbClr val="333333"/>
          </a:solidFill>
          <a:latin typeface="メイリオ" panose="020B0604030504040204" pitchFamily="50" charset="-128"/>
          <a:ea typeface="メイリオ" panose="020B0604030504040204" pitchFamily="50" charset="-128"/>
          <a:cs typeface="+mn-cs"/>
        </a:defRPr>
      </a:lvl3pPr>
      <a:lvl4pPr marL="987336"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4pPr>
      <a:lvl5pPr marL="1316448"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5pPr>
      <a:lvl6pPr marL="2298847"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6pPr>
      <a:lvl7pPr marL="2716820"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7pPr>
      <a:lvl8pPr marL="3134792"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8pPr>
      <a:lvl9pPr marL="3552764"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9pPr>
    </p:bodyStyle>
    <p:otherStyle>
      <a:defPPr>
        <a:defRPr lang="ja-JP"/>
      </a:defPPr>
      <a:lvl1pPr marL="0" algn="l" defTabSz="835944" rtl="0" eaLnBrk="1" latinLnBrk="0" hangingPunct="1">
        <a:defRPr kumimoji="1" sz="1646" kern="1200">
          <a:solidFill>
            <a:schemeClr val="tx1"/>
          </a:solidFill>
          <a:latin typeface="+mn-lt"/>
          <a:ea typeface="+mn-ea"/>
          <a:cs typeface="+mn-cs"/>
        </a:defRPr>
      </a:lvl1pPr>
      <a:lvl2pPr marL="417972" algn="l" defTabSz="835944" rtl="0" eaLnBrk="1" latinLnBrk="0" hangingPunct="1">
        <a:defRPr kumimoji="1" sz="1646" kern="1200">
          <a:solidFill>
            <a:schemeClr val="tx1"/>
          </a:solidFill>
          <a:latin typeface="+mn-lt"/>
          <a:ea typeface="+mn-ea"/>
          <a:cs typeface="+mn-cs"/>
        </a:defRPr>
      </a:lvl2pPr>
      <a:lvl3pPr marL="835944" algn="l" defTabSz="835944" rtl="0" eaLnBrk="1" latinLnBrk="0" hangingPunct="1">
        <a:defRPr kumimoji="1" sz="1646" kern="1200">
          <a:solidFill>
            <a:schemeClr val="tx1"/>
          </a:solidFill>
          <a:latin typeface="+mn-lt"/>
          <a:ea typeface="+mn-ea"/>
          <a:cs typeface="+mn-cs"/>
        </a:defRPr>
      </a:lvl3pPr>
      <a:lvl4pPr marL="1253917" algn="l" defTabSz="835944" rtl="0" eaLnBrk="1" latinLnBrk="0" hangingPunct="1">
        <a:defRPr kumimoji="1" sz="1646" kern="1200">
          <a:solidFill>
            <a:schemeClr val="tx1"/>
          </a:solidFill>
          <a:latin typeface="+mn-lt"/>
          <a:ea typeface="+mn-ea"/>
          <a:cs typeface="+mn-cs"/>
        </a:defRPr>
      </a:lvl4pPr>
      <a:lvl5pPr marL="1671889" algn="l" defTabSz="835944" rtl="0" eaLnBrk="1" latinLnBrk="0" hangingPunct="1">
        <a:defRPr kumimoji="1" sz="1646" kern="1200">
          <a:solidFill>
            <a:schemeClr val="tx1"/>
          </a:solidFill>
          <a:latin typeface="+mn-lt"/>
          <a:ea typeface="+mn-ea"/>
          <a:cs typeface="+mn-cs"/>
        </a:defRPr>
      </a:lvl5pPr>
      <a:lvl6pPr marL="2089861" algn="l" defTabSz="835944" rtl="0" eaLnBrk="1" latinLnBrk="0" hangingPunct="1">
        <a:defRPr kumimoji="1" sz="1646" kern="1200">
          <a:solidFill>
            <a:schemeClr val="tx1"/>
          </a:solidFill>
          <a:latin typeface="+mn-lt"/>
          <a:ea typeface="+mn-ea"/>
          <a:cs typeface="+mn-cs"/>
        </a:defRPr>
      </a:lvl6pPr>
      <a:lvl7pPr marL="2507833" algn="l" defTabSz="835944" rtl="0" eaLnBrk="1" latinLnBrk="0" hangingPunct="1">
        <a:defRPr kumimoji="1" sz="1646" kern="1200">
          <a:solidFill>
            <a:schemeClr val="tx1"/>
          </a:solidFill>
          <a:latin typeface="+mn-lt"/>
          <a:ea typeface="+mn-ea"/>
          <a:cs typeface="+mn-cs"/>
        </a:defRPr>
      </a:lvl7pPr>
      <a:lvl8pPr marL="2925806" algn="l" defTabSz="835944" rtl="0" eaLnBrk="1" latinLnBrk="0" hangingPunct="1">
        <a:defRPr kumimoji="1" sz="1646" kern="1200">
          <a:solidFill>
            <a:schemeClr val="tx1"/>
          </a:solidFill>
          <a:latin typeface="+mn-lt"/>
          <a:ea typeface="+mn-ea"/>
          <a:cs typeface="+mn-cs"/>
        </a:defRPr>
      </a:lvl8pPr>
      <a:lvl9pPr marL="3343778" algn="l" defTabSz="835944" rtl="0" eaLnBrk="1" latinLnBrk="0" hangingPunct="1">
        <a:defRPr kumimoji="1" sz="164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8" name="図 2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31" y="0"/>
            <a:ext cx="11144777" cy="6858000"/>
          </a:xfrm>
          <a:prstGeom prst="rect">
            <a:avLst/>
          </a:prstGeom>
        </p:spPr>
      </p:pic>
    </p:spTree>
    <p:extLst>
      <p:ext uri="{BB962C8B-B14F-4D97-AF65-F5344CB8AC3E}">
        <p14:creationId xmlns:p14="http://schemas.microsoft.com/office/powerpoint/2010/main" val="3146440403"/>
      </p:ext>
    </p:extLst>
  </p:cSld>
  <p:clrMap bg1="lt1" tx1="dk1" bg2="lt2" tx2="dk2" accent1="accent1" accent2="accent2" accent3="accent3" accent4="accent4" accent5="accent5" accent6="accent6" hlink="hlink" folHlink="folHlink"/>
  <p:sldLayoutIdLst>
    <p:sldLayoutId id="2147483678" r:id="rId1"/>
  </p:sldLayoutIdLst>
  <p:hf hdr="0" ftr="0"/>
  <p:txStyles>
    <p:titleStyle>
      <a:lvl1pPr algn="l" defTabSz="835944" rtl="0" eaLnBrk="1" latinLnBrk="0" hangingPunct="1">
        <a:spcBef>
          <a:spcPct val="0"/>
        </a:spcBef>
        <a:buNone/>
        <a:defRPr kumimoji="1" sz="1828"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31645"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1463" b="1" kern="1200" baseline="0">
          <a:solidFill>
            <a:srgbClr val="333333"/>
          </a:solidFill>
          <a:latin typeface="メイリオ" panose="020B0604030504040204" pitchFamily="50" charset="-128"/>
          <a:ea typeface="メイリオ" panose="020B0604030504040204" pitchFamily="50" charset="-128"/>
          <a:cs typeface="+mn-cs"/>
        </a:defRPr>
      </a:lvl1pPr>
      <a:lvl2pPr marL="329112" indent="-131645" algn="l" defTabSz="835944" rtl="0" eaLnBrk="1" latinLnBrk="0" hangingPunct="1">
        <a:lnSpc>
          <a:spcPct val="100000"/>
        </a:lnSpc>
        <a:spcBef>
          <a:spcPts val="549"/>
        </a:spcBef>
        <a:spcAft>
          <a:spcPts val="0"/>
        </a:spcAft>
        <a:buFont typeface="Arial" panose="020B0604020202020204" pitchFamily="34" charset="0"/>
        <a:buChar char="–"/>
        <a:defRPr kumimoji="1" sz="1097" b="1" kern="1200" baseline="0">
          <a:solidFill>
            <a:srgbClr val="333333"/>
          </a:solidFill>
          <a:latin typeface="メイリオ" panose="020B0604030504040204" pitchFamily="50" charset="-128"/>
          <a:ea typeface="メイリオ" panose="020B0604030504040204" pitchFamily="50" charset="-128"/>
          <a:cs typeface="+mn-cs"/>
        </a:defRPr>
      </a:lvl2pPr>
      <a:lvl3pPr marL="658224" indent="-131645" algn="l" defTabSz="835944" rtl="0" eaLnBrk="1" latinLnBrk="0" hangingPunct="1">
        <a:lnSpc>
          <a:spcPct val="100000"/>
        </a:lnSpc>
        <a:spcBef>
          <a:spcPts val="549"/>
        </a:spcBef>
        <a:spcAft>
          <a:spcPts val="0"/>
        </a:spcAft>
        <a:buFont typeface="Arial" panose="020B0604020202020204" pitchFamily="34" charset="0"/>
        <a:buChar char="•"/>
        <a:defRPr kumimoji="1" sz="960" b="1" kern="1200" baseline="0">
          <a:solidFill>
            <a:srgbClr val="333333"/>
          </a:solidFill>
          <a:latin typeface="メイリオ" panose="020B0604030504040204" pitchFamily="50" charset="-128"/>
          <a:ea typeface="メイリオ" panose="020B0604030504040204" pitchFamily="50" charset="-128"/>
          <a:cs typeface="+mn-cs"/>
        </a:defRPr>
      </a:lvl3pPr>
      <a:lvl4pPr marL="987336"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4pPr>
      <a:lvl5pPr marL="1316448"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5pPr>
      <a:lvl6pPr marL="2298847"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6pPr>
      <a:lvl7pPr marL="2716820"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7pPr>
      <a:lvl8pPr marL="3134792"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8pPr>
      <a:lvl9pPr marL="3552764"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9pPr>
    </p:bodyStyle>
    <p:otherStyle>
      <a:defPPr>
        <a:defRPr lang="ja-JP"/>
      </a:defPPr>
      <a:lvl1pPr marL="0" algn="l" defTabSz="835944" rtl="0" eaLnBrk="1" latinLnBrk="0" hangingPunct="1">
        <a:defRPr kumimoji="1" sz="1646" kern="1200">
          <a:solidFill>
            <a:schemeClr val="tx1"/>
          </a:solidFill>
          <a:latin typeface="+mn-lt"/>
          <a:ea typeface="+mn-ea"/>
          <a:cs typeface="+mn-cs"/>
        </a:defRPr>
      </a:lvl1pPr>
      <a:lvl2pPr marL="417972" algn="l" defTabSz="835944" rtl="0" eaLnBrk="1" latinLnBrk="0" hangingPunct="1">
        <a:defRPr kumimoji="1" sz="1646" kern="1200">
          <a:solidFill>
            <a:schemeClr val="tx1"/>
          </a:solidFill>
          <a:latin typeface="+mn-lt"/>
          <a:ea typeface="+mn-ea"/>
          <a:cs typeface="+mn-cs"/>
        </a:defRPr>
      </a:lvl2pPr>
      <a:lvl3pPr marL="835944" algn="l" defTabSz="835944" rtl="0" eaLnBrk="1" latinLnBrk="0" hangingPunct="1">
        <a:defRPr kumimoji="1" sz="1646" kern="1200">
          <a:solidFill>
            <a:schemeClr val="tx1"/>
          </a:solidFill>
          <a:latin typeface="+mn-lt"/>
          <a:ea typeface="+mn-ea"/>
          <a:cs typeface="+mn-cs"/>
        </a:defRPr>
      </a:lvl3pPr>
      <a:lvl4pPr marL="1253917" algn="l" defTabSz="835944" rtl="0" eaLnBrk="1" latinLnBrk="0" hangingPunct="1">
        <a:defRPr kumimoji="1" sz="1646" kern="1200">
          <a:solidFill>
            <a:schemeClr val="tx1"/>
          </a:solidFill>
          <a:latin typeface="+mn-lt"/>
          <a:ea typeface="+mn-ea"/>
          <a:cs typeface="+mn-cs"/>
        </a:defRPr>
      </a:lvl4pPr>
      <a:lvl5pPr marL="1671889" algn="l" defTabSz="835944" rtl="0" eaLnBrk="1" latinLnBrk="0" hangingPunct="1">
        <a:defRPr kumimoji="1" sz="1646" kern="1200">
          <a:solidFill>
            <a:schemeClr val="tx1"/>
          </a:solidFill>
          <a:latin typeface="+mn-lt"/>
          <a:ea typeface="+mn-ea"/>
          <a:cs typeface="+mn-cs"/>
        </a:defRPr>
      </a:lvl5pPr>
      <a:lvl6pPr marL="2089861" algn="l" defTabSz="835944" rtl="0" eaLnBrk="1" latinLnBrk="0" hangingPunct="1">
        <a:defRPr kumimoji="1" sz="1646" kern="1200">
          <a:solidFill>
            <a:schemeClr val="tx1"/>
          </a:solidFill>
          <a:latin typeface="+mn-lt"/>
          <a:ea typeface="+mn-ea"/>
          <a:cs typeface="+mn-cs"/>
        </a:defRPr>
      </a:lvl6pPr>
      <a:lvl7pPr marL="2507833" algn="l" defTabSz="835944" rtl="0" eaLnBrk="1" latinLnBrk="0" hangingPunct="1">
        <a:defRPr kumimoji="1" sz="1646" kern="1200">
          <a:solidFill>
            <a:schemeClr val="tx1"/>
          </a:solidFill>
          <a:latin typeface="+mn-lt"/>
          <a:ea typeface="+mn-ea"/>
          <a:cs typeface="+mn-cs"/>
        </a:defRPr>
      </a:lvl7pPr>
      <a:lvl8pPr marL="2925806" algn="l" defTabSz="835944" rtl="0" eaLnBrk="1" latinLnBrk="0" hangingPunct="1">
        <a:defRPr kumimoji="1" sz="1646" kern="1200">
          <a:solidFill>
            <a:schemeClr val="tx1"/>
          </a:solidFill>
          <a:latin typeface="+mn-lt"/>
          <a:ea typeface="+mn-ea"/>
          <a:cs typeface="+mn-cs"/>
        </a:defRPr>
      </a:lvl8pPr>
      <a:lvl9pPr marL="3343778" algn="l" defTabSz="835944" rtl="0" eaLnBrk="1" latinLnBrk="0" hangingPunct="1">
        <a:defRPr kumimoji="1" sz="164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6596818"/>
            <a:ext cx="11145838" cy="261182"/>
          </a:xfrm>
          <a:prstGeom prst="rect">
            <a:avLst/>
          </a:prstGeom>
        </p:spPr>
      </p:pic>
      <p:sp>
        <p:nvSpPr>
          <p:cNvPr id="23" name="日付プレースホルダー 3"/>
          <p:cNvSpPr>
            <a:spLocks noGrp="1"/>
          </p:cNvSpPr>
          <p:nvPr>
            <p:ph type="dt" sz="half" idx="2"/>
          </p:nvPr>
        </p:nvSpPr>
        <p:spPr>
          <a:xfrm>
            <a:off x="6364975" y="6668517"/>
            <a:ext cx="2037599" cy="129789"/>
          </a:xfrm>
          <a:prstGeom prst="rect">
            <a:avLst/>
          </a:prstGeom>
        </p:spPr>
        <p:txBody>
          <a:bodyPr vert="horz" lIns="91440" tIns="45720" rIns="91440" bIns="45720" rtlCol="0" anchor="ctr"/>
          <a:lstStyle>
            <a:lvl1pPr marL="0" algn="r" defTabSz="835944" rtl="0" eaLnBrk="1" latinLnBrk="0" hangingPunct="1">
              <a:defRPr kumimoji="1" lang="ja-JP" altLang="en-US" sz="777"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October 3, 2023</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userDrawn="1"/>
        </p:nvSpPr>
        <p:spPr>
          <a:xfrm>
            <a:off x="7398379" y="6681600"/>
            <a:ext cx="2961985"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777"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777"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userDrawn="1"/>
        </p:nvSpPr>
        <p:spPr>
          <a:xfrm>
            <a:off x="10377441" y="6645303"/>
            <a:ext cx="740094" cy="173936"/>
          </a:xfrm>
          <a:prstGeom prst="rect">
            <a:avLst/>
          </a:prstGeom>
        </p:spPr>
        <p:txBody>
          <a:bodyPr vert="horz" lIns="83594" tIns="41797" rIns="83594" bIns="41797"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z="1188" smtClean="0"/>
              <a:pPr/>
              <a:t>‹#›</a:t>
            </a:fld>
            <a:endParaRPr lang="en-US" sz="1188" dirty="0"/>
          </a:p>
        </p:txBody>
      </p:sp>
      <p:pic>
        <p:nvPicPr>
          <p:cNvPr id="32" name="図 31"/>
          <p:cNvPicPr>
            <a:picLocks noChangeAspect="1"/>
          </p:cNvPicPr>
          <p:nvPr userDrawn="1"/>
        </p:nvPicPr>
        <p:blipFill rotWithShape="1">
          <a:blip r:embed="rId8">
            <a:extLst>
              <a:ext uri="{28A0092B-C50C-407E-A947-70E740481C1C}">
                <a14:useLocalDpi xmlns:a14="http://schemas.microsoft.com/office/drawing/2010/main" val="0"/>
              </a:ext>
            </a:extLst>
          </a:blip>
          <a:srcRect l="79887" t="5901" r="1932" b="88849"/>
          <a:stretch/>
        </p:blipFill>
        <p:spPr>
          <a:xfrm>
            <a:off x="2359623" y="6554663"/>
            <a:ext cx="1645730" cy="289980"/>
          </a:xfrm>
          <a:prstGeom prst="rect">
            <a:avLst/>
          </a:prstGeom>
        </p:spPr>
      </p:pic>
      <p:sp>
        <p:nvSpPr>
          <p:cNvPr id="35" name="テキスト ボックス 34"/>
          <p:cNvSpPr txBox="1"/>
          <p:nvPr userDrawn="1"/>
        </p:nvSpPr>
        <p:spPr>
          <a:xfrm>
            <a:off x="3179652" y="6619687"/>
            <a:ext cx="752813" cy="215444"/>
          </a:xfrm>
          <a:prstGeom prst="rect">
            <a:avLst/>
          </a:prstGeom>
          <a:noFill/>
        </p:spPr>
        <p:txBody>
          <a:bodyPr wrap="square" rtlCol="0">
            <a:spAutoFit/>
          </a:bodyPr>
          <a:lstStyle/>
          <a:p>
            <a:pPr algn="ctr"/>
            <a:r>
              <a:rPr kumimoji="1" lang="en-US" altLang="ja-JP" sz="800" b="1" dirty="0">
                <a:solidFill>
                  <a:srgbClr val="D21E23"/>
                </a:solidFill>
                <a:latin typeface="Meiryo UI" panose="020B0604030504040204" pitchFamily="50" charset="-128"/>
                <a:ea typeface="Meiryo UI" panose="020B0604030504040204" pitchFamily="50" charset="-128"/>
              </a:rPr>
              <a:t>TQM</a:t>
            </a:r>
            <a:r>
              <a:rPr kumimoji="1" lang="ja-JP" altLang="en-US" sz="800" b="1" dirty="0">
                <a:solidFill>
                  <a:srgbClr val="D21E23"/>
                </a:solidFill>
                <a:latin typeface="Meiryo UI" panose="020B0604030504040204" pitchFamily="50" charset="-128"/>
                <a:ea typeface="Meiryo UI" panose="020B0604030504040204" pitchFamily="50" charset="-128"/>
              </a:rPr>
              <a:t>推進部</a:t>
            </a:r>
          </a:p>
        </p:txBody>
      </p:sp>
    </p:spTree>
    <p:extLst>
      <p:ext uri="{BB962C8B-B14F-4D97-AF65-F5344CB8AC3E}">
        <p14:creationId xmlns:p14="http://schemas.microsoft.com/office/powerpoint/2010/main" val="1862816044"/>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83" r:id="rId5"/>
  </p:sldLayoutIdLst>
  <p:hf hdr="0" ftr="0"/>
  <p:txStyles>
    <p:titleStyle>
      <a:lvl1pPr algn="l" defTabSz="835944" rtl="0" eaLnBrk="1" latinLnBrk="0" hangingPunct="1">
        <a:spcBef>
          <a:spcPct val="0"/>
        </a:spcBef>
        <a:buNone/>
        <a:defRPr kumimoji="1" sz="1828"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31645"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1646" b="1" kern="1200" baseline="0">
          <a:solidFill>
            <a:srgbClr val="333333"/>
          </a:solidFill>
          <a:latin typeface="メイリオ" panose="020B0604030504040204" pitchFamily="50" charset="-128"/>
          <a:ea typeface="メイリオ" panose="020B0604030504040204" pitchFamily="50" charset="-128"/>
          <a:cs typeface="+mn-cs"/>
        </a:defRPr>
      </a:lvl1pPr>
      <a:lvl2pPr marL="329112" marR="0" indent="-131645" algn="l" defTabSz="835944" rtl="0" eaLnBrk="1" fontAlgn="auto" latinLnBrk="0" hangingPunct="1">
        <a:lnSpc>
          <a:spcPct val="100000"/>
        </a:lnSpc>
        <a:spcBef>
          <a:spcPts val="549"/>
        </a:spcBef>
        <a:spcAft>
          <a:spcPts val="0"/>
        </a:spcAft>
        <a:buClrTx/>
        <a:buSzTx/>
        <a:buFont typeface="Arial" panose="020B0604020202020204" pitchFamily="34" charset="0"/>
        <a:buChar char="–"/>
        <a:tabLst/>
        <a:defRPr kumimoji="1" sz="1097" b="1" kern="1200" baseline="0">
          <a:solidFill>
            <a:srgbClr val="333333"/>
          </a:solidFill>
          <a:latin typeface="メイリオ" panose="020B0604030504040204" pitchFamily="50" charset="-128"/>
          <a:ea typeface="メイリオ" panose="020B0604030504040204" pitchFamily="50" charset="-128"/>
          <a:cs typeface="+mn-cs"/>
        </a:defRPr>
      </a:lvl2pPr>
      <a:lvl3pPr marL="658224" marR="0" indent="-131645" algn="l" defTabSz="835944" rtl="0" eaLnBrk="1" fontAlgn="auto" latinLnBrk="0" hangingPunct="1">
        <a:lnSpc>
          <a:spcPct val="100000"/>
        </a:lnSpc>
        <a:spcBef>
          <a:spcPts val="549"/>
        </a:spcBef>
        <a:spcAft>
          <a:spcPts val="0"/>
        </a:spcAft>
        <a:buClrTx/>
        <a:buSzTx/>
        <a:buFont typeface="Arial" panose="020B0604020202020204" pitchFamily="34" charset="0"/>
        <a:buChar char="•"/>
        <a:tabLst/>
        <a:defRPr kumimoji="1" sz="960" b="1" kern="1200" baseline="0">
          <a:solidFill>
            <a:srgbClr val="333333"/>
          </a:solidFill>
          <a:latin typeface="メイリオ" panose="020B0604030504040204" pitchFamily="50" charset="-128"/>
          <a:ea typeface="メイリオ" panose="020B0604030504040204" pitchFamily="50" charset="-128"/>
          <a:cs typeface="+mn-cs"/>
        </a:defRPr>
      </a:lvl3pPr>
      <a:lvl4pPr marL="855691"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823" b="1" kern="1200" baseline="0">
          <a:solidFill>
            <a:srgbClr val="333333"/>
          </a:solidFill>
          <a:latin typeface="メイリオ" panose="020B0604030504040204" pitchFamily="50" charset="-128"/>
          <a:ea typeface="メイリオ" panose="020B0604030504040204" pitchFamily="50" charset="-128"/>
          <a:cs typeface="+mn-cs"/>
        </a:defRPr>
      </a:lvl4pPr>
      <a:lvl5pPr marL="1316448" marR="0" indent="-131645" algn="l" defTabSz="835944" rtl="0" eaLnBrk="1" fontAlgn="auto" latinLnBrk="0" hangingPunct="1">
        <a:lnSpc>
          <a:spcPct val="100000"/>
        </a:lnSpc>
        <a:spcBef>
          <a:spcPts val="549"/>
        </a:spcBef>
        <a:spcAft>
          <a:spcPts val="0"/>
        </a:spcAft>
        <a:buClrTx/>
        <a:buSzTx/>
        <a:buFont typeface="Arial" panose="020B0604020202020204" pitchFamily="34" charset="0"/>
        <a:buChar char="»"/>
        <a:tabLst/>
        <a:defRPr kumimoji="1" sz="823" b="1" kern="1200" baseline="0">
          <a:solidFill>
            <a:srgbClr val="333333"/>
          </a:solidFill>
          <a:latin typeface="メイリオ" panose="020B0604030504040204" pitchFamily="50" charset="-128"/>
          <a:ea typeface="メイリオ" panose="020B0604030504040204" pitchFamily="50" charset="-128"/>
          <a:cs typeface="+mn-cs"/>
        </a:defRPr>
      </a:lvl5pPr>
      <a:lvl6pPr marL="2298847"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6pPr>
      <a:lvl7pPr marL="2716820"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7pPr>
      <a:lvl8pPr marL="3134792"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8pPr>
      <a:lvl9pPr marL="3552764"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9pPr>
    </p:bodyStyle>
    <p:otherStyle>
      <a:defPPr>
        <a:defRPr lang="ja-JP"/>
      </a:defPPr>
      <a:lvl1pPr marL="0" algn="l" defTabSz="835944" rtl="0" eaLnBrk="1" latinLnBrk="0" hangingPunct="1">
        <a:defRPr kumimoji="1" sz="1646" kern="1200">
          <a:solidFill>
            <a:schemeClr val="tx1"/>
          </a:solidFill>
          <a:latin typeface="+mn-lt"/>
          <a:ea typeface="+mn-ea"/>
          <a:cs typeface="+mn-cs"/>
        </a:defRPr>
      </a:lvl1pPr>
      <a:lvl2pPr marL="417972" algn="l" defTabSz="835944" rtl="0" eaLnBrk="1" latinLnBrk="0" hangingPunct="1">
        <a:defRPr kumimoji="1" sz="1646" kern="1200">
          <a:solidFill>
            <a:schemeClr val="tx1"/>
          </a:solidFill>
          <a:latin typeface="+mn-lt"/>
          <a:ea typeface="+mn-ea"/>
          <a:cs typeface="+mn-cs"/>
        </a:defRPr>
      </a:lvl2pPr>
      <a:lvl3pPr marL="835944" algn="l" defTabSz="835944" rtl="0" eaLnBrk="1" latinLnBrk="0" hangingPunct="1">
        <a:defRPr kumimoji="1" sz="1646" kern="1200">
          <a:solidFill>
            <a:schemeClr val="tx1"/>
          </a:solidFill>
          <a:latin typeface="+mn-lt"/>
          <a:ea typeface="+mn-ea"/>
          <a:cs typeface="+mn-cs"/>
        </a:defRPr>
      </a:lvl3pPr>
      <a:lvl4pPr marL="1253917" algn="l" defTabSz="835944" rtl="0" eaLnBrk="1" latinLnBrk="0" hangingPunct="1">
        <a:defRPr kumimoji="1" sz="1646" kern="1200">
          <a:solidFill>
            <a:schemeClr val="tx1"/>
          </a:solidFill>
          <a:latin typeface="+mn-lt"/>
          <a:ea typeface="+mn-ea"/>
          <a:cs typeface="+mn-cs"/>
        </a:defRPr>
      </a:lvl4pPr>
      <a:lvl5pPr marL="1671889" algn="l" defTabSz="835944" rtl="0" eaLnBrk="1" latinLnBrk="0" hangingPunct="1">
        <a:defRPr kumimoji="1" sz="1646" kern="1200">
          <a:solidFill>
            <a:schemeClr val="tx1"/>
          </a:solidFill>
          <a:latin typeface="+mn-lt"/>
          <a:ea typeface="+mn-ea"/>
          <a:cs typeface="+mn-cs"/>
        </a:defRPr>
      </a:lvl5pPr>
      <a:lvl6pPr marL="2089861" algn="l" defTabSz="835944" rtl="0" eaLnBrk="1" latinLnBrk="0" hangingPunct="1">
        <a:defRPr kumimoji="1" sz="1646" kern="1200">
          <a:solidFill>
            <a:schemeClr val="tx1"/>
          </a:solidFill>
          <a:latin typeface="+mn-lt"/>
          <a:ea typeface="+mn-ea"/>
          <a:cs typeface="+mn-cs"/>
        </a:defRPr>
      </a:lvl6pPr>
      <a:lvl7pPr marL="2507833" algn="l" defTabSz="835944" rtl="0" eaLnBrk="1" latinLnBrk="0" hangingPunct="1">
        <a:defRPr kumimoji="1" sz="1646" kern="1200">
          <a:solidFill>
            <a:schemeClr val="tx1"/>
          </a:solidFill>
          <a:latin typeface="+mn-lt"/>
          <a:ea typeface="+mn-ea"/>
          <a:cs typeface="+mn-cs"/>
        </a:defRPr>
      </a:lvl7pPr>
      <a:lvl8pPr marL="2925806" algn="l" defTabSz="835944" rtl="0" eaLnBrk="1" latinLnBrk="0" hangingPunct="1">
        <a:defRPr kumimoji="1" sz="1646" kern="1200">
          <a:solidFill>
            <a:schemeClr val="tx1"/>
          </a:solidFill>
          <a:latin typeface="+mn-lt"/>
          <a:ea typeface="+mn-ea"/>
          <a:cs typeface="+mn-cs"/>
        </a:defRPr>
      </a:lvl8pPr>
      <a:lvl9pPr marL="3343778" algn="l" defTabSz="835944" rtl="0" eaLnBrk="1" latinLnBrk="0" hangingPunct="1">
        <a:defRPr kumimoji="1" sz="16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a:xfrm>
            <a:off x="493664" y="1388295"/>
            <a:ext cx="9323226" cy="1909046"/>
          </a:xfrm>
        </p:spPr>
        <p:txBody>
          <a:bodyPr/>
          <a:lstStyle/>
          <a:p>
            <a:r>
              <a:rPr lang="en-US" altLang="en-US" dirty="0"/>
              <a:t>工程在庫適正化？</a:t>
            </a:r>
            <a:endParaRPr lang="en-US" altLang="ja-JP" dirty="0"/>
          </a:p>
        </p:txBody>
      </p:sp>
      <p:sp>
        <p:nvSpPr>
          <p:cNvPr id="4" name="日付プレースホルダー 3"/>
          <p:cNvSpPr>
            <a:spLocks noGrp="1"/>
          </p:cNvSpPr>
          <p:nvPr>
            <p:ph type="dt" sz="half" idx="20"/>
          </p:nvPr>
        </p:nvSpPr>
        <p:spPr/>
        <p:txBody>
          <a:bodyPr/>
          <a:lstStyle/>
          <a:p>
            <a:fld id="{27D50BCE-6DE1-4743-BB9F-81008E693167}" type="datetime4">
              <a:rPr lang="en-US" altLang="ja-JP" smtClean="0"/>
              <a:pPr/>
              <a:t>October 3, 2023</a:t>
            </a:fld>
            <a:endParaRPr lang="en-US" dirty="0"/>
          </a:p>
        </p:txBody>
      </p:sp>
      <p:graphicFrame>
        <p:nvGraphicFramePr>
          <p:cNvPr id="17" name="Group 4807"/>
          <p:cNvGraphicFramePr>
            <a:graphicFrameLocks noGrp="1"/>
          </p:cNvGraphicFramePr>
          <p:nvPr>
            <p:extLst>
              <p:ext uri="{D42A27DB-BD31-4B8C-83A1-F6EECF244321}">
                <p14:modId xmlns:p14="http://schemas.microsoft.com/office/powerpoint/2010/main" val="769314449"/>
              </p:ext>
            </p:extLst>
          </p:nvPr>
        </p:nvGraphicFramePr>
        <p:xfrm>
          <a:off x="6076975" y="3782034"/>
          <a:ext cx="4871360" cy="2889658"/>
        </p:xfrm>
        <a:graphic>
          <a:graphicData uri="http://schemas.openxmlformats.org/drawingml/2006/table">
            <a:tbl>
              <a:tblPr/>
              <a:tblGrid>
                <a:gridCol w="4871360">
                  <a:extLst>
                    <a:ext uri="{9D8B030D-6E8A-4147-A177-3AD203B41FA5}">
                      <a16:colId xmlns:a16="http://schemas.microsoft.com/office/drawing/2014/main" val="20001"/>
                    </a:ext>
                  </a:extLst>
                </a:gridCol>
              </a:tblGrid>
              <a:tr h="704407">
                <a:tc>
                  <a:txBody>
                    <a:bodyPr/>
                    <a:lstStyle>
                      <a:lvl1pPr defTabSz="555625">
                        <a:spcBef>
                          <a:spcPct val="20000"/>
                        </a:spcBef>
                        <a:defRPr kumimoji="1" sz="4500">
                          <a:solidFill>
                            <a:schemeClr val="tx1"/>
                          </a:solidFill>
                          <a:latin typeface="Times New Roman" charset="0"/>
                          <a:ea typeface="ＭＳ Ｐゴシック" pitchFamily="50" charset="-128"/>
                        </a:defRPr>
                      </a:lvl1pPr>
                      <a:lvl2pPr marL="276225" defTabSz="555625">
                        <a:spcBef>
                          <a:spcPct val="20000"/>
                        </a:spcBef>
                        <a:defRPr kumimoji="1" sz="3900">
                          <a:solidFill>
                            <a:schemeClr val="tx1"/>
                          </a:solidFill>
                          <a:latin typeface="Times New Roman" charset="0"/>
                          <a:ea typeface="ＭＳ Ｐゴシック" pitchFamily="50" charset="-128"/>
                        </a:defRPr>
                      </a:lvl2pPr>
                      <a:lvl3pPr marL="555625" defTabSz="555625">
                        <a:spcBef>
                          <a:spcPct val="20000"/>
                        </a:spcBef>
                        <a:defRPr kumimoji="1" sz="3300">
                          <a:solidFill>
                            <a:schemeClr val="tx1"/>
                          </a:solidFill>
                          <a:latin typeface="Times New Roman" charset="0"/>
                          <a:ea typeface="ＭＳ Ｐゴシック" pitchFamily="50" charset="-128"/>
                        </a:defRPr>
                      </a:lvl3pPr>
                      <a:lvl4pPr marL="830263" defTabSz="555625">
                        <a:spcBef>
                          <a:spcPct val="20000"/>
                        </a:spcBef>
                        <a:defRPr kumimoji="1" sz="2800">
                          <a:solidFill>
                            <a:schemeClr val="tx1"/>
                          </a:solidFill>
                          <a:latin typeface="Times New Roman" charset="0"/>
                          <a:ea typeface="ＭＳ Ｐゴシック" pitchFamily="50" charset="-128"/>
                        </a:defRPr>
                      </a:lvl4pPr>
                      <a:lvl5pPr marL="1109663" defTabSz="555625">
                        <a:spcBef>
                          <a:spcPct val="20000"/>
                        </a:spcBef>
                        <a:defRPr kumimoji="1" sz="2800">
                          <a:solidFill>
                            <a:schemeClr val="tx1"/>
                          </a:solidFill>
                          <a:latin typeface="Times New Roman" charset="0"/>
                          <a:ea typeface="ＭＳ Ｐゴシック" pitchFamily="50" charset="-128"/>
                        </a:defRPr>
                      </a:lvl5pPr>
                      <a:lvl6pPr marL="1566863" defTabSz="555625" fontAlgn="base">
                        <a:spcBef>
                          <a:spcPct val="20000"/>
                        </a:spcBef>
                        <a:spcAft>
                          <a:spcPct val="0"/>
                        </a:spcAft>
                        <a:defRPr kumimoji="1" sz="2800">
                          <a:solidFill>
                            <a:schemeClr val="tx1"/>
                          </a:solidFill>
                          <a:latin typeface="Times New Roman" charset="0"/>
                          <a:ea typeface="ＭＳ Ｐゴシック" pitchFamily="50" charset="-128"/>
                        </a:defRPr>
                      </a:lvl6pPr>
                      <a:lvl7pPr marL="2024063" defTabSz="555625" fontAlgn="base">
                        <a:spcBef>
                          <a:spcPct val="20000"/>
                        </a:spcBef>
                        <a:spcAft>
                          <a:spcPct val="0"/>
                        </a:spcAft>
                        <a:defRPr kumimoji="1" sz="2800">
                          <a:solidFill>
                            <a:schemeClr val="tx1"/>
                          </a:solidFill>
                          <a:latin typeface="Times New Roman" charset="0"/>
                          <a:ea typeface="ＭＳ Ｐゴシック" pitchFamily="50" charset="-128"/>
                        </a:defRPr>
                      </a:lvl7pPr>
                      <a:lvl8pPr marL="2481263" defTabSz="555625" fontAlgn="base">
                        <a:spcBef>
                          <a:spcPct val="20000"/>
                        </a:spcBef>
                        <a:spcAft>
                          <a:spcPct val="0"/>
                        </a:spcAft>
                        <a:defRPr kumimoji="1" sz="2800">
                          <a:solidFill>
                            <a:schemeClr val="tx1"/>
                          </a:solidFill>
                          <a:latin typeface="Times New Roman" charset="0"/>
                          <a:ea typeface="ＭＳ Ｐゴシック" pitchFamily="50" charset="-128"/>
                        </a:defRPr>
                      </a:lvl8pPr>
                      <a:lvl9pPr marL="2938463" defTabSz="555625" fontAlgn="base">
                        <a:spcBef>
                          <a:spcPct val="20000"/>
                        </a:spcBef>
                        <a:spcAft>
                          <a:spcPct val="0"/>
                        </a:spcAft>
                        <a:defRPr kumimoji="1" sz="2800">
                          <a:solidFill>
                            <a:schemeClr val="tx1"/>
                          </a:solidFill>
                          <a:latin typeface="Times New Roman" charset="0"/>
                          <a:ea typeface="ＭＳ Ｐゴシック" pitchFamily="50" charset="-128"/>
                        </a:defRPr>
                      </a:lvl9pPr>
                    </a:lstStyle>
                    <a:p>
                      <a:pPr marL="0" marR="0" lvl="0" indent="0" algn="l" defTabSz="555625"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所属：</a:t>
                      </a:r>
                      <a:r>
                        <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DS</a:t>
                      </a: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部</a:t>
                      </a:r>
                    </a:p>
                  </a:txBody>
                  <a:tcPr marL="32911" marR="32911" marT="6582" marB="6582"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704407">
                <a:tc>
                  <a:txBody>
                    <a:bodyPr/>
                    <a:lstStyle/>
                    <a:p>
                      <a:pPr marL="0" marR="0" lvl="0" indent="0" algn="l" defTabSz="555625"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氏名コード：</a:t>
                      </a:r>
                      <a:r>
                        <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1082794</a:t>
                      </a:r>
                      <a:endPar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32911" marR="32911" marT="6582" marB="6582"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79935696"/>
                  </a:ext>
                </a:extLst>
              </a:tr>
              <a:tr h="740422">
                <a:tc>
                  <a:txBody>
                    <a:bodyPr/>
                    <a:lstStyle/>
                    <a:p>
                      <a:pPr marL="0" marR="0" lvl="0" indent="0" algn="l" defTabSz="555625"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氏名：笹岡優樹</a:t>
                      </a:r>
                      <a:endPar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32911" marR="32911" marT="6582" marB="6582"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40422">
                <a:tc>
                  <a:txBody>
                    <a:bodyPr/>
                    <a:lstStyle/>
                    <a:p>
                      <a:pPr marL="0" marR="0" lvl="0" indent="0" algn="l" defTabSz="555625"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上司氏名：安田健</a:t>
                      </a:r>
                      <a:endPar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32911" marR="32911" marT="6582" marB="6582"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0872213"/>
                  </a:ext>
                </a:extLst>
              </a:tr>
            </a:tbl>
          </a:graphicData>
        </a:graphic>
      </p:graphicFrame>
      <p:grpSp>
        <p:nvGrpSpPr>
          <p:cNvPr id="30" name="グループ化 29"/>
          <p:cNvGrpSpPr/>
          <p:nvPr/>
        </p:nvGrpSpPr>
        <p:grpSpPr>
          <a:xfrm>
            <a:off x="27435" y="44624"/>
            <a:ext cx="4045728" cy="337641"/>
            <a:chOff x="98630" y="200192"/>
            <a:chExt cx="4425465" cy="369332"/>
          </a:xfrm>
        </p:grpSpPr>
        <p:grpSp>
          <p:nvGrpSpPr>
            <p:cNvPr id="31" name="グループ化 30"/>
            <p:cNvGrpSpPr/>
            <p:nvPr/>
          </p:nvGrpSpPr>
          <p:grpSpPr>
            <a:xfrm>
              <a:off x="98630" y="200192"/>
              <a:ext cx="3995150" cy="369332"/>
              <a:chOff x="98630" y="200192"/>
              <a:chExt cx="3995150" cy="369332"/>
            </a:xfrm>
            <a:solidFill>
              <a:srgbClr val="FFFF99"/>
            </a:solidFill>
          </p:grpSpPr>
          <p:sp>
            <p:nvSpPr>
              <p:cNvPr id="33" name="山形 32"/>
              <p:cNvSpPr/>
              <p:nvPr/>
            </p:nvSpPr>
            <p:spPr bwMode="auto">
              <a:xfrm>
                <a:off x="9863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34" name="山形 33"/>
              <p:cNvSpPr/>
              <p:nvPr/>
            </p:nvSpPr>
            <p:spPr bwMode="auto">
              <a:xfrm>
                <a:off x="52894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35" name="山形 34"/>
              <p:cNvSpPr/>
              <p:nvPr/>
            </p:nvSpPr>
            <p:spPr bwMode="auto">
              <a:xfrm>
                <a:off x="95926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36" name="山形 35"/>
              <p:cNvSpPr/>
              <p:nvPr/>
            </p:nvSpPr>
            <p:spPr bwMode="auto">
              <a:xfrm>
                <a:off x="138957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37" name="山形 36"/>
              <p:cNvSpPr/>
              <p:nvPr/>
            </p:nvSpPr>
            <p:spPr bwMode="auto">
              <a:xfrm>
                <a:off x="181989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8" name="山形 37"/>
              <p:cNvSpPr/>
              <p:nvPr/>
            </p:nvSpPr>
            <p:spPr bwMode="auto">
              <a:xfrm>
                <a:off x="225020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9" name="山形 38"/>
              <p:cNvSpPr/>
              <p:nvPr/>
            </p:nvSpPr>
            <p:spPr bwMode="auto">
              <a:xfrm>
                <a:off x="268052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40" name="山形 39"/>
              <p:cNvSpPr/>
              <p:nvPr/>
            </p:nvSpPr>
            <p:spPr bwMode="auto">
              <a:xfrm>
                <a:off x="311083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41" name="山形 40"/>
              <p:cNvSpPr/>
              <p:nvPr/>
            </p:nvSpPr>
            <p:spPr bwMode="auto">
              <a:xfrm>
                <a:off x="352845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32" name="山形 31"/>
            <p:cNvSpPr/>
            <p:nvPr/>
          </p:nvSpPr>
          <p:spPr bwMode="auto">
            <a:xfrm>
              <a:off x="3958765" y="200192"/>
              <a:ext cx="565330" cy="369332"/>
            </a:xfrm>
            <a:prstGeom prst="chevron">
              <a:avLst>
                <a:gd name="adj" fmla="val 36245"/>
              </a:avLst>
            </a:prstGeom>
            <a:solidFill>
              <a:srgbClr val="FFFF99"/>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894752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６　障害の予測と対策立案</a:t>
            </a:r>
          </a:p>
        </p:txBody>
      </p:sp>
      <p:grpSp>
        <p:nvGrpSpPr>
          <p:cNvPr id="12" name="グループ化 11"/>
          <p:cNvGrpSpPr/>
          <p:nvPr/>
        </p:nvGrpSpPr>
        <p:grpSpPr>
          <a:xfrm>
            <a:off x="90167" y="110561"/>
            <a:ext cx="4045728" cy="337641"/>
            <a:chOff x="98630" y="200192"/>
            <a:chExt cx="4425465" cy="369332"/>
          </a:xfrm>
        </p:grpSpPr>
        <p:grpSp>
          <p:nvGrpSpPr>
            <p:cNvPr id="14" name="グループ化 13"/>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5" name="山形 14"/>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6" name="AutoShape 5"/>
          <p:cNvSpPr>
            <a:spLocks noChangeArrowheads="1"/>
          </p:cNvSpPr>
          <p:nvPr/>
        </p:nvSpPr>
        <p:spPr bwMode="auto">
          <a:xfrm>
            <a:off x="211033"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シナリオに基づき進めていく際の</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障害や悪影響を予測</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し、</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その</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回避策や未然防止策</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を検討する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予め</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障害を予測し</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対策を立案しておくことで、途中で</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大きな手戻りなく</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進めることができる</a:t>
            </a:r>
          </a:p>
        </p:txBody>
      </p:sp>
    </p:spTree>
    <p:extLst>
      <p:ext uri="{BB962C8B-B14F-4D97-AF65-F5344CB8AC3E}">
        <p14:creationId xmlns:p14="http://schemas.microsoft.com/office/powerpoint/2010/main" val="4082648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1220383" y="31177"/>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６　障害の予測と対策立案</a:t>
            </a:r>
          </a:p>
        </p:txBody>
      </p:sp>
      <p:grpSp>
        <p:nvGrpSpPr>
          <p:cNvPr id="12" name="グループ化 11"/>
          <p:cNvGrpSpPr/>
          <p:nvPr/>
        </p:nvGrpSpPr>
        <p:grpSpPr>
          <a:xfrm>
            <a:off x="90167" y="110561"/>
            <a:ext cx="4045728" cy="337641"/>
            <a:chOff x="98630" y="200192"/>
            <a:chExt cx="4425465" cy="369332"/>
          </a:xfrm>
        </p:grpSpPr>
        <p:grpSp>
          <p:nvGrpSpPr>
            <p:cNvPr id="14" name="グループ化 13"/>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5" name="山形 14"/>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graphicFrame>
        <p:nvGraphicFramePr>
          <p:cNvPr id="21" name="表 20"/>
          <p:cNvGraphicFramePr>
            <a:graphicFrameLocks noGrp="1"/>
          </p:cNvGraphicFramePr>
          <p:nvPr>
            <p:extLst>
              <p:ext uri="{D42A27DB-BD31-4B8C-83A1-F6EECF244321}">
                <p14:modId xmlns:p14="http://schemas.microsoft.com/office/powerpoint/2010/main" val="3031211744"/>
              </p:ext>
            </p:extLst>
          </p:nvPr>
        </p:nvGraphicFramePr>
        <p:xfrm>
          <a:off x="316335" y="692696"/>
          <a:ext cx="10531172" cy="6839380"/>
        </p:xfrm>
        <a:graphic>
          <a:graphicData uri="http://schemas.openxmlformats.org/drawingml/2006/table">
            <a:tbl>
              <a:tblPr firstRow="1" bandRow="1">
                <a:tableStyleId>{5940675A-B579-460E-94D1-54222C63F5DA}</a:tableStyleId>
              </a:tblPr>
              <a:tblGrid>
                <a:gridCol w="3510390">
                  <a:extLst>
                    <a:ext uri="{9D8B030D-6E8A-4147-A177-3AD203B41FA5}">
                      <a16:colId xmlns:a16="http://schemas.microsoft.com/office/drawing/2014/main" val="402101641"/>
                    </a:ext>
                  </a:extLst>
                </a:gridCol>
                <a:gridCol w="405045">
                  <a:extLst>
                    <a:ext uri="{9D8B030D-6E8A-4147-A177-3AD203B41FA5}">
                      <a16:colId xmlns:a16="http://schemas.microsoft.com/office/drawing/2014/main" val="2466694035"/>
                    </a:ext>
                  </a:extLst>
                </a:gridCol>
                <a:gridCol w="360040">
                  <a:extLst>
                    <a:ext uri="{9D8B030D-6E8A-4147-A177-3AD203B41FA5}">
                      <a16:colId xmlns:a16="http://schemas.microsoft.com/office/drawing/2014/main" val="3266273419"/>
                    </a:ext>
                  </a:extLst>
                </a:gridCol>
                <a:gridCol w="450050">
                  <a:extLst>
                    <a:ext uri="{9D8B030D-6E8A-4147-A177-3AD203B41FA5}">
                      <a16:colId xmlns:a16="http://schemas.microsoft.com/office/drawing/2014/main" val="2272056161"/>
                    </a:ext>
                  </a:extLst>
                </a:gridCol>
                <a:gridCol w="360040">
                  <a:extLst>
                    <a:ext uri="{9D8B030D-6E8A-4147-A177-3AD203B41FA5}">
                      <a16:colId xmlns:a16="http://schemas.microsoft.com/office/drawing/2014/main" val="2608910327"/>
                    </a:ext>
                  </a:extLst>
                </a:gridCol>
                <a:gridCol w="2700300">
                  <a:extLst>
                    <a:ext uri="{9D8B030D-6E8A-4147-A177-3AD203B41FA5}">
                      <a16:colId xmlns:a16="http://schemas.microsoft.com/office/drawing/2014/main" val="2563537724"/>
                    </a:ext>
                  </a:extLst>
                </a:gridCol>
                <a:gridCol w="2745307">
                  <a:extLst>
                    <a:ext uri="{9D8B030D-6E8A-4147-A177-3AD203B41FA5}">
                      <a16:colId xmlns:a16="http://schemas.microsoft.com/office/drawing/2014/main" val="3473898294"/>
                    </a:ext>
                  </a:extLst>
                </a:gridCol>
              </a:tblGrid>
              <a:tr h="848064">
                <a:tc>
                  <a:txBody>
                    <a:bodyPr/>
                    <a:lstStyle/>
                    <a:p>
                      <a:pPr algn="ctr"/>
                      <a:r>
                        <a:rPr kumimoji="1" lang="ja-JP" altLang="en-US" sz="1400" b="1" dirty="0">
                          <a:latin typeface="Meiryo UI" panose="020B0604030504040204" pitchFamily="50" charset="-128"/>
                          <a:ea typeface="Meiryo UI" panose="020B0604030504040204" pitchFamily="50" charset="-128"/>
                        </a:rPr>
                        <a:t>想定される障害（リスク）</a:t>
                      </a:r>
                    </a:p>
                  </a:txBody>
                  <a:tcPr anchor="ct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発生</a:t>
                      </a:r>
                      <a:endParaRPr kumimoji="1" lang="en-US" altLang="ja-JP" sz="1400" b="1" dirty="0">
                        <a:latin typeface="Meiryo UI" panose="020B0604030504040204" pitchFamily="50" charset="-128"/>
                        <a:ea typeface="Meiryo UI" panose="020B0604030504040204" pitchFamily="50" charset="-128"/>
                      </a:endParaRPr>
                    </a:p>
                    <a:p>
                      <a:pPr algn="ctr"/>
                      <a:r>
                        <a:rPr kumimoji="1" lang="ja-JP" altLang="en-US" sz="1400" b="1" dirty="0">
                          <a:latin typeface="Meiryo UI" panose="020B0604030504040204" pitchFamily="50" charset="-128"/>
                          <a:ea typeface="Meiryo UI" panose="020B0604030504040204" pitchFamily="50" charset="-128"/>
                        </a:rPr>
                        <a:t>確率</a:t>
                      </a:r>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影響度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合計点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対策要否</a:t>
                      </a:r>
                      <a:endParaRPr kumimoji="1" lang="en-US" altLang="ja-JP" sz="1400" b="1"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発生原因</a:t>
                      </a:r>
                    </a:p>
                  </a:txBody>
                  <a:tcPr anchor="ct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対策案</a:t>
                      </a:r>
                      <a:endParaRPr kumimoji="1" lang="en-US" altLang="ja-JP" sz="1400" b="1" dirty="0">
                        <a:latin typeface="Meiryo UI" panose="020B0604030504040204" pitchFamily="50" charset="-128"/>
                        <a:ea typeface="Meiryo UI" panose="020B0604030504040204" pitchFamily="50" charset="-128"/>
                      </a:endParaRPr>
                    </a:p>
                    <a:p>
                      <a:pPr algn="l"/>
                      <a:r>
                        <a:rPr kumimoji="1" lang="ja-JP" altLang="en-US" sz="1100" b="1" dirty="0">
                          <a:latin typeface="Meiryo UI" panose="020B0604030504040204" pitchFamily="50" charset="-128"/>
                          <a:ea typeface="Meiryo UI" panose="020B0604030504040204" pitchFamily="50" charset="-128"/>
                        </a:rPr>
                        <a:t>①発生させないための対策</a:t>
                      </a:r>
                      <a:endParaRPr kumimoji="1" lang="en-US" altLang="ja-JP" sz="1100" b="1" dirty="0">
                        <a:latin typeface="Meiryo UI" panose="020B0604030504040204" pitchFamily="50" charset="-128"/>
                        <a:ea typeface="Meiryo UI" panose="020B0604030504040204" pitchFamily="50" charset="-128"/>
                      </a:endParaRPr>
                    </a:p>
                    <a:p>
                      <a:pPr algn="l"/>
                      <a:r>
                        <a:rPr kumimoji="1" lang="ja-JP" altLang="en-US" sz="1100" b="1" dirty="0">
                          <a:latin typeface="Meiryo UI" panose="020B0604030504040204" pitchFamily="50" charset="-128"/>
                          <a:ea typeface="Meiryo UI" panose="020B0604030504040204" pitchFamily="50" charset="-128"/>
                        </a:rPr>
                        <a:t>②発生時の影響を軽減する対策</a:t>
                      </a:r>
                      <a:endParaRPr kumimoji="1" lang="en-US" altLang="ja-JP" sz="1100" b="1" dirty="0">
                        <a:latin typeface="Meiryo UI" panose="020B0604030504040204" pitchFamily="50" charset="-128"/>
                        <a:ea typeface="Meiryo UI" panose="020B0604030504040204" pitchFamily="50" charset="-128"/>
                      </a:endParaRPr>
                    </a:p>
                    <a:p>
                      <a:pPr algn="l"/>
                      <a:r>
                        <a:rPr kumimoji="1" lang="ja-JP" altLang="en-US" sz="1100" b="1" dirty="0">
                          <a:latin typeface="Meiryo UI" panose="020B0604030504040204" pitchFamily="50" charset="-128"/>
                          <a:ea typeface="Meiryo UI" panose="020B0604030504040204" pitchFamily="50" charset="-128"/>
                        </a:rPr>
                        <a:t>③万が一発生した時の対策</a:t>
                      </a:r>
                    </a:p>
                  </a:txBody>
                  <a:tcPr anchor="ctr">
                    <a:solidFill>
                      <a:schemeClr val="bg1"/>
                    </a:solidFill>
                  </a:tcPr>
                </a:tc>
                <a:extLst>
                  <a:ext uri="{0D108BD9-81ED-4DB2-BD59-A6C34878D82A}">
                    <a16:rowId xmlns:a16="http://schemas.microsoft.com/office/drawing/2014/main" val="2926237949"/>
                  </a:ext>
                </a:extLst>
              </a:tr>
              <a:tr h="1231060">
                <a:tc>
                  <a:txBody>
                    <a:bodyPr/>
                    <a:lstStyle/>
                    <a:p>
                      <a:pPr marL="0" indent="0">
                        <a:buFont typeface="+mj-ea"/>
                        <a:buNone/>
                      </a:pPr>
                      <a:r>
                        <a:rPr kumimoji="1" lang="ja-JP" altLang="en-US" sz="1200" dirty="0">
                          <a:latin typeface="Meiryo UI" panose="020B0604030504040204" pitchFamily="50" charset="-128"/>
                          <a:ea typeface="Meiryo UI" panose="020B0604030504040204" pitchFamily="50" charset="-128"/>
                        </a:rPr>
                        <a:t>在庫を低減した結果、欠品発生頻度が増加する</a:t>
                      </a:r>
                      <a:endParaRPr kumimoji="1" lang="en-US" altLang="ja-JP" sz="1200" dirty="0">
                        <a:latin typeface="Meiryo UI" panose="020B0604030504040204" pitchFamily="50" charset="-128"/>
                        <a:ea typeface="Meiryo UI" panose="020B0604030504040204" pitchFamily="50" charset="-128"/>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5</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要</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marL="180975" indent="-180975">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後工程含めた工程スルーで在庫を適正化できていない</a:t>
                      </a:r>
                    </a:p>
                  </a:txBody>
                  <a:tcPr>
                    <a:lnB w="12700" cap="flat" cmpd="sng" algn="ctr">
                      <a:solidFill>
                        <a:schemeClr val="tx1"/>
                      </a:solidFill>
                      <a:prstDash val="solid"/>
                      <a:round/>
                      <a:headEnd type="none" w="med" len="med"/>
                      <a:tailEnd type="none" w="med" len="med"/>
                    </a:lnB>
                    <a:solidFill>
                      <a:schemeClr val="bg1"/>
                    </a:solidFill>
                  </a:tcPr>
                </a:tc>
                <a:tc>
                  <a:txBody>
                    <a:bodyPr/>
                    <a:lstStyle/>
                    <a:p>
                      <a:pPr marL="266700" marR="0" indent="-2667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baseline="0" dirty="0">
                          <a:latin typeface="Meiryo UI" panose="020B0604030504040204" pitchFamily="50" charset="-128"/>
                          <a:ea typeface="Meiryo UI" panose="020B0604030504040204" pitchFamily="50" charset="-128"/>
                        </a:rPr>
                        <a:t>欠品リスクを定量化し、適正な在庫を見極める</a:t>
                      </a:r>
                      <a:endParaRPr kumimoji="1" lang="en-US" altLang="ja-JP" sz="1200" dirty="0">
                        <a:latin typeface="Meiryo UI" panose="020B0604030504040204" pitchFamily="50" charset="-128"/>
                        <a:ea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 typeface="+mj-ea"/>
                        <a:buNone/>
                        <a:tabLst/>
                        <a:defRPr/>
                      </a:pPr>
                      <a:r>
                        <a:rPr kumimoji="1" lang="ja-JP" altLang="en-US" sz="1200" dirty="0">
                          <a:latin typeface="Meiryo UI" panose="020B0604030504040204" pitchFamily="50" charset="-128"/>
                          <a:ea typeface="Meiryo UI" panose="020B0604030504040204" pitchFamily="50" charset="-128"/>
                        </a:rPr>
                        <a:t>②</a:t>
                      </a:r>
                      <a:r>
                        <a:rPr kumimoji="1" lang="ja-JP" altLang="en-US" sz="1200" baseline="0" dirty="0">
                          <a:latin typeface="Meiryo UI" panose="020B0604030504040204" pitchFamily="50" charset="-128"/>
                          <a:ea typeface="Meiryo UI" panose="020B0604030504040204" pitchFamily="50" charset="-128"/>
                        </a:rPr>
                        <a:t>　欠品が起こる前にアラート出す</a:t>
                      </a:r>
                      <a:endParaRPr kumimoji="1" lang="en-US" altLang="ja-JP" sz="1200" baseline="0" dirty="0">
                        <a:latin typeface="Meiryo UI" panose="020B0604030504040204" pitchFamily="50" charset="-128"/>
                        <a:ea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 typeface="+mj-ea"/>
                        <a:buNone/>
                        <a:tabLst/>
                        <a:defRPr/>
                      </a:pPr>
                      <a:r>
                        <a:rPr kumimoji="1" lang="ja-JP" altLang="en-US" sz="1200" dirty="0">
                          <a:latin typeface="Meiryo UI" panose="020B0604030504040204" pitchFamily="50" charset="-128"/>
                          <a:ea typeface="Meiryo UI" panose="020B0604030504040204" pitchFamily="50" charset="-128"/>
                        </a:rPr>
                        <a:t>③</a:t>
                      </a:r>
                      <a:r>
                        <a:rPr kumimoji="1" lang="ja-JP" altLang="en-US" sz="1200" baseline="0" dirty="0">
                          <a:latin typeface="Meiryo UI" panose="020B0604030504040204" pitchFamily="50" charset="-128"/>
                          <a:ea typeface="Meiryo UI" panose="020B0604030504040204" pitchFamily="50" charset="-128"/>
                        </a:rPr>
                        <a:t>　モノを取りに行く</a:t>
                      </a:r>
                      <a:endParaRPr kumimoji="1" lang="en-US" altLang="ja-JP" sz="1200" dirty="0">
                        <a:latin typeface="Meiryo UI" panose="020B0604030504040204" pitchFamily="50" charset="-128"/>
                        <a:ea typeface="Meiryo UI" panose="020B0604030504040204" pitchFamily="50" charset="-128"/>
                      </a:endParaRP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5797649"/>
                  </a:ext>
                </a:extLst>
              </a:tr>
              <a:tr h="782339">
                <a:tc>
                  <a:txBody>
                    <a:bodyPr/>
                    <a:lstStyle/>
                    <a:p>
                      <a:pPr marL="0" indent="0">
                        <a:buFont typeface="+mj-lt"/>
                        <a:buNone/>
                      </a:pPr>
                      <a:r>
                        <a:rPr kumimoji="1" lang="ja-JP" altLang="en-US" sz="1200" dirty="0">
                          <a:latin typeface="Meiryo UI" panose="020B0604030504040204" pitchFamily="50" charset="-128"/>
                          <a:ea typeface="Meiryo UI" panose="020B0604030504040204" pitchFamily="50" charset="-128"/>
                        </a:rPr>
                        <a:t>システムを０から開発するより、他社のソリューションを導入する方が費用・工数がかからないことが発覚する</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5</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要</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0975" marR="0" lvl="0" indent="-180975" algn="l" defTabSz="83594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a:latin typeface="Meiryo UI" panose="020B0604030504040204" pitchFamily="50" charset="-128"/>
                          <a:ea typeface="Meiryo UI" panose="020B0604030504040204" pitchFamily="50" charset="-128"/>
                        </a:rPr>
                        <a:t>同様事例のリサーチ不足</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66700" marR="0" indent="-2667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dirty="0">
                          <a:latin typeface="Meiryo UI" panose="020B0604030504040204" pitchFamily="50" charset="-128"/>
                          <a:ea typeface="Meiryo UI" panose="020B0604030504040204" pitchFamily="50" charset="-128"/>
                        </a:rPr>
                        <a:t>事前に社内事例、社外事例の調査を行う。</a:t>
                      </a:r>
                      <a:endParaRPr kumimoji="1" lang="en-US" altLang="ja-JP" sz="1200" dirty="0">
                        <a:latin typeface="Meiryo UI" panose="020B0604030504040204" pitchFamily="50" charset="-128"/>
                        <a:ea typeface="Meiryo UI" panose="020B0604030504040204" pitchFamily="50" charset="-128"/>
                      </a:endParaRPr>
                    </a:p>
                    <a:p>
                      <a:pPr marL="266700" marR="0" lvl="0" indent="-266700" algn="l" defTabSz="835944"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baseline="0" dirty="0">
                          <a:latin typeface="Meiryo UI" panose="020B0604030504040204" pitchFamily="50" charset="-128"/>
                          <a:ea typeface="Meiryo UI" panose="020B0604030504040204" pitchFamily="50" charset="-128"/>
                        </a:rPr>
                        <a:t>調査の優先度を上げて投入工数を最小限にする</a:t>
                      </a:r>
                      <a:endParaRPr kumimoji="1" lang="en-US" altLang="ja-JP" sz="1200" dirty="0">
                        <a:latin typeface="Meiryo UI" panose="020B0604030504040204" pitchFamily="50" charset="-128"/>
                        <a:ea typeface="Meiryo UI" panose="020B0604030504040204" pitchFamily="50" charset="-128"/>
                      </a:endParaRPr>
                    </a:p>
                    <a:p>
                      <a:pPr marL="266700" marR="0" lvl="0" indent="-266700" algn="l" defTabSz="835944"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dirty="0">
                          <a:latin typeface="Meiryo UI" panose="020B0604030504040204" pitchFamily="50" charset="-128"/>
                          <a:ea typeface="Meiryo UI" panose="020B0604030504040204" pitchFamily="50" charset="-128"/>
                        </a:rPr>
                        <a:t>他事例をリサーチし、部分的に活用して工数削減できるものがあれば採用する</a:t>
                      </a:r>
                      <a:endParaRPr kumimoji="1" lang="en-US" altLang="ja-JP" sz="1200" dirty="0">
                        <a:latin typeface="Meiryo UI" panose="020B0604030504040204" pitchFamily="50" charset="-128"/>
                        <a:ea typeface="Meiryo UI" panose="020B0604030504040204" pitchFamily="50" charset="-128"/>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2561901"/>
                  </a:ext>
                </a:extLst>
              </a:tr>
              <a:tr h="1066919">
                <a:tc>
                  <a:txBody>
                    <a:bodyPr/>
                    <a:lstStyle/>
                    <a:p>
                      <a:pPr marL="0" indent="0">
                        <a:buFont typeface="+mj-lt"/>
                        <a:buNone/>
                      </a:pPr>
                      <a:r>
                        <a:rPr kumimoji="1" lang="ja-JP" altLang="en-US" sz="1200" dirty="0">
                          <a:latin typeface="Meiryo UI" panose="020B0604030504040204" pitchFamily="50" charset="-128"/>
                          <a:ea typeface="Meiryo UI" panose="020B0604030504040204" pitchFamily="50" charset="-128"/>
                        </a:rPr>
                        <a:t>イニシャルコストとランニングコスト肥大により、投資対効果が見合わなくなる</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4</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否</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0975" indent="-180975">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事前に課題整理を正確に行っていない</a:t>
                      </a:r>
                      <a:endParaRPr kumimoji="1" lang="en-US" altLang="ja-JP" sz="1200" dirty="0">
                        <a:latin typeface="Meiryo UI" panose="020B0604030504040204" pitchFamily="50" charset="-128"/>
                        <a:ea typeface="Meiryo UI" panose="020B0604030504040204" pitchFamily="50" charset="-128"/>
                      </a:endParaRPr>
                    </a:p>
                    <a:p>
                      <a:pPr marL="180975" indent="-180975">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活用イメージの検討不足</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66700" indent="-266700">
                        <a:buFont typeface="+mj-ea"/>
                        <a:buAutoNum type="circleNumDbPlain"/>
                      </a:pPr>
                      <a:r>
                        <a:rPr kumimoji="1" lang="ja-JP" altLang="en-US" sz="1200" dirty="0">
                          <a:latin typeface="Meiryo UI" panose="020B0604030504040204" pitchFamily="50" charset="-128"/>
                          <a:ea typeface="Meiryo UI" panose="020B0604030504040204" pitchFamily="50" charset="-128"/>
                        </a:rPr>
                        <a:t>事前に課題整理を正確に行う（プロのコンサルに介入してもらう等）</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　　</a:t>
                      </a:r>
                      <a:r>
                        <a:rPr kumimoji="1" lang="ja-JP" altLang="en-US" sz="1200" baseline="0" dirty="0">
                          <a:latin typeface="Meiryo UI" panose="020B0604030504040204" pitchFamily="50" charset="-128"/>
                          <a:ea typeface="Meiryo UI" panose="020B0604030504040204" pitchFamily="50" charset="-128"/>
                        </a:rPr>
                        <a:t> 活用イメージを具体化しておく</a:t>
                      </a:r>
                      <a:endParaRPr kumimoji="1" lang="en-US" altLang="ja-JP" sz="1200" baseline="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②　初期段階では</a:t>
                      </a:r>
                      <a:r>
                        <a:rPr kumimoji="1" lang="ja-JP" altLang="en-US" sz="1200" baseline="0" dirty="0">
                          <a:latin typeface="Meiryo UI" panose="020B0604030504040204" pitchFamily="50" charset="-128"/>
                          <a:ea typeface="Meiryo UI" panose="020B0604030504040204" pitchFamily="50" charset="-128"/>
                        </a:rPr>
                        <a:t>買い切りではなくサブス</a:t>
                      </a:r>
                      <a:endParaRPr kumimoji="1" lang="en-US" altLang="ja-JP" sz="1200" baseline="0" dirty="0">
                        <a:latin typeface="Meiryo UI" panose="020B0604030504040204" pitchFamily="50" charset="-128"/>
                        <a:ea typeface="Meiryo UI" panose="020B0604030504040204" pitchFamily="50" charset="-128"/>
                      </a:endParaRPr>
                    </a:p>
                    <a:p>
                      <a:pPr marL="0" indent="0">
                        <a:buFont typeface="+mj-ea"/>
                        <a:buNone/>
                      </a:pPr>
                      <a:r>
                        <a:rPr kumimoji="1" lang="ja-JP" altLang="en-US" sz="1200" baseline="0" dirty="0">
                          <a:latin typeface="Meiryo UI" panose="020B0604030504040204" pitchFamily="50" charset="-128"/>
                          <a:ea typeface="Meiryo UI" panose="020B0604030504040204" pitchFamily="50" charset="-128"/>
                        </a:rPr>
                        <a:t>　　 ク型にする</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③　ランニングコストがかからない対策に切り替える</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1720652"/>
                  </a:ext>
                </a:extLst>
              </a:tr>
              <a:tr h="1435840">
                <a:tc>
                  <a:txBody>
                    <a:bodyPr/>
                    <a:lstStyle/>
                    <a:p>
                      <a:pPr marL="0" indent="0">
                        <a:buFont typeface="+mj-lt"/>
                        <a:buNone/>
                      </a:pPr>
                      <a:r>
                        <a:rPr kumimoji="1" lang="ja-JP" altLang="en-US" sz="1200" dirty="0">
                          <a:latin typeface="Meiryo UI" panose="020B0604030504040204" pitchFamily="50" charset="-128"/>
                          <a:ea typeface="Meiryo UI" panose="020B0604030504040204" pitchFamily="50" charset="-128"/>
                        </a:rPr>
                        <a:t>副社長の鶴の一声により、プロジェクトが終了する</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4</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否</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marL="180975" indent="-180975">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副社長に費用対効果が薄いプロジェクトだと思われる</a:t>
                      </a:r>
                    </a:p>
                  </a:txBody>
                  <a:tcPr>
                    <a:lnT w="12700" cap="flat" cmpd="sng" algn="ctr">
                      <a:solidFill>
                        <a:schemeClr val="tx1"/>
                      </a:solidFill>
                      <a:prstDash val="solid"/>
                      <a:round/>
                      <a:headEnd type="none" w="med" len="med"/>
                      <a:tailEnd type="none" w="med" len="med"/>
                    </a:lnT>
                    <a:solidFill>
                      <a:schemeClr val="bg1"/>
                    </a:solidFill>
                  </a:tcPr>
                </a:tc>
                <a:tc>
                  <a:txBody>
                    <a:bodyPr/>
                    <a:lstStyle/>
                    <a:p>
                      <a:pPr marL="266700" indent="-266700">
                        <a:buFont typeface="+mj-ea"/>
                        <a:buAutoNum type="circleNumDbPlain"/>
                      </a:pPr>
                      <a:r>
                        <a:rPr kumimoji="1" lang="ja-JP" altLang="en-US" sz="1200" dirty="0">
                          <a:latin typeface="Meiryo UI" panose="020B0604030504040204" pitchFamily="50" charset="-128"/>
                          <a:ea typeface="Meiryo UI" panose="020B0604030504040204" pitchFamily="50" charset="-128"/>
                        </a:rPr>
                        <a:t>事前に課題整理を正確に行い効果が最大限出せる施策をする</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　　</a:t>
                      </a:r>
                      <a:r>
                        <a:rPr kumimoji="1" lang="ja-JP" altLang="en-US" sz="1200" baseline="0" dirty="0">
                          <a:latin typeface="Meiryo UI" panose="020B0604030504040204" pitchFamily="50" charset="-128"/>
                          <a:ea typeface="Meiryo UI" panose="020B0604030504040204" pitchFamily="50" charset="-128"/>
                        </a:rPr>
                        <a:t> 副社長と高頻度で認識を擦り合わせ</a:t>
                      </a:r>
                      <a:endParaRPr kumimoji="1" lang="en-US" altLang="ja-JP" sz="1200" baseline="0" dirty="0">
                        <a:latin typeface="Meiryo UI" panose="020B0604030504040204" pitchFamily="50" charset="-128"/>
                        <a:ea typeface="Meiryo UI" panose="020B0604030504040204" pitchFamily="50" charset="-128"/>
                      </a:endParaRPr>
                    </a:p>
                    <a:p>
                      <a:pPr marL="0" indent="0">
                        <a:buFont typeface="+mj-ea"/>
                        <a:buNone/>
                      </a:pPr>
                      <a:r>
                        <a:rPr kumimoji="1" lang="ja-JP" altLang="en-US" sz="1200" baseline="0" dirty="0">
                          <a:latin typeface="Meiryo UI" panose="020B0604030504040204" pitchFamily="50" charset="-128"/>
                          <a:ea typeface="Meiryo UI" panose="020B0604030504040204" pitchFamily="50" charset="-128"/>
                        </a:rPr>
                        <a:t>　 　する</a:t>
                      </a:r>
                      <a:endParaRPr kumimoji="1" lang="en-US" altLang="ja-JP" sz="1200" baseline="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②　本取り組みを応用できそうな部署と</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　　</a:t>
                      </a:r>
                      <a:r>
                        <a:rPr kumimoji="1" lang="ja-JP" altLang="en-US" sz="1200" baseline="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連携する　→　取り組みのノウハウを</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　　</a:t>
                      </a:r>
                      <a:r>
                        <a:rPr kumimoji="1" lang="ja-JP" altLang="en-US" sz="1200" baseline="0" dirty="0">
                          <a:latin typeface="Meiryo UI" panose="020B0604030504040204" pitchFamily="50" charset="-128"/>
                          <a:ea typeface="Meiryo UI" panose="020B0604030504040204" pitchFamily="50" charset="-128"/>
                        </a:rPr>
                        <a:t> そこで活かす</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③　構想を練り直し、再度取り組みの重要性を伝える。</a:t>
                      </a:r>
                    </a:p>
                    <a:p>
                      <a:pPr marL="266700" indent="-266700">
                        <a:buFont typeface="+mj-ea"/>
                        <a:buAutoNum type="circleNumDbPlain"/>
                      </a:pPr>
                      <a:endParaRPr kumimoji="1" lang="ja-JP" altLang="en-US" sz="1200" dirty="0">
                        <a:latin typeface="Meiryo UI" panose="020B0604030504040204" pitchFamily="50" charset="-128"/>
                        <a:ea typeface="Meiryo UI" panose="020B0604030504040204" pitchFamily="50" charset="-128"/>
                      </a:endParaRP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14531774"/>
                  </a:ext>
                </a:extLst>
              </a:tr>
            </a:tbl>
          </a:graphicData>
        </a:graphic>
      </p:graphicFrame>
    </p:spTree>
    <p:extLst>
      <p:ext uri="{BB962C8B-B14F-4D97-AF65-F5344CB8AC3E}">
        <p14:creationId xmlns:p14="http://schemas.microsoft.com/office/powerpoint/2010/main" val="938356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1220383" y="31177"/>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６　障害の予測と対策立案</a:t>
            </a:r>
          </a:p>
        </p:txBody>
      </p:sp>
      <p:grpSp>
        <p:nvGrpSpPr>
          <p:cNvPr id="12" name="グループ化 11"/>
          <p:cNvGrpSpPr/>
          <p:nvPr/>
        </p:nvGrpSpPr>
        <p:grpSpPr>
          <a:xfrm>
            <a:off x="90167" y="110561"/>
            <a:ext cx="4045728" cy="337641"/>
            <a:chOff x="98630" y="200192"/>
            <a:chExt cx="4425465" cy="369332"/>
          </a:xfrm>
        </p:grpSpPr>
        <p:grpSp>
          <p:nvGrpSpPr>
            <p:cNvPr id="14" name="グループ化 13"/>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5" name="山形 14"/>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graphicFrame>
        <p:nvGraphicFramePr>
          <p:cNvPr id="21" name="表 20"/>
          <p:cNvGraphicFramePr>
            <a:graphicFrameLocks noGrp="1"/>
          </p:cNvGraphicFramePr>
          <p:nvPr>
            <p:extLst>
              <p:ext uri="{D42A27DB-BD31-4B8C-83A1-F6EECF244321}">
                <p14:modId xmlns:p14="http://schemas.microsoft.com/office/powerpoint/2010/main" val="2012154626"/>
              </p:ext>
            </p:extLst>
          </p:nvPr>
        </p:nvGraphicFramePr>
        <p:xfrm>
          <a:off x="316335" y="692696"/>
          <a:ext cx="10531172" cy="3407000"/>
        </p:xfrm>
        <a:graphic>
          <a:graphicData uri="http://schemas.openxmlformats.org/drawingml/2006/table">
            <a:tbl>
              <a:tblPr firstRow="1" bandRow="1">
                <a:tableStyleId>{5940675A-B579-460E-94D1-54222C63F5DA}</a:tableStyleId>
              </a:tblPr>
              <a:tblGrid>
                <a:gridCol w="3510390">
                  <a:extLst>
                    <a:ext uri="{9D8B030D-6E8A-4147-A177-3AD203B41FA5}">
                      <a16:colId xmlns:a16="http://schemas.microsoft.com/office/drawing/2014/main" val="402101641"/>
                    </a:ext>
                  </a:extLst>
                </a:gridCol>
                <a:gridCol w="405045">
                  <a:extLst>
                    <a:ext uri="{9D8B030D-6E8A-4147-A177-3AD203B41FA5}">
                      <a16:colId xmlns:a16="http://schemas.microsoft.com/office/drawing/2014/main" val="2466694035"/>
                    </a:ext>
                  </a:extLst>
                </a:gridCol>
                <a:gridCol w="360040">
                  <a:extLst>
                    <a:ext uri="{9D8B030D-6E8A-4147-A177-3AD203B41FA5}">
                      <a16:colId xmlns:a16="http://schemas.microsoft.com/office/drawing/2014/main" val="3266273419"/>
                    </a:ext>
                  </a:extLst>
                </a:gridCol>
                <a:gridCol w="450050">
                  <a:extLst>
                    <a:ext uri="{9D8B030D-6E8A-4147-A177-3AD203B41FA5}">
                      <a16:colId xmlns:a16="http://schemas.microsoft.com/office/drawing/2014/main" val="2272056161"/>
                    </a:ext>
                  </a:extLst>
                </a:gridCol>
                <a:gridCol w="360040">
                  <a:extLst>
                    <a:ext uri="{9D8B030D-6E8A-4147-A177-3AD203B41FA5}">
                      <a16:colId xmlns:a16="http://schemas.microsoft.com/office/drawing/2014/main" val="2608910327"/>
                    </a:ext>
                  </a:extLst>
                </a:gridCol>
                <a:gridCol w="2700300">
                  <a:extLst>
                    <a:ext uri="{9D8B030D-6E8A-4147-A177-3AD203B41FA5}">
                      <a16:colId xmlns:a16="http://schemas.microsoft.com/office/drawing/2014/main" val="2563537724"/>
                    </a:ext>
                  </a:extLst>
                </a:gridCol>
                <a:gridCol w="2745307">
                  <a:extLst>
                    <a:ext uri="{9D8B030D-6E8A-4147-A177-3AD203B41FA5}">
                      <a16:colId xmlns:a16="http://schemas.microsoft.com/office/drawing/2014/main" val="3473898294"/>
                    </a:ext>
                  </a:extLst>
                </a:gridCol>
              </a:tblGrid>
              <a:tr h="848064">
                <a:tc>
                  <a:txBody>
                    <a:bodyPr/>
                    <a:lstStyle/>
                    <a:p>
                      <a:pPr algn="ctr"/>
                      <a:r>
                        <a:rPr kumimoji="1" lang="ja-JP" altLang="en-US" sz="1400" b="1" dirty="0">
                          <a:latin typeface="Meiryo UI" panose="020B0604030504040204" pitchFamily="50" charset="-128"/>
                          <a:ea typeface="Meiryo UI" panose="020B0604030504040204" pitchFamily="50" charset="-128"/>
                        </a:rPr>
                        <a:t>想定される障害（リスク）</a:t>
                      </a:r>
                    </a:p>
                  </a:txBody>
                  <a:tcPr anchor="ct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発生</a:t>
                      </a:r>
                      <a:endParaRPr kumimoji="1" lang="en-US" altLang="ja-JP" sz="1400" b="1" dirty="0">
                        <a:latin typeface="Meiryo UI" panose="020B0604030504040204" pitchFamily="50" charset="-128"/>
                        <a:ea typeface="Meiryo UI" panose="020B0604030504040204" pitchFamily="50" charset="-128"/>
                      </a:endParaRPr>
                    </a:p>
                    <a:p>
                      <a:pPr algn="ctr"/>
                      <a:r>
                        <a:rPr kumimoji="1" lang="ja-JP" altLang="en-US" sz="1400" b="1" dirty="0">
                          <a:latin typeface="Meiryo UI" panose="020B0604030504040204" pitchFamily="50" charset="-128"/>
                          <a:ea typeface="Meiryo UI" panose="020B0604030504040204" pitchFamily="50" charset="-128"/>
                        </a:rPr>
                        <a:t>確率</a:t>
                      </a:r>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影響度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合計点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対策要否</a:t>
                      </a:r>
                      <a:endParaRPr kumimoji="1" lang="en-US" altLang="ja-JP" sz="1400" b="1"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発生原因</a:t>
                      </a:r>
                    </a:p>
                  </a:txBody>
                  <a:tcPr anchor="ct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対策案</a:t>
                      </a:r>
                      <a:endParaRPr kumimoji="1" lang="en-US" altLang="ja-JP" sz="1400" b="1" dirty="0">
                        <a:latin typeface="Meiryo UI" panose="020B0604030504040204" pitchFamily="50" charset="-128"/>
                        <a:ea typeface="Meiryo UI" panose="020B0604030504040204" pitchFamily="50" charset="-128"/>
                      </a:endParaRPr>
                    </a:p>
                    <a:p>
                      <a:pPr algn="l"/>
                      <a:r>
                        <a:rPr kumimoji="1" lang="ja-JP" altLang="en-US" sz="1100" b="1" dirty="0">
                          <a:latin typeface="Meiryo UI" panose="020B0604030504040204" pitchFamily="50" charset="-128"/>
                          <a:ea typeface="Meiryo UI" panose="020B0604030504040204" pitchFamily="50" charset="-128"/>
                        </a:rPr>
                        <a:t>①発生させないための対策</a:t>
                      </a:r>
                      <a:endParaRPr kumimoji="1" lang="en-US" altLang="ja-JP" sz="1100" b="1" dirty="0">
                        <a:latin typeface="Meiryo UI" panose="020B0604030504040204" pitchFamily="50" charset="-128"/>
                        <a:ea typeface="Meiryo UI" panose="020B0604030504040204" pitchFamily="50" charset="-128"/>
                      </a:endParaRPr>
                    </a:p>
                    <a:p>
                      <a:pPr algn="l"/>
                      <a:r>
                        <a:rPr kumimoji="1" lang="ja-JP" altLang="en-US" sz="1100" b="1" dirty="0">
                          <a:latin typeface="Meiryo UI" panose="020B0604030504040204" pitchFamily="50" charset="-128"/>
                          <a:ea typeface="Meiryo UI" panose="020B0604030504040204" pitchFamily="50" charset="-128"/>
                        </a:rPr>
                        <a:t>②発生時の影響を軽減する対策</a:t>
                      </a:r>
                      <a:endParaRPr kumimoji="1" lang="en-US" altLang="ja-JP" sz="1100" b="1" dirty="0">
                        <a:latin typeface="Meiryo UI" panose="020B0604030504040204" pitchFamily="50" charset="-128"/>
                        <a:ea typeface="Meiryo UI" panose="020B0604030504040204" pitchFamily="50" charset="-128"/>
                      </a:endParaRPr>
                    </a:p>
                    <a:p>
                      <a:pPr algn="l"/>
                      <a:r>
                        <a:rPr kumimoji="1" lang="ja-JP" altLang="en-US" sz="1100" b="1" dirty="0">
                          <a:latin typeface="Meiryo UI" panose="020B0604030504040204" pitchFamily="50" charset="-128"/>
                          <a:ea typeface="Meiryo UI" panose="020B0604030504040204" pitchFamily="50" charset="-128"/>
                        </a:rPr>
                        <a:t>③万が一発生した時の対策</a:t>
                      </a:r>
                    </a:p>
                  </a:txBody>
                  <a:tcPr anchor="ctr">
                    <a:solidFill>
                      <a:schemeClr val="bg1"/>
                    </a:solidFill>
                  </a:tcPr>
                </a:tc>
                <a:extLst>
                  <a:ext uri="{0D108BD9-81ED-4DB2-BD59-A6C34878D82A}">
                    <a16:rowId xmlns:a16="http://schemas.microsoft.com/office/drawing/2014/main" val="2926237949"/>
                  </a:ext>
                </a:extLst>
              </a:tr>
              <a:tr h="1231060">
                <a:tc>
                  <a:txBody>
                    <a:bodyPr/>
                    <a:lstStyle/>
                    <a:p>
                      <a:pPr marL="0" indent="0">
                        <a:buFont typeface="+mj-ea"/>
                        <a:buNone/>
                      </a:pPr>
                      <a:r>
                        <a:rPr kumimoji="1" lang="ja-JP" altLang="en-US" sz="1200" dirty="0">
                          <a:latin typeface="Meiryo UI" panose="020B0604030504040204" pitchFamily="50" charset="-128"/>
                          <a:ea typeface="Meiryo UI" panose="020B0604030504040204" pitchFamily="50" charset="-128"/>
                        </a:rPr>
                        <a:t>在庫を低減した結果、欠品発生頻度が増加する</a:t>
                      </a:r>
                      <a:endParaRPr kumimoji="1" lang="en-US" altLang="ja-JP" sz="1200" dirty="0">
                        <a:latin typeface="Meiryo UI" panose="020B0604030504040204" pitchFamily="50" charset="-128"/>
                        <a:ea typeface="Meiryo UI" panose="020B0604030504040204" pitchFamily="50" charset="-128"/>
                      </a:endParaRPr>
                    </a:p>
                  </a:txBody>
                  <a:tcPr>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5</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要</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marL="180975" indent="-180975">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後工程含めた工程スルーで在庫を適正化できていない</a:t>
                      </a:r>
                    </a:p>
                  </a:txBody>
                  <a:tcPr>
                    <a:solidFill>
                      <a:schemeClr val="bg1"/>
                    </a:solidFill>
                  </a:tcPr>
                </a:tc>
                <a:tc>
                  <a:txBody>
                    <a:bodyPr/>
                    <a:lstStyle/>
                    <a:p>
                      <a:pPr marL="266700" marR="0" indent="-2667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baseline="0" dirty="0">
                          <a:latin typeface="Meiryo UI" panose="020B0604030504040204" pitchFamily="50" charset="-128"/>
                          <a:ea typeface="Meiryo UI" panose="020B0604030504040204" pitchFamily="50" charset="-128"/>
                        </a:rPr>
                        <a:t>欠品リスクを定量化し、適正な在庫を見極める</a:t>
                      </a:r>
                      <a:endParaRPr kumimoji="1" lang="en-US" altLang="ja-JP" sz="1200" dirty="0">
                        <a:latin typeface="Meiryo UI" panose="020B0604030504040204" pitchFamily="50" charset="-128"/>
                        <a:ea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 typeface="+mj-ea"/>
                        <a:buNone/>
                        <a:tabLst/>
                        <a:defRPr/>
                      </a:pPr>
                      <a:r>
                        <a:rPr kumimoji="1" lang="ja-JP" altLang="en-US" sz="1200" dirty="0">
                          <a:latin typeface="Meiryo UI" panose="020B0604030504040204" pitchFamily="50" charset="-128"/>
                          <a:ea typeface="Meiryo UI" panose="020B0604030504040204" pitchFamily="50" charset="-128"/>
                        </a:rPr>
                        <a:t>②</a:t>
                      </a:r>
                      <a:r>
                        <a:rPr kumimoji="1" lang="ja-JP" altLang="en-US" sz="1200" baseline="0" dirty="0">
                          <a:latin typeface="Meiryo UI" panose="020B0604030504040204" pitchFamily="50" charset="-128"/>
                          <a:ea typeface="Meiryo UI" panose="020B0604030504040204" pitchFamily="50" charset="-128"/>
                        </a:rPr>
                        <a:t>　欠品が起こる前にアラート出す</a:t>
                      </a:r>
                      <a:endParaRPr kumimoji="1" lang="en-US" altLang="ja-JP" sz="1200" baseline="0" dirty="0">
                        <a:latin typeface="Meiryo UI" panose="020B0604030504040204" pitchFamily="50" charset="-128"/>
                        <a:ea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 typeface="+mj-ea"/>
                        <a:buNone/>
                        <a:tabLst/>
                        <a:defRPr/>
                      </a:pPr>
                      <a:r>
                        <a:rPr kumimoji="1" lang="ja-JP" altLang="en-US" sz="1200" dirty="0">
                          <a:latin typeface="Meiryo UI" panose="020B0604030504040204" pitchFamily="50" charset="-128"/>
                          <a:ea typeface="Meiryo UI" panose="020B0604030504040204" pitchFamily="50" charset="-128"/>
                        </a:rPr>
                        <a:t>③</a:t>
                      </a:r>
                      <a:r>
                        <a:rPr kumimoji="1" lang="ja-JP" altLang="en-US" sz="1200" baseline="0" dirty="0">
                          <a:latin typeface="Meiryo UI" panose="020B0604030504040204" pitchFamily="50" charset="-128"/>
                          <a:ea typeface="Meiryo UI" panose="020B0604030504040204" pitchFamily="50" charset="-128"/>
                        </a:rPr>
                        <a:t>　モノを取りに行く</a:t>
                      </a:r>
                      <a:endParaRPr kumimoji="1" lang="en-US" altLang="ja-JP" sz="1200" dirty="0">
                        <a:latin typeface="Meiryo UI" panose="020B0604030504040204" pitchFamily="50" charset="-128"/>
                        <a:ea typeface="Meiryo UI" panose="020B0604030504040204" pitchFamily="50" charset="-128"/>
                      </a:endParaRPr>
                    </a:p>
                  </a:txBody>
                  <a:tcPr>
                    <a:solidFill>
                      <a:schemeClr val="bg1"/>
                    </a:solidFill>
                  </a:tcPr>
                </a:tc>
                <a:extLst>
                  <a:ext uri="{0D108BD9-81ED-4DB2-BD59-A6C34878D82A}">
                    <a16:rowId xmlns:a16="http://schemas.microsoft.com/office/drawing/2014/main" val="1015797649"/>
                  </a:ext>
                </a:extLst>
              </a:tr>
              <a:tr h="1231060">
                <a:tc>
                  <a:txBody>
                    <a:bodyPr/>
                    <a:lstStyle/>
                    <a:p>
                      <a:pPr marL="0" indent="0">
                        <a:buFont typeface="+mj-ea"/>
                        <a:buNone/>
                      </a:pPr>
                      <a:endParaRPr kumimoji="1" lang="en-US" altLang="ja-JP" sz="1200" dirty="0">
                        <a:latin typeface="Meiryo UI" panose="020B0604030504040204" pitchFamily="50" charset="-128"/>
                        <a:ea typeface="Meiryo UI" panose="020B0604030504040204" pitchFamily="50" charset="-128"/>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marL="180975" indent="-180975">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 typeface="+mj-ea"/>
                        <a:buNone/>
                        <a:tabLst/>
                        <a:defRPr/>
                      </a:pPr>
                      <a:endParaRPr kumimoji="1" lang="en-US" altLang="ja-JP" sz="1200" dirty="0">
                        <a:latin typeface="Meiryo UI" panose="020B0604030504040204" pitchFamily="50" charset="-128"/>
                        <a:ea typeface="Meiryo UI" panose="020B0604030504040204" pitchFamily="50" charset="-128"/>
                      </a:endParaRP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93275894"/>
                  </a:ext>
                </a:extLst>
              </a:tr>
            </a:tbl>
          </a:graphicData>
        </a:graphic>
      </p:graphicFrame>
    </p:spTree>
    <p:extLst>
      <p:ext uri="{BB962C8B-B14F-4D97-AF65-F5344CB8AC3E}">
        <p14:creationId xmlns:p14="http://schemas.microsoft.com/office/powerpoint/2010/main" val="1865547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23554"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７　実行計画の策定</a:t>
            </a:r>
          </a:p>
        </p:txBody>
      </p:sp>
      <p:grpSp>
        <p:nvGrpSpPr>
          <p:cNvPr id="12" name="グループ化 11"/>
          <p:cNvGrpSpPr/>
          <p:nvPr/>
        </p:nvGrpSpPr>
        <p:grpSpPr>
          <a:xfrm>
            <a:off x="90167" y="109519"/>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6" name="山形 15"/>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0551"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シナリオを具体的に</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「何を、いつまでに」</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（＝実施事項）と、</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「どのレベルまで」</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（＝完了基準）に落とし込み、</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時系列で整理</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a:t>
            </a: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実行計画を策定し</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関係者と共有</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ことで、協力してやりきることができる</a:t>
            </a:r>
          </a:p>
        </p:txBody>
      </p:sp>
    </p:spTree>
    <p:extLst>
      <p:ext uri="{BB962C8B-B14F-4D97-AF65-F5344CB8AC3E}">
        <p14:creationId xmlns:p14="http://schemas.microsoft.com/office/powerpoint/2010/main" val="2514908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23554" y="44624"/>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７　実行計画の策定</a:t>
            </a:r>
          </a:p>
        </p:txBody>
      </p:sp>
      <p:grpSp>
        <p:nvGrpSpPr>
          <p:cNvPr id="12" name="グループ化 11"/>
          <p:cNvGrpSpPr/>
          <p:nvPr/>
        </p:nvGrpSpPr>
        <p:grpSpPr>
          <a:xfrm>
            <a:off x="90167" y="109519"/>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6" name="山形 15"/>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graphicFrame>
        <p:nvGraphicFramePr>
          <p:cNvPr id="15" name="表 14"/>
          <p:cNvGraphicFramePr>
            <a:graphicFrameLocks noGrp="1"/>
          </p:cNvGraphicFramePr>
          <p:nvPr>
            <p:extLst>
              <p:ext uri="{D42A27DB-BD31-4B8C-83A1-F6EECF244321}">
                <p14:modId xmlns:p14="http://schemas.microsoft.com/office/powerpoint/2010/main" val="2463930435"/>
              </p:ext>
            </p:extLst>
          </p:nvPr>
        </p:nvGraphicFramePr>
        <p:xfrm>
          <a:off x="964407" y="620688"/>
          <a:ext cx="8190910" cy="5868653"/>
        </p:xfrm>
        <a:graphic>
          <a:graphicData uri="http://schemas.openxmlformats.org/drawingml/2006/table">
            <a:tbl>
              <a:tblPr firstRow="1" bandRow="1">
                <a:tableStyleId>{5940675A-B579-460E-94D1-54222C63F5DA}</a:tableStyleId>
              </a:tblPr>
              <a:tblGrid>
                <a:gridCol w="1710190">
                  <a:extLst>
                    <a:ext uri="{9D8B030D-6E8A-4147-A177-3AD203B41FA5}">
                      <a16:colId xmlns:a16="http://schemas.microsoft.com/office/drawing/2014/main" val="2600282658"/>
                    </a:ext>
                  </a:extLst>
                </a:gridCol>
                <a:gridCol w="6480720">
                  <a:extLst>
                    <a:ext uri="{9D8B030D-6E8A-4147-A177-3AD203B41FA5}">
                      <a16:colId xmlns:a16="http://schemas.microsoft.com/office/drawing/2014/main" val="2331003724"/>
                    </a:ext>
                  </a:extLst>
                </a:gridCol>
              </a:tblGrid>
              <a:tr h="394805">
                <a:tc>
                  <a:txBody>
                    <a:bodyPr/>
                    <a:lstStyle/>
                    <a:p>
                      <a:pPr algn="ctr"/>
                      <a:r>
                        <a:rPr kumimoji="1" lang="ja-JP" altLang="en-US" sz="1400" b="1" dirty="0">
                          <a:latin typeface="Meiryo UI" panose="020B0604030504040204" pitchFamily="50" charset="-128"/>
                          <a:ea typeface="Meiryo UI" panose="020B0604030504040204" pitchFamily="50" charset="-128"/>
                        </a:rPr>
                        <a:t>項目</a:t>
                      </a:r>
                    </a:p>
                  </a:txBody>
                  <a:tcPr anchor="ctr">
                    <a:solidFill>
                      <a:srgbClr val="CCFFFF"/>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内容</a:t>
                      </a:r>
                    </a:p>
                  </a:txBody>
                  <a:tcPr anchor="ctr">
                    <a:solidFill>
                      <a:srgbClr val="CCFFFF"/>
                    </a:solidFill>
                  </a:tcPr>
                </a:tc>
                <a:extLst>
                  <a:ext uri="{0D108BD9-81ED-4DB2-BD59-A6C34878D82A}">
                    <a16:rowId xmlns:a16="http://schemas.microsoft.com/office/drawing/2014/main" val="2930812505"/>
                  </a:ext>
                </a:extLst>
              </a:tr>
              <a:tr h="1062560">
                <a:tc>
                  <a:txBody>
                    <a:bodyPr/>
                    <a:lstStyle/>
                    <a:p>
                      <a:r>
                        <a:rPr kumimoji="1" lang="ja-JP" altLang="en-US" sz="1400" b="1" dirty="0">
                          <a:latin typeface="Meiryo UI" panose="020B0604030504040204" pitchFamily="50" charset="-128"/>
                          <a:ea typeface="Meiryo UI" panose="020B0604030504040204" pitchFamily="50" charset="-128"/>
                        </a:rPr>
                        <a:t>制約条件・前提条件</a:t>
                      </a:r>
                    </a:p>
                  </a:txBody>
                  <a:tcPr anchor="ctr" anchorCtr="1">
                    <a:solidFill>
                      <a:srgbClr val="CCFFFF"/>
                    </a:solidFill>
                  </a:tcPr>
                </a:tc>
                <a:tc>
                  <a:txBody>
                    <a:bodyPr/>
                    <a:lstStyle/>
                    <a:p>
                      <a:pPr marL="177800" indent="-17780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開始月：</a:t>
                      </a:r>
                      <a:r>
                        <a:rPr kumimoji="1" lang="en-US" altLang="ja-JP" sz="1400" dirty="0">
                          <a:latin typeface="Meiryo UI" panose="020B0604030504040204" pitchFamily="50" charset="-128"/>
                          <a:ea typeface="Meiryo UI" panose="020B0604030504040204" pitchFamily="50" charset="-128"/>
                        </a:rPr>
                        <a:t>2023</a:t>
                      </a:r>
                      <a:r>
                        <a:rPr kumimoji="1" lang="ja-JP" altLang="en-US" sz="1400" dirty="0">
                          <a:latin typeface="Meiryo UI" panose="020B0604030504040204" pitchFamily="50" charset="-128"/>
                          <a:ea typeface="Meiryo UI" panose="020B0604030504040204" pitchFamily="50" charset="-128"/>
                        </a:rPr>
                        <a:t>年</a:t>
                      </a:r>
                      <a:r>
                        <a:rPr kumimoji="1" lang="en-US" altLang="ja-JP" sz="1400" dirty="0">
                          <a:latin typeface="Meiryo UI" panose="020B0604030504040204" pitchFamily="50" charset="-128"/>
                          <a:ea typeface="Meiryo UI" panose="020B0604030504040204" pitchFamily="50" charset="-128"/>
                        </a:rPr>
                        <a:t>7</a:t>
                      </a:r>
                      <a:r>
                        <a:rPr kumimoji="1" lang="ja-JP" altLang="en-US" sz="1400" dirty="0">
                          <a:latin typeface="Meiryo UI" panose="020B0604030504040204" pitchFamily="50" charset="-128"/>
                          <a:ea typeface="Meiryo UI" panose="020B0604030504040204" pitchFamily="50" charset="-128"/>
                        </a:rPr>
                        <a:t>月</a:t>
                      </a:r>
                      <a:endParaRPr kumimoji="1" lang="en-US" altLang="ja-JP" sz="1400" dirty="0">
                        <a:latin typeface="Meiryo UI" panose="020B0604030504040204" pitchFamily="50" charset="-128"/>
                        <a:ea typeface="Meiryo UI" panose="020B0604030504040204" pitchFamily="50" charset="-128"/>
                      </a:endParaRPr>
                    </a:p>
                    <a:p>
                      <a:pPr marL="177800" indent="-17780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予算：</a:t>
                      </a:r>
                      <a:r>
                        <a:rPr kumimoji="1" lang="en-US" altLang="ja-JP" sz="1400" dirty="0">
                          <a:latin typeface="Meiryo UI" panose="020B0604030504040204" pitchFamily="50" charset="-128"/>
                          <a:ea typeface="Meiryo UI" panose="020B0604030504040204" pitchFamily="50" charset="-128"/>
                        </a:rPr>
                        <a:t>180</a:t>
                      </a:r>
                      <a:r>
                        <a:rPr kumimoji="1" lang="ja-JP" altLang="en-US" sz="1400" dirty="0">
                          <a:latin typeface="Meiryo UI" panose="020B0604030504040204" pitchFamily="50" charset="-128"/>
                          <a:ea typeface="Meiryo UI" panose="020B0604030504040204" pitchFamily="50" charset="-128"/>
                        </a:rPr>
                        <a:t>万以内</a:t>
                      </a:r>
                      <a:endParaRPr kumimoji="1" lang="en-US" altLang="ja-JP" sz="1400" dirty="0">
                        <a:latin typeface="Meiryo UI" panose="020B0604030504040204" pitchFamily="50" charset="-128"/>
                        <a:ea typeface="Meiryo UI" panose="020B0604030504040204" pitchFamily="50" charset="-128"/>
                      </a:endParaRPr>
                    </a:p>
                  </a:txBody>
                  <a:tcPr anchor="ctr">
                    <a:solidFill>
                      <a:schemeClr val="bg1"/>
                    </a:solidFill>
                  </a:tcPr>
                </a:tc>
                <a:extLst>
                  <a:ext uri="{0D108BD9-81ED-4DB2-BD59-A6C34878D82A}">
                    <a16:rowId xmlns:a16="http://schemas.microsoft.com/office/drawing/2014/main" val="2552060237"/>
                  </a:ext>
                </a:extLst>
              </a:tr>
              <a:tr h="2098608">
                <a:tc>
                  <a:txBody>
                    <a:bodyPr/>
                    <a:lstStyle/>
                    <a:p>
                      <a:r>
                        <a:rPr kumimoji="1" lang="ja-JP" altLang="en-US" sz="1400" b="1" dirty="0">
                          <a:latin typeface="Meiryo UI" panose="020B0604030504040204" pitchFamily="50" charset="-128"/>
                          <a:ea typeface="Meiryo UI" panose="020B0604030504040204" pitchFamily="50" charset="-128"/>
                        </a:rPr>
                        <a:t>推進体制</a:t>
                      </a:r>
                    </a:p>
                  </a:txBody>
                  <a:tcPr anchor="ctr" anchorCtr="1">
                    <a:solidFill>
                      <a:srgbClr val="CCFFFF"/>
                    </a:solidFill>
                  </a:tcPr>
                </a:tc>
                <a:tc>
                  <a:txBody>
                    <a:bodyPr/>
                    <a:lstStyle/>
                    <a:p>
                      <a:pPr marL="0" marR="0" lvl="0" indent="0" algn="l" defTabSz="835944"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400" dirty="0">
                        <a:latin typeface="Meiryo UI" panose="020B0604030504040204" pitchFamily="50" charset="-128"/>
                        <a:ea typeface="Meiryo UI" panose="020B0604030504040204" pitchFamily="50" charset="-128"/>
                      </a:endParaRPr>
                    </a:p>
                  </a:txBody>
                  <a:tcPr anchor="ctr">
                    <a:solidFill>
                      <a:schemeClr val="bg1"/>
                    </a:solidFill>
                  </a:tcPr>
                </a:tc>
                <a:extLst>
                  <a:ext uri="{0D108BD9-81ED-4DB2-BD59-A6C34878D82A}">
                    <a16:rowId xmlns:a16="http://schemas.microsoft.com/office/drawing/2014/main" val="3091567543"/>
                  </a:ext>
                </a:extLst>
              </a:tr>
              <a:tr h="1143990">
                <a:tc>
                  <a:txBody>
                    <a:bodyPr/>
                    <a:lstStyle/>
                    <a:p>
                      <a:r>
                        <a:rPr kumimoji="1" lang="ja-JP" altLang="en-US" sz="1400" b="1" dirty="0">
                          <a:latin typeface="Meiryo UI" panose="020B0604030504040204" pitchFamily="50" charset="-128"/>
                          <a:ea typeface="Meiryo UI" panose="020B0604030504040204" pitchFamily="50" charset="-128"/>
                        </a:rPr>
                        <a:t>意思決定ルート</a:t>
                      </a:r>
                      <a:endParaRPr kumimoji="1" lang="en-US" altLang="ja-JP" sz="1400" b="1" dirty="0">
                        <a:latin typeface="Meiryo UI" panose="020B0604030504040204" pitchFamily="50" charset="-128"/>
                        <a:ea typeface="Meiryo UI" panose="020B0604030504040204" pitchFamily="50" charset="-128"/>
                      </a:endParaRPr>
                    </a:p>
                    <a:p>
                      <a:r>
                        <a:rPr kumimoji="1" lang="ja-JP" altLang="en-US" sz="1400" b="1" dirty="0">
                          <a:latin typeface="Meiryo UI" panose="020B0604030504040204" pitchFamily="50" charset="-128"/>
                          <a:ea typeface="Meiryo UI" panose="020B0604030504040204" pitchFamily="50" charset="-128"/>
                        </a:rPr>
                        <a:t>と最終決定者</a:t>
                      </a:r>
                    </a:p>
                  </a:txBody>
                  <a:tcPr anchor="ctr" anchorCtr="1">
                    <a:solidFill>
                      <a:srgbClr val="CCFFFF"/>
                    </a:solidFill>
                  </a:tcPr>
                </a:tc>
                <a:tc>
                  <a:txBody>
                    <a:bodyPr/>
                    <a:lstStyle/>
                    <a:p>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基本方針や活用方法など重要なもの</a:t>
                      </a:r>
                      <a:r>
                        <a:rPr kumimoji="1" lang="en-US" altLang="ja-JP" sz="1400" dirty="0">
                          <a:latin typeface="Meiryo UI" panose="020B0604030504040204" pitchFamily="50" charset="-128"/>
                          <a:ea typeface="Meiryo UI" panose="020B0604030504040204" pitchFamily="50" charset="-128"/>
                        </a:rPr>
                        <a:t>】</a:t>
                      </a:r>
                    </a:p>
                    <a:p>
                      <a:r>
                        <a:rPr kumimoji="1" lang="ja-JP" altLang="en-US" sz="1400" dirty="0">
                          <a:latin typeface="Meiryo UI" panose="020B0604030504040204" pitchFamily="50" charset="-128"/>
                          <a:ea typeface="Meiryo UI" panose="020B0604030504040204" pitchFamily="50" charset="-128"/>
                        </a:rPr>
                        <a:t>関係メンバーで議論→プロジェクトサポンサーが最終決定</a:t>
                      </a:r>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それ以外</a:t>
                      </a:r>
                      <a:r>
                        <a:rPr kumimoji="1" lang="en-US" altLang="ja-JP" sz="1400" dirty="0">
                          <a:latin typeface="Meiryo UI" panose="020B0604030504040204" pitchFamily="50" charset="-128"/>
                          <a:ea typeface="Meiryo UI" panose="020B0604030504040204" pitchFamily="50" charset="-128"/>
                        </a:rPr>
                        <a:t>】</a:t>
                      </a:r>
                    </a:p>
                    <a:p>
                      <a:r>
                        <a:rPr kumimoji="1" lang="ja-JP" altLang="en-US" sz="1400" dirty="0">
                          <a:latin typeface="Meiryo UI" panose="020B0604030504040204" pitchFamily="50" charset="-128"/>
                          <a:ea typeface="Meiryo UI" panose="020B0604030504040204" pitchFamily="50" charset="-128"/>
                        </a:rPr>
                        <a:t>関係メンバーで議論→プロジェクト推進担当者が意思決定</a:t>
                      </a:r>
                    </a:p>
                  </a:txBody>
                  <a:tcPr anchor="ctr">
                    <a:solidFill>
                      <a:schemeClr val="bg1"/>
                    </a:solidFill>
                  </a:tcPr>
                </a:tc>
                <a:extLst>
                  <a:ext uri="{0D108BD9-81ED-4DB2-BD59-A6C34878D82A}">
                    <a16:rowId xmlns:a16="http://schemas.microsoft.com/office/drawing/2014/main" val="3329899554"/>
                  </a:ext>
                </a:extLst>
              </a:tr>
              <a:tr h="1168690">
                <a:tc>
                  <a:txBody>
                    <a:bodyPr/>
                    <a:lstStyle/>
                    <a:p>
                      <a:r>
                        <a:rPr kumimoji="1" lang="ja-JP" altLang="en-US" sz="1400" b="1" dirty="0">
                          <a:latin typeface="Meiryo UI" panose="020B0604030504040204" pitchFamily="50" charset="-128"/>
                          <a:ea typeface="Meiryo UI" panose="020B0604030504040204" pitchFamily="50" charset="-128"/>
                        </a:rPr>
                        <a:t>関連組織</a:t>
                      </a:r>
                    </a:p>
                  </a:txBody>
                  <a:tcPr anchor="ctr" anchorCtr="1">
                    <a:solidFill>
                      <a:srgbClr val="CCFFFF"/>
                    </a:solidFill>
                  </a:tcPr>
                </a:tc>
                <a:tc>
                  <a:txBody>
                    <a:bodyPr/>
                    <a:lstStyle/>
                    <a:p>
                      <a:pPr marL="177800" indent="-17780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課題解決サポート：</a:t>
                      </a:r>
                      <a:r>
                        <a:rPr kumimoji="1" lang="en-US" altLang="ja-JP" sz="1400" dirty="0">
                          <a:latin typeface="Meiryo UI" panose="020B0604030504040204" pitchFamily="50" charset="-128"/>
                          <a:ea typeface="Meiryo UI" panose="020B0604030504040204" pitchFamily="50" charset="-128"/>
                        </a:rPr>
                        <a:t>TQM</a:t>
                      </a:r>
                      <a:r>
                        <a:rPr kumimoji="1"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ISO</a:t>
                      </a:r>
                      <a:r>
                        <a:rPr kumimoji="1" lang="ja-JP" altLang="en-US" sz="1400" dirty="0">
                          <a:latin typeface="Meiryo UI" panose="020B0604030504040204" pitchFamily="50" charset="-128"/>
                          <a:ea typeface="Meiryo UI" panose="020B0604030504040204" pitchFamily="50" charset="-128"/>
                        </a:rPr>
                        <a:t>推進部、</a:t>
                      </a:r>
                      <a:r>
                        <a:rPr kumimoji="1" lang="en-US" altLang="ja-JP" sz="1400" dirty="0">
                          <a:latin typeface="Meiryo UI" panose="020B0604030504040204" pitchFamily="50" charset="-128"/>
                          <a:ea typeface="Meiryo UI" panose="020B0604030504040204" pitchFamily="50" charset="-128"/>
                        </a:rPr>
                        <a:t>DS</a:t>
                      </a:r>
                      <a:r>
                        <a:rPr kumimoji="1" lang="ja-JP" altLang="en-US" sz="1400" dirty="0">
                          <a:latin typeface="Meiryo UI" panose="020B0604030504040204" pitchFamily="50" charset="-128"/>
                          <a:ea typeface="Meiryo UI" panose="020B0604030504040204" pitchFamily="50" charset="-128"/>
                        </a:rPr>
                        <a:t>部、</a:t>
                      </a:r>
                      <a:r>
                        <a:rPr kumimoji="1" lang="ja-JP" altLang="en-US" sz="1400" dirty="0" err="1">
                          <a:latin typeface="Meiryo UI" panose="020B0604030504040204" pitchFamily="50" charset="-128"/>
                          <a:ea typeface="Meiryo UI" panose="020B0604030504040204" pitchFamily="50" charset="-128"/>
                        </a:rPr>
                        <a:t>ちゅら</a:t>
                      </a:r>
                      <a:r>
                        <a:rPr kumimoji="1" lang="ja-JP" altLang="en-US" sz="1400" dirty="0">
                          <a:latin typeface="Meiryo UI" panose="020B0604030504040204" pitchFamily="50" charset="-128"/>
                          <a:ea typeface="Meiryo UI" panose="020B0604030504040204" pitchFamily="50" charset="-128"/>
                        </a:rPr>
                        <a:t>データ</a:t>
                      </a:r>
                      <a:endParaRPr kumimoji="1" lang="en-US" altLang="ja-JP" sz="1400" dirty="0">
                        <a:latin typeface="Meiryo UI" panose="020B0604030504040204" pitchFamily="50" charset="-128"/>
                        <a:ea typeface="Meiryo UI" panose="020B0604030504040204" pitchFamily="50" charset="-128"/>
                      </a:endParaRPr>
                    </a:p>
                    <a:p>
                      <a:pPr marL="177800" indent="-17780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データ取得：アイシン・ロジテクサービス</a:t>
                      </a:r>
                      <a:endParaRPr kumimoji="1" lang="en-US" altLang="ja-JP" sz="1400" dirty="0">
                        <a:latin typeface="Meiryo UI" panose="020B0604030504040204" pitchFamily="50" charset="-128"/>
                        <a:ea typeface="Meiryo UI" panose="020B0604030504040204" pitchFamily="50" charset="-128"/>
                      </a:endParaRPr>
                    </a:p>
                  </a:txBody>
                  <a:tcPr anchor="ctr">
                    <a:solidFill>
                      <a:schemeClr val="bg1"/>
                    </a:solidFill>
                  </a:tcPr>
                </a:tc>
                <a:extLst>
                  <a:ext uri="{0D108BD9-81ED-4DB2-BD59-A6C34878D82A}">
                    <a16:rowId xmlns:a16="http://schemas.microsoft.com/office/drawing/2014/main" val="1368044754"/>
                  </a:ext>
                </a:extLst>
              </a:tr>
            </a:tbl>
          </a:graphicData>
        </a:graphic>
      </p:graphicFrame>
      <p:sp>
        <p:nvSpPr>
          <p:cNvPr id="2" name="正方形/長方形 1">
            <a:extLst>
              <a:ext uri="{FF2B5EF4-FFF2-40B4-BE49-F238E27FC236}">
                <a16:creationId xmlns:a16="http://schemas.microsoft.com/office/drawing/2014/main" id="{DB5DD5B7-C771-4F81-987F-856EC45933F9}"/>
              </a:ext>
            </a:extLst>
          </p:cNvPr>
          <p:cNvSpPr/>
          <p:nvPr/>
        </p:nvSpPr>
        <p:spPr>
          <a:xfrm>
            <a:off x="5428903" y="2174528"/>
            <a:ext cx="367240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DS</a:t>
            </a:r>
            <a:r>
              <a:rPr kumimoji="1" lang="ja-JP" altLang="en-US" dirty="0"/>
              <a:t>部　安田、桑原、笹岡</a:t>
            </a:r>
            <a:endParaRPr kumimoji="1" lang="en-US" altLang="ja-JP" dirty="0"/>
          </a:p>
          <a:p>
            <a:pPr algn="ctr"/>
            <a:r>
              <a:rPr kumimoji="1" lang="ja-JP" altLang="en-US" dirty="0"/>
              <a:t>生革部　高橋、藤田、山内、田中</a:t>
            </a:r>
          </a:p>
        </p:txBody>
      </p:sp>
    </p:spTree>
    <p:extLst>
      <p:ext uri="{BB962C8B-B14F-4D97-AF65-F5344CB8AC3E}">
        <p14:creationId xmlns:p14="http://schemas.microsoft.com/office/powerpoint/2010/main" val="3388811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pPr>
              <a:defRPr/>
            </a:pPr>
            <a:endParaRPr lang="en-US" altLang="ja-JP"/>
          </a:p>
        </p:txBody>
      </p:sp>
      <p:grpSp>
        <p:nvGrpSpPr>
          <p:cNvPr id="5" name="図形グループ 4"/>
          <p:cNvGrpSpPr/>
          <p:nvPr/>
        </p:nvGrpSpPr>
        <p:grpSpPr>
          <a:xfrm>
            <a:off x="4564807" y="4149080"/>
            <a:ext cx="1512168" cy="1008112"/>
            <a:chOff x="1900511" y="764704"/>
            <a:chExt cx="1512168" cy="1008112"/>
          </a:xfrm>
        </p:grpSpPr>
        <p:sp>
          <p:nvSpPr>
            <p:cNvPr id="3" name="正方形/長方形 2"/>
            <p:cNvSpPr/>
            <p:nvPr/>
          </p:nvSpPr>
          <p:spPr>
            <a:xfrm>
              <a:off x="1900511" y="764704"/>
              <a:ext cx="1512168" cy="5040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分析担当</a:t>
              </a:r>
            </a:p>
          </p:txBody>
        </p:sp>
        <p:sp>
          <p:nvSpPr>
            <p:cNvPr id="4" name="正方形/長方形 3"/>
            <p:cNvSpPr/>
            <p:nvPr/>
          </p:nvSpPr>
          <p:spPr>
            <a:xfrm>
              <a:off x="1900511" y="1268760"/>
              <a:ext cx="1512168" cy="504056"/>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solidFill>
                    <a:srgbClr val="333333"/>
                  </a:solidFill>
                </a:rPr>
                <a:t>DS</a:t>
              </a:r>
              <a:r>
                <a:rPr lang="ja-JP" altLang="en-US" dirty="0">
                  <a:solidFill>
                    <a:srgbClr val="333333"/>
                  </a:solidFill>
                </a:rPr>
                <a:t>部</a:t>
              </a:r>
              <a:r>
                <a:rPr lang="en-US" altLang="ja-JP" dirty="0">
                  <a:solidFill>
                    <a:srgbClr val="333333"/>
                  </a:solidFill>
                </a:rPr>
                <a:t> </a:t>
              </a:r>
              <a:r>
                <a:rPr kumimoji="1" lang="ja-JP" altLang="en-US" dirty="0">
                  <a:solidFill>
                    <a:srgbClr val="333333"/>
                  </a:solidFill>
                </a:rPr>
                <a:t>笹岡</a:t>
              </a:r>
            </a:p>
          </p:txBody>
        </p:sp>
      </p:grpSp>
      <p:grpSp>
        <p:nvGrpSpPr>
          <p:cNvPr id="6" name="図形グループ 5"/>
          <p:cNvGrpSpPr/>
          <p:nvPr/>
        </p:nvGrpSpPr>
        <p:grpSpPr>
          <a:xfrm>
            <a:off x="2188543" y="4149080"/>
            <a:ext cx="1512168" cy="1008112"/>
            <a:chOff x="1900511" y="764704"/>
            <a:chExt cx="1512168" cy="1008112"/>
          </a:xfrm>
        </p:grpSpPr>
        <p:sp>
          <p:nvSpPr>
            <p:cNvPr id="7" name="正方形/長方形 6"/>
            <p:cNvSpPr/>
            <p:nvPr/>
          </p:nvSpPr>
          <p:spPr>
            <a:xfrm>
              <a:off x="1900511" y="764704"/>
              <a:ext cx="1512168" cy="5040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推進担当</a:t>
              </a:r>
            </a:p>
          </p:txBody>
        </p:sp>
        <p:sp>
          <p:nvSpPr>
            <p:cNvPr id="8" name="正方形/長方形 7"/>
            <p:cNvSpPr/>
            <p:nvPr/>
          </p:nvSpPr>
          <p:spPr>
            <a:xfrm>
              <a:off x="1900511" y="1268760"/>
              <a:ext cx="1512168" cy="504056"/>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solidFill>
                    <a:srgbClr val="333333"/>
                  </a:solidFill>
                </a:rPr>
                <a:t>生革部</a:t>
              </a:r>
              <a:r>
                <a:rPr lang="en-US" altLang="ja-JP" dirty="0">
                  <a:solidFill>
                    <a:srgbClr val="333333"/>
                  </a:solidFill>
                </a:rPr>
                <a:t> </a:t>
              </a:r>
              <a:r>
                <a:rPr lang="ja-JP" altLang="en-US" dirty="0">
                  <a:solidFill>
                    <a:srgbClr val="333333"/>
                  </a:solidFill>
                </a:rPr>
                <a:t>田中</a:t>
              </a:r>
              <a:endParaRPr kumimoji="1" lang="ja-JP" altLang="en-US" dirty="0">
                <a:solidFill>
                  <a:srgbClr val="333333"/>
                </a:solidFill>
              </a:endParaRPr>
            </a:p>
          </p:txBody>
        </p:sp>
      </p:grpSp>
      <p:pic>
        <p:nvPicPr>
          <p:cNvPr id="9" name="図 8">
            <a:extLst>
              <a:ext uri="{FF2B5EF4-FFF2-40B4-BE49-F238E27FC236}">
                <a16:creationId xmlns:a16="http://schemas.microsoft.com/office/drawing/2014/main" id="{81CD29E3-3021-4DC8-9EE5-7809FF17889C}"/>
              </a:ext>
            </a:extLst>
          </p:cNvPr>
          <p:cNvPicPr>
            <a:picLocks noChangeAspect="1"/>
          </p:cNvPicPr>
          <p:nvPr/>
        </p:nvPicPr>
        <p:blipFill>
          <a:blip r:embed="rId2"/>
          <a:stretch>
            <a:fillRect/>
          </a:stretch>
        </p:blipFill>
        <p:spPr>
          <a:xfrm>
            <a:off x="748383" y="881659"/>
            <a:ext cx="4104456" cy="1845051"/>
          </a:xfrm>
          <a:prstGeom prst="rect">
            <a:avLst/>
          </a:prstGeom>
        </p:spPr>
      </p:pic>
    </p:spTree>
    <p:extLst>
      <p:ext uri="{BB962C8B-B14F-4D97-AF65-F5344CB8AC3E}">
        <p14:creationId xmlns:p14="http://schemas.microsoft.com/office/powerpoint/2010/main" val="1119097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1773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８　対策実行</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592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rgbClr val="FFFF99"/>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0551" y="69293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実行計画に基づき、</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進捗を見える化</a:t>
            </a:r>
            <a:br>
              <a:rPr kumimoji="1" lang="en-US" altLang="ja-JP" sz="1600"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br>
            <a:r>
              <a:rPr kumimoji="1" lang="ja-JP" altLang="en-US"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することで</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異常の早期発見・早期解決</a:t>
            </a:r>
            <a:r>
              <a:rPr kumimoji="1" lang="ja-JP" altLang="en-US"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を行い確実に対策を実行する</a:t>
            </a:r>
            <a:endParaRPr kumimoji="1" lang="en-US" altLang="ja-JP"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対策実行を適切に行うことで、</a:t>
            </a:r>
            <a:br>
              <a:rPr kumimoji="1" lang="en-US" altLang="ja-JP"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大きなやり直しを防ぐことができる</a:t>
            </a:r>
          </a:p>
        </p:txBody>
      </p:sp>
      <p:sp>
        <p:nvSpPr>
          <p:cNvPr id="16" name="正方形/長方形 15"/>
          <p:cNvSpPr/>
          <p:nvPr/>
        </p:nvSpPr>
        <p:spPr>
          <a:xfrm>
            <a:off x="106883" y="4581128"/>
            <a:ext cx="7989949" cy="2000548"/>
          </a:xfrm>
          <a:prstGeom prst="rect">
            <a:avLst/>
          </a:prstGeom>
          <a:solidFill>
            <a:srgbClr val="FFFFCC"/>
          </a:solidFill>
          <a:ln>
            <a:solidFill>
              <a:srgbClr val="000000"/>
            </a:solidFill>
          </a:ln>
        </p:spPr>
        <p:txBody>
          <a:bodyPr wrap="square">
            <a:spAutoFit/>
          </a:bodyPr>
          <a:lstStyle/>
          <a:p>
            <a:r>
              <a:rPr lang="ja-JP" altLang="en-US" dirty="0">
                <a:latin typeface="Meiryo UI" panose="020B0604030504040204" pitchFamily="50" charset="-128"/>
                <a:ea typeface="Meiryo UI" panose="020B0604030504040204" pitchFamily="50" charset="-128"/>
              </a:rPr>
              <a:t>活動報告書の提出期日までに活動が終了しない場合があります。</a:t>
            </a:r>
            <a:endParaRPr lang="en-US" altLang="ja-JP"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特に、</a:t>
            </a:r>
            <a:r>
              <a:rPr lang="en-US" altLang="ja-JP" sz="1600" dirty="0">
                <a:latin typeface="Meiryo UI" panose="020B0604030504040204" pitchFamily="50" charset="-128"/>
                <a:ea typeface="Meiryo UI" panose="020B0604030504040204" pitchFamily="50" charset="-128"/>
              </a:rPr>
              <a:t>PDCA</a:t>
            </a:r>
            <a:r>
              <a:rPr lang="ja-JP" altLang="en-US" sz="1600" dirty="0">
                <a:latin typeface="Meiryo UI" panose="020B0604030504040204" pitchFamily="50" charset="-128"/>
                <a:ea typeface="Meiryo UI" panose="020B0604030504040204" pitchFamily="50" charset="-128"/>
              </a:rPr>
              <a:t>の</a:t>
            </a:r>
            <a:r>
              <a:rPr lang="en-US" altLang="ja-JP" sz="1600" dirty="0">
                <a:latin typeface="Meiryo UI" panose="020B0604030504040204" pitchFamily="50" charset="-128"/>
                <a:ea typeface="Meiryo UI" panose="020B0604030504040204" pitchFamily="50" charset="-128"/>
              </a:rPr>
              <a:t>P(D)</a:t>
            </a:r>
            <a:r>
              <a:rPr lang="ja-JP" altLang="en-US" sz="1600" dirty="0">
                <a:latin typeface="Meiryo UI" panose="020B0604030504040204" pitchFamily="50" charset="-128"/>
                <a:ea typeface="Meiryo UI" panose="020B0604030504040204" pitchFamily="50" charset="-128"/>
              </a:rPr>
              <a:t>の部分、対策実行前</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途中までしか完了していない状態</a:t>
            </a:r>
            <a:endParaRPr lang="en-US" altLang="ja-JP" sz="1600"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その場合、活動報告書にまとめる方法に関して、以下のまとめ方をご参考ください。</a:t>
            </a:r>
            <a:endParaRPr lang="en-US" altLang="ja-JP" dirty="0">
              <a:latin typeface="Meiryo UI" panose="020B0604030504040204" pitchFamily="50" charset="-128"/>
              <a:ea typeface="Meiryo UI" panose="020B0604030504040204" pitchFamily="50" charset="-128"/>
            </a:endParaRPr>
          </a:p>
          <a:p>
            <a:br>
              <a:rPr lang="en-US" altLang="ja-JP" b="1" dirty="0">
                <a:solidFill>
                  <a:srgbClr val="000000"/>
                </a:solidFill>
                <a:latin typeface="Meiryo UI" panose="020B0604030504040204" pitchFamily="50" charset="-128"/>
                <a:ea typeface="Meiryo UI" panose="020B0604030504040204" pitchFamily="50" charset="-128"/>
              </a:rPr>
            </a:br>
            <a:r>
              <a:rPr lang="ja-JP" altLang="en-US" b="1" dirty="0">
                <a:solidFill>
                  <a:srgbClr val="000000"/>
                </a:solidFill>
                <a:latin typeface="Meiryo UI" panose="020B0604030504040204" pitchFamily="50" charset="-128"/>
                <a:ea typeface="Meiryo UI" panose="020B0604030504040204" pitchFamily="50" charset="-128"/>
              </a:rPr>
              <a:t>対策実行：</a:t>
            </a:r>
            <a:endParaRPr lang="en-US" altLang="ja-JP" dirty="0">
              <a:solidFill>
                <a:srgbClr val="000000"/>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少しでも実行した部分があるならその部分を具体的に説明、</a:t>
            </a:r>
            <a:endParaRPr lang="ja-JP" altLang="en-US" dirty="0">
              <a:solidFill>
                <a:srgbClr val="242424"/>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もし実行する部分が全くない場合は、</a:t>
            </a:r>
            <a:r>
              <a:rPr lang="en-US" altLang="ja-JP" dirty="0">
                <a:solidFill>
                  <a:srgbClr val="000000"/>
                </a:solidFill>
                <a:latin typeface="Meiryo UI" panose="020B0604030504040204" pitchFamily="50" charset="-128"/>
                <a:ea typeface="Meiryo UI" panose="020B0604030504040204" pitchFamily="50" charset="-128"/>
              </a:rPr>
              <a:t>1</a:t>
            </a:r>
            <a:r>
              <a:rPr lang="ja-JP" altLang="en-US" dirty="0">
                <a:solidFill>
                  <a:srgbClr val="000000"/>
                </a:solidFill>
                <a:latin typeface="Meiryo UI" panose="020B0604030504040204" pitchFamily="50" charset="-128"/>
                <a:ea typeface="Meiryo UI" panose="020B0604030504040204" pitchFamily="50" charset="-128"/>
              </a:rPr>
              <a:t>つ前のステップにて実行計画をより具体的に書く</a:t>
            </a:r>
            <a:endParaRPr lang="ja-JP" altLang="en-US" dirty="0"/>
          </a:p>
        </p:txBody>
      </p:sp>
    </p:spTree>
    <p:extLst>
      <p:ext uri="{BB962C8B-B14F-4D97-AF65-F5344CB8AC3E}">
        <p14:creationId xmlns:p14="http://schemas.microsoft.com/office/powerpoint/2010/main" val="2201846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 14"/>
          <p:cNvGraphicFramePr>
            <a:graphicFrameLocks noGrp="1"/>
          </p:cNvGraphicFramePr>
          <p:nvPr>
            <p:extLst>
              <p:ext uri="{D42A27DB-BD31-4B8C-83A1-F6EECF244321}">
                <p14:modId xmlns:p14="http://schemas.microsoft.com/office/powerpoint/2010/main" val="3986867779"/>
              </p:ext>
            </p:extLst>
          </p:nvPr>
        </p:nvGraphicFramePr>
        <p:xfrm>
          <a:off x="284830" y="576753"/>
          <a:ext cx="10576178" cy="5967345"/>
        </p:xfrm>
        <a:graphic>
          <a:graphicData uri="http://schemas.openxmlformats.org/drawingml/2006/table">
            <a:tbl>
              <a:tblPr firstRow="1" bandRow="1">
                <a:tableStyleId>{5940675A-B579-460E-94D1-54222C63F5DA}</a:tableStyleId>
              </a:tblPr>
              <a:tblGrid>
                <a:gridCol w="2115235">
                  <a:extLst>
                    <a:ext uri="{9D8B030D-6E8A-4147-A177-3AD203B41FA5}">
                      <a16:colId xmlns:a16="http://schemas.microsoft.com/office/drawing/2014/main" val="2644036670"/>
                    </a:ext>
                  </a:extLst>
                </a:gridCol>
                <a:gridCol w="1170131">
                  <a:extLst>
                    <a:ext uri="{9D8B030D-6E8A-4147-A177-3AD203B41FA5}">
                      <a16:colId xmlns:a16="http://schemas.microsoft.com/office/drawing/2014/main" val="2447692874"/>
                    </a:ext>
                  </a:extLst>
                </a:gridCol>
                <a:gridCol w="675075">
                  <a:extLst>
                    <a:ext uri="{9D8B030D-6E8A-4147-A177-3AD203B41FA5}">
                      <a16:colId xmlns:a16="http://schemas.microsoft.com/office/drawing/2014/main" val="625385966"/>
                    </a:ext>
                  </a:extLst>
                </a:gridCol>
                <a:gridCol w="765085">
                  <a:extLst>
                    <a:ext uri="{9D8B030D-6E8A-4147-A177-3AD203B41FA5}">
                      <a16:colId xmlns:a16="http://schemas.microsoft.com/office/drawing/2014/main" val="657033255"/>
                    </a:ext>
                  </a:extLst>
                </a:gridCol>
                <a:gridCol w="562562">
                  <a:extLst>
                    <a:ext uri="{9D8B030D-6E8A-4147-A177-3AD203B41FA5}">
                      <a16:colId xmlns:a16="http://schemas.microsoft.com/office/drawing/2014/main" val="2756468205"/>
                    </a:ext>
                  </a:extLst>
                </a:gridCol>
                <a:gridCol w="1865399">
                  <a:extLst>
                    <a:ext uri="{9D8B030D-6E8A-4147-A177-3AD203B41FA5}">
                      <a16:colId xmlns:a16="http://schemas.microsoft.com/office/drawing/2014/main" val="4084069157"/>
                    </a:ext>
                  </a:extLst>
                </a:gridCol>
                <a:gridCol w="1577487">
                  <a:extLst>
                    <a:ext uri="{9D8B030D-6E8A-4147-A177-3AD203B41FA5}">
                      <a16:colId xmlns:a16="http://schemas.microsoft.com/office/drawing/2014/main" val="1639213981"/>
                    </a:ext>
                  </a:extLst>
                </a:gridCol>
                <a:gridCol w="1845204">
                  <a:extLst>
                    <a:ext uri="{9D8B030D-6E8A-4147-A177-3AD203B41FA5}">
                      <a16:colId xmlns:a16="http://schemas.microsoft.com/office/drawing/2014/main" val="2951266499"/>
                    </a:ext>
                  </a:extLst>
                </a:gridCol>
              </a:tblGrid>
              <a:tr h="1211641">
                <a:tc>
                  <a:txBody>
                    <a:bodyPr/>
                    <a:lstStyle/>
                    <a:p>
                      <a:r>
                        <a:rPr kumimoji="1" lang="ja-JP" altLang="en-US" sz="1200" b="1" dirty="0">
                          <a:latin typeface="Meiryo UI" panose="020B0604030504040204" pitchFamily="50" charset="-128"/>
                          <a:ea typeface="Meiryo UI" panose="020B0604030504040204" pitchFamily="50" charset="-128"/>
                        </a:rPr>
                        <a:t>テーマ</a:t>
                      </a:r>
                      <a:endParaRPr kumimoji="1" lang="en-US" altLang="ja-JP" sz="1200" b="1" dirty="0">
                        <a:latin typeface="Meiryo UI" panose="020B0604030504040204" pitchFamily="50" charset="-128"/>
                        <a:ea typeface="Meiryo UI" panose="020B0604030504040204" pitchFamily="50" charset="-128"/>
                      </a:endParaRPr>
                    </a:p>
                    <a:p>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工程在庫の適正化</a:t>
                      </a:r>
                      <a:endParaRPr kumimoji="1" lang="en-US" altLang="ja-JP" sz="1200" b="1"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r>
                        <a:rPr kumimoji="1" lang="ja-JP" altLang="en-US" sz="1200" b="1" dirty="0">
                          <a:latin typeface="Meiryo UI" panose="020B0604030504040204" pitchFamily="50" charset="-128"/>
                          <a:ea typeface="Meiryo UI" panose="020B0604030504040204" pitchFamily="50" charset="-128"/>
                        </a:rPr>
                        <a:t>目的</a:t>
                      </a:r>
                      <a:endParaRPr kumimoji="1" lang="en-US" altLang="ja-JP" sz="1200" b="1" dirty="0">
                        <a:latin typeface="Meiryo UI" panose="020B0604030504040204" pitchFamily="50" charset="-128"/>
                        <a:ea typeface="Meiryo UI" panose="020B0604030504040204" pitchFamily="50" charset="-128"/>
                      </a:endParaRPr>
                    </a:p>
                    <a:p>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順立装置を横展し、</a:t>
                      </a:r>
                      <a:endParaRPr kumimoji="1" lang="en-US" altLang="ja-JP" sz="1200" b="1" dirty="0">
                        <a:latin typeface="Meiryo UI" panose="020B0604030504040204" pitchFamily="50" charset="-128"/>
                        <a:ea typeface="Meiryo UI" panose="020B0604030504040204" pitchFamily="50" charset="-128"/>
                      </a:endParaRPr>
                    </a:p>
                  </a:txBody>
                  <a:tcPr>
                    <a:solidFill>
                      <a:schemeClr val="bg1"/>
                    </a:solidFill>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tc gridSpan="4">
                  <a:txBody>
                    <a:bodyPr/>
                    <a:lstStyle/>
                    <a:p>
                      <a:r>
                        <a:rPr kumimoji="1" lang="ja-JP" altLang="en-US" sz="1200" b="1" dirty="0">
                          <a:latin typeface="Meiryo UI" panose="020B0604030504040204" pitchFamily="50" charset="-128"/>
                          <a:ea typeface="Meiryo UI" panose="020B0604030504040204" pitchFamily="50" charset="-128"/>
                        </a:rPr>
                        <a:t>目標</a:t>
                      </a:r>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①モノ・サービス自体の目標</a:t>
                      </a:r>
                      <a:endParaRPr kumimoji="1" lang="en-US" altLang="ja-JP" sz="1200" b="1" dirty="0">
                        <a:latin typeface="Meiryo UI" panose="020B0604030504040204" pitchFamily="50" charset="-128"/>
                        <a:ea typeface="Meiryo UI" panose="020B0604030504040204" pitchFamily="50" charset="-128"/>
                      </a:endParaRPr>
                    </a:p>
                    <a:p>
                      <a:pPr marL="0" marR="0" lvl="0" indent="0" algn="l" defTabSz="835944"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　　</a:t>
                      </a:r>
                      <a:r>
                        <a:rPr kumimoji="1" lang="en-US" altLang="ja-JP" sz="1200" b="1" dirty="0">
                          <a:latin typeface="Meiryo UI" panose="020B0604030504040204" pitchFamily="50" charset="-128"/>
                          <a:ea typeface="Meiryo UI" panose="020B0604030504040204" pitchFamily="50" charset="-128"/>
                        </a:rPr>
                        <a:t>Q</a:t>
                      </a:r>
                      <a:r>
                        <a:rPr kumimoji="1" lang="ja-JP" altLang="en-US" sz="1200" b="1" dirty="0">
                          <a:latin typeface="Meiryo UI" panose="020B0604030504040204" pitchFamily="50" charset="-128"/>
                          <a:ea typeface="Meiryo UI" panose="020B0604030504040204" pitchFamily="50" charset="-128"/>
                        </a:rPr>
                        <a:t>：異常判定精度　</a:t>
                      </a:r>
                      <a:r>
                        <a:rPr kumimoji="1" lang="en-US" altLang="ja-JP" sz="1200" b="1" kern="0" dirty="0">
                          <a:solidFill>
                            <a:schemeClr val="tx1"/>
                          </a:solidFill>
                          <a:latin typeface="Meiryo UI" panose="020B0604030504040204" pitchFamily="50" charset="-128"/>
                          <a:ea typeface="Meiryo UI" panose="020B0604030504040204" pitchFamily="50" charset="-128"/>
                        </a:rPr>
                        <a:t>100</a:t>
                      </a:r>
                      <a:r>
                        <a:rPr lang="en-US" altLang="ja-JP" sz="1200" b="1"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r>
                        <a:rPr kumimoji="1" lang="ja-JP" altLang="en-US" sz="1200" b="1" dirty="0">
                          <a:latin typeface="Meiryo UI" panose="020B0604030504040204" pitchFamily="50" charset="-128"/>
                          <a:ea typeface="Meiryo UI" panose="020B0604030504040204" pitchFamily="50" charset="-128"/>
                        </a:rPr>
                        <a:t>　　</a:t>
                      </a:r>
                      <a:r>
                        <a:rPr kumimoji="1" lang="en-US" altLang="ja-JP" sz="1200" b="1" dirty="0">
                          <a:latin typeface="Meiryo UI" panose="020B0604030504040204" pitchFamily="50" charset="-128"/>
                          <a:ea typeface="Meiryo UI" panose="020B0604030504040204" pitchFamily="50" charset="-128"/>
                        </a:rPr>
                        <a:t>C</a:t>
                      </a:r>
                      <a:r>
                        <a:rPr kumimoji="1" lang="ja-JP" altLang="en-US" sz="1200" b="1" dirty="0">
                          <a:latin typeface="Meiryo UI" panose="020B0604030504040204" pitchFamily="50" charset="-128"/>
                          <a:ea typeface="Meiryo UI" panose="020B0604030504040204" pitchFamily="50" charset="-128"/>
                        </a:rPr>
                        <a:t>：予算</a:t>
                      </a:r>
                      <a:r>
                        <a:rPr kumimoji="1" lang="en-US" altLang="ja-JP" sz="1200" b="1" dirty="0">
                          <a:latin typeface="Meiryo UI" panose="020B0604030504040204" pitchFamily="50" charset="-128"/>
                          <a:ea typeface="Meiryo UI" panose="020B0604030504040204" pitchFamily="50" charset="-128"/>
                        </a:rPr>
                        <a:t>180</a:t>
                      </a:r>
                      <a:r>
                        <a:rPr kumimoji="1" lang="ja-JP" altLang="en-US" sz="1200" b="1" dirty="0">
                          <a:latin typeface="Meiryo UI" panose="020B0604030504040204" pitchFamily="50" charset="-128"/>
                          <a:ea typeface="Meiryo UI" panose="020B0604030504040204" pitchFamily="50" charset="-128"/>
                        </a:rPr>
                        <a:t>万</a:t>
                      </a:r>
                    </a:p>
                    <a:p>
                      <a:r>
                        <a:rPr kumimoji="1" lang="ja-JP" altLang="en-US" sz="1200" b="1" dirty="0">
                          <a:latin typeface="Meiryo UI" panose="020B0604030504040204" pitchFamily="50" charset="-128"/>
                          <a:ea typeface="Meiryo UI" panose="020B0604030504040204" pitchFamily="50" charset="-128"/>
                        </a:rPr>
                        <a:t>　　</a:t>
                      </a:r>
                      <a:r>
                        <a:rPr kumimoji="1" lang="en-US" altLang="ja-JP" sz="1200" b="1" dirty="0">
                          <a:latin typeface="Meiryo UI" panose="020B0604030504040204" pitchFamily="50" charset="-128"/>
                          <a:ea typeface="Meiryo UI" panose="020B0604030504040204" pitchFamily="50" charset="-128"/>
                        </a:rPr>
                        <a:t>D</a:t>
                      </a:r>
                      <a:r>
                        <a:rPr kumimoji="1" lang="ja-JP" altLang="en-US" sz="1200" b="1" dirty="0">
                          <a:latin typeface="Meiryo UI" panose="020B0604030504040204" pitchFamily="50" charset="-128"/>
                          <a:ea typeface="Meiryo UI" panose="020B0604030504040204" pitchFamily="50" charset="-128"/>
                        </a:rPr>
                        <a:t>：</a:t>
                      </a:r>
                      <a:r>
                        <a:rPr kumimoji="1" lang="en-US" altLang="ja-JP" sz="1200" b="1" dirty="0">
                          <a:latin typeface="Meiryo UI" panose="020B0604030504040204" pitchFamily="50" charset="-128"/>
                          <a:ea typeface="Meiryo UI" panose="020B0604030504040204" pitchFamily="50" charset="-128"/>
                        </a:rPr>
                        <a:t>-2024/3</a:t>
                      </a:r>
                      <a:r>
                        <a:rPr kumimoji="1" lang="ja-JP" altLang="en-US" sz="1200" b="1" dirty="0">
                          <a:latin typeface="Meiryo UI" panose="020B0604030504040204" pitchFamily="50" charset="-128"/>
                          <a:ea typeface="Meiryo UI" panose="020B0604030504040204" pitchFamily="50" charset="-128"/>
                        </a:rPr>
                        <a:t>月</a:t>
                      </a:r>
                    </a:p>
                    <a:p>
                      <a:endParaRPr kumimoji="1" lang="en-US" altLang="ja-JP" sz="1200" b="1" dirty="0">
                        <a:latin typeface="Meiryo UI" panose="020B0604030504040204" pitchFamily="50" charset="-128"/>
                        <a:ea typeface="Meiryo UI" panose="020B0604030504040204" pitchFamily="50" charset="-128"/>
                      </a:endParaRPr>
                    </a:p>
                  </a:txBody>
                  <a:tcP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sz="12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182565886"/>
                  </a:ext>
                </a:extLst>
              </a:tr>
              <a:tr h="260156">
                <a:tc rowSpan="3">
                  <a:txBody>
                    <a:bodyPr/>
                    <a:lstStyle/>
                    <a:p>
                      <a:r>
                        <a:rPr kumimoji="1" lang="ja-JP" altLang="en-US" sz="1200" b="1" dirty="0">
                          <a:latin typeface="Meiryo UI" panose="020B0604030504040204" pitchFamily="50" charset="-128"/>
                          <a:ea typeface="Meiryo UI" panose="020B0604030504040204" pitchFamily="50" charset="-128"/>
                        </a:rPr>
                        <a:t>大まかな手順</a:t>
                      </a:r>
                    </a:p>
                  </a:txBody>
                  <a:tcPr anchor="ctr" anchorCtr="1">
                    <a:solidFill>
                      <a:srgbClr val="CCFFFF"/>
                    </a:solidFill>
                  </a:tcPr>
                </a:tc>
                <a:tc rowSpan="3">
                  <a:txBody>
                    <a:bodyPr/>
                    <a:lstStyle/>
                    <a:p>
                      <a:r>
                        <a:rPr kumimoji="1" lang="ja-JP" altLang="en-US" sz="1200" b="1" dirty="0">
                          <a:latin typeface="Meiryo UI" panose="020B0604030504040204" pitchFamily="50" charset="-128"/>
                          <a:ea typeface="Meiryo UI" panose="020B0604030504040204" pitchFamily="50" charset="-128"/>
                        </a:rPr>
                        <a:t>主要成果物</a:t>
                      </a:r>
                    </a:p>
                  </a:txBody>
                  <a:tcPr anchor="ctr" anchorCtr="1">
                    <a:solidFill>
                      <a:srgbClr val="CCFFFF"/>
                    </a:solidFill>
                  </a:tcPr>
                </a:tc>
                <a:tc gridSpan="5">
                  <a:txBody>
                    <a:bodyPr/>
                    <a:lstStyle/>
                    <a:p>
                      <a:r>
                        <a:rPr kumimoji="1" lang="ja-JP" altLang="en-US" sz="1200" b="1" dirty="0">
                          <a:latin typeface="Meiryo UI" panose="020B0604030504040204" pitchFamily="50" charset="-128"/>
                          <a:ea typeface="Meiryo UI" panose="020B0604030504040204" pitchFamily="50" charset="-128"/>
                        </a:rPr>
                        <a:t>詳細手順</a:t>
                      </a:r>
                    </a:p>
                  </a:txBody>
                  <a:tcPr anchor="ctr" anchorCtr="1">
                    <a:solidFill>
                      <a:srgbClr val="CCFFFF"/>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rowSpan="3">
                  <a:txBody>
                    <a:bodyPr/>
                    <a:lstStyle/>
                    <a:p>
                      <a:pPr algn="ctr"/>
                      <a:r>
                        <a:rPr kumimoji="1" lang="ja-JP" altLang="en-US" sz="1200" b="1" dirty="0">
                          <a:latin typeface="Meiryo UI" panose="020B0604030504040204" pitchFamily="50" charset="-128"/>
                          <a:ea typeface="Meiryo UI" panose="020B0604030504040204" pitchFamily="50" charset="-128"/>
                        </a:rPr>
                        <a:t>完了基準</a:t>
                      </a:r>
                      <a:endParaRPr kumimoji="1" lang="en-US" altLang="ja-JP" sz="1200" b="1" dirty="0">
                        <a:latin typeface="Meiryo UI" panose="020B0604030504040204" pitchFamily="50" charset="-128"/>
                        <a:ea typeface="Meiryo UI" panose="020B0604030504040204" pitchFamily="50" charset="-128"/>
                      </a:endParaRPr>
                    </a:p>
                    <a:p>
                      <a:pPr algn="ctr"/>
                      <a:r>
                        <a:rPr kumimoji="1" lang="ja-JP" altLang="en-US" sz="1200" b="1" dirty="0">
                          <a:latin typeface="Meiryo UI" panose="020B0604030504040204" pitchFamily="50" charset="-128"/>
                          <a:ea typeface="Meiryo UI" panose="020B0604030504040204" pitchFamily="50" charset="-128"/>
                        </a:rPr>
                        <a:t>（ｾﾙﾌﾁｪｯｸ基準）</a:t>
                      </a:r>
                    </a:p>
                  </a:txBody>
                  <a:tcPr anchor="ctr" anchorCtr="1">
                    <a:solidFill>
                      <a:srgbClr val="CCFFFF"/>
                    </a:solidFill>
                  </a:tcPr>
                </a:tc>
                <a:extLst>
                  <a:ext uri="{0D108BD9-81ED-4DB2-BD59-A6C34878D82A}">
                    <a16:rowId xmlns:a16="http://schemas.microsoft.com/office/drawing/2014/main" val="3385549843"/>
                  </a:ext>
                </a:extLst>
              </a:tr>
              <a:tr h="372155">
                <a:tc vMerge="1">
                  <a:txBody>
                    <a:bodyPr/>
                    <a:lstStyle/>
                    <a:p>
                      <a:endParaRPr kumimoji="1" lang="ja-JP" altLang="en-US" sz="1200">
                        <a:latin typeface="Meiryo UI" panose="020B0604030504040204" pitchFamily="50" charset="-128"/>
                        <a:ea typeface="Meiryo UI" panose="020B0604030504040204" pitchFamily="50" charset="-128"/>
                      </a:endParaRPr>
                    </a:p>
                  </a:txBody>
                  <a:tcPr/>
                </a:tc>
                <a:tc vMerge="1">
                  <a:txBody>
                    <a:bodyPr/>
                    <a:lstStyle/>
                    <a:p>
                      <a:endParaRPr kumimoji="1" lang="ja-JP" altLang="en-US" sz="1200">
                        <a:latin typeface="Meiryo UI" panose="020B0604030504040204" pitchFamily="50" charset="-128"/>
                        <a:ea typeface="Meiryo UI" panose="020B0604030504040204" pitchFamily="50" charset="-128"/>
                      </a:endParaRPr>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担当</a:t>
                      </a:r>
                    </a:p>
                  </a:txBody>
                  <a:tcPr anchor="ctr" anchorCtr="1">
                    <a:solidFill>
                      <a:srgbClr val="CCFFFF"/>
                    </a:solidFill>
                  </a:tcPr>
                </a:tc>
                <a:tc gridSpan="4">
                  <a:txBody>
                    <a:bodyPr/>
                    <a:lstStyle/>
                    <a:p>
                      <a:r>
                        <a:rPr kumimoji="1" lang="ja-JP" altLang="en-US" sz="1200" b="1" dirty="0">
                          <a:latin typeface="Meiryo UI" panose="020B0604030504040204" pitchFamily="50" charset="-128"/>
                          <a:ea typeface="Meiryo UI" panose="020B0604030504040204" pitchFamily="50" charset="-128"/>
                        </a:rPr>
                        <a:t>日程</a:t>
                      </a:r>
                      <a:endParaRPr kumimoji="1" lang="en-US" altLang="ja-JP" sz="1200" b="1" dirty="0">
                        <a:latin typeface="Meiryo UI" panose="020B0604030504040204" pitchFamily="50" charset="-128"/>
                        <a:ea typeface="Meiryo UI" panose="020B0604030504040204" pitchFamily="50" charset="-128"/>
                      </a:endParaRPr>
                    </a:p>
                  </a:txBody>
                  <a:tcPr anchor="ctr" anchorCtr="1">
                    <a:lnB w="12700" cap="flat" cmpd="sng" algn="ctr">
                      <a:solidFill>
                        <a:schemeClr val="tx1"/>
                      </a:solidFill>
                      <a:prstDash val="solid"/>
                      <a:round/>
                      <a:headEnd type="none" w="med" len="med"/>
                      <a:tailEnd type="none" w="med" len="med"/>
                    </a:lnB>
                    <a:solidFill>
                      <a:srgbClr val="CCFFFF"/>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44571296"/>
                  </a:ext>
                </a:extLst>
              </a:tr>
              <a:tr h="260156">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gridSpan="3">
                  <a:txBody>
                    <a:bodyPr/>
                    <a:lstStyle/>
                    <a:p>
                      <a:pPr marL="0" indent="0" algn="l"/>
                      <a:r>
                        <a:rPr kumimoji="1" lang="en-US" altLang="ja-JP" sz="1200" b="1" dirty="0">
                          <a:latin typeface="Meiryo UI" panose="020B0604030504040204" pitchFamily="50" charset="-128"/>
                          <a:ea typeface="Meiryo UI" panose="020B0604030504040204" pitchFamily="50" charset="-128"/>
                        </a:rPr>
                        <a:t>2023</a:t>
                      </a:r>
                      <a:r>
                        <a:rPr kumimoji="1" lang="ja-JP" altLang="en-US" sz="1200" b="1" dirty="0">
                          <a:latin typeface="Meiryo UI" panose="020B0604030504040204" pitchFamily="50" charset="-128"/>
                          <a:ea typeface="Meiryo UI" panose="020B0604030504040204" pitchFamily="50" charset="-128"/>
                        </a:rPr>
                        <a:t>年度</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FF"/>
                    </a:solidFill>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b="1" dirty="0">
                          <a:latin typeface="Meiryo UI" panose="020B0604030504040204" pitchFamily="50" charset="-128"/>
                          <a:ea typeface="Meiryo UI" panose="020B0604030504040204" pitchFamily="50" charset="-128"/>
                        </a:rPr>
                        <a:t>2024</a:t>
                      </a:r>
                      <a:r>
                        <a:rPr kumimoji="1" lang="ja-JP" altLang="en-US" sz="1200" b="1" dirty="0">
                          <a:latin typeface="Meiryo UI" panose="020B0604030504040204" pitchFamily="50" charset="-128"/>
                          <a:ea typeface="Meiryo UI" panose="020B0604030504040204" pitchFamily="50" charset="-128"/>
                        </a:rPr>
                        <a:t>年度</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CCFFFF"/>
                    </a:solidFill>
                  </a:tcPr>
                </a:tc>
                <a:tc vMerge="1">
                  <a:txBody>
                    <a:bodyPr/>
                    <a:lstStyle/>
                    <a:p>
                      <a:endParaRPr kumimoji="1" lang="ja-JP" altLang="en-US"/>
                    </a:p>
                  </a:txBody>
                  <a:tcPr/>
                </a:tc>
                <a:extLst>
                  <a:ext uri="{0D108BD9-81ED-4DB2-BD59-A6C34878D82A}">
                    <a16:rowId xmlns:a16="http://schemas.microsoft.com/office/drawing/2014/main" val="1936356714"/>
                  </a:ext>
                </a:extLst>
              </a:tr>
              <a:tr h="318570">
                <a:tc>
                  <a:txBody>
                    <a:bodyPr/>
                    <a:lstStyle/>
                    <a:p>
                      <a:r>
                        <a:rPr kumimoji="1" lang="ja-JP" altLang="en-US" sz="1200" b="1" dirty="0">
                          <a:latin typeface="Meiryo UI" panose="020B0604030504040204" pitchFamily="50" charset="-128"/>
                          <a:ea typeface="Meiryo UI" panose="020B0604030504040204" pitchFamily="50" charset="-128"/>
                        </a:rPr>
                        <a:t>データの理解</a:t>
                      </a:r>
                    </a:p>
                  </a:txBody>
                  <a:tcPr>
                    <a:solidFill>
                      <a:schemeClr val="bg1"/>
                    </a:solidFill>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solidFill>
                      <a:schemeClr val="bg1"/>
                    </a:solidFill>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r>
                        <a:rPr kumimoji="1" lang="ja-JP" altLang="en-US" dirty="0"/>
                        <a:t>　</a:t>
                      </a:r>
                      <a:r>
                        <a:rPr kumimoji="1" lang="ja-JP" altLang="en-US" sz="1200" dirty="0"/>
                        <a:t>　　</a:t>
                      </a:r>
                      <a:endParaRPr kumimoji="1" lang="ja-JP" altLang="en-US"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kumimoji="1" lang="ja-JP" altLang="en-US" sz="1200" b="0" dirty="0">
                          <a:latin typeface="Meiryo UI" panose="020B0604030504040204" pitchFamily="50" charset="-128"/>
                          <a:ea typeface="Meiryo UI" panose="020B0604030504040204" pitchFamily="50" charset="-128"/>
                        </a:rPr>
                        <a:t>データの項目が整理されている</a:t>
                      </a:r>
                    </a:p>
                  </a:txBody>
                  <a:tcPr>
                    <a:solidFill>
                      <a:schemeClr val="bg1"/>
                    </a:solidFill>
                  </a:tcPr>
                </a:tc>
                <a:extLst>
                  <a:ext uri="{0D108BD9-81ED-4DB2-BD59-A6C34878D82A}">
                    <a16:rowId xmlns:a16="http://schemas.microsoft.com/office/drawing/2014/main" val="3387622736"/>
                  </a:ext>
                </a:extLst>
              </a:tr>
              <a:tr h="463067">
                <a:tc>
                  <a:txBody>
                    <a:bodyPr/>
                    <a:lstStyle/>
                    <a:p>
                      <a:r>
                        <a:rPr kumimoji="1" lang="ja-JP" altLang="en-US" sz="1000" b="1" dirty="0"/>
                        <a:t>要因分析</a:t>
                      </a:r>
                    </a:p>
                  </a:txBody>
                  <a:tcPr>
                    <a:solidFill>
                      <a:schemeClr val="bg1"/>
                    </a:solidFill>
                  </a:tcPr>
                </a:tc>
                <a:tc>
                  <a:txBody>
                    <a:bodyPr/>
                    <a:lstStyle/>
                    <a:p>
                      <a:r>
                        <a:rPr kumimoji="1" lang="ja-JP" altLang="en-US" sz="900" dirty="0">
                          <a:latin typeface="Meiryo UI" panose="020B0604030504040204" pitchFamily="50" charset="-128"/>
                          <a:ea typeface="Meiryo UI" panose="020B0604030504040204" pitchFamily="50" charset="-128"/>
                        </a:rPr>
                        <a:t>分析報告書</a:t>
                      </a:r>
                    </a:p>
                  </a:txBody>
                  <a:tcPr>
                    <a:solidFill>
                      <a:schemeClr val="bg1"/>
                    </a:solidFill>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r>
                        <a:rPr kumimoji="1" lang="en-US" altLang="ja-JP" sz="1400" dirty="0"/>
                        <a:t>                  </a:t>
                      </a:r>
                      <a:endParaRPr kumimoji="1" lang="ja-JP" altLang="en-US" sz="1400"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ja-JP" altLang="en-US" sz="900" dirty="0"/>
                        <a:t>様々な項目で分析されている</a:t>
                      </a:r>
                      <a:endParaRPr lang="en-US" altLang="ja-JP" sz="900" dirty="0"/>
                    </a:p>
                    <a:p>
                      <a:r>
                        <a:rPr lang="ja-JP" altLang="en-US" sz="900" dirty="0"/>
                        <a:t>要因の重要度が付けられている</a:t>
                      </a:r>
                    </a:p>
                  </a:txBody>
                  <a:tcPr>
                    <a:solidFill>
                      <a:schemeClr val="bg1"/>
                    </a:solidFill>
                  </a:tcPr>
                </a:tc>
                <a:extLst>
                  <a:ext uri="{0D108BD9-81ED-4DB2-BD59-A6C34878D82A}">
                    <a16:rowId xmlns:a16="http://schemas.microsoft.com/office/drawing/2014/main" val="2402900933"/>
                  </a:ext>
                </a:extLst>
              </a:tr>
              <a:tr h="4500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目標設定</a:t>
                      </a:r>
                    </a:p>
                  </a:txBody>
                  <a:tcPr>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ja-JP" altLang="en-US" sz="900" dirty="0"/>
                        <a:t>改善策定義書</a:t>
                      </a:r>
                    </a:p>
                  </a:txBody>
                  <a:tcPr>
                    <a:solidFill>
                      <a:schemeClr val="bg1"/>
                    </a:solidFill>
                  </a:tcPr>
                </a:tc>
                <a:tc>
                  <a:txBody>
                    <a:bodyPr/>
                    <a:lstStyle/>
                    <a:p>
                      <a:endParaRPr kumimoji="1" lang="ja-JP" altLang="en-US" sz="1050"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r>
                        <a:rPr kumimoji="1" lang="ja-JP" altLang="en-US" sz="1200" dirty="0"/>
                        <a:t>　　　　　　　　　　</a:t>
                      </a:r>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ja-JP" altLang="en-US" sz="900" dirty="0"/>
                        <a:t>改善策の設定</a:t>
                      </a:r>
                    </a:p>
                  </a:txBody>
                  <a:tcPr>
                    <a:solidFill>
                      <a:schemeClr val="bg1"/>
                    </a:solidFill>
                  </a:tcPr>
                </a:tc>
                <a:extLst>
                  <a:ext uri="{0D108BD9-81ED-4DB2-BD59-A6C34878D82A}">
                    <a16:rowId xmlns:a16="http://schemas.microsoft.com/office/drawing/2014/main" val="692819038"/>
                  </a:ext>
                </a:extLst>
              </a:tr>
              <a:tr h="532910">
                <a:tc>
                  <a:txBody>
                    <a:bodyPr/>
                    <a:lstStyle/>
                    <a:p>
                      <a:r>
                        <a:rPr kumimoji="1" lang="ja-JP" altLang="en-US" sz="1200" b="1" dirty="0"/>
                        <a:t>簡易検証</a:t>
                      </a:r>
                    </a:p>
                  </a:txBody>
                  <a:tcPr>
                    <a:solidFill>
                      <a:schemeClr val="bg1"/>
                    </a:solidFill>
                  </a:tcPr>
                </a:tc>
                <a:tc>
                  <a:txBody>
                    <a:bodyPr/>
                    <a:lstStyle/>
                    <a:p>
                      <a:r>
                        <a:rPr kumimoji="1" lang="ja-JP" altLang="en-US" sz="900" dirty="0">
                          <a:latin typeface="Meiryo UI" panose="020B0604030504040204" pitchFamily="50" charset="-128"/>
                          <a:ea typeface="Meiryo UI" panose="020B0604030504040204" pitchFamily="50" charset="-128"/>
                        </a:rPr>
                        <a:t>検証用プログラム</a:t>
                      </a:r>
                    </a:p>
                  </a:txBody>
                  <a:tcPr>
                    <a:solidFill>
                      <a:schemeClr val="bg1"/>
                    </a:solidFill>
                  </a:tcPr>
                </a:tc>
                <a:tc>
                  <a:txBody>
                    <a:bodyPr/>
                    <a:lstStyle/>
                    <a:p>
                      <a:endParaRPr kumimoji="1" lang="en-US" altLang="ja-JP" sz="1050"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endParaRPr kumimoji="1" lang="ja-JP" altLang="en-US" sz="1200"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ja-JP" altLang="en-US" sz="900" dirty="0"/>
                        <a:t>やりたいことが実現できるか判断できる</a:t>
                      </a:r>
                    </a:p>
                  </a:txBody>
                  <a:tcPr>
                    <a:solidFill>
                      <a:schemeClr val="bg1"/>
                    </a:solidFill>
                  </a:tcPr>
                </a:tc>
                <a:extLst>
                  <a:ext uri="{0D108BD9-81ED-4DB2-BD59-A6C34878D82A}">
                    <a16:rowId xmlns:a16="http://schemas.microsoft.com/office/drawing/2014/main" val="390924848"/>
                  </a:ext>
                </a:extLst>
              </a:tr>
              <a:tr h="578371">
                <a:tc>
                  <a:txBody>
                    <a:bodyPr/>
                    <a:lstStyle/>
                    <a:p>
                      <a:pPr algn="l"/>
                      <a:r>
                        <a:rPr kumimoji="1" lang="ja-JP" altLang="en-US" sz="1200" b="1" dirty="0"/>
                        <a:t>他工場への横展準備＆横展</a:t>
                      </a:r>
                    </a:p>
                  </a:txBody>
                  <a:tcPr>
                    <a:solidFill>
                      <a:schemeClr val="bg1"/>
                    </a:solidFill>
                  </a:tcPr>
                </a:tc>
                <a:tc>
                  <a:txBody>
                    <a:bodyPr/>
                    <a:lstStyle/>
                    <a:p>
                      <a:r>
                        <a:rPr kumimoji="1" lang="ja-JP" altLang="en-US" sz="900" dirty="0">
                          <a:latin typeface="Meiryo UI" panose="020B0604030504040204" pitchFamily="50" charset="-128"/>
                          <a:ea typeface="Meiryo UI" panose="020B0604030504040204" pitchFamily="50" charset="-128"/>
                        </a:rPr>
                        <a:t>運用結果</a:t>
                      </a:r>
                    </a:p>
                  </a:txBody>
                  <a:tcPr>
                    <a:solidFill>
                      <a:schemeClr val="bg1"/>
                    </a:solidFill>
                  </a:tcPr>
                </a:tc>
                <a:tc>
                  <a:txBody>
                    <a:bodyPr/>
                    <a:lstStyle/>
                    <a:p>
                      <a:endParaRPr kumimoji="1" lang="en-US" altLang="ja-JP" sz="1050"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endParaRPr kumimoji="1" lang="ja-JP" altLang="en-US" sz="1200"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ja-JP" altLang="en-US" sz="900" dirty="0"/>
                        <a:t>業務要件を満たしたソリューションを活用できる</a:t>
                      </a:r>
                    </a:p>
                  </a:txBody>
                  <a:tcPr>
                    <a:solidFill>
                      <a:schemeClr val="bg1"/>
                    </a:solidFill>
                  </a:tcPr>
                </a:tc>
                <a:extLst>
                  <a:ext uri="{0D108BD9-81ED-4DB2-BD59-A6C34878D82A}">
                    <a16:rowId xmlns:a16="http://schemas.microsoft.com/office/drawing/2014/main" val="302039761"/>
                  </a:ext>
                </a:extLst>
              </a:tr>
              <a:tr h="687718">
                <a:tc>
                  <a:txBody>
                    <a:bodyPr/>
                    <a:lstStyle/>
                    <a:p>
                      <a:r>
                        <a:rPr kumimoji="1" lang="ja-JP" altLang="en-US" sz="1200" b="1" dirty="0">
                          <a:latin typeface="Meiryo UI" panose="020B0604030504040204" pitchFamily="50" charset="-128"/>
                          <a:ea typeface="Meiryo UI" panose="020B0604030504040204" pitchFamily="50" charset="-128"/>
                        </a:rPr>
                        <a:t>効果確認</a:t>
                      </a:r>
                      <a:endParaRPr kumimoji="1" lang="en-US" altLang="ja-JP" sz="1200" b="1" dirty="0">
                        <a:latin typeface="Meiryo UI" panose="020B0604030504040204" pitchFamily="50" charset="-128"/>
                        <a:ea typeface="Meiryo UI" panose="020B0604030504040204" pitchFamily="50" charset="-128"/>
                      </a:endParaRPr>
                    </a:p>
                  </a:txBody>
                  <a:tcPr>
                    <a:solidFill>
                      <a:schemeClr val="bg1"/>
                    </a:solidFill>
                  </a:tcPr>
                </a:tc>
                <a:tc>
                  <a:txBody>
                    <a:bodyPr/>
                    <a:lstStyle/>
                    <a:p>
                      <a:r>
                        <a:rPr kumimoji="1" lang="ja-JP" altLang="en-US" sz="900" dirty="0">
                          <a:latin typeface="Meiryo UI" panose="020B0604030504040204" pitchFamily="50" charset="-128"/>
                          <a:ea typeface="Meiryo UI" panose="020B0604030504040204" pitchFamily="50" charset="-128"/>
                        </a:rPr>
                        <a:t>報告資料</a:t>
                      </a:r>
                      <a:endParaRPr kumimoji="1" lang="en-US" altLang="ja-JP" sz="900" dirty="0">
                        <a:latin typeface="Meiryo UI" panose="020B0604030504040204" pitchFamily="50" charset="-128"/>
                        <a:ea typeface="Meiryo UI" panose="020B0604030504040204" pitchFamily="50" charset="-128"/>
                      </a:endParaRPr>
                    </a:p>
                  </a:txBody>
                  <a:tcPr>
                    <a:solidFill>
                      <a:schemeClr val="bg1"/>
                    </a:solidFill>
                  </a:tcPr>
                </a:tc>
                <a:tc>
                  <a:txBody>
                    <a:bodyPr/>
                    <a:lstStyle/>
                    <a:p>
                      <a:endParaRPr kumimoji="1" lang="en-US" altLang="ja-JP" sz="1050"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endParaRPr kumimoji="1" lang="ja-JP" altLang="en-US" sz="1200"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marL="0" indent="0">
                        <a:buFont typeface="Arial" panose="020B0604020202020204" pitchFamily="34" charset="0"/>
                        <a:buNone/>
                      </a:pPr>
                      <a:r>
                        <a:rPr kumimoji="1" lang="ja-JP" altLang="en-US" sz="900" dirty="0">
                          <a:latin typeface="Meiryo UI" panose="020B0604030504040204" pitchFamily="50" charset="-128"/>
                          <a:ea typeface="Meiryo UI" panose="020B0604030504040204" pitchFamily="50" charset="-128"/>
                        </a:rPr>
                        <a:t>実運用でも目標通りの精度を</a:t>
                      </a:r>
                      <a:endParaRPr kumimoji="1" lang="en-US" altLang="ja-JP" sz="900" dirty="0">
                        <a:latin typeface="Meiryo UI" panose="020B0604030504040204" pitchFamily="50" charset="-128"/>
                        <a:ea typeface="Meiryo UI" panose="020B0604030504040204" pitchFamily="50" charset="-128"/>
                      </a:endParaRPr>
                    </a:p>
                    <a:p>
                      <a:pPr marL="0" indent="0">
                        <a:buFont typeface="Arial" panose="020B0604020202020204" pitchFamily="34" charset="0"/>
                        <a:buNone/>
                      </a:pPr>
                      <a:r>
                        <a:rPr kumimoji="1" lang="ja-JP" altLang="en-US" sz="900" dirty="0">
                          <a:latin typeface="Meiryo UI" panose="020B0604030504040204" pitchFamily="50" charset="-128"/>
                          <a:ea typeface="Meiryo UI" panose="020B0604030504040204" pitchFamily="50" charset="-128"/>
                        </a:rPr>
                        <a:t>出せる</a:t>
                      </a:r>
                      <a:endParaRPr kumimoji="1" lang="en-US" altLang="ja-JP" sz="900" dirty="0">
                        <a:latin typeface="Meiryo UI" panose="020B0604030504040204" pitchFamily="50" charset="-128"/>
                        <a:ea typeface="Meiryo UI" panose="020B0604030504040204" pitchFamily="50" charset="-128"/>
                      </a:endParaRPr>
                    </a:p>
                  </a:txBody>
                  <a:tcPr>
                    <a:solidFill>
                      <a:schemeClr val="bg1"/>
                    </a:solidFill>
                  </a:tcPr>
                </a:tc>
                <a:extLst>
                  <a:ext uri="{0D108BD9-81ED-4DB2-BD59-A6C34878D82A}">
                    <a16:rowId xmlns:a16="http://schemas.microsoft.com/office/drawing/2014/main" val="3207196235"/>
                  </a:ext>
                </a:extLst>
              </a:tr>
              <a:tr h="665593">
                <a:tc gridSpan="5">
                  <a:txBody>
                    <a:bodyPr/>
                    <a:lstStyle/>
                    <a:p>
                      <a:r>
                        <a:rPr kumimoji="1" lang="ja-JP" altLang="en-US" sz="1200" b="1" dirty="0">
                          <a:latin typeface="Meiryo UI" panose="020B0604030504040204" pitchFamily="50" charset="-128"/>
                          <a:ea typeface="Meiryo UI" panose="020B0604030504040204" pitchFamily="50" charset="-128"/>
                        </a:rPr>
                        <a:t>必要なモノ・情報・人の能力</a:t>
                      </a:r>
                      <a:endParaRPr kumimoji="1" lang="en-US" altLang="ja-JP" sz="1200" b="1" dirty="0">
                        <a:latin typeface="Meiryo UI" panose="020B0604030504040204" pitchFamily="50" charset="-128"/>
                        <a:ea typeface="Meiryo UI" panose="020B0604030504040204" pitchFamily="50" charset="-128"/>
                      </a:endParaRPr>
                    </a:p>
                    <a:p>
                      <a:pPr marL="93663" indent="-93663">
                        <a:buFont typeface="Arial" panose="020B0604020202020204" pitchFamily="34" charset="0"/>
                        <a:buChar char="•"/>
                      </a:pPr>
                      <a:r>
                        <a:rPr kumimoji="1" lang="ja-JP" altLang="en-US" sz="1200" b="0" dirty="0">
                          <a:latin typeface="Meiryo UI" panose="020B0604030504040204" pitchFamily="50" charset="-128"/>
                          <a:ea typeface="Meiryo UI" panose="020B0604030504040204" pitchFamily="50" charset="-128"/>
                        </a:rPr>
                        <a:t>情報：ベンチマーク情報</a:t>
                      </a:r>
                      <a:endParaRPr kumimoji="1" lang="en-US" altLang="ja-JP" sz="1200" b="0" dirty="0">
                        <a:latin typeface="Meiryo UI" panose="020B0604030504040204" pitchFamily="50" charset="-128"/>
                        <a:ea typeface="Meiryo UI" panose="020B0604030504040204" pitchFamily="50" charset="-128"/>
                      </a:endParaRPr>
                    </a:p>
                    <a:p>
                      <a:pPr marL="93663" indent="-93663">
                        <a:buFont typeface="Arial" panose="020B0604020202020204" pitchFamily="34" charset="0"/>
                        <a:buChar char="•"/>
                      </a:pPr>
                      <a:r>
                        <a:rPr kumimoji="1" lang="ja-JP" altLang="en-US" sz="1200" b="0" dirty="0">
                          <a:latin typeface="Meiryo UI" panose="020B0604030504040204" pitchFamily="50" charset="-128"/>
                          <a:ea typeface="Meiryo UI" panose="020B0604030504040204" pitchFamily="50" charset="-128"/>
                        </a:rPr>
                        <a:t>能力：ビジネス力、データサイエンス力、データエンジニアリング力</a:t>
                      </a:r>
                      <a:endParaRPr kumimoji="1" lang="en-US" altLang="ja-JP" sz="1200" b="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リスクと対応（詳細は</a:t>
                      </a:r>
                      <a:r>
                        <a:rPr kumimoji="1" lang="en-US" altLang="ja-JP" sz="1200" b="1" dirty="0">
                          <a:latin typeface="Meiryo UI" panose="020B0604030504040204" pitchFamily="50" charset="-128"/>
                          <a:ea typeface="Meiryo UI" panose="020B0604030504040204" pitchFamily="50" charset="-128"/>
                        </a:rPr>
                        <a:t>Step6</a:t>
                      </a:r>
                      <a:r>
                        <a:rPr kumimoji="1" lang="ja-JP" altLang="en-US" sz="1200" b="1" dirty="0">
                          <a:latin typeface="Meiryo UI" panose="020B0604030504040204" pitchFamily="50" charset="-128"/>
                          <a:ea typeface="Meiryo UI" panose="020B0604030504040204" pitchFamily="50" charset="-128"/>
                        </a:rPr>
                        <a:t>障害の予測と対策立案シート参照）</a:t>
                      </a:r>
                      <a:endParaRPr kumimoji="1" lang="en-US" altLang="ja-JP" sz="1200" b="1"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作成しているソリューションと同様の特許が見つかり、社内展開ができなくなる</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⇒事前リサーチ</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solidFill>
                      <a:schemeClr val="bg1"/>
                    </a:solidFill>
                  </a:tcPr>
                </a:tc>
                <a:tc hMerge="1">
                  <a:txBody>
                    <a:bodyPr/>
                    <a:lstStyle/>
                    <a:p>
                      <a:endParaRPr kumimoji="1" lang="ja-JP" altLang="en-US"/>
                    </a:p>
                  </a:txBody>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15394315"/>
                  </a:ext>
                </a:extLst>
              </a:tr>
            </a:tbl>
          </a:graphicData>
        </a:graphic>
      </p:graphicFrame>
      <p:sp>
        <p:nvSpPr>
          <p:cNvPr id="16" name="ホームベース 15"/>
          <p:cNvSpPr/>
          <p:nvPr/>
        </p:nvSpPr>
        <p:spPr bwMode="auto">
          <a:xfrm>
            <a:off x="5346907" y="2681898"/>
            <a:ext cx="255443" cy="270030"/>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18" name="ホームベース 17"/>
          <p:cNvSpPr/>
          <p:nvPr/>
        </p:nvSpPr>
        <p:spPr bwMode="auto">
          <a:xfrm>
            <a:off x="5620509" y="3075273"/>
            <a:ext cx="528473" cy="363525"/>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20" name="ホームベース 19"/>
          <p:cNvSpPr/>
          <p:nvPr/>
        </p:nvSpPr>
        <p:spPr bwMode="auto">
          <a:xfrm>
            <a:off x="6186774" y="3560426"/>
            <a:ext cx="288032" cy="363525"/>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36" name="正方形/長方形 35"/>
          <p:cNvSpPr/>
          <p:nvPr/>
        </p:nvSpPr>
        <p:spPr>
          <a:xfrm>
            <a:off x="1223554" y="44624"/>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７　実行計画の策定</a:t>
            </a:r>
          </a:p>
        </p:txBody>
      </p:sp>
      <p:grpSp>
        <p:nvGrpSpPr>
          <p:cNvPr id="37" name="グループ化 36"/>
          <p:cNvGrpSpPr/>
          <p:nvPr/>
        </p:nvGrpSpPr>
        <p:grpSpPr>
          <a:xfrm>
            <a:off x="90167" y="109519"/>
            <a:ext cx="4045728" cy="337641"/>
            <a:chOff x="98630" y="200192"/>
            <a:chExt cx="4425465" cy="369332"/>
          </a:xfrm>
        </p:grpSpPr>
        <p:grpSp>
          <p:nvGrpSpPr>
            <p:cNvPr id="38" name="グループ化 37"/>
            <p:cNvGrpSpPr/>
            <p:nvPr/>
          </p:nvGrpSpPr>
          <p:grpSpPr>
            <a:xfrm>
              <a:off x="98630" y="200192"/>
              <a:ext cx="3995150" cy="369332"/>
              <a:chOff x="98630" y="200192"/>
              <a:chExt cx="3995150" cy="369332"/>
            </a:xfrm>
            <a:solidFill>
              <a:srgbClr val="FFFF99"/>
            </a:solidFill>
          </p:grpSpPr>
          <p:sp>
            <p:nvSpPr>
              <p:cNvPr id="40" name="山形 39"/>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41" name="山形 40"/>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42" name="山形 41"/>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43" name="山形 42"/>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44" name="山形 43"/>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45" name="山形 44"/>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46" name="山形 45"/>
              <p:cNvSpPr/>
              <p:nvPr/>
            </p:nvSpPr>
            <p:spPr bwMode="auto">
              <a:xfrm>
                <a:off x="268052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47" name="山形 46"/>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48" name="山形 47"/>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39" name="山形 38"/>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28" name="ホームベース 27"/>
          <p:cNvSpPr/>
          <p:nvPr/>
        </p:nvSpPr>
        <p:spPr bwMode="auto">
          <a:xfrm>
            <a:off x="6474805" y="4023856"/>
            <a:ext cx="1402369" cy="414162"/>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4" name="テキスト ボックス 3"/>
          <p:cNvSpPr txBox="1"/>
          <p:nvPr/>
        </p:nvSpPr>
        <p:spPr>
          <a:xfrm>
            <a:off x="7851488" y="4060119"/>
            <a:ext cx="730224" cy="369332"/>
          </a:xfrm>
          <a:prstGeom prst="rect">
            <a:avLst/>
          </a:prstGeom>
          <a:noFill/>
        </p:spPr>
        <p:txBody>
          <a:bodyPr wrap="square" rtlCol="0">
            <a:spAutoFit/>
          </a:bodyPr>
          <a:lstStyle/>
          <a:p>
            <a:r>
              <a:rPr lang="en-US" altLang="ja-JP" dirty="0"/>
              <a:t>1</a:t>
            </a:r>
            <a:r>
              <a:rPr kumimoji="1" lang="ja-JP" altLang="en-US" dirty="0"/>
              <a:t>月</a:t>
            </a:r>
          </a:p>
        </p:txBody>
      </p:sp>
      <p:sp>
        <p:nvSpPr>
          <p:cNvPr id="30" name="ホームベース 29"/>
          <p:cNvSpPr/>
          <p:nvPr/>
        </p:nvSpPr>
        <p:spPr bwMode="auto">
          <a:xfrm>
            <a:off x="7868118" y="4658181"/>
            <a:ext cx="1233193" cy="363525"/>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32" name="ホームベース 31"/>
          <p:cNvSpPr/>
          <p:nvPr/>
        </p:nvSpPr>
        <p:spPr bwMode="auto">
          <a:xfrm>
            <a:off x="7887054" y="5250435"/>
            <a:ext cx="1054259" cy="363525"/>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altLang="ja-JP" sz="1200" b="1" dirty="0">
                <a:latin typeface="Times New Roman" pitchFamily="18" charset="0"/>
                <a:ea typeface="ＭＳ ゴシック" pitchFamily="49" charset="-128"/>
              </a:rPr>
              <a:t>2</a:t>
            </a:r>
            <a:r>
              <a:rPr kumimoji="0" lang="ja-JP" altLang="en-US" sz="1200" b="1" dirty="0">
                <a:latin typeface="Times New Roman" pitchFamily="18" charset="0"/>
                <a:ea typeface="ＭＳ ゴシック" pitchFamily="49" charset="-128"/>
              </a:rPr>
              <a:t>月～</a:t>
            </a:r>
            <a:endParaRPr kumimoji="0" lang="ja-JP" altLang="en-US" sz="12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24" name="テキスト ボックス 23"/>
          <p:cNvSpPr txBox="1"/>
          <p:nvPr/>
        </p:nvSpPr>
        <p:spPr>
          <a:xfrm>
            <a:off x="5583588" y="2694103"/>
            <a:ext cx="911976" cy="307777"/>
          </a:xfrm>
          <a:prstGeom prst="rect">
            <a:avLst/>
          </a:prstGeom>
          <a:noFill/>
        </p:spPr>
        <p:txBody>
          <a:bodyPr wrap="square" rtlCol="0">
            <a:spAutoFit/>
          </a:bodyPr>
          <a:lstStyle/>
          <a:p>
            <a:r>
              <a:rPr lang="en-US" altLang="ja-JP" sz="1400" dirty="0"/>
              <a:t>7</a:t>
            </a:r>
            <a:r>
              <a:rPr kumimoji="1" lang="ja-JP" altLang="en-US" sz="1400" dirty="0"/>
              <a:t>月</a:t>
            </a:r>
          </a:p>
        </p:txBody>
      </p:sp>
      <p:sp>
        <p:nvSpPr>
          <p:cNvPr id="25" name="テキスト ボックス 24"/>
          <p:cNvSpPr txBox="1"/>
          <p:nvPr/>
        </p:nvSpPr>
        <p:spPr>
          <a:xfrm>
            <a:off x="6474806" y="3588299"/>
            <a:ext cx="911976" cy="307777"/>
          </a:xfrm>
          <a:prstGeom prst="rect">
            <a:avLst/>
          </a:prstGeom>
          <a:noFill/>
        </p:spPr>
        <p:txBody>
          <a:bodyPr wrap="square" rtlCol="0">
            <a:spAutoFit/>
          </a:bodyPr>
          <a:lstStyle/>
          <a:p>
            <a:r>
              <a:rPr kumimoji="1" lang="en-US" altLang="ja-JP" sz="1400" dirty="0"/>
              <a:t>10</a:t>
            </a:r>
            <a:r>
              <a:rPr kumimoji="1" lang="ja-JP" altLang="en-US" sz="1400" dirty="0"/>
              <a:t>月</a:t>
            </a:r>
          </a:p>
        </p:txBody>
      </p:sp>
      <p:sp>
        <p:nvSpPr>
          <p:cNvPr id="26" name="テキスト ボックス 25">
            <a:extLst>
              <a:ext uri="{FF2B5EF4-FFF2-40B4-BE49-F238E27FC236}">
                <a16:creationId xmlns:a16="http://schemas.microsoft.com/office/drawing/2014/main" id="{F0139EE7-911D-488A-9688-6F26E17973A1}"/>
              </a:ext>
            </a:extLst>
          </p:cNvPr>
          <p:cNvSpPr txBox="1"/>
          <p:nvPr/>
        </p:nvSpPr>
        <p:spPr>
          <a:xfrm>
            <a:off x="6158188" y="3134212"/>
            <a:ext cx="911976" cy="307777"/>
          </a:xfrm>
          <a:prstGeom prst="rect">
            <a:avLst/>
          </a:prstGeom>
          <a:noFill/>
        </p:spPr>
        <p:txBody>
          <a:bodyPr wrap="square" rtlCol="0">
            <a:spAutoFit/>
          </a:bodyPr>
          <a:lstStyle/>
          <a:p>
            <a:r>
              <a:rPr kumimoji="1" lang="en-US" altLang="ja-JP" sz="1400" dirty="0"/>
              <a:t>9</a:t>
            </a:r>
            <a:r>
              <a:rPr kumimoji="1" lang="ja-JP" altLang="en-US" sz="1400" dirty="0"/>
              <a:t>月</a:t>
            </a:r>
          </a:p>
        </p:txBody>
      </p:sp>
      <p:sp>
        <p:nvSpPr>
          <p:cNvPr id="27" name="テキスト ボックス 26">
            <a:extLst>
              <a:ext uri="{FF2B5EF4-FFF2-40B4-BE49-F238E27FC236}">
                <a16:creationId xmlns:a16="http://schemas.microsoft.com/office/drawing/2014/main" id="{1A8C32CA-50DE-413B-8E16-40203050E833}"/>
              </a:ext>
            </a:extLst>
          </p:cNvPr>
          <p:cNvSpPr txBox="1"/>
          <p:nvPr/>
        </p:nvSpPr>
        <p:spPr>
          <a:xfrm>
            <a:off x="8371087" y="4655277"/>
            <a:ext cx="730224" cy="369332"/>
          </a:xfrm>
          <a:prstGeom prst="rect">
            <a:avLst/>
          </a:prstGeom>
          <a:noFill/>
        </p:spPr>
        <p:txBody>
          <a:bodyPr wrap="square" rtlCol="0">
            <a:spAutoFit/>
          </a:bodyPr>
          <a:lstStyle/>
          <a:p>
            <a:r>
              <a:rPr kumimoji="1" lang="en-US" altLang="ja-JP" dirty="0"/>
              <a:t>2</a:t>
            </a:r>
            <a:r>
              <a:rPr kumimoji="1" lang="ja-JP" altLang="en-US" dirty="0"/>
              <a:t>月</a:t>
            </a:r>
            <a:r>
              <a:rPr kumimoji="1" lang="en-US" altLang="ja-JP" dirty="0"/>
              <a:t>~</a:t>
            </a:r>
          </a:p>
        </p:txBody>
      </p:sp>
    </p:spTree>
    <p:extLst>
      <p:ext uri="{BB962C8B-B14F-4D97-AF65-F5344CB8AC3E}">
        <p14:creationId xmlns:p14="http://schemas.microsoft.com/office/powerpoint/2010/main" val="662953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4C1A01E-0D49-477D-B149-6527533C862B}"/>
              </a:ext>
            </a:extLst>
          </p:cNvPr>
          <p:cNvSpPr>
            <a:spLocks noGrp="1"/>
          </p:cNvSpPr>
          <p:nvPr>
            <p:ph type="dt" sz="half" idx="10"/>
          </p:nvPr>
        </p:nvSpPr>
        <p:spPr/>
        <p:txBody>
          <a:bodyPr/>
          <a:lstStyle/>
          <a:p>
            <a:pPr>
              <a:defRPr/>
            </a:pPr>
            <a:endParaRPr lang="en-US" altLang="ja-JP"/>
          </a:p>
        </p:txBody>
      </p:sp>
      <p:pic>
        <p:nvPicPr>
          <p:cNvPr id="4" name="図 3">
            <a:extLst>
              <a:ext uri="{FF2B5EF4-FFF2-40B4-BE49-F238E27FC236}">
                <a16:creationId xmlns:a16="http://schemas.microsoft.com/office/drawing/2014/main" id="{02E8657F-F226-4B5A-9B0C-B4186E9A3E3F}"/>
              </a:ext>
            </a:extLst>
          </p:cNvPr>
          <p:cNvPicPr>
            <a:picLocks noChangeAspect="1"/>
          </p:cNvPicPr>
          <p:nvPr/>
        </p:nvPicPr>
        <p:blipFill>
          <a:blip r:embed="rId2"/>
          <a:stretch>
            <a:fillRect/>
          </a:stretch>
        </p:blipFill>
        <p:spPr>
          <a:xfrm>
            <a:off x="388344" y="1124744"/>
            <a:ext cx="4528538" cy="3384376"/>
          </a:xfrm>
          <a:prstGeom prst="rect">
            <a:avLst/>
          </a:prstGeom>
        </p:spPr>
      </p:pic>
      <p:sp>
        <p:nvSpPr>
          <p:cNvPr id="3" name="正方形/長方形 2">
            <a:extLst>
              <a:ext uri="{FF2B5EF4-FFF2-40B4-BE49-F238E27FC236}">
                <a16:creationId xmlns:a16="http://schemas.microsoft.com/office/drawing/2014/main" id="{5795EE3E-DAA7-44A7-9B27-40926B8A7CC2}"/>
              </a:ext>
            </a:extLst>
          </p:cNvPr>
          <p:cNvSpPr/>
          <p:nvPr/>
        </p:nvSpPr>
        <p:spPr>
          <a:xfrm>
            <a:off x="6725047" y="1700808"/>
            <a:ext cx="295232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リーンで安心な生産を実現する</a:t>
            </a:r>
          </a:p>
        </p:txBody>
      </p:sp>
      <p:sp>
        <p:nvSpPr>
          <p:cNvPr id="5" name="正方形/長方形 4">
            <a:extLst>
              <a:ext uri="{FF2B5EF4-FFF2-40B4-BE49-F238E27FC236}">
                <a16:creationId xmlns:a16="http://schemas.microsoft.com/office/drawing/2014/main" id="{31F7AAD8-B326-4DED-B8AD-E28237869AA4}"/>
              </a:ext>
            </a:extLst>
          </p:cNvPr>
          <p:cNvSpPr/>
          <p:nvPr/>
        </p:nvSpPr>
        <p:spPr>
          <a:xfrm>
            <a:off x="5572919" y="3078945"/>
            <a:ext cx="165618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在庫異常を解消する</a:t>
            </a:r>
          </a:p>
        </p:txBody>
      </p:sp>
      <p:sp>
        <p:nvSpPr>
          <p:cNvPr id="6" name="正方形/長方形 5">
            <a:extLst>
              <a:ext uri="{FF2B5EF4-FFF2-40B4-BE49-F238E27FC236}">
                <a16:creationId xmlns:a16="http://schemas.microsoft.com/office/drawing/2014/main" id="{2AF0DB78-C1C4-4D78-AFD6-AD5E039A0F02}"/>
              </a:ext>
            </a:extLst>
          </p:cNvPr>
          <p:cNvSpPr/>
          <p:nvPr/>
        </p:nvSpPr>
        <p:spPr>
          <a:xfrm>
            <a:off x="5212879" y="4509120"/>
            <a:ext cx="1584176" cy="733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在庫異常の要因を特定する</a:t>
            </a:r>
          </a:p>
        </p:txBody>
      </p:sp>
      <p:sp>
        <p:nvSpPr>
          <p:cNvPr id="8" name="正方形/長方形 7">
            <a:extLst>
              <a:ext uri="{FF2B5EF4-FFF2-40B4-BE49-F238E27FC236}">
                <a16:creationId xmlns:a16="http://schemas.microsoft.com/office/drawing/2014/main" id="{520D91AA-C188-43C2-B133-47E00A2B2065}"/>
              </a:ext>
            </a:extLst>
          </p:cNvPr>
          <p:cNvSpPr/>
          <p:nvPr/>
        </p:nvSpPr>
        <p:spPr>
          <a:xfrm>
            <a:off x="8525247" y="3078945"/>
            <a:ext cx="20882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リーンで安心な生産を実現する</a:t>
            </a:r>
          </a:p>
        </p:txBody>
      </p:sp>
      <p:cxnSp>
        <p:nvCxnSpPr>
          <p:cNvPr id="10" name="直線矢印コネクタ 9">
            <a:extLst>
              <a:ext uri="{FF2B5EF4-FFF2-40B4-BE49-F238E27FC236}">
                <a16:creationId xmlns:a16="http://schemas.microsoft.com/office/drawing/2014/main" id="{AAB4AECB-5F3C-4FD4-A550-701BDD229E55}"/>
              </a:ext>
            </a:extLst>
          </p:cNvPr>
          <p:cNvCxnSpPr>
            <a:cxnSpLocks/>
            <a:stCxn id="5" idx="0"/>
          </p:cNvCxnSpPr>
          <p:nvPr/>
        </p:nvCxnSpPr>
        <p:spPr>
          <a:xfrm flipV="1">
            <a:off x="6401011" y="2615208"/>
            <a:ext cx="324036" cy="463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9D3ABA52-08DF-42EC-9924-C0B606E6AE46}"/>
              </a:ext>
            </a:extLst>
          </p:cNvPr>
          <p:cNvCxnSpPr>
            <a:cxnSpLocks/>
          </p:cNvCxnSpPr>
          <p:nvPr/>
        </p:nvCxnSpPr>
        <p:spPr>
          <a:xfrm flipV="1">
            <a:off x="5788943" y="4010459"/>
            <a:ext cx="324036" cy="463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05AC6C5D-7255-4150-88DF-89CB97FCA844}"/>
              </a:ext>
            </a:extLst>
          </p:cNvPr>
          <p:cNvCxnSpPr>
            <a:cxnSpLocks/>
          </p:cNvCxnSpPr>
          <p:nvPr/>
        </p:nvCxnSpPr>
        <p:spPr>
          <a:xfrm>
            <a:off x="9101311" y="2646897"/>
            <a:ext cx="633926" cy="40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BA9DDFA6-0B57-4EB8-BB84-478110DF2423}"/>
              </a:ext>
            </a:extLst>
          </p:cNvPr>
          <p:cNvCxnSpPr>
            <a:cxnSpLocks/>
          </p:cNvCxnSpPr>
          <p:nvPr/>
        </p:nvCxnSpPr>
        <p:spPr>
          <a:xfrm>
            <a:off x="6777982" y="4028269"/>
            <a:ext cx="667145" cy="44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531DB9D-4FA5-44E5-A011-AF305229363B}"/>
              </a:ext>
            </a:extLst>
          </p:cNvPr>
          <p:cNvSpPr/>
          <p:nvPr/>
        </p:nvSpPr>
        <p:spPr>
          <a:xfrm>
            <a:off x="7013079" y="4487881"/>
            <a:ext cx="1584176" cy="733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在庫異常の要因を特定する</a:t>
            </a:r>
          </a:p>
        </p:txBody>
      </p:sp>
    </p:spTree>
    <p:extLst>
      <p:ext uri="{BB962C8B-B14F-4D97-AF65-F5344CB8AC3E}">
        <p14:creationId xmlns:p14="http://schemas.microsoft.com/office/powerpoint/2010/main" val="3574078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2E36892-0124-487D-AA2F-10495CA2F3CE}"/>
              </a:ext>
            </a:extLst>
          </p:cNvPr>
          <p:cNvSpPr>
            <a:spLocks noGrp="1"/>
          </p:cNvSpPr>
          <p:nvPr>
            <p:ph type="dt" sz="half" idx="10"/>
          </p:nvPr>
        </p:nvSpPr>
        <p:spPr/>
        <p:txBody>
          <a:bodyPr/>
          <a:lstStyle/>
          <a:p>
            <a:pPr>
              <a:defRPr/>
            </a:pPr>
            <a:endParaRPr lang="en-US" altLang="ja-JP"/>
          </a:p>
        </p:txBody>
      </p:sp>
      <p:sp>
        <p:nvSpPr>
          <p:cNvPr id="3" name="正方形/長方形 2">
            <a:extLst>
              <a:ext uri="{FF2B5EF4-FFF2-40B4-BE49-F238E27FC236}">
                <a16:creationId xmlns:a16="http://schemas.microsoft.com/office/drawing/2014/main" id="{EB490BA9-E55A-491C-9273-AC5D4C3BFC13}"/>
              </a:ext>
            </a:extLst>
          </p:cNvPr>
          <p:cNvSpPr/>
          <p:nvPr/>
        </p:nvSpPr>
        <p:spPr>
          <a:xfrm>
            <a:off x="1900511" y="1268760"/>
            <a:ext cx="5832648" cy="36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ここまで</a:t>
            </a:r>
            <a:endParaRPr kumimoji="1" lang="ja-JP" altLang="en-US" dirty="0"/>
          </a:p>
        </p:txBody>
      </p:sp>
    </p:spTree>
    <p:extLst>
      <p:ext uri="{BB962C8B-B14F-4D97-AF65-F5344CB8AC3E}">
        <p14:creationId xmlns:p14="http://schemas.microsoft.com/office/powerpoint/2010/main" val="100538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67993" y="44624"/>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１　取り巻く環境の把握と課題の明確化</a:t>
            </a:r>
          </a:p>
        </p:txBody>
      </p:sp>
      <p:grpSp>
        <p:nvGrpSpPr>
          <p:cNvPr id="13" name="グループ化 12"/>
          <p:cNvGrpSpPr/>
          <p:nvPr/>
        </p:nvGrpSpPr>
        <p:grpSpPr>
          <a:xfrm>
            <a:off x="90167" y="115440"/>
            <a:ext cx="4045728" cy="337641"/>
            <a:chOff x="98630" y="200192"/>
            <a:chExt cx="4425465" cy="369332"/>
          </a:xfrm>
        </p:grpSpPr>
        <p:grpSp>
          <p:nvGrpSpPr>
            <p:cNvPr id="14" name="グループ化 13"/>
            <p:cNvGrpSpPr/>
            <p:nvPr/>
          </p:nvGrpSpPr>
          <p:grpSpPr>
            <a:xfrm>
              <a:off x="98630" y="200192"/>
              <a:ext cx="3995150" cy="369332"/>
              <a:chOff x="98630" y="200192"/>
              <a:chExt cx="3995150" cy="369332"/>
            </a:xfrm>
            <a:solidFill>
              <a:srgbClr val="FFFF99"/>
            </a:solidFill>
          </p:grpSpPr>
          <p:sp>
            <p:nvSpPr>
              <p:cNvPr id="26" name="山形 25"/>
              <p:cNvSpPr/>
              <p:nvPr/>
            </p:nvSpPr>
            <p:spPr bwMode="auto">
              <a:xfrm>
                <a:off x="9863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4" name="山形 33"/>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5" name="山形 24"/>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70" name="角丸四角形 3">
            <a:extLst>
              <a:ext uri="{FF2B5EF4-FFF2-40B4-BE49-F238E27FC236}">
                <a16:creationId xmlns:a16="http://schemas.microsoft.com/office/drawing/2014/main" id="{5D0C8990-BB6C-4510-A71A-652F4AE7C1F3}"/>
              </a:ext>
            </a:extLst>
          </p:cNvPr>
          <p:cNvSpPr/>
          <p:nvPr/>
        </p:nvSpPr>
        <p:spPr bwMode="auto">
          <a:xfrm>
            <a:off x="413666" y="989276"/>
            <a:ext cx="5027075" cy="1289499"/>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正方形/長方形 70">
            <a:extLst>
              <a:ext uri="{FF2B5EF4-FFF2-40B4-BE49-F238E27FC236}">
                <a16:creationId xmlns:a16="http://schemas.microsoft.com/office/drawing/2014/main" id="{9A1EC2E1-747A-4079-A2CE-ED00A5DEED2A}"/>
              </a:ext>
            </a:extLst>
          </p:cNvPr>
          <p:cNvSpPr/>
          <p:nvPr/>
        </p:nvSpPr>
        <p:spPr>
          <a:xfrm>
            <a:off x="175157" y="664913"/>
            <a:ext cx="2962671"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（１）職場の使命と自身の役割</a:t>
            </a:r>
          </a:p>
        </p:txBody>
      </p:sp>
      <p:sp>
        <p:nvSpPr>
          <p:cNvPr id="72" name="角丸四角形 23">
            <a:extLst>
              <a:ext uri="{FF2B5EF4-FFF2-40B4-BE49-F238E27FC236}">
                <a16:creationId xmlns:a16="http://schemas.microsoft.com/office/drawing/2014/main" id="{402BF40E-BB7B-475C-A5CD-F25EEDF5C4B8}"/>
              </a:ext>
            </a:extLst>
          </p:cNvPr>
          <p:cNvSpPr/>
          <p:nvPr/>
        </p:nvSpPr>
        <p:spPr bwMode="auto">
          <a:xfrm>
            <a:off x="5582990" y="989277"/>
            <a:ext cx="5030489" cy="1289498"/>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正方形/長方形 72">
            <a:extLst>
              <a:ext uri="{FF2B5EF4-FFF2-40B4-BE49-F238E27FC236}">
                <a16:creationId xmlns:a16="http://schemas.microsoft.com/office/drawing/2014/main" id="{AEC4BBE1-A54E-4BA5-9094-4B988BC3749F}"/>
              </a:ext>
            </a:extLst>
          </p:cNvPr>
          <p:cNvSpPr/>
          <p:nvPr/>
        </p:nvSpPr>
        <p:spPr>
          <a:xfrm>
            <a:off x="5344480" y="664913"/>
            <a:ext cx="3889206"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（２）会社を取り巻く環境（外部環境１）</a:t>
            </a:r>
          </a:p>
        </p:txBody>
      </p:sp>
      <p:sp>
        <p:nvSpPr>
          <p:cNvPr id="74" name="Rectangle 4">
            <a:extLst>
              <a:ext uri="{FF2B5EF4-FFF2-40B4-BE49-F238E27FC236}">
                <a16:creationId xmlns:a16="http://schemas.microsoft.com/office/drawing/2014/main" id="{ADED1965-E962-4B6A-B41C-CF78075254DE}"/>
              </a:ext>
            </a:extLst>
          </p:cNvPr>
          <p:cNvSpPr txBox="1">
            <a:spLocks noChangeArrowheads="1"/>
          </p:cNvSpPr>
          <p:nvPr/>
        </p:nvSpPr>
        <p:spPr bwMode="auto">
          <a:xfrm>
            <a:off x="5659515" y="1072155"/>
            <a:ext cx="4809948" cy="868066"/>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自動車車業界は</a:t>
            </a:r>
            <a:r>
              <a:rPr lang="en-US" altLang="ja-JP" sz="1000" b="0" kern="0" dirty="0">
                <a:latin typeface="Meiryo UI" panose="020B0604030504040204" pitchFamily="50" charset="-128"/>
                <a:ea typeface="Meiryo UI" panose="020B0604030504040204" pitchFamily="50" charset="-128"/>
                <a:cs typeface="Meiryo UI" panose="020B0604030504040204" pitchFamily="50" charset="-128"/>
              </a:rPr>
              <a:t>100</a:t>
            </a: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年に一度の変革期と</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言われており、</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CASE</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領域など新規領域の開発力やリソースの強化や</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既存領域のコスト削減や効率化が求められている</a:t>
            </a: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角丸四角形 26">
            <a:extLst>
              <a:ext uri="{FF2B5EF4-FFF2-40B4-BE49-F238E27FC236}">
                <a16:creationId xmlns:a16="http://schemas.microsoft.com/office/drawing/2014/main" id="{60AA5529-DC50-405B-951F-04085739A626}"/>
              </a:ext>
            </a:extLst>
          </p:cNvPr>
          <p:cNvSpPr/>
          <p:nvPr/>
        </p:nvSpPr>
        <p:spPr bwMode="auto">
          <a:xfrm>
            <a:off x="425536" y="2638860"/>
            <a:ext cx="5015206" cy="1288800"/>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6" name="正方形/長方形 75">
            <a:extLst>
              <a:ext uri="{FF2B5EF4-FFF2-40B4-BE49-F238E27FC236}">
                <a16:creationId xmlns:a16="http://schemas.microsoft.com/office/drawing/2014/main" id="{E554113C-3171-43F3-8FBF-C605F02D508F}"/>
              </a:ext>
            </a:extLst>
          </p:cNvPr>
          <p:cNvSpPr/>
          <p:nvPr/>
        </p:nvSpPr>
        <p:spPr>
          <a:xfrm>
            <a:off x="187027" y="2287603"/>
            <a:ext cx="4692310" cy="338554"/>
          </a:xfrm>
          <a:prstGeom prst="rect">
            <a:avLst/>
          </a:prstGeom>
        </p:spPr>
        <p:txBody>
          <a:bodyPr wrap="none">
            <a:spAutoFit/>
          </a:bodyPr>
          <a:lstStyle/>
          <a:p>
            <a:pPr lvl="0">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（３）相手方の部署を取り巻く環境（外部環境２）</a:t>
            </a:r>
          </a:p>
        </p:txBody>
      </p:sp>
      <p:sp>
        <p:nvSpPr>
          <p:cNvPr id="77" name="Rectangle 4">
            <a:extLst>
              <a:ext uri="{FF2B5EF4-FFF2-40B4-BE49-F238E27FC236}">
                <a16:creationId xmlns:a16="http://schemas.microsoft.com/office/drawing/2014/main" id="{041252AD-9763-400C-9AB3-A6CCA6ECE308}"/>
              </a:ext>
            </a:extLst>
          </p:cNvPr>
          <p:cNvSpPr txBox="1">
            <a:spLocks noChangeArrowheads="1"/>
          </p:cNvSpPr>
          <p:nvPr/>
        </p:nvSpPr>
        <p:spPr bwMode="auto">
          <a:xfrm>
            <a:off x="519479" y="2717175"/>
            <a:ext cx="4825001" cy="1131564"/>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相手方の部署：生産革新推進部</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生産技術開発体制の整備が求められている。</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・独創的な工法や生産設備を絶えず革新し続ける</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・世界のどの地域でも高品質の商品を生産できるように標準化を行う</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8" name="角丸四角形 33">
            <a:extLst>
              <a:ext uri="{FF2B5EF4-FFF2-40B4-BE49-F238E27FC236}">
                <a16:creationId xmlns:a16="http://schemas.microsoft.com/office/drawing/2014/main" id="{DA010A4A-330D-4FFE-B404-7F07F1AFE27A}"/>
              </a:ext>
            </a:extLst>
          </p:cNvPr>
          <p:cNvSpPr/>
          <p:nvPr/>
        </p:nvSpPr>
        <p:spPr bwMode="auto">
          <a:xfrm>
            <a:off x="5582990" y="2629896"/>
            <a:ext cx="5207095" cy="1288800"/>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9" name="正方形/長方形 78">
            <a:extLst>
              <a:ext uri="{FF2B5EF4-FFF2-40B4-BE49-F238E27FC236}">
                <a16:creationId xmlns:a16="http://schemas.microsoft.com/office/drawing/2014/main" id="{EDF6E51D-1AB4-471B-B64F-EE713D6B931C}"/>
              </a:ext>
            </a:extLst>
          </p:cNvPr>
          <p:cNvSpPr/>
          <p:nvPr/>
        </p:nvSpPr>
        <p:spPr>
          <a:xfrm>
            <a:off x="5344482" y="2278639"/>
            <a:ext cx="3842719" cy="338554"/>
          </a:xfrm>
          <a:prstGeom prst="rect">
            <a:avLst/>
          </a:prstGeom>
        </p:spPr>
        <p:txBody>
          <a:bodyPr wrap="none">
            <a:spAutoFit/>
          </a:bodyPr>
          <a:lstStyle/>
          <a:p>
            <a:pPr lvl="0">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（４）相手方の部署の状況（内部環境）</a:t>
            </a:r>
          </a:p>
        </p:txBody>
      </p:sp>
      <p:sp>
        <p:nvSpPr>
          <p:cNvPr id="80" name="Rectangle 4">
            <a:extLst>
              <a:ext uri="{FF2B5EF4-FFF2-40B4-BE49-F238E27FC236}">
                <a16:creationId xmlns:a16="http://schemas.microsoft.com/office/drawing/2014/main" id="{0DF280E9-2138-46C2-AED3-DF8EF291939C}"/>
              </a:ext>
            </a:extLst>
          </p:cNvPr>
          <p:cNvSpPr txBox="1">
            <a:spLocks noChangeArrowheads="1"/>
          </p:cNvSpPr>
          <p:nvPr/>
        </p:nvSpPr>
        <p:spPr bwMode="auto">
          <a:xfrm>
            <a:off x="5700160" y="3182917"/>
            <a:ext cx="5114737" cy="486172"/>
          </a:xfrm>
          <a:prstGeom prst="rect">
            <a:avLst/>
          </a:prstGeom>
          <a:solidFill>
            <a:schemeClr val="bg1"/>
          </a:solidFill>
          <a:ln w="12700">
            <a:no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活動方針</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工程スルーで通過情報を一元化し、モノの流れを</a:t>
            </a:r>
          </a:p>
          <a:p>
            <a:pPr marL="0" indent="0" eaLnBrk="1" hangingPunct="1">
              <a:lnSpc>
                <a:spcPts val="1500"/>
              </a:lnSpc>
              <a:spcBef>
                <a:spcPts val="0"/>
              </a:spcBef>
              <a:buNone/>
              <a:defRPr/>
            </a:pP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リアルタイムで把握。リーンで安心な生産。</a:t>
            </a: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自動順立装置の展開し活動方針を実現する</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Rectangle 4">
            <a:extLst>
              <a:ext uri="{FF2B5EF4-FFF2-40B4-BE49-F238E27FC236}">
                <a16:creationId xmlns:a16="http://schemas.microsoft.com/office/drawing/2014/main" id="{D23AEC37-7A7C-4952-B99F-A50A188E1CE4}"/>
              </a:ext>
            </a:extLst>
          </p:cNvPr>
          <p:cNvSpPr txBox="1">
            <a:spLocks noChangeArrowheads="1"/>
          </p:cNvSpPr>
          <p:nvPr/>
        </p:nvSpPr>
        <p:spPr bwMode="auto">
          <a:xfrm>
            <a:off x="458670" y="1041475"/>
            <a:ext cx="4826218" cy="1197988"/>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a:t>
            </a: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上位方針（</a:t>
            </a:r>
            <a:r>
              <a:rPr lang="en-US" altLang="ja-JP" sz="1000" b="0" kern="0" dirty="0">
                <a:latin typeface="Meiryo UI" panose="020B0604030504040204" pitchFamily="50" charset="-128"/>
                <a:ea typeface="Meiryo UI" panose="020B0604030504040204" pitchFamily="50" charset="-128"/>
                <a:cs typeface="Meiryo UI" panose="020B0604030504040204" pitchFamily="50" charset="-128"/>
              </a:rPr>
              <a:t>G</a:t>
            </a: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方針）：</a:t>
            </a:r>
            <a:r>
              <a:rPr kumimoji="1" lang="en-US" altLang="ja-JP" sz="1000" b="0" dirty="0">
                <a:solidFill>
                  <a:srgbClr val="000000"/>
                </a:solidFill>
                <a:latin typeface="Meiryo UI" panose="020B0604030504040204" pitchFamily="50" charset="-128"/>
                <a:ea typeface="Meiryo UI" panose="020B0604030504040204" pitchFamily="50" charset="-128"/>
              </a:rPr>
              <a:t>AI</a:t>
            </a:r>
            <a:r>
              <a:rPr kumimoji="1" lang="ja-JP" altLang="en-US" sz="1000" b="0" dirty="0">
                <a:solidFill>
                  <a:srgbClr val="000000"/>
                </a:solidFill>
                <a:latin typeface="Meiryo UI" panose="020B0604030504040204" pitchFamily="50" charset="-128"/>
                <a:ea typeface="Meiryo UI" panose="020B0604030504040204" pitchFamily="50" charset="-128"/>
              </a:rPr>
              <a:t>活用推進による業務改革のプロ集団になる</a:t>
            </a:r>
            <a:endParaRPr kumimoji="1" lang="en-US" altLang="ja-JP" sz="1000" b="0" dirty="0">
              <a:solidFill>
                <a:srgbClr val="000000"/>
              </a:solidFill>
              <a:latin typeface="Meiryo UI" panose="020B0604030504040204" pitchFamily="50" charset="-128"/>
              <a:ea typeface="Meiryo UI" panose="020B0604030504040204" pitchFamily="50" charset="-128"/>
            </a:endParaRPr>
          </a:p>
          <a:p>
            <a:pPr marL="0" indent="0" eaLnBrk="1" hangingPunct="1">
              <a:lnSpc>
                <a:spcPts val="1500"/>
              </a:lnSpc>
              <a:spcBef>
                <a:spcPts val="0"/>
              </a:spcBef>
              <a:buNone/>
              <a:defRPr/>
            </a:pP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◼️自分（</a:t>
            </a:r>
            <a:r>
              <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G</a:t>
            </a: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メンバー）の役割：</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お客さんのあるべき姿を考えて、最適な改善施策を提案しお客さんに届けること</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角丸四角形 37">
            <a:extLst>
              <a:ext uri="{FF2B5EF4-FFF2-40B4-BE49-F238E27FC236}">
                <a16:creationId xmlns:a16="http://schemas.microsoft.com/office/drawing/2014/main" id="{835FA471-F2D9-4F53-9AF1-113BB5FB17F8}"/>
              </a:ext>
            </a:extLst>
          </p:cNvPr>
          <p:cNvSpPr/>
          <p:nvPr/>
        </p:nvSpPr>
        <p:spPr bwMode="auto">
          <a:xfrm>
            <a:off x="278650" y="638690"/>
            <a:ext cx="10646450" cy="3319699"/>
          </a:xfrm>
          <a:prstGeom prst="roundRect">
            <a:avLst>
              <a:gd name="adj" fmla="val 0"/>
            </a:avLst>
          </a:prstGeom>
          <a:noFill/>
          <a:ln w="12700">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3" name="角丸四角形 37">
            <a:extLst>
              <a:ext uri="{FF2B5EF4-FFF2-40B4-BE49-F238E27FC236}">
                <a16:creationId xmlns:a16="http://schemas.microsoft.com/office/drawing/2014/main" id="{9BBD7E46-348A-41DB-8BE7-8F95BF53B0B9}"/>
              </a:ext>
            </a:extLst>
          </p:cNvPr>
          <p:cNvSpPr/>
          <p:nvPr/>
        </p:nvSpPr>
        <p:spPr bwMode="auto">
          <a:xfrm>
            <a:off x="278649" y="4238355"/>
            <a:ext cx="10569075" cy="2548900"/>
          </a:xfrm>
          <a:prstGeom prst="roundRect">
            <a:avLst>
              <a:gd name="adj" fmla="val 0"/>
            </a:avLst>
          </a:prstGeom>
          <a:noFill/>
          <a:ln w="12700">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下矢印 38">
            <a:extLst>
              <a:ext uri="{FF2B5EF4-FFF2-40B4-BE49-F238E27FC236}">
                <a16:creationId xmlns:a16="http://schemas.microsoft.com/office/drawing/2014/main" id="{55B8BC9C-50E9-4F47-93C9-37CCF4D6004E}"/>
              </a:ext>
            </a:extLst>
          </p:cNvPr>
          <p:cNvSpPr/>
          <p:nvPr/>
        </p:nvSpPr>
        <p:spPr bwMode="auto">
          <a:xfrm>
            <a:off x="5029445" y="3958389"/>
            <a:ext cx="990110" cy="258454"/>
          </a:xfrm>
          <a:prstGeom prst="downArrow">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a:ln>
                <a:noFill/>
              </a:ln>
              <a:solidFill>
                <a:schemeClr val="tx1"/>
              </a:solidFill>
              <a:effectLst/>
              <a:latin typeface="Times New Roman" pitchFamily="18" charset="0"/>
              <a:ea typeface="ＭＳ ゴシック" pitchFamily="49" charset="-128"/>
            </a:endParaRPr>
          </a:p>
        </p:txBody>
      </p:sp>
      <p:sp>
        <p:nvSpPr>
          <p:cNvPr id="85" name="角丸四角形 84"/>
          <p:cNvSpPr/>
          <p:nvPr/>
        </p:nvSpPr>
        <p:spPr bwMode="auto">
          <a:xfrm>
            <a:off x="425536" y="4570155"/>
            <a:ext cx="5015205" cy="953395"/>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6" name="正方形/長方形 85"/>
          <p:cNvSpPr/>
          <p:nvPr/>
        </p:nvSpPr>
        <p:spPr>
          <a:xfrm>
            <a:off x="378816" y="4243754"/>
            <a:ext cx="2265364"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目指す姿（あるべき姿）</a:t>
            </a:r>
          </a:p>
        </p:txBody>
      </p:sp>
      <p:sp>
        <p:nvSpPr>
          <p:cNvPr id="87" name="Rectangle 4"/>
          <p:cNvSpPr txBox="1">
            <a:spLocks noChangeArrowheads="1"/>
          </p:cNvSpPr>
          <p:nvPr/>
        </p:nvSpPr>
        <p:spPr bwMode="auto">
          <a:xfrm>
            <a:off x="500461" y="4630115"/>
            <a:ext cx="4844019" cy="669470"/>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algn="l">
              <a:buNone/>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自動順立装置を全工場で横展し、リーンで安心な生産を達成する</a:t>
            </a:r>
            <a:endParaRPr lang="ja-JP" altLang="en-US" sz="1000" i="0" u="none" strike="noStrike" baseline="0" dirty="0">
              <a:solidFill>
                <a:srgbClr val="000000"/>
              </a:solidFill>
              <a:latin typeface="HGPｺﾞｼｯｸE" panose="020B0900000000000000" pitchFamily="50" charset="-128"/>
              <a:ea typeface="HGPｺﾞｼｯｸE" panose="020B0900000000000000" pitchFamily="50" charset="-128"/>
            </a:endParaRPr>
          </a:p>
        </p:txBody>
      </p:sp>
      <p:sp>
        <p:nvSpPr>
          <p:cNvPr id="88" name="角丸四角形 39">
            <a:extLst>
              <a:ext uri="{FF2B5EF4-FFF2-40B4-BE49-F238E27FC236}">
                <a16:creationId xmlns:a16="http://schemas.microsoft.com/office/drawing/2014/main" id="{35D027BD-99C0-4702-85CD-D18D7B4C54F2}"/>
              </a:ext>
            </a:extLst>
          </p:cNvPr>
          <p:cNvSpPr/>
          <p:nvPr/>
        </p:nvSpPr>
        <p:spPr bwMode="auto">
          <a:xfrm>
            <a:off x="425536" y="5810638"/>
            <a:ext cx="5015205" cy="953395"/>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9" name="正方形/長方形 88">
            <a:extLst>
              <a:ext uri="{FF2B5EF4-FFF2-40B4-BE49-F238E27FC236}">
                <a16:creationId xmlns:a16="http://schemas.microsoft.com/office/drawing/2014/main" id="{0650AD15-35D7-48E5-8341-7D7E8DDAF954}"/>
              </a:ext>
            </a:extLst>
          </p:cNvPr>
          <p:cNvSpPr/>
          <p:nvPr/>
        </p:nvSpPr>
        <p:spPr>
          <a:xfrm>
            <a:off x="413666" y="5477972"/>
            <a:ext cx="595035"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現状</a:t>
            </a:r>
          </a:p>
        </p:txBody>
      </p:sp>
      <p:sp>
        <p:nvSpPr>
          <p:cNvPr id="90" name="Rectangle 4">
            <a:extLst>
              <a:ext uri="{FF2B5EF4-FFF2-40B4-BE49-F238E27FC236}">
                <a16:creationId xmlns:a16="http://schemas.microsoft.com/office/drawing/2014/main" id="{850D5D9A-5DDF-44FC-8FC7-0AB5D0AECAF6}"/>
              </a:ext>
            </a:extLst>
          </p:cNvPr>
          <p:cNvSpPr txBox="1">
            <a:spLocks noChangeArrowheads="1"/>
          </p:cNvSpPr>
          <p:nvPr/>
        </p:nvSpPr>
        <p:spPr bwMode="auto">
          <a:xfrm>
            <a:off x="469007" y="5926176"/>
            <a:ext cx="4638774" cy="597417"/>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自動順立装置を導入することがほんとうにリーンで安心な生産に繋がるか分からない</a:t>
            </a:r>
            <a:r>
              <a:rPr lang="ja-JP" altLang="en-US" sz="1000" kern="0" dirty="0">
                <a:solidFill>
                  <a:srgbClr val="333333"/>
                </a:solidFill>
                <a:latin typeface="Meiryo UI" panose="020B0604030504040204" pitchFamily="50" charset="-128"/>
                <a:ea typeface="Meiryo UI" panose="020B0604030504040204" pitchFamily="50" charset="-128"/>
                <a:cs typeface="Meiryo UI" panose="020B0604030504040204" pitchFamily="50" charset="-128"/>
              </a:rPr>
              <a:t>ため、横展して良いか判断がつかない</a:t>
            </a:r>
            <a:endParaRPr lang="en-US" altLang="ja-JP" sz="1000" kern="0" dirty="0">
              <a:solidFill>
                <a:srgbClr val="333333"/>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1" name="正方形/長方形 90">
            <a:extLst>
              <a:ext uri="{FF2B5EF4-FFF2-40B4-BE49-F238E27FC236}">
                <a16:creationId xmlns:a16="http://schemas.microsoft.com/office/drawing/2014/main" id="{0D19D902-9BD9-4FE9-B04E-72E282B7B5FF}"/>
              </a:ext>
            </a:extLst>
          </p:cNvPr>
          <p:cNvSpPr/>
          <p:nvPr/>
        </p:nvSpPr>
        <p:spPr>
          <a:xfrm>
            <a:off x="5524500" y="4239090"/>
            <a:ext cx="1635384"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ギャップ（課題）</a:t>
            </a:r>
          </a:p>
        </p:txBody>
      </p:sp>
      <p:sp>
        <p:nvSpPr>
          <p:cNvPr id="92" name="角丸四角形 39">
            <a:extLst>
              <a:ext uri="{FF2B5EF4-FFF2-40B4-BE49-F238E27FC236}">
                <a16:creationId xmlns:a16="http://schemas.microsoft.com/office/drawing/2014/main" id="{D8C84299-D018-4932-90A1-9B3C77933846}"/>
              </a:ext>
            </a:extLst>
          </p:cNvPr>
          <p:cNvSpPr/>
          <p:nvPr/>
        </p:nvSpPr>
        <p:spPr bwMode="auto">
          <a:xfrm>
            <a:off x="5582991" y="4570155"/>
            <a:ext cx="5207094" cy="2193879"/>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93" name="Rectangle 4">
            <a:extLst>
              <a:ext uri="{FF2B5EF4-FFF2-40B4-BE49-F238E27FC236}">
                <a16:creationId xmlns:a16="http://schemas.microsoft.com/office/drawing/2014/main" id="{5DBCC923-700A-48AF-9F59-6BC4B6A9A04B}"/>
              </a:ext>
            </a:extLst>
          </p:cNvPr>
          <p:cNvSpPr txBox="1">
            <a:spLocks noChangeArrowheads="1"/>
          </p:cNvSpPr>
          <p:nvPr/>
        </p:nvSpPr>
        <p:spPr bwMode="auto">
          <a:xfrm>
            <a:off x="5646364" y="4708278"/>
            <a:ext cx="5073150" cy="444969"/>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自動順立装置の中と外に想定されていない在庫があるが、</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それが必要な在庫量になっているか分からない</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4" name="図 3">
            <a:extLst>
              <a:ext uri="{FF2B5EF4-FFF2-40B4-BE49-F238E27FC236}">
                <a16:creationId xmlns:a16="http://schemas.microsoft.com/office/drawing/2014/main" id="{143E641C-48E7-470F-95D1-AC12CE2DFA22}"/>
              </a:ext>
            </a:extLst>
          </p:cNvPr>
          <p:cNvPicPr>
            <a:picLocks noChangeAspect="1"/>
          </p:cNvPicPr>
          <p:nvPr/>
        </p:nvPicPr>
        <p:blipFill>
          <a:blip r:embed="rId2"/>
          <a:stretch>
            <a:fillRect/>
          </a:stretch>
        </p:blipFill>
        <p:spPr>
          <a:xfrm>
            <a:off x="7972218" y="5326124"/>
            <a:ext cx="1736999" cy="1138347"/>
          </a:xfrm>
          <a:prstGeom prst="rect">
            <a:avLst/>
          </a:prstGeom>
        </p:spPr>
      </p:pic>
      <p:pic>
        <p:nvPicPr>
          <p:cNvPr id="42" name="図 41">
            <a:extLst>
              <a:ext uri="{FF2B5EF4-FFF2-40B4-BE49-F238E27FC236}">
                <a16:creationId xmlns:a16="http://schemas.microsoft.com/office/drawing/2014/main" id="{B40A1F1E-FB89-4381-9646-A562CACF6220}"/>
              </a:ext>
            </a:extLst>
          </p:cNvPr>
          <p:cNvPicPr>
            <a:picLocks noChangeAspect="1"/>
          </p:cNvPicPr>
          <p:nvPr/>
        </p:nvPicPr>
        <p:blipFill>
          <a:blip r:embed="rId3"/>
          <a:stretch>
            <a:fillRect/>
          </a:stretch>
        </p:blipFill>
        <p:spPr>
          <a:xfrm>
            <a:off x="4320805" y="4641358"/>
            <a:ext cx="1070395" cy="822377"/>
          </a:xfrm>
          <a:prstGeom prst="rect">
            <a:avLst/>
          </a:prstGeom>
        </p:spPr>
      </p:pic>
      <p:pic>
        <p:nvPicPr>
          <p:cNvPr id="6" name="図 5">
            <a:extLst>
              <a:ext uri="{FF2B5EF4-FFF2-40B4-BE49-F238E27FC236}">
                <a16:creationId xmlns:a16="http://schemas.microsoft.com/office/drawing/2014/main" id="{6EDA99E8-27C3-40BD-8A0A-C0A2AB087BDE}"/>
              </a:ext>
            </a:extLst>
          </p:cNvPr>
          <p:cNvPicPr>
            <a:picLocks noChangeAspect="1"/>
          </p:cNvPicPr>
          <p:nvPr/>
        </p:nvPicPr>
        <p:blipFill>
          <a:blip r:embed="rId4"/>
          <a:stretch>
            <a:fillRect/>
          </a:stretch>
        </p:blipFill>
        <p:spPr>
          <a:xfrm>
            <a:off x="6311150" y="5281582"/>
            <a:ext cx="1433026" cy="1138347"/>
          </a:xfrm>
          <a:prstGeom prst="rect">
            <a:avLst/>
          </a:prstGeom>
        </p:spPr>
      </p:pic>
      <p:sp>
        <p:nvSpPr>
          <p:cNvPr id="7" name="テキスト ボックス 6">
            <a:extLst>
              <a:ext uri="{FF2B5EF4-FFF2-40B4-BE49-F238E27FC236}">
                <a16:creationId xmlns:a16="http://schemas.microsoft.com/office/drawing/2014/main" id="{84276442-73F7-43B4-A91E-24D404B40C45}"/>
              </a:ext>
            </a:extLst>
          </p:cNvPr>
          <p:cNvSpPr txBox="1"/>
          <p:nvPr/>
        </p:nvSpPr>
        <p:spPr>
          <a:xfrm>
            <a:off x="8314171" y="6452150"/>
            <a:ext cx="1423865" cy="307777"/>
          </a:xfrm>
          <a:prstGeom prst="rect">
            <a:avLst/>
          </a:prstGeom>
          <a:noFill/>
        </p:spPr>
        <p:txBody>
          <a:bodyPr wrap="square" rtlCol="0">
            <a:spAutoFit/>
          </a:bodyPr>
          <a:lstStyle/>
          <a:p>
            <a:r>
              <a:rPr kumimoji="1" lang="ja-JP" altLang="en-US" sz="1400" dirty="0"/>
              <a:t>順立装置の外</a:t>
            </a:r>
          </a:p>
        </p:txBody>
      </p:sp>
      <p:sp>
        <p:nvSpPr>
          <p:cNvPr id="46" name="テキスト ボックス 45">
            <a:extLst>
              <a:ext uri="{FF2B5EF4-FFF2-40B4-BE49-F238E27FC236}">
                <a16:creationId xmlns:a16="http://schemas.microsoft.com/office/drawing/2014/main" id="{B7E7D0F9-A3E1-41C5-85F1-0958F1854D9B}"/>
              </a:ext>
            </a:extLst>
          </p:cNvPr>
          <p:cNvSpPr txBox="1"/>
          <p:nvPr/>
        </p:nvSpPr>
        <p:spPr>
          <a:xfrm>
            <a:off x="6404114" y="6428577"/>
            <a:ext cx="1423865" cy="307777"/>
          </a:xfrm>
          <a:prstGeom prst="rect">
            <a:avLst/>
          </a:prstGeom>
          <a:noFill/>
        </p:spPr>
        <p:txBody>
          <a:bodyPr wrap="square" rtlCol="0">
            <a:spAutoFit/>
          </a:bodyPr>
          <a:lstStyle/>
          <a:p>
            <a:r>
              <a:rPr kumimoji="1" lang="ja-JP" altLang="en-US" sz="1400" dirty="0"/>
              <a:t>順立装置の中</a:t>
            </a:r>
          </a:p>
        </p:txBody>
      </p:sp>
      <p:sp>
        <p:nvSpPr>
          <p:cNvPr id="47" name="AutoShape 5">
            <a:extLst>
              <a:ext uri="{FF2B5EF4-FFF2-40B4-BE49-F238E27FC236}">
                <a16:creationId xmlns:a16="http://schemas.microsoft.com/office/drawing/2014/main" id="{1BDCE79B-41C2-4592-A40B-17F8CE3E620C}"/>
              </a:ext>
            </a:extLst>
          </p:cNvPr>
          <p:cNvSpPr>
            <a:spLocks noChangeArrowheads="1"/>
          </p:cNvSpPr>
          <p:nvPr/>
        </p:nvSpPr>
        <p:spPr bwMode="auto">
          <a:xfrm>
            <a:off x="9810153" y="1905478"/>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会社を取り巻く環境や自分の役割を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ふまえて</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目指す姿（あるべき姿）を</a:t>
            </a:r>
            <a:br>
              <a:rPr kumimoji="1" lang="en-US" altLang="ja-JP"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設定し</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現状とのギャップ</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明確に定義する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取り巻く環境の把握と課題の明確化を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適切に行うことで、</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確実な成果に繋げることができる</a:t>
            </a:r>
          </a:p>
        </p:txBody>
      </p:sp>
      <p:sp>
        <p:nvSpPr>
          <p:cNvPr id="8" name="吹き出し: 角を丸めた四角形 7">
            <a:extLst>
              <a:ext uri="{FF2B5EF4-FFF2-40B4-BE49-F238E27FC236}">
                <a16:creationId xmlns:a16="http://schemas.microsoft.com/office/drawing/2014/main" id="{102355D2-6C32-4E8F-833A-B61D2E9FF621}"/>
              </a:ext>
            </a:extLst>
          </p:cNvPr>
          <p:cNvSpPr/>
          <p:nvPr/>
        </p:nvSpPr>
        <p:spPr>
          <a:xfrm>
            <a:off x="5668783" y="5785846"/>
            <a:ext cx="914400" cy="501490"/>
          </a:xfrm>
          <a:prstGeom prst="wedgeRoundRectCallout">
            <a:avLst>
              <a:gd name="adj1" fmla="val 70429"/>
              <a:gd name="adj2" fmla="val 1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a:t>数値上に</a:t>
            </a:r>
            <a:endParaRPr lang="en-US" altLang="ja-JP" sz="1000" dirty="0"/>
          </a:p>
          <a:p>
            <a:r>
              <a:rPr kumimoji="1" lang="ja-JP" altLang="en-US" sz="1000" dirty="0"/>
              <a:t>過剰に</a:t>
            </a:r>
            <a:endParaRPr kumimoji="1" lang="en-US" altLang="ja-JP" sz="1000" dirty="0"/>
          </a:p>
          <a:p>
            <a:r>
              <a:rPr kumimoji="1" lang="ja-JP" altLang="en-US" sz="1000" dirty="0"/>
              <a:t>見えている</a:t>
            </a:r>
          </a:p>
        </p:txBody>
      </p:sp>
    </p:spTree>
    <p:extLst>
      <p:ext uri="{BB962C8B-B14F-4D97-AF65-F5344CB8AC3E}">
        <p14:creationId xmlns:p14="http://schemas.microsoft.com/office/powerpoint/2010/main" val="3909081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Step9</a:t>
            </a:r>
            <a:r>
              <a:rPr lang="ja-JP" altLang="en-US" sz="1646" b="1" kern="100" dirty="0">
                <a:latin typeface="Meiryo UI" panose="020B0604030504040204" pitchFamily="50" charset="-128"/>
                <a:ea typeface="Meiryo UI" panose="020B0604030504040204" pitchFamily="50" charset="-128"/>
                <a:cs typeface="Times New Roman"/>
              </a:rPr>
              <a:t>　結果と取組み過程の評価</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592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2725"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上手くいったこと、</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上手くいかなかったことについて、</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結果のみならず</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プロセスも評価</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結果と取組み過程の評価を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適切に行うことで、今回の取組み</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から</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学び</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を得ることができる</a:t>
            </a:r>
          </a:p>
        </p:txBody>
      </p:sp>
      <p:sp>
        <p:nvSpPr>
          <p:cNvPr id="16" name="正方形/長方形 15"/>
          <p:cNvSpPr/>
          <p:nvPr/>
        </p:nvSpPr>
        <p:spPr>
          <a:xfrm>
            <a:off x="106883" y="4581128"/>
            <a:ext cx="7989949" cy="2000548"/>
          </a:xfrm>
          <a:prstGeom prst="rect">
            <a:avLst/>
          </a:prstGeom>
          <a:solidFill>
            <a:srgbClr val="FFFFCC"/>
          </a:solidFill>
          <a:ln>
            <a:solidFill>
              <a:srgbClr val="000000"/>
            </a:solidFill>
          </a:ln>
        </p:spPr>
        <p:txBody>
          <a:bodyPr wrap="square">
            <a:spAutoFit/>
          </a:bodyPr>
          <a:lstStyle/>
          <a:p>
            <a:r>
              <a:rPr lang="ja-JP" altLang="en-US" dirty="0">
                <a:latin typeface="Meiryo UI" panose="020B0604030504040204" pitchFamily="50" charset="-128"/>
                <a:ea typeface="Meiryo UI" panose="020B0604030504040204" pitchFamily="50" charset="-128"/>
              </a:rPr>
              <a:t>活動報告書の提出期日までに活動が終了しない場合があります。</a:t>
            </a:r>
            <a:endParaRPr lang="en-US" altLang="ja-JP"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特に、</a:t>
            </a:r>
            <a:r>
              <a:rPr lang="en-US" altLang="ja-JP" sz="1600" dirty="0">
                <a:latin typeface="Meiryo UI" panose="020B0604030504040204" pitchFamily="50" charset="-128"/>
                <a:ea typeface="Meiryo UI" panose="020B0604030504040204" pitchFamily="50" charset="-128"/>
              </a:rPr>
              <a:t>PDCA</a:t>
            </a:r>
            <a:r>
              <a:rPr lang="ja-JP" altLang="en-US" sz="1600" dirty="0">
                <a:latin typeface="Meiryo UI" panose="020B0604030504040204" pitchFamily="50" charset="-128"/>
                <a:ea typeface="Meiryo UI" panose="020B0604030504040204" pitchFamily="50" charset="-128"/>
              </a:rPr>
              <a:t>の</a:t>
            </a:r>
            <a:r>
              <a:rPr lang="en-US" altLang="ja-JP" sz="1600" dirty="0">
                <a:latin typeface="Meiryo UI" panose="020B0604030504040204" pitchFamily="50" charset="-128"/>
                <a:ea typeface="Meiryo UI" panose="020B0604030504040204" pitchFamily="50" charset="-128"/>
              </a:rPr>
              <a:t>P(D)</a:t>
            </a:r>
            <a:r>
              <a:rPr lang="ja-JP" altLang="en-US" sz="1600" dirty="0">
                <a:latin typeface="Meiryo UI" panose="020B0604030504040204" pitchFamily="50" charset="-128"/>
                <a:ea typeface="Meiryo UI" panose="020B0604030504040204" pitchFamily="50" charset="-128"/>
              </a:rPr>
              <a:t>の部分、対策実行前</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途中までしか完了していない状態</a:t>
            </a:r>
            <a:endParaRPr lang="en-US" altLang="ja-JP" sz="1600"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その場合、活動報告書にまとめる方法に関して、以下のまとめ方をご参考ください。</a:t>
            </a:r>
            <a:endParaRPr lang="en-US" altLang="ja-JP" dirty="0">
              <a:latin typeface="Meiryo UI" panose="020B0604030504040204" pitchFamily="50" charset="-128"/>
              <a:ea typeface="Meiryo UI" panose="020B0604030504040204" pitchFamily="50" charset="-128"/>
            </a:endParaRPr>
          </a:p>
          <a:p>
            <a:br>
              <a:rPr lang="en-US" altLang="ja-JP" b="1" dirty="0">
                <a:solidFill>
                  <a:srgbClr val="000000"/>
                </a:solidFill>
                <a:latin typeface="Meiryo UI" panose="020B0604030504040204" pitchFamily="50" charset="-128"/>
                <a:ea typeface="Meiryo UI" panose="020B0604030504040204" pitchFamily="50" charset="-128"/>
              </a:rPr>
            </a:br>
            <a:r>
              <a:rPr lang="ja-JP" altLang="en-US" b="1" dirty="0">
                <a:solidFill>
                  <a:srgbClr val="000000"/>
                </a:solidFill>
                <a:latin typeface="Meiryo UI" panose="020B0604030504040204" pitchFamily="50" charset="-128"/>
                <a:ea typeface="Meiryo UI" panose="020B0604030504040204" pitchFamily="50" charset="-128"/>
              </a:rPr>
              <a:t>結果と取組み過程の評価</a:t>
            </a:r>
            <a:r>
              <a:rPr lang="ja-JP" altLang="en-US" dirty="0">
                <a:solidFill>
                  <a:srgbClr val="000000"/>
                </a:solidFill>
                <a:latin typeface="Meiryo UI" panose="020B0604030504040204" pitchFamily="50" charset="-128"/>
                <a:ea typeface="Meiryo UI" panose="020B0604030504040204" pitchFamily="50" charset="-128"/>
              </a:rPr>
              <a:t>：</a:t>
            </a:r>
            <a:endParaRPr lang="en-US" altLang="ja-JP" dirty="0">
              <a:solidFill>
                <a:srgbClr val="000000"/>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結果には「想定される効果」を記入（想定できない場合は記入不要）</a:t>
            </a:r>
            <a:endParaRPr lang="ja-JP" altLang="en-US" dirty="0">
              <a:solidFill>
                <a:srgbClr val="242424"/>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取組み過程には活動したステップまでの振り返り（良かったこと・悪かったこと）を記入</a:t>
            </a:r>
            <a:endParaRPr lang="ja-JP" altLang="en-US" dirty="0"/>
          </a:p>
        </p:txBody>
      </p:sp>
    </p:spTree>
    <p:extLst>
      <p:ext uri="{BB962C8B-B14F-4D97-AF65-F5344CB8AC3E}">
        <p14:creationId xmlns:p14="http://schemas.microsoft.com/office/powerpoint/2010/main" val="3864849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Step10</a:t>
            </a:r>
            <a:r>
              <a:rPr lang="ja-JP" altLang="en-US" sz="1646" b="1" kern="100" dirty="0">
                <a:latin typeface="Meiryo UI" panose="020B0604030504040204" pitchFamily="50" charset="-128"/>
                <a:ea typeface="Meiryo UI" panose="020B0604030504040204" pitchFamily="50" charset="-128"/>
                <a:cs typeface="Times New Roman"/>
              </a:rPr>
              <a:t>　標準化と維持管理</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592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rgbClr val="FFFF99"/>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1653"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良い取組みを定着</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させ（標準化）、</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今回得られたノウハウなどを</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横展</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標準化と維持管理を適切に行うことで、目標を達成し続けることができる</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また、今回の取組みからの学びを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幅広く活用することができる</a:t>
            </a:r>
          </a:p>
        </p:txBody>
      </p:sp>
      <p:sp>
        <p:nvSpPr>
          <p:cNvPr id="16" name="正方形/長方形 15"/>
          <p:cNvSpPr/>
          <p:nvPr/>
        </p:nvSpPr>
        <p:spPr>
          <a:xfrm>
            <a:off x="108149" y="3717032"/>
            <a:ext cx="8344669" cy="2831544"/>
          </a:xfrm>
          <a:prstGeom prst="rect">
            <a:avLst/>
          </a:prstGeom>
          <a:solidFill>
            <a:srgbClr val="FFFFCC"/>
          </a:solidFill>
          <a:ln>
            <a:solidFill>
              <a:srgbClr val="000000"/>
            </a:solidFill>
          </a:ln>
        </p:spPr>
        <p:txBody>
          <a:bodyPr wrap="square">
            <a:spAutoFit/>
          </a:bodyPr>
          <a:lstStyle/>
          <a:p>
            <a:r>
              <a:rPr lang="ja-JP" altLang="en-US" dirty="0">
                <a:latin typeface="Meiryo UI" panose="020B0604030504040204" pitchFamily="50" charset="-128"/>
                <a:ea typeface="Meiryo UI" panose="020B0604030504040204" pitchFamily="50" charset="-128"/>
              </a:rPr>
              <a:t>活動報告書の提出期日までに活動が終了しない場合があります。</a:t>
            </a:r>
            <a:endParaRPr lang="en-US" altLang="ja-JP"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特に、</a:t>
            </a:r>
            <a:r>
              <a:rPr lang="en-US" altLang="ja-JP" sz="1600" dirty="0">
                <a:latin typeface="Meiryo UI" panose="020B0604030504040204" pitchFamily="50" charset="-128"/>
                <a:ea typeface="Meiryo UI" panose="020B0604030504040204" pitchFamily="50" charset="-128"/>
              </a:rPr>
              <a:t>PDCA</a:t>
            </a:r>
            <a:r>
              <a:rPr lang="ja-JP" altLang="en-US" sz="1600" dirty="0">
                <a:latin typeface="Meiryo UI" panose="020B0604030504040204" pitchFamily="50" charset="-128"/>
                <a:ea typeface="Meiryo UI" panose="020B0604030504040204" pitchFamily="50" charset="-128"/>
              </a:rPr>
              <a:t>の</a:t>
            </a:r>
            <a:r>
              <a:rPr lang="en-US" altLang="ja-JP" sz="1600" dirty="0">
                <a:latin typeface="Meiryo UI" panose="020B0604030504040204" pitchFamily="50" charset="-128"/>
                <a:ea typeface="Meiryo UI" panose="020B0604030504040204" pitchFamily="50" charset="-128"/>
              </a:rPr>
              <a:t>P(D)</a:t>
            </a:r>
            <a:r>
              <a:rPr lang="ja-JP" altLang="en-US" sz="1600" dirty="0">
                <a:latin typeface="Meiryo UI" panose="020B0604030504040204" pitchFamily="50" charset="-128"/>
                <a:ea typeface="Meiryo UI" panose="020B0604030504040204" pitchFamily="50" charset="-128"/>
              </a:rPr>
              <a:t>の部分、対策実行前</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途中までしか完了していない状態</a:t>
            </a:r>
            <a:endParaRPr lang="en-US" altLang="ja-JP" sz="1600"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その場合、活動報告書にまとめる方法に関して、以下のまとめ方をご参考ください。</a:t>
            </a:r>
            <a:endParaRPr lang="en-US" altLang="ja-JP" dirty="0">
              <a:latin typeface="Meiryo UI" panose="020B0604030504040204" pitchFamily="50" charset="-128"/>
              <a:ea typeface="Meiryo UI" panose="020B0604030504040204" pitchFamily="50" charset="-128"/>
            </a:endParaRPr>
          </a:p>
          <a:p>
            <a:br>
              <a:rPr lang="en-US" altLang="ja-JP" b="1" dirty="0">
                <a:solidFill>
                  <a:srgbClr val="000000"/>
                </a:solidFill>
                <a:latin typeface="Meiryo UI" panose="020B0604030504040204" pitchFamily="50" charset="-128"/>
                <a:ea typeface="Meiryo UI" panose="020B0604030504040204" pitchFamily="50" charset="-128"/>
              </a:rPr>
            </a:br>
            <a:r>
              <a:rPr lang="ja-JP" altLang="en-US" b="1" dirty="0">
                <a:solidFill>
                  <a:srgbClr val="000000"/>
                </a:solidFill>
                <a:latin typeface="Meiryo UI" panose="020B0604030504040204" pitchFamily="50" charset="-128"/>
                <a:ea typeface="Meiryo UI" panose="020B0604030504040204" pitchFamily="50" charset="-128"/>
              </a:rPr>
              <a:t>標準化と維持管理</a:t>
            </a:r>
            <a:r>
              <a:rPr lang="ja-JP" altLang="en-US" dirty="0">
                <a:solidFill>
                  <a:srgbClr val="000000"/>
                </a:solidFill>
                <a:latin typeface="Meiryo UI" panose="020B0604030504040204" pitchFamily="50" charset="-128"/>
                <a:ea typeface="Meiryo UI" panose="020B0604030504040204" pitchFamily="50" charset="-128"/>
              </a:rPr>
              <a:t>：</a:t>
            </a:r>
            <a:endParaRPr lang="en-US" altLang="ja-JP" dirty="0">
              <a:solidFill>
                <a:srgbClr val="000000"/>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計画段階まででも良いので、標準化・横展できそうな取組み、</a:t>
            </a:r>
            <a:endParaRPr lang="en-US" altLang="ja-JP" dirty="0">
              <a:solidFill>
                <a:srgbClr val="000000"/>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また、今後の活動で標準化・横展できそうな内容を記入</a:t>
            </a:r>
            <a:br>
              <a:rPr lang="en-US" altLang="ja-JP" dirty="0">
                <a:solidFill>
                  <a:srgbClr val="000000"/>
                </a:solidFill>
                <a:latin typeface="Meiryo UI" panose="020B0604030504040204" pitchFamily="50" charset="-128"/>
                <a:ea typeface="Meiryo UI" panose="020B0604030504040204" pitchFamily="50" charset="-128"/>
              </a:rPr>
            </a:br>
            <a:r>
              <a:rPr lang="ja-JP" altLang="en-US" dirty="0">
                <a:solidFill>
                  <a:srgbClr val="242424"/>
                </a:solidFill>
                <a:latin typeface="Meiryo UI" panose="020B0604030504040204" pitchFamily="50" charset="-128"/>
                <a:ea typeface="Meiryo UI" panose="020B0604030504040204" pitchFamily="50" charset="-128"/>
              </a:rPr>
              <a:t>（図示できたら理想ですが箇条書きでも大丈夫です</a:t>
            </a:r>
            <a:r>
              <a:rPr lang="ja-JP" altLang="en-US" dirty="0">
                <a:solidFill>
                  <a:srgbClr val="000000"/>
                </a:solidFill>
                <a:latin typeface="Meiryo UI" panose="020B0604030504040204" pitchFamily="50" charset="-128"/>
                <a:ea typeface="Meiryo UI" panose="020B0604030504040204" pitchFamily="50" charset="-128"/>
              </a:rPr>
              <a:t>）</a:t>
            </a:r>
            <a:endParaRPr lang="en-US" altLang="ja-JP" dirty="0">
              <a:solidFill>
                <a:srgbClr val="000000"/>
              </a:solidFill>
              <a:latin typeface="Meiryo UI" panose="020B0604030504040204" pitchFamily="50" charset="-128"/>
              <a:ea typeface="Meiryo UI" panose="020B0604030504040204" pitchFamily="50" charset="-128"/>
            </a:endParaRPr>
          </a:p>
          <a:p>
            <a:r>
              <a:rPr lang="en-US" altLang="ja-JP" b="1" dirty="0">
                <a:solidFill>
                  <a:srgbClr val="FF0000"/>
                </a:solidFill>
                <a:latin typeface="Meiryo UI" panose="020B0604030504040204" pitchFamily="50" charset="-128"/>
                <a:ea typeface="Meiryo UI" panose="020B0604030504040204" pitchFamily="50" charset="-128"/>
              </a:rPr>
              <a:t>※</a:t>
            </a:r>
            <a:r>
              <a:rPr lang="ja-JP" altLang="en-US" b="1" dirty="0">
                <a:solidFill>
                  <a:srgbClr val="FF0000"/>
                </a:solidFill>
                <a:latin typeface="Meiryo UI" panose="020B0604030504040204" pitchFamily="50" charset="-128"/>
                <a:ea typeface="Meiryo UI" panose="020B0604030504040204" pitchFamily="50" charset="-128"/>
              </a:rPr>
              <a:t>標準化は、マニュアルを作成することだけではなく、</a:t>
            </a:r>
            <a:endParaRPr lang="en-US" altLang="ja-JP" b="1" dirty="0">
              <a:solidFill>
                <a:srgbClr val="FF0000"/>
              </a:solidFill>
              <a:latin typeface="Meiryo UI" panose="020B0604030504040204" pitchFamily="50" charset="-128"/>
              <a:ea typeface="Meiryo UI" panose="020B0604030504040204" pitchFamily="50" charset="-128"/>
            </a:endParaRPr>
          </a:p>
          <a:p>
            <a:r>
              <a:rPr lang="ja-JP" altLang="en-US" b="1" dirty="0">
                <a:solidFill>
                  <a:srgbClr val="FF0000"/>
                </a:solidFill>
                <a:latin typeface="Meiryo UI" panose="020B0604030504040204" pitchFamily="50" charset="-128"/>
                <a:ea typeface="Meiryo UI" panose="020B0604030504040204" pitchFamily="50" charset="-128"/>
              </a:rPr>
              <a:t>　 良い取り組みを次の活動に活かすことも「標準化」になります。</a:t>
            </a:r>
          </a:p>
        </p:txBody>
      </p:sp>
    </p:spTree>
    <p:extLst>
      <p:ext uri="{BB962C8B-B14F-4D97-AF65-F5344CB8AC3E}">
        <p14:creationId xmlns:p14="http://schemas.microsoft.com/office/powerpoint/2010/main" val="3189469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037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3414" y="-27384"/>
            <a:ext cx="9897480" cy="472245"/>
          </a:xfrm>
          <a:prstGeom prst="rect">
            <a:avLst/>
          </a:prstGeom>
        </p:spPr>
        <p:txBody>
          <a:bodyPr wrap="square" anchor="ctr">
            <a:spAutoFit/>
          </a:bodyPr>
          <a:lstStyle/>
          <a:p>
            <a:pPr algn="r">
              <a:lnSpc>
                <a:spcPct val="150000"/>
              </a:lnSpc>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２　</a:t>
            </a:r>
            <a:r>
              <a:rPr lang="ja-JP" altLang="en-US" sz="1646" b="1" dirty="0">
                <a:latin typeface="Meiryo UI" panose="020B0604030504040204" pitchFamily="50" charset="-128"/>
                <a:ea typeface="Meiryo UI" panose="020B0604030504040204" pitchFamily="50" charset="-128"/>
                <a:cs typeface="Meiryo UI" panose="020B0604030504040204" pitchFamily="50" charset="-128"/>
              </a:rPr>
              <a:t>基本方針の策定</a:t>
            </a:r>
          </a:p>
        </p:txBody>
      </p:sp>
      <p:grpSp>
        <p:nvGrpSpPr>
          <p:cNvPr id="12" name="グループ化 11"/>
          <p:cNvGrpSpPr/>
          <p:nvPr/>
        </p:nvGrpSpPr>
        <p:grpSpPr>
          <a:xfrm>
            <a:off x="90167" y="109788"/>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4" name="山形 23"/>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角丸四角形 39">
            <a:extLst>
              <a:ext uri="{FF2B5EF4-FFF2-40B4-BE49-F238E27FC236}">
                <a16:creationId xmlns:a16="http://schemas.microsoft.com/office/drawing/2014/main" id="{C6B95C41-70FE-44F4-926C-C3326D2CF0EE}"/>
              </a:ext>
            </a:extLst>
          </p:cNvPr>
          <p:cNvSpPr/>
          <p:nvPr/>
        </p:nvSpPr>
        <p:spPr bwMode="auto">
          <a:xfrm>
            <a:off x="388343" y="994644"/>
            <a:ext cx="10396520" cy="2416204"/>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a:extLst>
              <a:ext uri="{FF2B5EF4-FFF2-40B4-BE49-F238E27FC236}">
                <a16:creationId xmlns:a16="http://schemas.microsoft.com/office/drawing/2014/main" id="{4C5945D0-806E-4529-9656-EEEC35F3E932}"/>
              </a:ext>
            </a:extLst>
          </p:cNvPr>
          <p:cNvSpPr/>
          <p:nvPr/>
        </p:nvSpPr>
        <p:spPr>
          <a:xfrm>
            <a:off x="339369" y="589599"/>
            <a:ext cx="1826141"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基本方針（戦略）</a:t>
            </a:r>
          </a:p>
        </p:txBody>
      </p:sp>
      <p:sp>
        <p:nvSpPr>
          <p:cNvPr id="17" name="角丸四角形 39">
            <a:extLst>
              <a:ext uri="{FF2B5EF4-FFF2-40B4-BE49-F238E27FC236}">
                <a16:creationId xmlns:a16="http://schemas.microsoft.com/office/drawing/2014/main" id="{C6B95C41-70FE-44F4-926C-C3326D2CF0EE}"/>
              </a:ext>
            </a:extLst>
          </p:cNvPr>
          <p:cNvSpPr/>
          <p:nvPr/>
        </p:nvSpPr>
        <p:spPr bwMode="auto">
          <a:xfrm>
            <a:off x="388343" y="3919971"/>
            <a:ext cx="10396520" cy="2416204"/>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r>
              <a:rPr lang="ja-JP" altLang="en-US" sz="1000" dirty="0"/>
              <a:t>➀：在庫過多を解消するための施策を決定するために、まず問題の要因分析が必要だから。</a:t>
            </a:r>
            <a:endParaRPr lang="en-US" altLang="ja-JP" sz="1000" dirty="0"/>
          </a:p>
          <a:p>
            <a:r>
              <a:rPr lang="ja-JP" altLang="en-US" sz="1000" dirty="0"/>
              <a:t>➁：</a:t>
            </a: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必要な在庫過多（</a:t>
            </a:r>
            <a:r>
              <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）と不要な在庫過多（</a:t>
            </a:r>
            <a:r>
              <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）が想定されるため</a:t>
            </a:r>
            <a:endParaRPr lang="ja-JP" altLang="en-US" sz="1000" dirty="0"/>
          </a:p>
        </p:txBody>
      </p:sp>
      <p:sp>
        <p:nvSpPr>
          <p:cNvPr id="18" name="正方形/長方形 17">
            <a:extLst>
              <a:ext uri="{FF2B5EF4-FFF2-40B4-BE49-F238E27FC236}">
                <a16:creationId xmlns:a16="http://schemas.microsoft.com/office/drawing/2014/main" id="{4C5945D0-806E-4529-9656-EEEC35F3E932}"/>
              </a:ext>
            </a:extLst>
          </p:cNvPr>
          <p:cNvSpPr/>
          <p:nvPr/>
        </p:nvSpPr>
        <p:spPr>
          <a:xfrm>
            <a:off x="339369" y="3514926"/>
            <a:ext cx="595035"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理由</a:t>
            </a:r>
          </a:p>
        </p:txBody>
      </p:sp>
      <p:sp>
        <p:nvSpPr>
          <p:cNvPr id="20" name="Rectangle 4"/>
          <p:cNvSpPr txBox="1">
            <a:spLocks noChangeArrowheads="1"/>
          </p:cNvSpPr>
          <p:nvPr/>
        </p:nvSpPr>
        <p:spPr bwMode="auto">
          <a:xfrm>
            <a:off x="460351" y="1124744"/>
            <a:ext cx="5895656" cy="2160240"/>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0"/>
              </a:spcBef>
              <a:buClr>
                <a:srgbClr val="EAEAEA"/>
              </a:buClr>
              <a:buNone/>
              <a:defRPr/>
            </a:pP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基本方針（戦略）</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・今見えている在庫過多が問題か明確にする。</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ja-JP" sz="1000" kern="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順立装置における正しい姿を設定する</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現状把握</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①</a:t>
            </a: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在庫過多の要因を調べる</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②</a:t>
            </a: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必要な在庫過多（</a:t>
            </a:r>
            <a:r>
              <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）と不要な在庫過多（</a:t>
            </a:r>
            <a:r>
              <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）に分類を行う</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）新しい基準を作る</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再度異常を判定し、本当の在庫過多に対して手立てを考える</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）是正していく</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在庫の過多を無くす仕組みを考える</a:t>
            </a:r>
          </a:p>
          <a:p>
            <a:pPr marL="0" indent="0">
              <a:spcBef>
                <a:spcPts val="0"/>
              </a:spcBef>
              <a:buNone/>
              <a:defRPr/>
            </a:pPr>
            <a:endPar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AutoShape 5">
            <a:extLst>
              <a:ext uri="{FF2B5EF4-FFF2-40B4-BE49-F238E27FC236}">
                <a16:creationId xmlns:a16="http://schemas.microsoft.com/office/drawing/2014/main" id="{40263D55-DE1B-4393-93A8-FAC02EEAAFD0}"/>
              </a:ext>
            </a:extLst>
          </p:cNvPr>
          <p:cNvSpPr>
            <a:spLocks noChangeArrowheads="1"/>
          </p:cNvSpPr>
          <p:nvPr/>
        </p:nvSpPr>
        <p:spPr bwMode="auto">
          <a:xfrm>
            <a:off x="6590435" y="1134382"/>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目指す姿（あるべき姿）を実現するために講じる施策の</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拠り所となる基本的な考え方や姿勢</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を明確にする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基本方針の策定を適切に行うことで、</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有効な解決手段（対策とシナリオ）を発想することができる</a:t>
            </a:r>
          </a:p>
        </p:txBody>
      </p:sp>
    </p:spTree>
    <p:extLst>
      <p:ext uri="{BB962C8B-B14F-4D97-AF65-F5344CB8AC3E}">
        <p14:creationId xmlns:p14="http://schemas.microsoft.com/office/powerpoint/2010/main" val="2502231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３　目標設定</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045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0551"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目指す姿（あるべき姿）の実現に向けて</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今回到達したい・しなければならない</a:t>
            </a:r>
            <a:br>
              <a:rPr kumimoji="1" lang="en-US" altLang="ja-JP"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地点</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を具体的に設定する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目標設定を適切に行うことで、</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課題の体系化や対策立案を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正しく行うことができる</a:t>
            </a:r>
          </a:p>
        </p:txBody>
      </p:sp>
    </p:spTree>
    <p:extLst>
      <p:ext uri="{BB962C8B-B14F-4D97-AF65-F5344CB8AC3E}">
        <p14:creationId xmlns:p14="http://schemas.microsoft.com/office/powerpoint/2010/main" val="3392511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25959" y="44624"/>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３　目標設定</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045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角丸四角形 3">
            <a:extLst>
              <a:ext uri="{FF2B5EF4-FFF2-40B4-BE49-F238E27FC236}">
                <a16:creationId xmlns:a16="http://schemas.microsoft.com/office/drawing/2014/main" id="{F455BE2D-407A-4600-80F6-9C6049CA2C2A}"/>
              </a:ext>
            </a:extLst>
          </p:cNvPr>
          <p:cNvSpPr/>
          <p:nvPr/>
        </p:nvSpPr>
        <p:spPr bwMode="auto">
          <a:xfrm>
            <a:off x="492118" y="1007565"/>
            <a:ext cx="10376420" cy="3470869"/>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a:extLst>
              <a:ext uri="{FF2B5EF4-FFF2-40B4-BE49-F238E27FC236}">
                <a16:creationId xmlns:a16="http://schemas.microsoft.com/office/drawing/2014/main" id="{C76908C4-F463-4C32-8EE2-577D588F697C}"/>
              </a:ext>
            </a:extLst>
          </p:cNvPr>
          <p:cNvSpPr/>
          <p:nvPr/>
        </p:nvSpPr>
        <p:spPr>
          <a:xfrm>
            <a:off x="253610" y="602522"/>
            <a:ext cx="1210588"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（１）目標</a:t>
            </a:r>
          </a:p>
        </p:txBody>
      </p:sp>
      <p:sp>
        <p:nvSpPr>
          <p:cNvPr id="18" name="角丸四角形 26">
            <a:extLst>
              <a:ext uri="{FF2B5EF4-FFF2-40B4-BE49-F238E27FC236}">
                <a16:creationId xmlns:a16="http://schemas.microsoft.com/office/drawing/2014/main" id="{ECCFF519-C958-4F42-9EAA-331991164A38}"/>
              </a:ext>
            </a:extLst>
          </p:cNvPr>
          <p:cNvSpPr/>
          <p:nvPr/>
        </p:nvSpPr>
        <p:spPr bwMode="auto">
          <a:xfrm>
            <a:off x="483558" y="4816989"/>
            <a:ext cx="10384980" cy="1485386"/>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正方形/長方形 18">
            <a:extLst>
              <a:ext uri="{FF2B5EF4-FFF2-40B4-BE49-F238E27FC236}">
                <a16:creationId xmlns:a16="http://schemas.microsoft.com/office/drawing/2014/main" id="{C981271C-1CFE-4404-9694-CE8CD38FA534}"/>
              </a:ext>
            </a:extLst>
          </p:cNvPr>
          <p:cNvSpPr/>
          <p:nvPr/>
        </p:nvSpPr>
        <p:spPr>
          <a:xfrm>
            <a:off x="298126" y="4478435"/>
            <a:ext cx="1553630"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（２）その理由</a:t>
            </a:r>
          </a:p>
        </p:txBody>
      </p:sp>
      <p:sp>
        <p:nvSpPr>
          <p:cNvPr id="20" name="Rectangle 4">
            <a:extLst>
              <a:ext uri="{FF2B5EF4-FFF2-40B4-BE49-F238E27FC236}">
                <a16:creationId xmlns:a16="http://schemas.microsoft.com/office/drawing/2014/main" id="{4912CF60-109A-44F6-9A69-21110494B89B}"/>
              </a:ext>
            </a:extLst>
          </p:cNvPr>
          <p:cNvSpPr txBox="1">
            <a:spLocks noChangeArrowheads="1"/>
          </p:cNvSpPr>
          <p:nvPr/>
        </p:nvSpPr>
        <p:spPr bwMode="auto">
          <a:xfrm>
            <a:off x="553941" y="4945457"/>
            <a:ext cx="9940900" cy="1228450"/>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400" dirty="0"/>
              <a:t>施策の候補はたくさんある、そこを決めるために原因分析が必要</a:t>
            </a:r>
          </a:p>
          <a:p>
            <a:pPr marL="0" indent="0" eaLnBrk="1" hangingPunct="1">
              <a:lnSpc>
                <a:spcPts val="1500"/>
              </a:lnSpc>
              <a:spcBef>
                <a:spcPts val="0"/>
              </a:spcBef>
              <a:buNone/>
              <a:defRPr/>
            </a:pPr>
            <a:endParaRPr lang="en-US" altLang="ja-JP" sz="1400" b="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Rectangle 4"/>
          <p:cNvSpPr txBox="1">
            <a:spLocks noChangeArrowheads="1"/>
          </p:cNvSpPr>
          <p:nvPr/>
        </p:nvSpPr>
        <p:spPr bwMode="auto">
          <a:xfrm>
            <a:off x="537123" y="1067970"/>
            <a:ext cx="6794022" cy="2376812"/>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①モノ・サービス自体の目標（目標仕様など。Ｑ・Ｃ・Ｄの観点で「いつまでに」「何を」「どのレベル」にするのか？）</a:t>
            </a: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Q</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：必要な在庫過多については新しい基準で正常だと判断できる、不要な在庫過多については是正できている</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C</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：予算</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30</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万</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×6=180</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万</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D</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-2024/3</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月</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②</a:t>
            </a: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プロセス（実施事項）の目標（「いつまでに」「何を」「どこまで」やるのか？）</a:t>
            </a: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193195074"/>
              </p:ext>
            </p:extLst>
          </p:nvPr>
        </p:nvGraphicFramePr>
        <p:xfrm>
          <a:off x="892399" y="2420888"/>
          <a:ext cx="9116333" cy="1582504"/>
        </p:xfrm>
        <a:graphic>
          <a:graphicData uri="http://schemas.openxmlformats.org/drawingml/2006/table">
            <a:tbl>
              <a:tblPr firstRow="1" bandRow="1">
                <a:tableStyleId>{5940675A-B579-460E-94D1-54222C63F5DA}</a:tableStyleId>
              </a:tblPr>
              <a:tblGrid>
                <a:gridCol w="2779628">
                  <a:extLst>
                    <a:ext uri="{9D8B030D-6E8A-4147-A177-3AD203B41FA5}">
                      <a16:colId xmlns:a16="http://schemas.microsoft.com/office/drawing/2014/main" val="1630563284"/>
                    </a:ext>
                  </a:extLst>
                </a:gridCol>
                <a:gridCol w="2088232">
                  <a:extLst>
                    <a:ext uri="{9D8B030D-6E8A-4147-A177-3AD203B41FA5}">
                      <a16:colId xmlns:a16="http://schemas.microsoft.com/office/drawing/2014/main" val="4138871481"/>
                    </a:ext>
                  </a:extLst>
                </a:gridCol>
                <a:gridCol w="4248473">
                  <a:extLst>
                    <a:ext uri="{9D8B030D-6E8A-4147-A177-3AD203B41FA5}">
                      <a16:colId xmlns:a16="http://schemas.microsoft.com/office/drawing/2014/main" val="654404321"/>
                    </a:ext>
                  </a:extLst>
                </a:gridCol>
              </a:tblGrid>
              <a:tr h="180920">
                <a:tc>
                  <a:txBody>
                    <a:bodyPr/>
                    <a:lstStyle/>
                    <a:p>
                      <a:r>
                        <a:rPr kumimoji="1" lang="ja-JP" altLang="en-US" sz="900" b="1" dirty="0">
                          <a:latin typeface="Meiryo UI" panose="020B0604030504040204" pitchFamily="50" charset="-128"/>
                          <a:ea typeface="Meiryo UI" panose="020B0604030504040204" pitchFamily="50" charset="-128"/>
                        </a:rPr>
                        <a:t>実施事項</a:t>
                      </a:r>
                    </a:p>
                  </a:txBody>
                  <a:tcPr anchor="ctr" anchorCtr="1">
                    <a:solidFill>
                      <a:srgbClr val="CCFFFF"/>
                    </a:solidFill>
                  </a:tcPr>
                </a:tc>
                <a:tc>
                  <a:txBody>
                    <a:bodyPr/>
                    <a:lstStyle/>
                    <a:p>
                      <a:r>
                        <a:rPr kumimoji="1" lang="ja-JP" altLang="en-US" sz="900" b="1" dirty="0">
                          <a:latin typeface="Meiryo UI" panose="020B0604030504040204" pitchFamily="50" charset="-128"/>
                          <a:ea typeface="Meiryo UI" panose="020B0604030504040204" pitchFamily="50" charset="-128"/>
                        </a:rPr>
                        <a:t>スケジュール</a:t>
                      </a:r>
                    </a:p>
                  </a:txBody>
                  <a:tcPr anchor="ctr" anchorCtr="1">
                    <a:solidFill>
                      <a:srgbClr val="CCFFFF"/>
                    </a:solidFill>
                  </a:tcPr>
                </a:tc>
                <a:tc>
                  <a:txBody>
                    <a:bodyPr/>
                    <a:lstStyle/>
                    <a:p>
                      <a:r>
                        <a:rPr kumimoji="1" lang="ja-JP" altLang="en-US" sz="900" b="1" dirty="0">
                          <a:latin typeface="Meiryo UI" panose="020B0604030504040204" pitchFamily="50" charset="-128"/>
                          <a:ea typeface="Meiryo UI" panose="020B0604030504040204" pitchFamily="50" charset="-128"/>
                        </a:rPr>
                        <a:t>主要成果物</a:t>
                      </a:r>
                    </a:p>
                  </a:txBody>
                  <a:tcPr anchor="ctr" anchorCtr="1">
                    <a:solidFill>
                      <a:srgbClr val="CCFFFF"/>
                    </a:solidFill>
                  </a:tcPr>
                </a:tc>
                <a:extLst>
                  <a:ext uri="{0D108BD9-81ED-4DB2-BD59-A6C34878D82A}">
                    <a16:rowId xmlns:a16="http://schemas.microsoft.com/office/drawing/2014/main" val="1833744947"/>
                  </a:ext>
                </a:extLst>
              </a:tr>
              <a:tr h="296051">
                <a:tc>
                  <a:txBody>
                    <a:bodyPr/>
                    <a:lstStyle/>
                    <a:p>
                      <a:r>
                        <a:rPr kumimoji="1" lang="ja-JP" altLang="en-US" sz="1000" b="1" dirty="0">
                          <a:latin typeface="Meiryo UI" panose="020B0604030504040204" pitchFamily="50" charset="-128"/>
                          <a:ea typeface="Meiryo UI" panose="020B0604030504040204" pitchFamily="50" charset="-128"/>
                        </a:rPr>
                        <a:t>現状把握・要因分析</a:t>
                      </a:r>
                    </a:p>
                  </a:txBody>
                  <a:tcPr>
                    <a:solidFill>
                      <a:schemeClr val="bg1"/>
                    </a:solidFill>
                  </a:tcPr>
                </a:tc>
                <a:tc>
                  <a:txBody>
                    <a:bodyPr/>
                    <a:lstStyle/>
                    <a:p>
                      <a:r>
                        <a:rPr lang="en-US" altLang="ja-JP" sz="700" b="0" kern="0" dirty="0">
                          <a:latin typeface="Meiryo UI" panose="020B0604030504040204" pitchFamily="50" charset="-128"/>
                          <a:ea typeface="Meiryo UI" panose="020B0604030504040204" pitchFamily="50" charset="-128"/>
                          <a:cs typeface="Meiryo UI" panose="020B0604030504040204" pitchFamily="50" charset="-128"/>
                        </a:rPr>
                        <a:t>-23/9</a:t>
                      </a:r>
                      <a:r>
                        <a:rPr lang="ja-JP" altLang="en-US" sz="700" b="0" kern="0" dirty="0">
                          <a:latin typeface="Meiryo UI" panose="020B0604030504040204" pitchFamily="50" charset="-128"/>
                          <a:ea typeface="Meiryo UI" panose="020B0604030504040204" pitchFamily="50" charset="-128"/>
                          <a:cs typeface="Meiryo UI" panose="020B0604030504040204" pitchFamily="50" charset="-128"/>
                        </a:rPr>
                        <a:t>月</a:t>
                      </a:r>
                      <a:endParaRPr kumimoji="1" lang="ja-JP" altLang="en-US" sz="700" dirty="0"/>
                    </a:p>
                  </a:txBody>
                  <a:tcPr marL="36000" marR="36000" marT="18000" marB="18000">
                    <a:solidFill>
                      <a:schemeClr val="bg1"/>
                    </a:solidFill>
                  </a:tcPr>
                </a:tc>
                <a:tc>
                  <a:txBody>
                    <a:bodyPr/>
                    <a:lstStyle/>
                    <a:p>
                      <a:r>
                        <a:rPr kumimoji="1" lang="ja-JP" altLang="en-US" sz="900" dirty="0">
                          <a:latin typeface="Meiryo UI" panose="020B0604030504040204" pitchFamily="50" charset="-128"/>
                          <a:ea typeface="Meiryo UI" panose="020B0604030504040204" pitchFamily="50" charset="-128"/>
                        </a:rPr>
                        <a:t>分析報告書</a:t>
                      </a:r>
                    </a:p>
                  </a:txBody>
                  <a:tcPr>
                    <a:solidFill>
                      <a:schemeClr val="bg1"/>
                    </a:solidFill>
                  </a:tcPr>
                </a:tc>
                <a:extLst>
                  <a:ext uri="{0D108BD9-81ED-4DB2-BD59-A6C34878D82A}">
                    <a16:rowId xmlns:a16="http://schemas.microsoft.com/office/drawing/2014/main" val="1361382823"/>
                  </a:ext>
                </a:extLst>
              </a:tr>
              <a:tr h="263157">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lang="ja-JP" altLang="en-US" sz="1000" b="1" kern="0" dirty="0">
                          <a:solidFill>
                            <a:schemeClr val="tx1"/>
                          </a:solidFill>
                          <a:latin typeface="Meiryo UI"/>
                          <a:ea typeface="Meiryo UI"/>
                          <a:cs typeface="Meiryo UI" panose="020B0604030504040204" pitchFamily="50" charset="-128"/>
                        </a:rPr>
                        <a:t>目標設定</a:t>
                      </a:r>
                      <a:endParaRPr lang="en-US" altLang="ja-JP" sz="1000" b="1" kern="0" dirty="0">
                        <a:latin typeface="Meiryo UI"/>
                        <a:ea typeface="Meiryo UI"/>
                        <a:cs typeface="Meiryo UI" panose="020B0604030504040204" pitchFamily="50" charset="-128"/>
                      </a:endParaRPr>
                    </a:p>
                  </a:txBody>
                  <a:tcPr>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lang="en-US" altLang="ja-JP" sz="700" b="0" kern="0" dirty="0">
                          <a:latin typeface="Meiryo UI" panose="020B0604030504040204" pitchFamily="50" charset="-128"/>
                          <a:ea typeface="Meiryo UI" panose="020B0604030504040204" pitchFamily="50" charset="-128"/>
                          <a:cs typeface="Meiryo UI" panose="020B0604030504040204" pitchFamily="50" charset="-128"/>
                        </a:rPr>
                        <a:t>-23/10</a:t>
                      </a:r>
                      <a:r>
                        <a:rPr lang="ja-JP" altLang="en-US" sz="700" b="0" kern="0" dirty="0">
                          <a:latin typeface="Meiryo UI" panose="020B0604030504040204" pitchFamily="50" charset="-128"/>
                          <a:ea typeface="Meiryo UI" panose="020B0604030504040204" pitchFamily="50" charset="-128"/>
                          <a:cs typeface="Meiryo UI" panose="020B0604030504040204" pitchFamily="50" charset="-128"/>
                        </a:rPr>
                        <a:t>月</a:t>
                      </a:r>
                      <a:endParaRPr kumimoji="1" lang="ja-JP" altLang="en-US" sz="700" dirty="0"/>
                    </a:p>
                  </a:txBody>
                  <a:tcPr marL="36000" marR="36000" marT="18000" marB="18000">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ja-JP" altLang="en-US" sz="900" dirty="0"/>
                        <a:t>改善策定義書</a:t>
                      </a:r>
                    </a:p>
                  </a:txBody>
                  <a:tcPr>
                    <a:solidFill>
                      <a:schemeClr val="bg1"/>
                    </a:solidFill>
                  </a:tcPr>
                </a:tc>
                <a:extLst>
                  <a:ext uri="{0D108BD9-81ED-4DB2-BD59-A6C34878D82A}">
                    <a16:rowId xmlns:a16="http://schemas.microsoft.com/office/drawing/2014/main" val="436899070"/>
                  </a:ext>
                </a:extLst>
              </a:tr>
              <a:tr h="1864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00" b="1" dirty="0">
                          <a:latin typeface="Meiryo UI" panose="020B0604030504040204" pitchFamily="50" charset="-128"/>
                          <a:ea typeface="Meiryo UI" panose="020B0604030504040204" pitchFamily="50" charset="-128"/>
                        </a:rPr>
                        <a:t>簡易検証</a:t>
                      </a:r>
                    </a:p>
                  </a:txBody>
                  <a:tcPr>
                    <a:solidFill>
                      <a:schemeClr val="bg1"/>
                    </a:solidFill>
                  </a:tcPr>
                </a:tc>
                <a:tc>
                  <a:txBody>
                    <a:bodyPr/>
                    <a:lstStyle/>
                    <a:p>
                      <a:r>
                        <a:rPr lang="en-US" altLang="ja-JP" sz="700" b="0" kern="0">
                          <a:latin typeface="Meiryo UI" panose="020B0604030504040204" pitchFamily="50" charset="-128"/>
                          <a:ea typeface="Meiryo UI" panose="020B0604030504040204" pitchFamily="50" charset="-128"/>
                          <a:cs typeface="Meiryo UI" panose="020B0604030504040204" pitchFamily="50" charset="-128"/>
                        </a:rPr>
                        <a:t>-22/8</a:t>
                      </a:r>
                      <a:r>
                        <a:rPr lang="ja-JP" altLang="en-US" sz="700" b="0" kern="0" dirty="0">
                          <a:latin typeface="Meiryo UI" panose="020B0604030504040204" pitchFamily="50" charset="-128"/>
                          <a:ea typeface="Meiryo UI" panose="020B0604030504040204" pitchFamily="50" charset="-128"/>
                          <a:cs typeface="Meiryo UI" panose="020B0604030504040204" pitchFamily="50" charset="-128"/>
                        </a:rPr>
                        <a:t>月中旬</a:t>
                      </a:r>
                      <a:endParaRPr kumimoji="1" lang="ja-JP" altLang="en-US" sz="700" dirty="0"/>
                    </a:p>
                  </a:txBody>
                  <a:tcPr marL="36000" marR="36000" marT="18000" marB="18000">
                    <a:solidFill>
                      <a:schemeClr val="bg1"/>
                    </a:solidFill>
                  </a:tcPr>
                </a:tc>
                <a:tc>
                  <a:txBody>
                    <a:bodyPr/>
                    <a:lstStyle/>
                    <a:p>
                      <a:r>
                        <a:rPr kumimoji="1" lang="ja-JP" altLang="en-US" sz="900" dirty="0">
                          <a:latin typeface="Meiryo UI" panose="020B0604030504040204" pitchFamily="50" charset="-128"/>
                          <a:ea typeface="Meiryo UI" panose="020B0604030504040204" pitchFamily="50" charset="-128"/>
                        </a:rPr>
                        <a:t>検証用プログラム</a:t>
                      </a:r>
                    </a:p>
                  </a:txBody>
                  <a:tcPr>
                    <a:solidFill>
                      <a:schemeClr val="bg1"/>
                    </a:solidFill>
                  </a:tcPr>
                </a:tc>
                <a:extLst>
                  <a:ext uri="{0D108BD9-81ED-4DB2-BD59-A6C34878D82A}">
                    <a16:rowId xmlns:a16="http://schemas.microsoft.com/office/drawing/2014/main" val="2559121082"/>
                  </a:ext>
                </a:extLst>
              </a:tr>
              <a:tr h="186403">
                <a:tc>
                  <a:txBody>
                    <a:bodyPr/>
                    <a:lstStyle/>
                    <a:p>
                      <a:r>
                        <a:rPr kumimoji="1" lang="ja-JP" altLang="en-US" sz="1000" b="1" dirty="0"/>
                        <a:t>他工場への横展開</a:t>
                      </a:r>
                    </a:p>
                  </a:txBody>
                  <a:tcPr>
                    <a:solidFill>
                      <a:schemeClr val="bg1"/>
                    </a:solidFill>
                  </a:tcPr>
                </a:tc>
                <a:tc>
                  <a:txBody>
                    <a:bodyPr/>
                    <a:lstStyle/>
                    <a:p>
                      <a:r>
                        <a:rPr lang="en-US" altLang="ja-JP" sz="700" b="0" kern="0" dirty="0">
                          <a:latin typeface="Meiryo UI" panose="020B0604030504040204" pitchFamily="50" charset="-128"/>
                          <a:ea typeface="Meiryo UI" panose="020B0604030504040204" pitchFamily="50" charset="-128"/>
                          <a:cs typeface="Meiryo UI" panose="020B0604030504040204" pitchFamily="50" charset="-128"/>
                        </a:rPr>
                        <a:t>-22/9</a:t>
                      </a:r>
                      <a:r>
                        <a:rPr lang="ja-JP" altLang="en-US" sz="700" b="0" kern="0" dirty="0">
                          <a:latin typeface="Meiryo UI" panose="020B0604030504040204" pitchFamily="50" charset="-128"/>
                          <a:ea typeface="Meiryo UI" panose="020B0604030504040204" pitchFamily="50" charset="-128"/>
                          <a:cs typeface="Meiryo UI" panose="020B0604030504040204" pitchFamily="50" charset="-128"/>
                        </a:rPr>
                        <a:t>月</a:t>
                      </a:r>
                      <a:endParaRPr kumimoji="1" lang="ja-JP" altLang="en-US" sz="700" dirty="0"/>
                    </a:p>
                  </a:txBody>
                  <a:tcPr marL="36000" marR="36000" marT="18000" marB="18000">
                    <a:solidFill>
                      <a:schemeClr val="bg1"/>
                    </a:solidFill>
                  </a:tcPr>
                </a:tc>
                <a:tc>
                  <a:txBody>
                    <a:bodyPr/>
                    <a:lstStyle/>
                    <a:p>
                      <a:r>
                        <a:rPr kumimoji="1" lang="ja-JP" altLang="en-US" sz="900" dirty="0">
                          <a:latin typeface="Meiryo UI" panose="020B0604030504040204" pitchFamily="50" charset="-128"/>
                          <a:ea typeface="Meiryo UI" panose="020B0604030504040204" pitchFamily="50" charset="-128"/>
                        </a:rPr>
                        <a:t>運用結果</a:t>
                      </a:r>
                    </a:p>
                  </a:txBody>
                  <a:tcPr>
                    <a:solidFill>
                      <a:schemeClr val="bg1"/>
                    </a:solidFill>
                  </a:tcPr>
                </a:tc>
                <a:extLst>
                  <a:ext uri="{0D108BD9-81ED-4DB2-BD59-A6C34878D82A}">
                    <a16:rowId xmlns:a16="http://schemas.microsoft.com/office/drawing/2014/main" val="4273817722"/>
                  </a:ext>
                </a:extLst>
              </a:tr>
              <a:tr h="307016">
                <a:tc>
                  <a:txBody>
                    <a:bodyPr/>
                    <a:lstStyle/>
                    <a:p>
                      <a:r>
                        <a:rPr kumimoji="1" lang="ja-JP" altLang="en-US" sz="1000" b="1" dirty="0">
                          <a:latin typeface="Meiryo UI" panose="020B0604030504040204" pitchFamily="50" charset="-128"/>
                          <a:ea typeface="Meiryo UI" panose="020B0604030504040204" pitchFamily="50" charset="-128"/>
                        </a:rPr>
                        <a:t>効果確認</a:t>
                      </a:r>
                      <a:endParaRPr kumimoji="1" lang="en-US" altLang="ja-JP" sz="1000" b="1" dirty="0">
                        <a:latin typeface="Meiryo UI" panose="020B0604030504040204" pitchFamily="50" charset="-128"/>
                        <a:ea typeface="Meiryo UI" panose="020B0604030504040204" pitchFamily="50" charset="-128"/>
                      </a:endParaRPr>
                    </a:p>
                  </a:txBody>
                  <a:tcPr>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lang="en-US" altLang="ja-JP" sz="7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23</a:t>
                      </a:r>
                      <a:r>
                        <a:rPr lang="ja-JP" altLang="en-US" sz="7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7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5</a:t>
                      </a:r>
                      <a:r>
                        <a:rPr lang="ja-JP" altLang="en-US" sz="7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月</a:t>
                      </a:r>
                      <a:r>
                        <a:rPr lang="en-US" altLang="ja-JP" sz="7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p>
                  </a:txBody>
                  <a:tcPr marL="36000" marR="36000" marT="18000" marB="18000">
                    <a:solidFill>
                      <a:schemeClr val="bg1"/>
                    </a:solidFill>
                  </a:tcPr>
                </a:tc>
                <a:tc>
                  <a:txBody>
                    <a:bodyPr/>
                    <a:lstStyle/>
                    <a:p>
                      <a:r>
                        <a:rPr kumimoji="1" lang="ja-JP" altLang="en-US" sz="900" dirty="0">
                          <a:latin typeface="Meiryo UI" panose="020B0604030504040204" pitchFamily="50" charset="-128"/>
                          <a:ea typeface="Meiryo UI" panose="020B0604030504040204" pitchFamily="50" charset="-128"/>
                        </a:rPr>
                        <a:t>報告資料</a:t>
                      </a:r>
                      <a:endParaRPr kumimoji="1" lang="en-US" altLang="ja-JP" sz="900" dirty="0">
                        <a:latin typeface="Meiryo UI" panose="020B0604030504040204" pitchFamily="50" charset="-128"/>
                        <a:ea typeface="Meiryo UI" panose="020B0604030504040204" pitchFamily="50" charset="-128"/>
                      </a:endParaRPr>
                    </a:p>
                  </a:txBody>
                  <a:tcPr>
                    <a:solidFill>
                      <a:schemeClr val="bg1"/>
                    </a:solidFill>
                  </a:tcPr>
                </a:tc>
                <a:extLst>
                  <a:ext uri="{0D108BD9-81ED-4DB2-BD59-A6C34878D82A}">
                    <a16:rowId xmlns:a16="http://schemas.microsoft.com/office/drawing/2014/main" val="501576540"/>
                  </a:ext>
                </a:extLst>
              </a:tr>
            </a:tbl>
          </a:graphicData>
        </a:graphic>
      </p:graphicFrame>
    </p:spTree>
    <p:extLst>
      <p:ext uri="{BB962C8B-B14F-4D97-AF65-F5344CB8AC3E}">
        <p14:creationId xmlns:p14="http://schemas.microsoft.com/office/powerpoint/2010/main" val="1279874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４　課題の体系化と対策立案</a:t>
            </a:r>
          </a:p>
        </p:txBody>
      </p:sp>
      <p:grpSp>
        <p:nvGrpSpPr>
          <p:cNvPr id="12" name="グループ化 11"/>
          <p:cNvGrpSpPr/>
          <p:nvPr/>
        </p:nvGrpSpPr>
        <p:grpSpPr>
          <a:xfrm>
            <a:off x="90167" y="110159"/>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4" name="山形 23"/>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5" name="山形 24"/>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138957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2" name="山形 21"/>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0551"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目標を達成するために、対策が必要な課題</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を列挙し体系化する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これまでのやり方に囚われず</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より良いやり方を発想し、対策を立案する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37358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角丸四角形 43"/>
          <p:cNvSpPr/>
          <p:nvPr/>
        </p:nvSpPr>
        <p:spPr>
          <a:xfrm>
            <a:off x="7927733" y="1886862"/>
            <a:ext cx="3063114" cy="1390387"/>
          </a:xfrm>
          <a:prstGeom prst="roundRect">
            <a:avLst/>
          </a:prstGeom>
          <a:solidFill>
            <a:schemeClr val="accent5">
              <a:lumMod val="20000"/>
              <a:lumOff val="80000"/>
              <a:alpha val="2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231498" y="1773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４　課題の体系化と対策立案</a:t>
            </a:r>
          </a:p>
        </p:txBody>
      </p:sp>
      <p:grpSp>
        <p:nvGrpSpPr>
          <p:cNvPr id="12" name="グループ化 11"/>
          <p:cNvGrpSpPr/>
          <p:nvPr/>
        </p:nvGrpSpPr>
        <p:grpSpPr>
          <a:xfrm>
            <a:off x="28303" y="25696"/>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4" name="山形 23"/>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5" name="山形 24"/>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138957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2" name="山形 21"/>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角丸四角形 14"/>
          <p:cNvSpPr/>
          <p:nvPr/>
        </p:nvSpPr>
        <p:spPr bwMode="auto">
          <a:xfrm>
            <a:off x="316335" y="5013176"/>
            <a:ext cx="10503912" cy="1080120"/>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algn="l">
              <a:spcBef>
                <a:spcPts val="600"/>
              </a:spcBef>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中分類に落とし込む際に</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4M</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の考えを採用。</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p:cNvSpPr/>
          <p:nvPr/>
        </p:nvSpPr>
        <p:spPr>
          <a:xfrm>
            <a:off x="316335" y="4598777"/>
            <a:ext cx="4115229"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理由（どのような考えで課題を体系化したか）</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Rectangle 4"/>
          <p:cNvSpPr txBox="1">
            <a:spLocks noChangeArrowheads="1"/>
          </p:cNvSpPr>
          <p:nvPr/>
        </p:nvSpPr>
        <p:spPr bwMode="auto">
          <a:xfrm>
            <a:off x="711264" y="2020454"/>
            <a:ext cx="1662685" cy="1638804"/>
          </a:xfrm>
          <a:prstGeom prst="rect">
            <a:avLst/>
          </a:prstGeom>
          <a:solidFill>
            <a:schemeClr val="bg1"/>
          </a:solidFill>
          <a:ln w="19050">
            <a:solidFill>
              <a:schemeClr val="tx2"/>
            </a:solidFill>
          </a:ln>
          <a:effec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600" b="1" kern="0" dirty="0">
                <a:latin typeface="Meiryo UI" panose="020B0604030504040204" pitchFamily="50" charset="-128"/>
                <a:ea typeface="Meiryo UI" panose="020B0604030504040204" pitchFamily="50" charset="-128"/>
                <a:cs typeface="Meiryo UI" panose="020B0604030504040204" pitchFamily="50" charset="-128"/>
              </a:rPr>
              <a:t>リーンで安心な生産の実現</a:t>
            </a:r>
            <a:endParaRPr lang="en-US" altLang="ja-JP" sz="160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8" name="カギ線コネクタ 17"/>
          <p:cNvCxnSpPr>
            <a:stCxn id="17" idx="3"/>
            <a:endCxn id="33" idx="1"/>
          </p:cNvCxnSpPr>
          <p:nvPr/>
        </p:nvCxnSpPr>
        <p:spPr bwMode="auto">
          <a:xfrm>
            <a:off x="2373949" y="2839856"/>
            <a:ext cx="1038730" cy="933"/>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19" name="正方形/長方形 18"/>
          <p:cNvSpPr/>
          <p:nvPr/>
        </p:nvSpPr>
        <p:spPr>
          <a:xfrm>
            <a:off x="602961" y="1591176"/>
            <a:ext cx="1842705" cy="338554"/>
          </a:xfrm>
          <a:prstGeom prst="rect">
            <a:avLst/>
          </a:prstGeom>
        </p:spPr>
        <p:txBody>
          <a:bodyPr wrap="square">
            <a:spAutoFit/>
          </a:bodyPr>
          <a:lstStyle/>
          <a:p>
            <a:pPr lvl="0" algn="ctr" eaLnBrk="1" hangingPunct="1">
              <a:spcBef>
                <a:spcPts val="600"/>
              </a:spcBef>
              <a:defRPr/>
            </a:pPr>
            <a:r>
              <a:rPr lang="ja-JP" altLang="en-US"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大課題</a:t>
            </a:r>
            <a:endParaRPr lang="en-US" altLang="ja-JP"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Rectangle 4"/>
          <p:cNvSpPr txBox="1">
            <a:spLocks noChangeArrowheads="1"/>
          </p:cNvSpPr>
          <p:nvPr/>
        </p:nvSpPr>
        <p:spPr bwMode="auto">
          <a:xfrm>
            <a:off x="3412680" y="3971942"/>
            <a:ext cx="1169155" cy="567919"/>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人</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Rectangle 4"/>
          <p:cNvSpPr txBox="1">
            <a:spLocks noChangeArrowheads="1"/>
          </p:cNvSpPr>
          <p:nvPr/>
        </p:nvSpPr>
        <p:spPr bwMode="auto">
          <a:xfrm>
            <a:off x="3412679" y="2549233"/>
            <a:ext cx="1169156" cy="583112"/>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機械</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Rectangle 4"/>
          <p:cNvSpPr txBox="1">
            <a:spLocks noChangeArrowheads="1"/>
          </p:cNvSpPr>
          <p:nvPr/>
        </p:nvSpPr>
        <p:spPr bwMode="auto">
          <a:xfrm>
            <a:off x="8153368" y="3964346"/>
            <a:ext cx="2604126" cy="583112"/>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技能実習生の積極的な採用</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600"/>
              </a:spcBef>
              <a:buNone/>
              <a:defRPr/>
            </a:pPr>
            <a: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t>※</a:t>
            </a: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効果額が大きくないためスコープ外とする</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Rectangle 4"/>
          <p:cNvSpPr txBox="1">
            <a:spLocks noChangeArrowheads="1"/>
          </p:cNvSpPr>
          <p:nvPr/>
        </p:nvSpPr>
        <p:spPr bwMode="auto">
          <a:xfrm>
            <a:off x="5347819" y="2631969"/>
            <a:ext cx="1446106" cy="417641"/>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自動順立装置の導入</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8" name="カギ線コネクタ 37"/>
          <p:cNvCxnSpPr>
            <a:stCxn id="17" idx="3"/>
            <a:endCxn id="21" idx="1"/>
          </p:cNvCxnSpPr>
          <p:nvPr/>
        </p:nvCxnSpPr>
        <p:spPr bwMode="auto">
          <a:xfrm>
            <a:off x="2373949" y="2839856"/>
            <a:ext cx="1038731" cy="1416046"/>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78" name="Rectangle 4"/>
          <p:cNvSpPr txBox="1">
            <a:spLocks noChangeArrowheads="1"/>
          </p:cNvSpPr>
          <p:nvPr/>
        </p:nvSpPr>
        <p:spPr bwMode="auto">
          <a:xfrm>
            <a:off x="3412679" y="1415460"/>
            <a:ext cx="1169156" cy="583112"/>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方法</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1" name="カギ線コネクタ 80"/>
          <p:cNvCxnSpPr>
            <a:stCxn id="17" idx="3"/>
            <a:endCxn id="78" idx="1"/>
          </p:cNvCxnSpPr>
          <p:nvPr/>
        </p:nvCxnSpPr>
        <p:spPr bwMode="auto">
          <a:xfrm flipV="1">
            <a:off x="2373949" y="1707016"/>
            <a:ext cx="1038730" cy="1132840"/>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113" name="カギ線コネクタ 112"/>
          <p:cNvCxnSpPr>
            <a:stCxn id="78" idx="3"/>
            <a:endCxn id="123" idx="1"/>
          </p:cNvCxnSpPr>
          <p:nvPr/>
        </p:nvCxnSpPr>
        <p:spPr bwMode="auto">
          <a:xfrm flipV="1">
            <a:off x="4581835" y="1581338"/>
            <a:ext cx="764780" cy="125678"/>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123" name="Rectangle 4"/>
          <p:cNvSpPr txBox="1">
            <a:spLocks noChangeArrowheads="1"/>
          </p:cNvSpPr>
          <p:nvPr/>
        </p:nvSpPr>
        <p:spPr bwMode="auto">
          <a:xfrm>
            <a:off x="5346615" y="1289782"/>
            <a:ext cx="1440160" cy="583112"/>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サイクルタイムの短縮</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9" name="直線コネクタ 128"/>
          <p:cNvCxnSpPr/>
          <p:nvPr/>
        </p:nvCxnSpPr>
        <p:spPr>
          <a:xfrm>
            <a:off x="7589143" y="447800"/>
            <a:ext cx="0" cy="4205336"/>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130" name="正方形/長方形 129"/>
          <p:cNvSpPr/>
          <p:nvPr/>
        </p:nvSpPr>
        <p:spPr>
          <a:xfrm>
            <a:off x="8464460" y="284681"/>
            <a:ext cx="1842705" cy="338554"/>
          </a:xfrm>
          <a:prstGeom prst="rect">
            <a:avLst/>
          </a:prstGeom>
        </p:spPr>
        <p:txBody>
          <a:bodyPr wrap="square">
            <a:spAutoFit/>
          </a:bodyPr>
          <a:lstStyle/>
          <a:p>
            <a:pPr lvl="0" algn="ctr" eaLnBrk="1" hangingPunct="1">
              <a:spcBef>
                <a:spcPts val="600"/>
              </a:spcBef>
              <a:defRPr/>
            </a:pPr>
            <a:r>
              <a:rPr lang="ja-JP" altLang="en-US"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対策案</a:t>
            </a:r>
            <a:endParaRPr lang="en-US" altLang="ja-JP"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1" name="正方形/長方形 130"/>
          <p:cNvSpPr/>
          <p:nvPr/>
        </p:nvSpPr>
        <p:spPr>
          <a:xfrm>
            <a:off x="5152492" y="20958"/>
            <a:ext cx="1842705" cy="338554"/>
          </a:xfrm>
          <a:prstGeom prst="rect">
            <a:avLst/>
          </a:prstGeom>
        </p:spPr>
        <p:txBody>
          <a:bodyPr wrap="square">
            <a:spAutoFit/>
          </a:bodyPr>
          <a:lstStyle/>
          <a:p>
            <a:pPr lvl="0" algn="ctr" eaLnBrk="1" hangingPunct="1">
              <a:spcBef>
                <a:spcPts val="600"/>
              </a:spcBef>
              <a:defRPr/>
            </a:pPr>
            <a:r>
              <a:rPr lang="ja-JP" altLang="en-US"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小課題</a:t>
            </a:r>
            <a:endParaRPr lang="en-US" altLang="ja-JP"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2" name="正方形/長方形 131"/>
          <p:cNvSpPr/>
          <p:nvPr/>
        </p:nvSpPr>
        <p:spPr>
          <a:xfrm>
            <a:off x="3075903" y="1019702"/>
            <a:ext cx="1842705" cy="338554"/>
          </a:xfrm>
          <a:prstGeom prst="rect">
            <a:avLst/>
          </a:prstGeom>
        </p:spPr>
        <p:txBody>
          <a:bodyPr wrap="square">
            <a:spAutoFit/>
          </a:bodyPr>
          <a:lstStyle/>
          <a:p>
            <a:pPr lvl="0" algn="ctr" eaLnBrk="1" hangingPunct="1">
              <a:spcBef>
                <a:spcPts val="600"/>
              </a:spcBef>
              <a:defRPr/>
            </a:pPr>
            <a:r>
              <a:rPr lang="ja-JP" altLang="en-US"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中課題</a:t>
            </a:r>
            <a:endParaRPr lang="en-US" altLang="ja-JP"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6" name="Rectangle 4"/>
          <p:cNvSpPr txBox="1">
            <a:spLocks noChangeArrowheads="1"/>
          </p:cNvSpPr>
          <p:nvPr/>
        </p:nvSpPr>
        <p:spPr bwMode="auto">
          <a:xfrm>
            <a:off x="8083748" y="1334375"/>
            <a:ext cx="2596408" cy="458825"/>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工程のムダを可視化し</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工程改善により適切な作業時間を設定する</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8" name="Rectangle 4"/>
          <p:cNvSpPr txBox="1">
            <a:spLocks noChangeArrowheads="1"/>
          </p:cNvSpPr>
          <p:nvPr/>
        </p:nvSpPr>
        <p:spPr bwMode="auto">
          <a:xfrm>
            <a:off x="8181230" y="2695011"/>
            <a:ext cx="2604126" cy="525191"/>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自動順立装置の正しい姿を設定する</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39" name="カギ線コネクタ 138"/>
          <p:cNvCxnSpPr>
            <a:stCxn id="33" idx="3"/>
            <a:endCxn id="37" idx="1"/>
          </p:cNvCxnSpPr>
          <p:nvPr/>
        </p:nvCxnSpPr>
        <p:spPr bwMode="auto">
          <a:xfrm>
            <a:off x="4581835" y="2840789"/>
            <a:ext cx="765984" cy="1"/>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162" name="カギ線コネクタ 161"/>
          <p:cNvCxnSpPr>
            <a:stCxn id="123" idx="3"/>
            <a:endCxn id="136" idx="1"/>
          </p:cNvCxnSpPr>
          <p:nvPr/>
        </p:nvCxnSpPr>
        <p:spPr bwMode="auto">
          <a:xfrm flipV="1">
            <a:off x="6786775" y="1563788"/>
            <a:ext cx="1296973" cy="17550"/>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169" name="カギ線コネクタ 168"/>
          <p:cNvCxnSpPr>
            <a:stCxn id="37" idx="3"/>
            <a:endCxn id="138" idx="1"/>
          </p:cNvCxnSpPr>
          <p:nvPr/>
        </p:nvCxnSpPr>
        <p:spPr bwMode="auto">
          <a:xfrm>
            <a:off x="6793925" y="2840790"/>
            <a:ext cx="1387305" cy="116817"/>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2" name="テキスト ボックス 1"/>
          <p:cNvSpPr txBox="1"/>
          <p:nvPr/>
        </p:nvSpPr>
        <p:spPr>
          <a:xfrm>
            <a:off x="8115432" y="1862714"/>
            <a:ext cx="2614877" cy="307777"/>
          </a:xfrm>
          <a:prstGeom prst="rect">
            <a:avLst/>
          </a:prstGeom>
          <a:noFill/>
        </p:spPr>
        <p:txBody>
          <a:bodyPr wrap="square" rtlCol="0">
            <a:spAutoFit/>
          </a:bodyPr>
          <a:lstStyle/>
          <a:p>
            <a:pPr algn="ctr"/>
            <a:r>
              <a:rPr lang="ja-JP" altLang="en-US" sz="1400" b="1" dirty="0">
                <a:solidFill>
                  <a:srgbClr val="1950FF"/>
                </a:solidFill>
              </a:rPr>
              <a:t>本取り組みの</a:t>
            </a:r>
            <a:r>
              <a:rPr kumimoji="1" lang="ja-JP" altLang="en-US" sz="1400" b="1" dirty="0">
                <a:solidFill>
                  <a:srgbClr val="1950FF"/>
                </a:solidFill>
              </a:rPr>
              <a:t>スコープ</a:t>
            </a:r>
          </a:p>
        </p:txBody>
      </p:sp>
      <p:cxnSp>
        <p:nvCxnSpPr>
          <p:cNvPr id="43" name="カギ線コネクタ 42"/>
          <p:cNvCxnSpPr>
            <a:stCxn id="33" idx="3"/>
            <a:endCxn id="45" idx="1"/>
          </p:cNvCxnSpPr>
          <p:nvPr/>
        </p:nvCxnSpPr>
        <p:spPr bwMode="auto">
          <a:xfrm>
            <a:off x="4581835" y="2840789"/>
            <a:ext cx="764782" cy="698118"/>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45" name="Rectangle 4"/>
          <p:cNvSpPr txBox="1">
            <a:spLocks noChangeArrowheads="1"/>
          </p:cNvSpPr>
          <p:nvPr/>
        </p:nvSpPr>
        <p:spPr bwMode="auto">
          <a:xfrm>
            <a:off x="5346617" y="3138368"/>
            <a:ext cx="1477746" cy="801077"/>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ロボットの</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Rectangle 4"/>
          <p:cNvSpPr txBox="1">
            <a:spLocks noChangeArrowheads="1"/>
          </p:cNvSpPr>
          <p:nvPr/>
        </p:nvSpPr>
        <p:spPr bwMode="auto">
          <a:xfrm>
            <a:off x="5389341" y="4047082"/>
            <a:ext cx="1435021" cy="417641"/>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基本給の低い</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従業員の登用</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3" name="カギ線コネクタ 52"/>
          <p:cNvCxnSpPr>
            <a:stCxn id="21" idx="3"/>
            <a:endCxn id="50" idx="1"/>
          </p:cNvCxnSpPr>
          <p:nvPr/>
        </p:nvCxnSpPr>
        <p:spPr bwMode="auto">
          <a:xfrm>
            <a:off x="4581835" y="4255902"/>
            <a:ext cx="807506" cy="1"/>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60" name="カギ線コネクタ 59"/>
          <p:cNvCxnSpPr>
            <a:stCxn id="50" idx="3"/>
            <a:endCxn id="34" idx="1"/>
          </p:cNvCxnSpPr>
          <p:nvPr/>
        </p:nvCxnSpPr>
        <p:spPr bwMode="auto">
          <a:xfrm flipV="1">
            <a:off x="6824362" y="4255902"/>
            <a:ext cx="1329006" cy="1"/>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68" name="Rectangle 4"/>
          <p:cNvSpPr txBox="1">
            <a:spLocks noChangeArrowheads="1"/>
          </p:cNvSpPr>
          <p:nvPr/>
        </p:nvSpPr>
        <p:spPr bwMode="auto">
          <a:xfrm>
            <a:off x="5385606" y="4544325"/>
            <a:ext cx="1435021" cy="417641"/>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交代手当の削減</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9" name="カギ線コネクタ 68"/>
          <p:cNvCxnSpPr>
            <a:stCxn id="21" idx="3"/>
            <a:endCxn id="68" idx="1"/>
          </p:cNvCxnSpPr>
          <p:nvPr/>
        </p:nvCxnSpPr>
        <p:spPr bwMode="auto">
          <a:xfrm>
            <a:off x="4581835" y="4255902"/>
            <a:ext cx="803771" cy="497244"/>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74" name="カギ線コネクタ 73"/>
          <p:cNvCxnSpPr>
            <a:stCxn id="68" idx="3"/>
            <a:endCxn id="76" idx="1"/>
          </p:cNvCxnSpPr>
          <p:nvPr/>
        </p:nvCxnSpPr>
        <p:spPr bwMode="auto">
          <a:xfrm>
            <a:off x="6820627" y="4753146"/>
            <a:ext cx="1332741" cy="9354"/>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76" name="Rectangle 4"/>
          <p:cNvSpPr txBox="1">
            <a:spLocks noChangeArrowheads="1"/>
          </p:cNvSpPr>
          <p:nvPr/>
        </p:nvSpPr>
        <p:spPr bwMode="auto">
          <a:xfrm>
            <a:off x="8153368" y="4605486"/>
            <a:ext cx="2604126" cy="314028"/>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交代制の従業員を減らし、</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常昼、常夜勤務要員を増やす</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Rectangle 4"/>
          <p:cNvSpPr txBox="1">
            <a:spLocks noChangeArrowheads="1"/>
          </p:cNvSpPr>
          <p:nvPr/>
        </p:nvSpPr>
        <p:spPr bwMode="auto">
          <a:xfrm>
            <a:off x="5344449" y="808644"/>
            <a:ext cx="1440160" cy="368486"/>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異常対応の高速化</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4" name="カギ線コネクタ 83"/>
          <p:cNvCxnSpPr>
            <a:stCxn id="78" idx="3"/>
            <a:endCxn id="82" idx="1"/>
          </p:cNvCxnSpPr>
          <p:nvPr/>
        </p:nvCxnSpPr>
        <p:spPr bwMode="auto">
          <a:xfrm flipV="1">
            <a:off x="4581835" y="992887"/>
            <a:ext cx="762614" cy="714129"/>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99" name="カギ線コネクタ 98"/>
          <p:cNvCxnSpPr>
            <a:stCxn id="82" idx="3"/>
            <a:endCxn id="102" idx="1"/>
          </p:cNvCxnSpPr>
          <p:nvPr/>
        </p:nvCxnSpPr>
        <p:spPr bwMode="auto">
          <a:xfrm flipV="1">
            <a:off x="6784609" y="959964"/>
            <a:ext cx="1299139" cy="32923"/>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102" name="Rectangle 4"/>
          <p:cNvSpPr txBox="1">
            <a:spLocks noChangeArrowheads="1"/>
          </p:cNvSpPr>
          <p:nvPr/>
        </p:nvSpPr>
        <p:spPr bwMode="auto">
          <a:xfrm>
            <a:off x="8083748" y="644563"/>
            <a:ext cx="2604127" cy="630802"/>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高頻度の異常への対応策はマニュアル化する</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リスクを事前に洗い出し、対策を考えておく</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Rectangle 4"/>
          <p:cNvSpPr txBox="1">
            <a:spLocks noChangeArrowheads="1"/>
          </p:cNvSpPr>
          <p:nvPr/>
        </p:nvSpPr>
        <p:spPr bwMode="auto">
          <a:xfrm>
            <a:off x="5356214" y="369683"/>
            <a:ext cx="1440160" cy="368486"/>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設備異常の低減</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8" name="カギ線コネクタ 57"/>
          <p:cNvCxnSpPr>
            <a:stCxn id="78" idx="3"/>
            <a:endCxn id="57" idx="1"/>
          </p:cNvCxnSpPr>
          <p:nvPr/>
        </p:nvCxnSpPr>
        <p:spPr bwMode="auto">
          <a:xfrm flipV="1">
            <a:off x="4581835" y="553926"/>
            <a:ext cx="774379" cy="1153090"/>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55" name="Rectangle 4">
            <a:extLst>
              <a:ext uri="{FF2B5EF4-FFF2-40B4-BE49-F238E27FC236}">
                <a16:creationId xmlns:a16="http://schemas.microsoft.com/office/drawing/2014/main" id="{C7658A6C-A2F1-4F12-B790-2888135ED786}"/>
              </a:ext>
            </a:extLst>
          </p:cNvPr>
          <p:cNvSpPr txBox="1">
            <a:spLocks noChangeArrowheads="1"/>
          </p:cNvSpPr>
          <p:nvPr/>
        </p:nvSpPr>
        <p:spPr bwMode="auto">
          <a:xfrm>
            <a:off x="3379065" y="430580"/>
            <a:ext cx="1169156" cy="583112"/>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材料</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6" name="カギ線コネクタ 80">
            <a:extLst>
              <a:ext uri="{FF2B5EF4-FFF2-40B4-BE49-F238E27FC236}">
                <a16:creationId xmlns:a16="http://schemas.microsoft.com/office/drawing/2014/main" id="{15415417-D4EC-45D5-B724-61BEB3F4890E}"/>
              </a:ext>
            </a:extLst>
          </p:cNvPr>
          <p:cNvCxnSpPr>
            <a:cxnSpLocks/>
            <a:endCxn id="55" idx="1"/>
          </p:cNvCxnSpPr>
          <p:nvPr/>
        </p:nvCxnSpPr>
        <p:spPr bwMode="auto">
          <a:xfrm rot="5400000" flipH="1" flipV="1">
            <a:off x="2078336" y="1537114"/>
            <a:ext cx="2115706" cy="485751"/>
          </a:xfrm>
          <a:prstGeom prst="bentConnector2">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66" name="Rectangle 4">
            <a:extLst>
              <a:ext uri="{FF2B5EF4-FFF2-40B4-BE49-F238E27FC236}">
                <a16:creationId xmlns:a16="http://schemas.microsoft.com/office/drawing/2014/main" id="{EBE78DDA-38AD-4448-9908-6E6A0DBC11ED}"/>
              </a:ext>
            </a:extLst>
          </p:cNvPr>
          <p:cNvSpPr txBox="1">
            <a:spLocks noChangeArrowheads="1"/>
          </p:cNvSpPr>
          <p:nvPr/>
        </p:nvSpPr>
        <p:spPr bwMode="auto">
          <a:xfrm>
            <a:off x="5344449" y="1940775"/>
            <a:ext cx="1440160" cy="583112"/>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異常の検知</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7" name="カギ線コネクタ 112">
            <a:extLst>
              <a:ext uri="{FF2B5EF4-FFF2-40B4-BE49-F238E27FC236}">
                <a16:creationId xmlns:a16="http://schemas.microsoft.com/office/drawing/2014/main" id="{D86C83C1-E6F9-4009-A050-3512F2225C0B}"/>
              </a:ext>
            </a:extLst>
          </p:cNvPr>
          <p:cNvCxnSpPr>
            <a:cxnSpLocks/>
            <a:stCxn id="78" idx="3"/>
            <a:endCxn id="66" idx="1"/>
          </p:cNvCxnSpPr>
          <p:nvPr/>
        </p:nvCxnSpPr>
        <p:spPr bwMode="auto">
          <a:xfrm>
            <a:off x="4581835" y="1707016"/>
            <a:ext cx="762614" cy="525315"/>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70" name="Rectangle 4">
            <a:extLst>
              <a:ext uri="{FF2B5EF4-FFF2-40B4-BE49-F238E27FC236}">
                <a16:creationId xmlns:a16="http://schemas.microsoft.com/office/drawing/2014/main" id="{EB820236-A358-4862-B05C-3DD0C2F62CE0}"/>
              </a:ext>
            </a:extLst>
          </p:cNvPr>
          <p:cNvSpPr txBox="1">
            <a:spLocks noChangeArrowheads="1"/>
          </p:cNvSpPr>
          <p:nvPr/>
        </p:nvSpPr>
        <p:spPr bwMode="auto">
          <a:xfrm>
            <a:off x="8162746" y="2131897"/>
            <a:ext cx="2604126" cy="525191"/>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在庫異常を判定するために基準を設定する</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2" name="カギ線コネクタ 161">
            <a:extLst>
              <a:ext uri="{FF2B5EF4-FFF2-40B4-BE49-F238E27FC236}">
                <a16:creationId xmlns:a16="http://schemas.microsoft.com/office/drawing/2014/main" id="{E5A742A7-1D03-44D0-A6D0-FF25C81FDC62}"/>
              </a:ext>
            </a:extLst>
          </p:cNvPr>
          <p:cNvCxnSpPr>
            <a:cxnSpLocks/>
            <a:stCxn id="66" idx="3"/>
            <a:endCxn id="70" idx="1"/>
          </p:cNvCxnSpPr>
          <p:nvPr/>
        </p:nvCxnSpPr>
        <p:spPr bwMode="auto">
          <a:xfrm>
            <a:off x="6784609" y="2232331"/>
            <a:ext cx="1378137" cy="162162"/>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394488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正方形/長方形 48"/>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５　シナリオ策定</a:t>
            </a:r>
          </a:p>
        </p:txBody>
      </p:sp>
      <p:grpSp>
        <p:nvGrpSpPr>
          <p:cNvPr id="12" name="グループ化 11"/>
          <p:cNvGrpSpPr/>
          <p:nvPr/>
        </p:nvGrpSpPr>
        <p:grpSpPr>
          <a:xfrm>
            <a:off x="90167" y="118235"/>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4" name="山形 23"/>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5" name="山形 24"/>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81989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3" name="山形 22"/>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0551"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基本方針と対策案をもとに、</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目標達成するための筋道を、ステップと</a:t>
            </a:r>
            <a:br>
              <a:rPr kumimoji="1" lang="en-US" altLang="ja-JP"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ステップ毎の目標達成度</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で整理する</a:t>
            </a: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目標達成までの</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イメージを明確に持つ</a:t>
            </a:r>
            <a:br>
              <a:rPr kumimoji="1" lang="en-US" altLang="ja-JP" sz="1600" b="0"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ことで、目標達成に繋げることができる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731062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正方形/長方形 48"/>
          <p:cNvSpPr/>
          <p:nvPr/>
        </p:nvSpPr>
        <p:spPr>
          <a:xfrm>
            <a:off x="1248358" y="12957"/>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５　シナリオ策定</a:t>
            </a:r>
          </a:p>
        </p:txBody>
      </p:sp>
      <p:grpSp>
        <p:nvGrpSpPr>
          <p:cNvPr id="12" name="グループ化 11"/>
          <p:cNvGrpSpPr/>
          <p:nvPr/>
        </p:nvGrpSpPr>
        <p:grpSpPr>
          <a:xfrm>
            <a:off x="90167" y="104167"/>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4" name="山形 23"/>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5" name="山形 24"/>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81989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3" name="山形 22"/>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cxnSp>
        <p:nvCxnSpPr>
          <p:cNvPr id="17" name="直線矢印コネクタ 16"/>
          <p:cNvCxnSpPr/>
          <p:nvPr/>
        </p:nvCxnSpPr>
        <p:spPr bwMode="auto">
          <a:xfrm>
            <a:off x="1511309" y="5814265"/>
            <a:ext cx="9136015" cy="0"/>
          </a:xfrm>
          <a:prstGeom prst="straightConnector1">
            <a:avLst/>
          </a:prstGeom>
          <a:solidFill>
            <a:srgbClr val="CCFFFF"/>
          </a:solidFill>
          <a:ln w="2857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18" name="直線矢印コネクタ 17"/>
          <p:cNvCxnSpPr/>
          <p:nvPr/>
        </p:nvCxnSpPr>
        <p:spPr bwMode="auto">
          <a:xfrm flipV="1">
            <a:off x="1511309" y="1583795"/>
            <a:ext cx="0" cy="4230471"/>
          </a:xfrm>
          <a:prstGeom prst="straightConnector1">
            <a:avLst/>
          </a:prstGeom>
          <a:solidFill>
            <a:srgbClr val="CCFFFF"/>
          </a:solidFill>
          <a:ln w="2857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19" name="テキスト ボックス 18"/>
          <p:cNvSpPr txBox="1"/>
          <p:nvPr/>
        </p:nvSpPr>
        <p:spPr>
          <a:xfrm>
            <a:off x="816075" y="1050424"/>
            <a:ext cx="1500731" cy="584775"/>
          </a:xfrm>
          <a:prstGeom prst="rect">
            <a:avLst/>
          </a:prstGeom>
          <a:noFill/>
        </p:spPr>
        <p:txBody>
          <a:bodyPr wrap="none" rtlCol="0">
            <a:spAutoFit/>
          </a:bodyPr>
          <a:lstStyle/>
          <a:p>
            <a:r>
              <a:rPr kumimoji="1" lang="ja-JP" altLang="en-US" sz="1600" b="1" dirty="0">
                <a:solidFill>
                  <a:srgbClr val="000000"/>
                </a:solidFill>
                <a:latin typeface="Meiryo UI" panose="020B0604030504040204" pitchFamily="50" charset="-128"/>
                <a:ea typeface="Meiryo UI" panose="020B0604030504040204" pitchFamily="50" charset="-128"/>
              </a:rPr>
              <a:t>進捗レベル</a:t>
            </a:r>
            <a:br>
              <a:rPr kumimoji="1" lang="en-US" altLang="ja-JP" sz="1600" b="1" dirty="0">
                <a:solidFill>
                  <a:srgbClr val="000000"/>
                </a:solidFill>
                <a:latin typeface="Meiryo UI" panose="020B0604030504040204" pitchFamily="50" charset="-128"/>
                <a:ea typeface="Meiryo UI" panose="020B0604030504040204" pitchFamily="50" charset="-128"/>
              </a:rPr>
            </a:br>
            <a:r>
              <a:rPr kumimoji="1" lang="ja-JP" altLang="en-US" sz="1600" b="1" dirty="0">
                <a:solidFill>
                  <a:srgbClr val="000000"/>
                </a:solidFill>
                <a:latin typeface="Meiryo UI" panose="020B0604030504040204" pitchFamily="50" charset="-128"/>
                <a:ea typeface="Meiryo UI" panose="020B0604030504040204" pitchFamily="50" charset="-128"/>
              </a:rPr>
              <a:t>目標達成レベル</a:t>
            </a:r>
          </a:p>
        </p:txBody>
      </p:sp>
      <p:graphicFrame>
        <p:nvGraphicFramePr>
          <p:cNvPr id="20" name="表 19"/>
          <p:cNvGraphicFramePr>
            <a:graphicFrameLocks noGrp="1"/>
          </p:cNvGraphicFramePr>
          <p:nvPr>
            <p:extLst>
              <p:ext uri="{D42A27DB-BD31-4B8C-83A1-F6EECF244321}">
                <p14:modId xmlns:p14="http://schemas.microsoft.com/office/powerpoint/2010/main" val="3265663238"/>
              </p:ext>
            </p:extLst>
          </p:nvPr>
        </p:nvGraphicFramePr>
        <p:xfrm>
          <a:off x="1511302" y="5830311"/>
          <a:ext cx="9018966" cy="370840"/>
        </p:xfrm>
        <a:graphic>
          <a:graphicData uri="http://schemas.openxmlformats.org/drawingml/2006/table">
            <a:tbl>
              <a:tblPr firstRow="1" bandRow="1">
                <a:tableStyleId>{5C22544A-7EE6-4342-B048-85BDC9FD1C3A}</a:tableStyleId>
              </a:tblPr>
              <a:tblGrid>
                <a:gridCol w="819906">
                  <a:extLst>
                    <a:ext uri="{9D8B030D-6E8A-4147-A177-3AD203B41FA5}">
                      <a16:colId xmlns:a16="http://schemas.microsoft.com/office/drawing/2014/main" val="2243174400"/>
                    </a:ext>
                  </a:extLst>
                </a:gridCol>
                <a:gridCol w="819906">
                  <a:extLst>
                    <a:ext uri="{9D8B030D-6E8A-4147-A177-3AD203B41FA5}">
                      <a16:colId xmlns:a16="http://schemas.microsoft.com/office/drawing/2014/main" val="2041898825"/>
                    </a:ext>
                  </a:extLst>
                </a:gridCol>
                <a:gridCol w="819906">
                  <a:extLst>
                    <a:ext uri="{9D8B030D-6E8A-4147-A177-3AD203B41FA5}">
                      <a16:colId xmlns:a16="http://schemas.microsoft.com/office/drawing/2014/main" val="3492047472"/>
                    </a:ext>
                  </a:extLst>
                </a:gridCol>
                <a:gridCol w="819906">
                  <a:extLst>
                    <a:ext uri="{9D8B030D-6E8A-4147-A177-3AD203B41FA5}">
                      <a16:colId xmlns:a16="http://schemas.microsoft.com/office/drawing/2014/main" val="2551589485"/>
                    </a:ext>
                  </a:extLst>
                </a:gridCol>
                <a:gridCol w="819906">
                  <a:extLst>
                    <a:ext uri="{9D8B030D-6E8A-4147-A177-3AD203B41FA5}">
                      <a16:colId xmlns:a16="http://schemas.microsoft.com/office/drawing/2014/main" val="1979253933"/>
                    </a:ext>
                  </a:extLst>
                </a:gridCol>
                <a:gridCol w="819906">
                  <a:extLst>
                    <a:ext uri="{9D8B030D-6E8A-4147-A177-3AD203B41FA5}">
                      <a16:colId xmlns:a16="http://schemas.microsoft.com/office/drawing/2014/main" val="4059224974"/>
                    </a:ext>
                  </a:extLst>
                </a:gridCol>
                <a:gridCol w="819906">
                  <a:extLst>
                    <a:ext uri="{9D8B030D-6E8A-4147-A177-3AD203B41FA5}">
                      <a16:colId xmlns:a16="http://schemas.microsoft.com/office/drawing/2014/main" val="3124890920"/>
                    </a:ext>
                  </a:extLst>
                </a:gridCol>
                <a:gridCol w="819906">
                  <a:extLst>
                    <a:ext uri="{9D8B030D-6E8A-4147-A177-3AD203B41FA5}">
                      <a16:colId xmlns:a16="http://schemas.microsoft.com/office/drawing/2014/main" val="1519600717"/>
                    </a:ext>
                  </a:extLst>
                </a:gridCol>
                <a:gridCol w="819906">
                  <a:extLst>
                    <a:ext uri="{9D8B030D-6E8A-4147-A177-3AD203B41FA5}">
                      <a16:colId xmlns:a16="http://schemas.microsoft.com/office/drawing/2014/main" val="169289665"/>
                    </a:ext>
                  </a:extLst>
                </a:gridCol>
                <a:gridCol w="819906">
                  <a:extLst>
                    <a:ext uri="{9D8B030D-6E8A-4147-A177-3AD203B41FA5}">
                      <a16:colId xmlns:a16="http://schemas.microsoft.com/office/drawing/2014/main" val="591327816"/>
                    </a:ext>
                  </a:extLst>
                </a:gridCol>
                <a:gridCol w="819906">
                  <a:extLst>
                    <a:ext uri="{9D8B030D-6E8A-4147-A177-3AD203B41FA5}">
                      <a16:colId xmlns:a16="http://schemas.microsoft.com/office/drawing/2014/main" val="141548860"/>
                    </a:ext>
                  </a:extLst>
                </a:gridCol>
              </a:tblGrid>
              <a:tr h="370840">
                <a:tc>
                  <a:txBody>
                    <a:bodyPr/>
                    <a:lstStyle/>
                    <a:p>
                      <a:r>
                        <a:rPr kumimoji="1" lang="en-US" altLang="ja-JP" dirty="0"/>
                        <a:t>7</a:t>
                      </a:r>
                      <a:r>
                        <a:rPr kumimoji="1" lang="ja-JP" altLang="en-US" dirty="0"/>
                        <a:t>月</a:t>
                      </a:r>
                    </a:p>
                  </a:txBody>
                  <a:tcPr/>
                </a:tc>
                <a:tc>
                  <a:txBody>
                    <a:bodyPr/>
                    <a:lstStyle/>
                    <a:p>
                      <a:r>
                        <a:rPr kumimoji="1" lang="en-US" altLang="ja-JP" dirty="0"/>
                        <a:t>8</a:t>
                      </a:r>
                      <a:r>
                        <a:rPr kumimoji="1" lang="ja-JP" altLang="en-US" dirty="0"/>
                        <a:t>月</a:t>
                      </a:r>
                    </a:p>
                  </a:txBody>
                  <a:tcPr/>
                </a:tc>
                <a:tc>
                  <a:txBody>
                    <a:bodyPr/>
                    <a:lstStyle/>
                    <a:p>
                      <a:r>
                        <a:rPr kumimoji="1" lang="en-US" altLang="ja-JP" dirty="0"/>
                        <a:t>9</a:t>
                      </a:r>
                      <a:r>
                        <a:rPr kumimoji="1" lang="ja-JP" altLang="en-US" dirty="0"/>
                        <a:t>月</a:t>
                      </a:r>
                    </a:p>
                  </a:txBody>
                  <a:tcPr/>
                </a:tc>
                <a:tc>
                  <a:txBody>
                    <a:bodyPr/>
                    <a:lstStyle/>
                    <a:p>
                      <a:r>
                        <a:rPr kumimoji="1" lang="en-US" altLang="ja-JP" dirty="0"/>
                        <a:t>10</a:t>
                      </a:r>
                      <a:r>
                        <a:rPr kumimoji="1" lang="ja-JP" altLang="en-US" dirty="0"/>
                        <a:t>月</a:t>
                      </a:r>
                    </a:p>
                  </a:txBody>
                  <a:tcPr/>
                </a:tc>
                <a:tc>
                  <a:txBody>
                    <a:bodyPr/>
                    <a:lstStyle/>
                    <a:p>
                      <a:r>
                        <a:rPr kumimoji="1" lang="en-US" altLang="ja-JP" dirty="0"/>
                        <a:t>11</a:t>
                      </a:r>
                      <a:r>
                        <a:rPr kumimoji="1" lang="ja-JP" altLang="en-US" dirty="0"/>
                        <a:t>月</a:t>
                      </a:r>
                    </a:p>
                  </a:txBody>
                  <a:tcPr/>
                </a:tc>
                <a:tc>
                  <a:txBody>
                    <a:bodyPr/>
                    <a:lstStyle/>
                    <a:p>
                      <a:r>
                        <a:rPr kumimoji="1" lang="en-US" altLang="ja-JP" dirty="0"/>
                        <a:t>12</a:t>
                      </a:r>
                      <a:r>
                        <a:rPr kumimoji="1" lang="ja-JP" altLang="en-US" dirty="0"/>
                        <a:t>月</a:t>
                      </a:r>
                    </a:p>
                  </a:txBody>
                  <a:tcPr/>
                </a:tc>
                <a:tc>
                  <a:txBody>
                    <a:bodyPr/>
                    <a:lstStyle/>
                    <a:p>
                      <a:r>
                        <a:rPr kumimoji="1" lang="en-US" altLang="ja-JP" dirty="0"/>
                        <a:t>1</a:t>
                      </a:r>
                      <a:r>
                        <a:rPr kumimoji="1" lang="ja-JP" altLang="en-US" dirty="0"/>
                        <a:t>月</a:t>
                      </a:r>
                    </a:p>
                  </a:txBody>
                  <a:tcPr/>
                </a:tc>
                <a:tc>
                  <a:txBody>
                    <a:bodyPr/>
                    <a:lstStyle/>
                    <a:p>
                      <a:r>
                        <a:rPr kumimoji="1" lang="en-US" altLang="ja-JP" dirty="0"/>
                        <a:t>2</a:t>
                      </a:r>
                      <a:r>
                        <a:rPr kumimoji="1" lang="ja-JP" altLang="en-US" dirty="0"/>
                        <a:t>月</a:t>
                      </a:r>
                    </a:p>
                  </a:txBody>
                  <a:tcPr/>
                </a:tc>
                <a:tc>
                  <a:txBody>
                    <a:bodyPr/>
                    <a:lstStyle/>
                    <a:p>
                      <a:r>
                        <a:rPr kumimoji="1" lang="en-US" altLang="ja-JP" dirty="0"/>
                        <a:t>3</a:t>
                      </a:r>
                      <a:r>
                        <a:rPr kumimoji="1" lang="ja-JP" altLang="en-US" dirty="0"/>
                        <a:t>月</a:t>
                      </a:r>
                    </a:p>
                  </a:txBody>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月</a:t>
                      </a:r>
                    </a:p>
                  </a:txBody>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en-US" altLang="ja-JP" dirty="0"/>
                        <a:t>5</a:t>
                      </a:r>
                      <a:r>
                        <a:rPr kumimoji="1" lang="ja-JP" altLang="en-US" dirty="0"/>
                        <a:t>月</a:t>
                      </a:r>
                      <a:r>
                        <a:rPr kumimoji="1" lang="en-US" altLang="ja-JP" dirty="0"/>
                        <a:t>-</a:t>
                      </a:r>
                      <a:endParaRPr kumimoji="1" lang="ja-JP" altLang="en-US" dirty="0"/>
                    </a:p>
                  </a:txBody>
                  <a:tcPr/>
                </a:tc>
                <a:extLst>
                  <a:ext uri="{0D108BD9-81ED-4DB2-BD59-A6C34878D82A}">
                    <a16:rowId xmlns:a16="http://schemas.microsoft.com/office/drawing/2014/main" val="3987501383"/>
                  </a:ext>
                </a:extLst>
              </a:tr>
            </a:tbl>
          </a:graphicData>
        </a:graphic>
      </p:graphicFrame>
      <p:sp>
        <p:nvSpPr>
          <p:cNvPr id="21" name="ホームベース 20"/>
          <p:cNvSpPr/>
          <p:nvPr/>
        </p:nvSpPr>
        <p:spPr>
          <a:xfrm>
            <a:off x="2311872" y="4075346"/>
            <a:ext cx="1618657" cy="1715128"/>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要因分析</a:t>
            </a:r>
          </a:p>
        </p:txBody>
      </p:sp>
      <p:sp>
        <p:nvSpPr>
          <p:cNvPr id="22" name="ホームベース 21"/>
          <p:cNvSpPr/>
          <p:nvPr/>
        </p:nvSpPr>
        <p:spPr>
          <a:xfrm>
            <a:off x="4807802" y="4080552"/>
            <a:ext cx="2277286" cy="1701591"/>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簡易検証＆効果確認</a:t>
            </a:r>
            <a:endParaRPr lang="ja-JP" altLang="en-US" sz="1400" dirty="0">
              <a:solidFill>
                <a:schemeClr val="tx1"/>
              </a:solidFill>
            </a:endParaRPr>
          </a:p>
        </p:txBody>
      </p:sp>
      <p:sp>
        <p:nvSpPr>
          <p:cNvPr id="33" name="ホームベース 32"/>
          <p:cNvSpPr/>
          <p:nvPr/>
        </p:nvSpPr>
        <p:spPr>
          <a:xfrm>
            <a:off x="3950578" y="4075345"/>
            <a:ext cx="857224" cy="1736077"/>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kern="0" dirty="0">
                <a:solidFill>
                  <a:schemeClr val="tx1"/>
                </a:solidFill>
                <a:latin typeface="Meiryo UI" panose="020B0604030504040204" pitchFamily="50" charset="-128"/>
                <a:ea typeface="Meiryo UI" panose="020B0604030504040204" pitchFamily="50" charset="-128"/>
              </a:rPr>
              <a:t>目標設定</a:t>
            </a:r>
            <a:endParaRPr lang="ja-JP" altLang="en-US" sz="1400" dirty="0">
              <a:solidFill>
                <a:schemeClr val="tx1"/>
              </a:solidFill>
            </a:endParaRPr>
          </a:p>
        </p:txBody>
      </p:sp>
      <p:sp>
        <p:nvSpPr>
          <p:cNvPr id="35" name="ホームベース 34"/>
          <p:cNvSpPr/>
          <p:nvPr/>
        </p:nvSpPr>
        <p:spPr>
          <a:xfrm>
            <a:off x="7229103" y="1844824"/>
            <a:ext cx="3168349" cy="1786419"/>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他工場への展開準備＆展開</a:t>
            </a:r>
          </a:p>
        </p:txBody>
      </p:sp>
      <p:cxnSp>
        <p:nvCxnSpPr>
          <p:cNvPr id="37" name="直線コネクタ 36"/>
          <p:cNvCxnSpPr/>
          <p:nvPr/>
        </p:nvCxnSpPr>
        <p:spPr>
          <a:xfrm>
            <a:off x="1204714" y="4080552"/>
            <a:ext cx="648072" cy="0"/>
          </a:xfrm>
          <a:prstGeom prst="line">
            <a:avLst/>
          </a:prstGeom>
          <a:ln w="57150"/>
        </p:spPr>
        <p:style>
          <a:lnRef idx="1">
            <a:schemeClr val="dk1"/>
          </a:lnRef>
          <a:fillRef idx="0">
            <a:schemeClr val="dk1"/>
          </a:fillRef>
          <a:effectRef idx="0">
            <a:schemeClr val="dk1"/>
          </a:effectRef>
          <a:fontRef idx="minor">
            <a:schemeClr val="tx1"/>
          </a:fontRef>
        </p:style>
      </p:cxnSp>
      <p:sp>
        <p:nvSpPr>
          <p:cNvPr id="39" name="テキスト ボックス 38"/>
          <p:cNvSpPr txBox="1"/>
          <p:nvPr/>
        </p:nvSpPr>
        <p:spPr>
          <a:xfrm>
            <a:off x="-121077" y="1614849"/>
            <a:ext cx="1908238" cy="646331"/>
          </a:xfrm>
          <a:prstGeom prst="rect">
            <a:avLst/>
          </a:prstGeom>
          <a:noFill/>
        </p:spPr>
        <p:txBody>
          <a:bodyPr wrap="square" rtlCol="0">
            <a:spAutoFit/>
          </a:bodyPr>
          <a:lstStyle/>
          <a:p>
            <a:pPr algn="ctr"/>
            <a:r>
              <a:rPr kumimoji="1" lang="ja-JP" altLang="en-US" dirty="0"/>
              <a:t>本番稼働</a:t>
            </a:r>
            <a:endParaRPr kumimoji="1" lang="en-US" altLang="ja-JP" dirty="0"/>
          </a:p>
          <a:p>
            <a:pPr algn="ctr"/>
            <a:r>
              <a:rPr lang="ja-JP" altLang="en-US" dirty="0"/>
              <a:t>（運用・保守）</a:t>
            </a:r>
            <a:endParaRPr kumimoji="1" lang="ja-JP" altLang="en-US" dirty="0"/>
          </a:p>
        </p:txBody>
      </p:sp>
      <p:sp>
        <p:nvSpPr>
          <p:cNvPr id="41" name="テキスト ボックス 40"/>
          <p:cNvSpPr txBox="1"/>
          <p:nvPr/>
        </p:nvSpPr>
        <p:spPr>
          <a:xfrm>
            <a:off x="-91749" y="2629659"/>
            <a:ext cx="1667434" cy="1200329"/>
          </a:xfrm>
          <a:prstGeom prst="rect">
            <a:avLst/>
          </a:prstGeom>
          <a:noFill/>
        </p:spPr>
        <p:txBody>
          <a:bodyPr wrap="square" rtlCol="0">
            <a:spAutoFit/>
          </a:bodyPr>
          <a:lstStyle/>
          <a:p>
            <a:pPr algn="ctr"/>
            <a:r>
              <a:rPr lang="ja-JP" altLang="en-US" dirty="0"/>
              <a:t>本番稼働に向けたソリューション開発</a:t>
            </a:r>
            <a:endParaRPr lang="en-US" altLang="ja-JP" dirty="0"/>
          </a:p>
          <a:p>
            <a:pPr algn="ctr"/>
            <a:r>
              <a:rPr lang="en-US" altLang="ja-JP" dirty="0"/>
              <a:t>or</a:t>
            </a:r>
            <a:r>
              <a:rPr lang="ja-JP" altLang="en-US" dirty="0"/>
              <a:t>導入</a:t>
            </a:r>
            <a:endParaRPr kumimoji="1" lang="ja-JP" altLang="en-US" dirty="0"/>
          </a:p>
        </p:txBody>
      </p:sp>
      <p:sp>
        <p:nvSpPr>
          <p:cNvPr id="42" name="ホームベース 41"/>
          <p:cNvSpPr/>
          <p:nvPr/>
        </p:nvSpPr>
        <p:spPr>
          <a:xfrm>
            <a:off x="11922800" y="4797152"/>
            <a:ext cx="844047" cy="1782959"/>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シス</a:t>
            </a:r>
            <a:endParaRPr lang="en-US" altLang="ja-JP" sz="1200" dirty="0">
              <a:solidFill>
                <a:schemeClr val="tx1"/>
              </a:solidFill>
            </a:endParaRPr>
          </a:p>
          <a:p>
            <a:pPr algn="ctr"/>
            <a:r>
              <a:rPr lang="ja-JP" altLang="en-US" sz="1200" dirty="0">
                <a:solidFill>
                  <a:schemeClr val="tx1"/>
                </a:solidFill>
              </a:rPr>
              <a:t>テム</a:t>
            </a:r>
            <a:endParaRPr lang="en-US" altLang="ja-JP" sz="1200" dirty="0">
              <a:solidFill>
                <a:schemeClr val="tx1"/>
              </a:solidFill>
            </a:endParaRPr>
          </a:p>
          <a:p>
            <a:pPr algn="ctr"/>
            <a:r>
              <a:rPr lang="ja-JP" altLang="en-US" sz="1200" dirty="0">
                <a:solidFill>
                  <a:schemeClr val="tx1"/>
                </a:solidFill>
              </a:rPr>
              <a:t>テスト</a:t>
            </a:r>
            <a:endParaRPr lang="en-US" altLang="ja-JP" sz="1200" dirty="0">
              <a:solidFill>
                <a:schemeClr val="tx1"/>
              </a:solidFill>
            </a:endParaRPr>
          </a:p>
          <a:p>
            <a:pPr algn="ctr"/>
            <a:r>
              <a:rPr lang="ja-JP" altLang="en-US" sz="1200" dirty="0">
                <a:solidFill>
                  <a:schemeClr val="tx1"/>
                </a:solidFill>
              </a:rPr>
              <a:t>・</a:t>
            </a:r>
            <a:endParaRPr lang="en-US" altLang="ja-JP" sz="1200" dirty="0">
              <a:solidFill>
                <a:schemeClr val="tx1"/>
              </a:solidFill>
            </a:endParaRPr>
          </a:p>
          <a:p>
            <a:pPr algn="ctr"/>
            <a:r>
              <a:rPr lang="en-US" altLang="ja-JP" sz="1200" dirty="0">
                <a:solidFill>
                  <a:schemeClr val="tx1"/>
                </a:solidFill>
              </a:rPr>
              <a:t>UAT</a:t>
            </a:r>
            <a:endParaRPr lang="ja-JP" altLang="en-US" sz="1200" dirty="0">
              <a:solidFill>
                <a:schemeClr val="tx1"/>
              </a:solidFill>
            </a:endParaRPr>
          </a:p>
        </p:txBody>
      </p:sp>
      <p:sp>
        <p:nvSpPr>
          <p:cNvPr id="43" name="テキスト ボックス 42"/>
          <p:cNvSpPr txBox="1"/>
          <p:nvPr/>
        </p:nvSpPr>
        <p:spPr>
          <a:xfrm>
            <a:off x="164197" y="4418196"/>
            <a:ext cx="1303755" cy="1107996"/>
          </a:xfrm>
          <a:prstGeom prst="rect">
            <a:avLst/>
          </a:prstGeom>
          <a:noFill/>
        </p:spPr>
        <p:txBody>
          <a:bodyPr wrap="square" rtlCol="0">
            <a:spAutoFit/>
          </a:bodyPr>
          <a:lstStyle/>
          <a:p>
            <a:pPr algn="ctr"/>
            <a:r>
              <a:rPr kumimoji="1" lang="en-US" altLang="ja-JP" dirty="0" err="1"/>
              <a:t>PoC</a:t>
            </a:r>
            <a:endParaRPr kumimoji="1" lang="en-US" altLang="ja-JP" dirty="0"/>
          </a:p>
          <a:p>
            <a:pPr algn="ctr"/>
            <a:r>
              <a:rPr lang="ja-JP" altLang="en-US" sz="1200" dirty="0"/>
              <a:t>（そもそもやりたいことが実現できるか判断する期間）</a:t>
            </a:r>
            <a:endParaRPr kumimoji="1" lang="ja-JP" altLang="en-US" sz="1200" dirty="0"/>
          </a:p>
        </p:txBody>
      </p:sp>
      <p:cxnSp>
        <p:nvCxnSpPr>
          <p:cNvPr id="44" name="直線コネクタ 43"/>
          <p:cNvCxnSpPr/>
          <p:nvPr/>
        </p:nvCxnSpPr>
        <p:spPr>
          <a:xfrm>
            <a:off x="1172345" y="2261180"/>
            <a:ext cx="648072" cy="0"/>
          </a:xfrm>
          <a:prstGeom prst="line">
            <a:avLst/>
          </a:prstGeom>
          <a:ln w="57150"/>
        </p:spPr>
        <p:style>
          <a:lnRef idx="1">
            <a:schemeClr val="dk1"/>
          </a:lnRef>
          <a:fillRef idx="0">
            <a:schemeClr val="dk1"/>
          </a:fillRef>
          <a:effectRef idx="0">
            <a:schemeClr val="dk1"/>
          </a:effectRef>
          <a:fontRef idx="minor">
            <a:schemeClr val="tx1"/>
          </a:fontRef>
        </p:style>
      </p:cxnSp>
      <p:sp>
        <p:nvSpPr>
          <p:cNvPr id="47" name="ホームベース 46"/>
          <p:cNvSpPr/>
          <p:nvPr/>
        </p:nvSpPr>
        <p:spPr>
          <a:xfrm>
            <a:off x="9674036" y="594733"/>
            <a:ext cx="973288" cy="898002"/>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効果確認</a:t>
            </a:r>
          </a:p>
        </p:txBody>
      </p:sp>
      <p:sp>
        <p:nvSpPr>
          <p:cNvPr id="48" name="ホームベース 47"/>
          <p:cNvSpPr/>
          <p:nvPr/>
        </p:nvSpPr>
        <p:spPr>
          <a:xfrm>
            <a:off x="1520196" y="4080553"/>
            <a:ext cx="789090" cy="1715128"/>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データの理解</a:t>
            </a:r>
          </a:p>
        </p:txBody>
      </p:sp>
    </p:spTree>
    <p:extLst>
      <p:ext uri="{BB962C8B-B14F-4D97-AF65-F5344CB8AC3E}">
        <p14:creationId xmlns:p14="http://schemas.microsoft.com/office/powerpoint/2010/main" val="542217832"/>
      </p:ext>
    </p:extLst>
  </p:cSld>
  <p:clrMapOvr>
    <a:masterClrMapping/>
  </p:clrMapOvr>
</p:sld>
</file>

<file path=ppt/theme/theme1.xml><?xml version="1.0" encoding="utf-8"?>
<a:theme xmlns:a="http://schemas.openxmlformats.org/drawingml/2006/main" name="表紙">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スライドテンプレート.potx" id="{8FC783EC-1DB8-4BA6-9F13-06828C1B7016}" vid="{B8C45B04-E85F-4D7B-B4E6-2EFE56A945ED}"/>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スライドテンプレート.potx" id="{8FC783EC-1DB8-4BA6-9F13-06828C1B7016}" vid="{9ED57EC3-28A7-4DC6-A925-91D0E2FA6AE0}"/>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スライドテンプレート.potx" id="{8FC783EC-1DB8-4BA6-9F13-06828C1B7016}" vid="{1E675B53-1A5D-473C-9008-AC9A44FFFBF1}"/>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3908</TotalTime>
  <Words>2811</Words>
  <Application>Microsoft Office PowerPoint</Application>
  <PresentationFormat>ユーザー設定</PresentationFormat>
  <Paragraphs>531</Paragraphs>
  <Slides>22</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3</vt:i4>
      </vt:variant>
      <vt:variant>
        <vt:lpstr>スライド タイトル</vt:lpstr>
      </vt:variant>
      <vt:variant>
        <vt:i4>22</vt:i4>
      </vt:variant>
    </vt:vector>
  </HeadingPairs>
  <TitlesOfParts>
    <vt:vector size="33" baseType="lpstr">
      <vt:lpstr>HGPｺﾞｼｯｸE</vt:lpstr>
      <vt:lpstr>Meiryo UI</vt:lpstr>
      <vt:lpstr>メイリオ</vt:lpstr>
      <vt:lpstr>Arial</vt:lpstr>
      <vt:lpstr>Calibri</vt:lpstr>
      <vt:lpstr>Segoe UI</vt:lpstr>
      <vt:lpstr>Times New Roman</vt:lpstr>
      <vt:lpstr>Wingdings</vt:lpstr>
      <vt:lpstr>表紙</vt:lpstr>
      <vt:lpstr>最終頁</vt:lpstr>
      <vt:lpstr>内容</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Aikawa Yuki／相川　雄規／AI</dc:creator>
  <cp:lastModifiedBy>Sasaoka Yuki／笹岡　優樹／AI</cp:lastModifiedBy>
  <cp:revision>68</cp:revision>
  <cp:lastPrinted>2020-12-23T05:36:25Z</cp:lastPrinted>
  <dcterms:created xsi:type="dcterms:W3CDTF">2021-07-02T01:49:26Z</dcterms:created>
  <dcterms:modified xsi:type="dcterms:W3CDTF">2023-10-03T10:15:34Z</dcterms:modified>
</cp:coreProperties>
</file>