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0"/>
  </p:notesMasterIdLst>
  <p:sldIdLst>
    <p:sldId id="15092" r:id="rId5"/>
    <p:sldId id="15093" r:id="rId6"/>
    <p:sldId id="15095" r:id="rId7"/>
    <p:sldId id="15094" r:id="rId8"/>
    <p:sldId id="28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6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433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February 9,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2" r:id="rId5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37EAF2-AD94-4456-BF31-EDD510F2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1E4073C-3BAC-4A12-80B5-4D41A869C87A}"/>
              </a:ext>
            </a:extLst>
          </p:cNvPr>
          <p:cNvSpPr/>
          <p:nvPr/>
        </p:nvSpPr>
        <p:spPr>
          <a:xfrm>
            <a:off x="523081" y="980728"/>
            <a:ext cx="4708824" cy="77038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ctr"/>
          <a:lstStyle/>
          <a:p>
            <a:r>
              <a:rPr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本日の議題内容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7E24BC-01BA-D7CA-E9A7-569CD5607B25}"/>
              </a:ext>
            </a:extLst>
          </p:cNvPr>
          <p:cNvSpPr txBox="1"/>
          <p:nvPr/>
        </p:nvSpPr>
        <p:spPr>
          <a:xfrm>
            <a:off x="1090387" y="2132857"/>
            <a:ext cx="82830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・次回のトヨタ合成との</a:t>
            </a:r>
            <a:r>
              <a:rPr lang="en-US" altLang="ja-JP" dirty="0"/>
              <a:t>MTG</a:t>
            </a:r>
            <a:r>
              <a:rPr lang="ja-JP" altLang="en-US" dirty="0"/>
              <a:t>について日程調整？</a:t>
            </a:r>
            <a:r>
              <a:rPr lang="en-US" altLang="ja-JP" dirty="0"/>
              <a:t>		</a:t>
            </a:r>
            <a:r>
              <a:rPr lang="ja-JP" altLang="en-US" dirty="0"/>
              <a:t>所要時間：</a:t>
            </a:r>
            <a:r>
              <a:rPr lang="en-US" altLang="ja-JP" dirty="0"/>
              <a:t>5</a:t>
            </a:r>
            <a:r>
              <a:rPr lang="ja-JP" altLang="en-US" dirty="0"/>
              <a:t>分</a:t>
            </a:r>
            <a:endParaRPr lang="en-US" altLang="ja-JP" dirty="0"/>
          </a:p>
          <a:p>
            <a:r>
              <a:rPr lang="ja-JP" altLang="en-US" dirty="0"/>
              <a:t>・特許について（口頭）</a:t>
            </a:r>
            <a:r>
              <a:rPr lang="en-US" altLang="ja-JP" dirty="0"/>
              <a:t>					</a:t>
            </a:r>
            <a:r>
              <a:rPr lang="ja-JP" altLang="en-US" dirty="0"/>
              <a:t>所要時間：</a:t>
            </a:r>
            <a:r>
              <a:rPr lang="en-US" altLang="ja-JP" dirty="0"/>
              <a:t>5</a:t>
            </a:r>
            <a:r>
              <a:rPr lang="ja-JP" altLang="en-US" dirty="0"/>
              <a:t>分</a:t>
            </a:r>
            <a:endParaRPr lang="en-US" altLang="ja-JP" dirty="0"/>
          </a:p>
          <a:p>
            <a:r>
              <a:rPr lang="ja-JP" altLang="en-US" dirty="0"/>
              <a:t>・効果概算について共有</a:t>
            </a:r>
            <a:r>
              <a:rPr lang="en-US" altLang="ja-JP" dirty="0"/>
              <a:t>					</a:t>
            </a:r>
            <a:r>
              <a:rPr lang="ja-JP" altLang="en-US" dirty="0"/>
              <a:t>所要時間：</a:t>
            </a:r>
            <a:r>
              <a:rPr lang="en-US" altLang="ja-JP" dirty="0"/>
              <a:t>10</a:t>
            </a:r>
            <a:r>
              <a:rPr lang="ja-JP" altLang="en-US" dirty="0"/>
              <a:t>分</a:t>
            </a:r>
            <a:endParaRPr lang="en-US" altLang="ja-JP" dirty="0"/>
          </a:p>
          <a:p>
            <a:r>
              <a:rPr lang="ja-JP" altLang="en-US" dirty="0"/>
              <a:t>・シナリオと目指す姿の共有（</a:t>
            </a:r>
            <a:r>
              <a:rPr lang="en-US" altLang="ja-JP" dirty="0"/>
              <a:t>Lv.1~3</a:t>
            </a:r>
            <a:r>
              <a:rPr lang="ja-JP" altLang="en-US" dirty="0"/>
              <a:t>）</a:t>
            </a:r>
            <a:r>
              <a:rPr lang="en-US" altLang="ja-JP" dirty="0"/>
              <a:t>			</a:t>
            </a:r>
            <a:r>
              <a:rPr lang="ja-JP" altLang="en-US" dirty="0"/>
              <a:t>所要時間：</a:t>
            </a:r>
            <a:r>
              <a:rPr lang="en-US" altLang="ja-JP" dirty="0"/>
              <a:t>10</a:t>
            </a:r>
            <a:r>
              <a:rPr lang="ja-JP" altLang="en-US" dirty="0"/>
              <a:t>分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Lv.2</a:t>
            </a:r>
            <a:r>
              <a:rPr lang="ja-JP" altLang="en-US" dirty="0"/>
              <a:t>のドライバーオペレーションの検討（ブレスト含む）</a:t>
            </a:r>
            <a:r>
              <a:rPr lang="en-US" altLang="ja-JP" dirty="0"/>
              <a:t>	</a:t>
            </a:r>
            <a:r>
              <a:rPr lang="ja-JP" altLang="en-US" dirty="0"/>
              <a:t>所要時間：</a:t>
            </a:r>
            <a:r>
              <a:rPr lang="en-US" altLang="ja-JP" dirty="0"/>
              <a:t>20</a:t>
            </a:r>
            <a:r>
              <a:rPr lang="ja-JP" altLang="en-US" dirty="0"/>
              <a:t>分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Lv.2</a:t>
            </a:r>
            <a:r>
              <a:rPr lang="ja-JP" altLang="en-US" dirty="0"/>
              <a:t>導入の際に協力もらえそうなルートについて（口頭）</a:t>
            </a:r>
            <a:r>
              <a:rPr lang="en-US" altLang="ja-JP" dirty="0"/>
              <a:t>	</a:t>
            </a:r>
            <a:r>
              <a:rPr lang="ja-JP" altLang="en-US" dirty="0"/>
              <a:t>所要時間：</a:t>
            </a:r>
            <a:r>
              <a:rPr lang="en-US" altLang="ja-JP" dirty="0"/>
              <a:t>10</a:t>
            </a:r>
            <a:r>
              <a:rPr lang="ja-JP" altLang="en-US" dirty="0"/>
              <a:t>分</a:t>
            </a:r>
            <a:endParaRPr lang="en-US" altLang="ja-JP" dirty="0"/>
          </a:p>
          <a:p>
            <a:r>
              <a:rPr lang="en-US" altLang="ja-JP" dirty="0"/>
              <a:t>							</a:t>
            </a:r>
            <a:r>
              <a:rPr lang="ja-JP" altLang="en-US" dirty="0"/>
              <a:t>計</a:t>
            </a:r>
            <a:r>
              <a:rPr lang="en-US" altLang="ja-JP" dirty="0"/>
              <a:t>1</a:t>
            </a:r>
            <a:r>
              <a:rPr lang="ja-JP" altLang="en-US" dirty="0"/>
              <a:t>時間</a:t>
            </a:r>
          </a:p>
        </p:txBody>
      </p:sp>
    </p:spTree>
    <p:extLst>
      <p:ext uri="{BB962C8B-B14F-4D97-AF65-F5344CB8AC3E}">
        <p14:creationId xmlns:p14="http://schemas.microsoft.com/office/powerpoint/2010/main" val="189359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193B96-D847-41E5-AAC0-BC52D02F74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600" b="0" dirty="0"/>
              <a:t>■調べたこと</a:t>
            </a:r>
            <a:endParaRPr kumimoji="1" lang="en-US" altLang="ja-JP" sz="1600" b="0" dirty="0"/>
          </a:p>
          <a:p>
            <a:r>
              <a:rPr lang="ja-JP" altLang="en-US" sz="1600" b="0" dirty="0"/>
              <a:t>・時間変えた、</a:t>
            </a:r>
            <a:r>
              <a:rPr lang="en-US" altLang="ja-JP" sz="1600" b="0" dirty="0"/>
              <a:t>8</a:t>
            </a:r>
            <a:r>
              <a:rPr lang="ja-JP" altLang="en-US" sz="1600" b="0" dirty="0"/>
              <a:t>時半にした</a:t>
            </a:r>
            <a:endParaRPr lang="en-US" altLang="ja-JP" sz="1600" b="0" dirty="0"/>
          </a:p>
          <a:p>
            <a:r>
              <a:rPr kumimoji="1" lang="ja-JP" altLang="en-US" sz="1600" b="0" dirty="0"/>
              <a:t>・繰り上げ計算した</a:t>
            </a:r>
            <a:endParaRPr kumimoji="1" lang="en-US" altLang="ja-JP" sz="1600" b="0" dirty="0"/>
          </a:p>
          <a:p>
            <a:r>
              <a:rPr lang="ja-JP" altLang="en-US" sz="1600" b="0" dirty="0"/>
              <a:t>・設計便数と実績便数のズレ（どの品番で</a:t>
            </a:r>
            <a:endParaRPr kumimoji="1" lang="ja-JP" altLang="en-US" sz="1600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6A2319-E414-494C-A29A-82A07FA0640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分析方法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1D7766-D3C2-4D01-BDF2-BE548F8B8D2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9,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FCF832F-1B0A-4520-B2EB-553F0DD92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46703"/>
              </p:ext>
            </p:extLst>
          </p:nvPr>
        </p:nvGraphicFramePr>
        <p:xfrm>
          <a:off x="546574" y="2885272"/>
          <a:ext cx="11134560" cy="2795270"/>
        </p:xfrm>
        <a:graphic>
          <a:graphicData uri="http://schemas.openxmlformats.org/drawingml/2006/table">
            <a:tbl>
              <a:tblPr/>
              <a:tblGrid>
                <a:gridCol w="1222086">
                  <a:extLst>
                    <a:ext uri="{9D8B030D-6E8A-4147-A177-3AD203B41FA5}">
                      <a16:colId xmlns:a16="http://schemas.microsoft.com/office/drawing/2014/main" val="2937608983"/>
                    </a:ext>
                  </a:extLst>
                </a:gridCol>
                <a:gridCol w="1439346">
                  <a:extLst>
                    <a:ext uri="{9D8B030D-6E8A-4147-A177-3AD203B41FA5}">
                      <a16:colId xmlns:a16="http://schemas.microsoft.com/office/drawing/2014/main" val="3292293592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val="311092449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val="3662100737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val="2872349686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val="1354228837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val="605476424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val="3989740583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val="42094770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val="3343132328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val="3907795430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val="2283204250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val="135205010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val="70637389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品番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仕入先名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週番号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印刷～検収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検収～入庫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入庫～出庫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出庫～回収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社内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LT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（検収～回収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LT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納入かんばん数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回収かんばん数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実績納入回数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771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2.665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2040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5171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91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896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4989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1.735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154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0.975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3.975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8058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6108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4435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383228"/>
                  </a:ext>
                </a:extLst>
              </a:tr>
            </a:tbl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2EBA4679-3C77-4D43-B5A0-44F01663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87" y="624953"/>
            <a:ext cx="5135185" cy="52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6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3456EB-C8C0-4DE8-8B32-59B3EE961B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11</a:t>
            </a:r>
            <a:r>
              <a:rPr kumimoji="1" lang="ja-JP" altLang="en-US" dirty="0"/>
              <a:t>月</a:t>
            </a:r>
            <a:r>
              <a:rPr kumimoji="1" lang="en-US" altLang="ja-JP" dirty="0"/>
              <a:t>30</a:t>
            </a:r>
            <a:r>
              <a:rPr kumimoji="1" lang="ja-JP" altLang="en-US" dirty="0"/>
              <a:t>日データにある。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30</a:t>
            </a:r>
            <a:r>
              <a:rPr lang="ja-JP" altLang="en-US" dirty="0"/>
              <a:t>日と被りそう。消そう</a:t>
            </a:r>
            <a:endParaRPr lang="en-US" altLang="ja-JP" dirty="0"/>
          </a:p>
          <a:p>
            <a:r>
              <a:rPr kumimoji="1" lang="ja-JP" altLang="en-US" dirty="0"/>
              <a:t>対応済・かんばん</a:t>
            </a:r>
            <a:r>
              <a:rPr kumimoji="1" lang="en-US" altLang="ja-JP" dirty="0"/>
              <a:t>LT</a:t>
            </a:r>
            <a:r>
              <a:rPr kumimoji="1" lang="ja-JP" altLang="en-US" dirty="0"/>
              <a:t>に不等ピッチ紐づけると、納入されてない日は、不等ピッチつかない。時間揃っている在庫の方に結合しよ。</a:t>
            </a:r>
            <a:endParaRPr kumimoji="1" lang="en-US" altLang="ja-JP" dirty="0"/>
          </a:p>
          <a:p>
            <a:r>
              <a:rPr lang="ja-JP" altLang="en-US" dirty="0"/>
              <a:t>・計算数と必要数で値が違う。箱で見たら影響すくないかもだけど</a:t>
            </a:r>
            <a:endParaRPr lang="en-US" altLang="ja-JP" dirty="0"/>
          </a:p>
          <a:p>
            <a:r>
              <a:rPr lang="ja-JP" altLang="en-US" dirty="0"/>
              <a:t>・回収数は信用できないかも。月曜に多い傾向あるからまとめてやってるかも。</a:t>
            </a:r>
            <a:endParaRPr lang="en-US" altLang="ja-JP" dirty="0"/>
          </a:p>
          <a:p>
            <a:r>
              <a:rPr lang="ja-JP" altLang="en-US" dirty="0"/>
              <a:t>・日量数が設計と思うと、日量で割ればいいのか？</a:t>
            </a:r>
            <a:endParaRPr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59453F-B15E-418F-A9FE-1BC001CA32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3407BD-2123-4BE2-B172-B7A2EB078BD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9,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428A342-9156-4ADA-9030-0A7A1BB5E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37259"/>
              </p:ext>
            </p:extLst>
          </p:nvPr>
        </p:nvGraphicFramePr>
        <p:xfrm>
          <a:off x="528718" y="2997567"/>
          <a:ext cx="11190035" cy="2514600"/>
        </p:xfrm>
        <a:graphic>
          <a:graphicData uri="http://schemas.openxmlformats.org/drawingml/2006/table">
            <a:tbl>
              <a:tblPr/>
              <a:tblGrid>
                <a:gridCol w="1087585">
                  <a:extLst>
                    <a:ext uri="{9D8B030D-6E8A-4147-A177-3AD203B41FA5}">
                      <a16:colId xmlns:a16="http://schemas.microsoft.com/office/drawing/2014/main" val="2937608983"/>
                    </a:ext>
                  </a:extLst>
                </a:gridCol>
                <a:gridCol w="1280933">
                  <a:extLst>
                    <a:ext uri="{9D8B030D-6E8A-4147-A177-3AD203B41FA5}">
                      <a16:colId xmlns:a16="http://schemas.microsoft.com/office/drawing/2014/main" val="499047326"/>
                    </a:ext>
                  </a:extLst>
                </a:gridCol>
                <a:gridCol w="1280933">
                  <a:extLst>
                    <a:ext uri="{9D8B030D-6E8A-4147-A177-3AD203B41FA5}">
                      <a16:colId xmlns:a16="http://schemas.microsoft.com/office/drawing/2014/main" val="3292293592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val="311092449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val="3662100737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val="2872349686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val="1354228837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val="605476424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val="3989740583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val="42094770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val="3343132328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val="3907795430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val="2283204250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val="135205010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val="70637389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品番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品名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仕入先名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771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2040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5171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91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896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4989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154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8058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6108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4435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38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17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B7FE7F-87CE-45F6-99B3-A799AC93FF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Hiragino Kaku Gothic Pro"/>
              </a:rPr>
              <a:t>データ分析に多く工数がかかることによる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Hiragino Kaku Gothic Pro"/>
              </a:rPr>
              <a:t>PDCA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Hiragino Kaku Gothic Pro"/>
              </a:rPr>
              <a:t>リードタイムの増加</a:t>
            </a: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C84E2F-DA93-491F-8F01-C4AB9948DA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5C8802-9BF8-4534-9833-C06B56DD7A9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9,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A7254C8-488C-4EB0-8B3A-98D6ED739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80" y="1601122"/>
            <a:ext cx="9865360" cy="43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2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511</Words>
  <Application>Microsoft Office PowerPoint</Application>
  <PresentationFormat>ワイド画面</PresentationFormat>
  <Paragraphs>171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Hiragino Kaku Gothic Pro</vt:lpstr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126</cp:revision>
  <dcterms:created xsi:type="dcterms:W3CDTF">2022-01-19T01:36:44Z</dcterms:created>
  <dcterms:modified xsi:type="dcterms:W3CDTF">2024-02-09T09:54:46Z</dcterms:modified>
</cp:coreProperties>
</file>