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3"/>
  </p:notesMasterIdLst>
  <p:sldIdLst>
    <p:sldId id="282" r:id="rId5"/>
    <p:sldId id="305" r:id="rId6"/>
    <p:sldId id="308" r:id="rId7"/>
    <p:sldId id="311" r:id="rId8"/>
    <p:sldId id="306" r:id="rId9"/>
    <p:sldId id="307" r:id="rId10"/>
    <p:sldId id="283" r:id="rId11"/>
    <p:sldId id="28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FFFF99"/>
    <a:srgbClr val="0596AE"/>
    <a:srgbClr val="064885"/>
    <a:srgbClr val="0595AE"/>
    <a:srgbClr val="E6E6E6"/>
    <a:srgbClr val="001A72"/>
    <a:srgbClr val="057CA1"/>
    <a:srgbClr val="055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p:scale>
          <a:sx n="120" d="100"/>
          <a:sy n="120" d="100"/>
        </p:scale>
        <p:origin x="2348"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2023/11/23</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23,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2023/11/23</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2023/11/23</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2023/11/23</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23,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23,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23,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2023/11/23</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23,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DF430E-F10E-44CC-A1AB-64A17024AB25}"/>
              </a:ext>
            </a:extLst>
          </p:cNvPr>
          <p:cNvSpPr>
            <a:spLocks noGrp="1"/>
          </p:cNvSpPr>
          <p:nvPr>
            <p:ph type="body" sz="quarter" idx="18"/>
          </p:nvPr>
        </p:nvSpPr>
        <p:spPr/>
        <p:txBody>
          <a:bodyPr/>
          <a:lstStyle/>
          <a:p>
            <a:r>
              <a:rPr lang="ja-JP" altLang="en-US" sz="1800" b="0" dirty="0"/>
              <a:t>・まずは簡易的なトライとして、個々の「発見する要素」に対して</a:t>
            </a:r>
            <a:r>
              <a:rPr lang="en-US" altLang="ja-JP" sz="1800" b="0" dirty="0"/>
              <a:t>AI</a:t>
            </a:r>
            <a:r>
              <a:rPr lang="ja-JP" altLang="en-US" sz="1800" b="0" dirty="0"/>
              <a:t>在庫適正化画面を作成しました</a:t>
            </a:r>
            <a:endParaRPr lang="en-US" altLang="en-US" sz="1800" b="0" dirty="0"/>
          </a:p>
          <a:p>
            <a:r>
              <a:rPr lang="ja-JP" altLang="en-US" sz="1800" b="0" dirty="0"/>
              <a:t>・アイデアを形にする中で、課題や懸念点も見つかりましたので改めて今後の方向性を検討できればと考えております。</a:t>
            </a:r>
            <a:endParaRPr lang="en-US" altLang="en-US" sz="1800" b="0" dirty="0"/>
          </a:p>
        </p:txBody>
      </p:sp>
      <p:sp>
        <p:nvSpPr>
          <p:cNvPr id="3" name="テキスト プレースホルダー 2">
            <a:extLst>
              <a:ext uri="{FF2B5EF4-FFF2-40B4-BE49-F238E27FC236}">
                <a16:creationId xmlns:a16="http://schemas.microsoft.com/office/drawing/2014/main" id="{7E0537AA-7C24-4F6A-9986-7BAFBB9DC0B1}"/>
              </a:ext>
            </a:extLst>
          </p:cNvPr>
          <p:cNvSpPr>
            <a:spLocks noGrp="1"/>
          </p:cNvSpPr>
          <p:nvPr>
            <p:ph type="body" sz="quarter" idx="20"/>
          </p:nvPr>
        </p:nvSpPr>
        <p:spPr/>
        <p:txBody>
          <a:bodyPr/>
          <a:lstStyle/>
          <a:p>
            <a:r>
              <a:rPr lang="ja-JP" altLang="en-US" dirty="0"/>
              <a:t>打合せの目的</a:t>
            </a:r>
            <a:endParaRPr kumimoji="1" lang="ja-JP" altLang="en-US" dirty="0"/>
          </a:p>
        </p:txBody>
      </p:sp>
      <p:sp>
        <p:nvSpPr>
          <p:cNvPr id="4" name="日付プレースホルダー 3">
            <a:extLst>
              <a:ext uri="{FF2B5EF4-FFF2-40B4-BE49-F238E27FC236}">
                <a16:creationId xmlns:a16="http://schemas.microsoft.com/office/drawing/2014/main" id="{CF107845-7522-49B9-ACF1-34930384D555}"/>
              </a:ext>
            </a:extLst>
          </p:cNvPr>
          <p:cNvSpPr>
            <a:spLocks noGrp="1"/>
          </p:cNvSpPr>
          <p:nvPr>
            <p:ph type="dt" sz="half" idx="19"/>
          </p:nvPr>
        </p:nvSpPr>
        <p:spPr/>
        <p:txBody>
          <a:bodyPr/>
          <a:lstStyle/>
          <a:p>
            <a:fld id="{FCAFAC13-DB77-42F2-BE26-45BA5532FD50}" type="datetime4">
              <a:rPr lang="en-US" altLang="ja-JP" smtClean="0"/>
              <a:pPr/>
              <a:t>November 23, 2023</a:t>
            </a:fld>
            <a:endParaRPr lang="en-US" dirty="0"/>
          </a:p>
        </p:txBody>
      </p:sp>
      <p:pic>
        <p:nvPicPr>
          <p:cNvPr id="5" name="図 4">
            <a:extLst>
              <a:ext uri="{FF2B5EF4-FFF2-40B4-BE49-F238E27FC236}">
                <a16:creationId xmlns:a16="http://schemas.microsoft.com/office/drawing/2014/main" id="{9CA4F103-CE30-4826-952A-AF4A2EADAB07}"/>
              </a:ext>
            </a:extLst>
          </p:cNvPr>
          <p:cNvPicPr>
            <a:picLocks noChangeAspect="1"/>
          </p:cNvPicPr>
          <p:nvPr/>
        </p:nvPicPr>
        <p:blipFill>
          <a:blip r:embed="rId2"/>
          <a:stretch>
            <a:fillRect/>
          </a:stretch>
        </p:blipFill>
        <p:spPr>
          <a:xfrm>
            <a:off x="443077" y="2423469"/>
            <a:ext cx="5303039" cy="2978480"/>
          </a:xfrm>
          <a:prstGeom prst="rect">
            <a:avLst/>
          </a:prstGeom>
          <a:ln>
            <a:solidFill>
              <a:schemeClr val="tx1"/>
            </a:solidFill>
          </a:ln>
        </p:spPr>
      </p:pic>
      <p:sp>
        <p:nvSpPr>
          <p:cNvPr id="9" name="テキスト ボックス 8">
            <a:extLst>
              <a:ext uri="{FF2B5EF4-FFF2-40B4-BE49-F238E27FC236}">
                <a16:creationId xmlns:a16="http://schemas.microsoft.com/office/drawing/2014/main" id="{9F244D5D-D022-49BD-A68E-0AB7370639F6}"/>
              </a:ext>
            </a:extLst>
          </p:cNvPr>
          <p:cNvSpPr txBox="1"/>
          <p:nvPr/>
        </p:nvSpPr>
        <p:spPr>
          <a:xfrm>
            <a:off x="591522" y="5509241"/>
            <a:ext cx="5006148" cy="307777"/>
          </a:xfrm>
          <a:prstGeom prst="rect">
            <a:avLst/>
          </a:prstGeom>
          <a:noFill/>
        </p:spPr>
        <p:txBody>
          <a:bodyPr wrap="square">
            <a:spAutoFit/>
          </a:bodyPr>
          <a:lstStyle/>
          <a:p>
            <a:r>
              <a:rPr lang="ja-JP" altLang="en-US" sz="1400" u="sng" dirty="0"/>
              <a:t>「発見する要素」の組み合わせ</a:t>
            </a:r>
            <a:r>
              <a:rPr lang="ja-JP" altLang="en-US" sz="1400" dirty="0"/>
              <a:t>に対して、影響度を定量化</a:t>
            </a:r>
          </a:p>
        </p:txBody>
      </p:sp>
      <p:sp>
        <p:nvSpPr>
          <p:cNvPr id="13" name="テキスト ボックス 12">
            <a:extLst>
              <a:ext uri="{FF2B5EF4-FFF2-40B4-BE49-F238E27FC236}">
                <a16:creationId xmlns:a16="http://schemas.microsoft.com/office/drawing/2014/main" id="{A702DD2B-0C7E-4C6E-9D5F-B4ADA4395866}"/>
              </a:ext>
            </a:extLst>
          </p:cNvPr>
          <p:cNvSpPr txBox="1"/>
          <p:nvPr/>
        </p:nvSpPr>
        <p:spPr>
          <a:xfrm>
            <a:off x="2148932" y="2100910"/>
            <a:ext cx="2148748" cy="307777"/>
          </a:xfrm>
          <a:prstGeom prst="rect">
            <a:avLst/>
          </a:prstGeom>
          <a:noFill/>
          <a:ln>
            <a:noFill/>
          </a:ln>
        </p:spPr>
        <p:txBody>
          <a:bodyPr wrap="square" anchor="ctr">
            <a:spAutoFit/>
          </a:bodyPr>
          <a:lstStyle/>
          <a:p>
            <a:r>
              <a:rPr lang="ja-JP" altLang="en-US" sz="1400" b="1" u="sng" dirty="0"/>
              <a:t>生革部さんの元アイデア</a:t>
            </a:r>
          </a:p>
        </p:txBody>
      </p:sp>
      <p:sp>
        <p:nvSpPr>
          <p:cNvPr id="14" name="フローチャート: 抜出し 13">
            <a:extLst>
              <a:ext uri="{FF2B5EF4-FFF2-40B4-BE49-F238E27FC236}">
                <a16:creationId xmlns:a16="http://schemas.microsoft.com/office/drawing/2014/main" id="{83BDB73C-3BFD-44A2-80CA-F1EDEC8A3E7C}"/>
              </a:ext>
            </a:extLst>
          </p:cNvPr>
          <p:cNvSpPr/>
          <p:nvPr/>
        </p:nvSpPr>
        <p:spPr>
          <a:xfrm rot="5400000">
            <a:off x="5785164" y="3797069"/>
            <a:ext cx="673612" cy="23128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66F4BFC2-CC33-4816-AB1A-119CA1A4E427}"/>
              </a:ext>
            </a:extLst>
          </p:cNvPr>
          <p:cNvGraphicFramePr>
            <a:graphicFrameLocks noGrp="1"/>
          </p:cNvGraphicFramePr>
          <p:nvPr>
            <p:extLst>
              <p:ext uri="{D42A27DB-BD31-4B8C-83A1-F6EECF244321}">
                <p14:modId xmlns:p14="http://schemas.microsoft.com/office/powerpoint/2010/main" val="680548848"/>
              </p:ext>
            </p:extLst>
          </p:nvPr>
        </p:nvGraphicFramePr>
        <p:xfrm>
          <a:off x="6446882" y="2428775"/>
          <a:ext cx="5159112" cy="2978480"/>
        </p:xfrm>
        <a:graphic>
          <a:graphicData uri="http://schemas.openxmlformats.org/drawingml/2006/table">
            <a:tbl>
              <a:tblPr>
                <a:tableStyleId>{5C22544A-7EE6-4342-B048-85BDC9FD1C3A}</a:tableStyleId>
              </a:tblPr>
              <a:tblGrid>
                <a:gridCol w="497424">
                  <a:extLst>
                    <a:ext uri="{9D8B030D-6E8A-4147-A177-3AD203B41FA5}">
                      <a16:colId xmlns:a16="http://schemas.microsoft.com/office/drawing/2014/main" val="3630634080"/>
                    </a:ext>
                  </a:extLst>
                </a:gridCol>
                <a:gridCol w="979958">
                  <a:extLst>
                    <a:ext uri="{9D8B030D-6E8A-4147-A177-3AD203B41FA5}">
                      <a16:colId xmlns:a16="http://schemas.microsoft.com/office/drawing/2014/main" val="4088709655"/>
                    </a:ext>
                  </a:extLst>
                </a:gridCol>
                <a:gridCol w="1086831">
                  <a:extLst>
                    <a:ext uri="{9D8B030D-6E8A-4147-A177-3AD203B41FA5}">
                      <a16:colId xmlns:a16="http://schemas.microsoft.com/office/drawing/2014/main" val="1356466523"/>
                    </a:ext>
                  </a:extLst>
                </a:gridCol>
                <a:gridCol w="1093244">
                  <a:extLst>
                    <a:ext uri="{9D8B030D-6E8A-4147-A177-3AD203B41FA5}">
                      <a16:colId xmlns:a16="http://schemas.microsoft.com/office/drawing/2014/main" val="1403354933"/>
                    </a:ext>
                  </a:extLst>
                </a:gridCol>
                <a:gridCol w="311215">
                  <a:extLst>
                    <a:ext uri="{9D8B030D-6E8A-4147-A177-3AD203B41FA5}">
                      <a16:colId xmlns:a16="http://schemas.microsoft.com/office/drawing/2014/main" val="2950733116"/>
                    </a:ext>
                  </a:extLst>
                </a:gridCol>
                <a:gridCol w="1190440">
                  <a:extLst>
                    <a:ext uri="{9D8B030D-6E8A-4147-A177-3AD203B41FA5}">
                      <a16:colId xmlns:a16="http://schemas.microsoft.com/office/drawing/2014/main" val="3782345778"/>
                    </a:ext>
                  </a:extLst>
                </a:gridCol>
              </a:tblGrid>
              <a:tr h="304820">
                <a:tc>
                  <a:txBody>
                    <a:bodyPr/>
                    <a:lstStyle/>
                    <a:p>
                      <a:pPr algn="ctr" fontAlgn="ctr"/>
                      <a:r>
                        <a:rPr lang="ja-JP" altLang="en-US" sz="1100" u="none" strike="noStrike" dirty="0">
                          <a:effectLst/>
                        </a:rPr>
                        <a:t>品番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u="none" strike="noStrike" dirty="0">
                          <a:effectLst/>
                        </a:rPr>
                        <a:t>発見する要素</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100" u="none" strike="noStrike" dirty="0">
                          <a:effectLst/>
                        </a:rPr>
                        <a:t>影響する因子１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n</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01136601"/>
                  </a:ext>
                </a:extLst>
              </a:tr>
              <a:tr h="24306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94340372"/>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4492345"/>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576819155"/>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4299857"/>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9835970"/>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761888"/>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469108"/>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375341"/>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7400251"/>
                  </a:ext>
                </a:extLst>
              </a:tr>
              <a:tr h="24306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2797747"/>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868226"/>
                  </a:ext>
                </a:extLst>
              </a:tr>
            </a:tbl>
          </a:graphicData>
        </a:graphic>
      </p:graphicFrame>
      <p:sp>
        <p:nvSpPr>
          <p:cNvPr id="19" name="テキスト ボックス 18">
            <a:extLst>
              <a:ext uri="{FF2B5EF4-FFF2-40B4-BE49-F238E27FC236}">
                <a16:creationId xmlns:a16="http://schemas.microsoft.com/office/drawing/2014/main" id="{17ABCEE8-4B93-4D59-B635-3C9EAD31CF33}"/>
              </a:ext>
            </a:extLst>
          </p:cNvPr>
          <p:cNvSpPr txBox="1"/>
          <p:nvPr/>
        </p:nvSpPr>
        <p:spPr>
          <a:xfrm>
            <a:off x="1307454" y="5782827"/>
            <a:ext cx="1981313" cy="307777"/>
          </a:xfrm>
          <a:prstGeom prst="rect">
            <a:avLst/>
          </a:prstGeom>
          <a:noFill/>
        </p:spPr>
        <p:txBody>
          <a:bodyPr wrap="square">
            <a:spAutoFit/>
          </a:bodyPr>
          <a:lstStyle/>
          <a:p>
            <a:r>
              <a:rPr lang="ja-JP" altLang="en-US" sz="1400" dirty="0"/>
              <a:t>在庫数、</a:t>
            </a:r>
            <a:r>
              <a:rPr lang="en-US" altLang="ja-JP" sz="1400" dirty="0"/>
              <a:t>LT</a:t>
            </a:r>
            <a:r>
              <a:rPr lang="ja-JP" altLang="en-US" sz="1400" dirty="0"/>
              <a:t>などの変数</a:t>
            </a:r>
          </a:p>
        </p:txBody>
      </p:sp>
      <p:cxnSp>
        <p:nvCxnSpPr>
          <p:cNvPr id="20" name="コネクタ: カギ線 19">
            <a:extLst>
              <a:ext uri="{FF2B5EF4-FFF2-40B4-BE49-F238E27FC236}">
                <a16:creationId xmlns:a16="http://schemas.microsoft.com/office/drawing/2014/main" id="{3D2E2E83-3026-4839-88FD-08200B50A70C}"/>
              </a:ext>
            </a:extLst>
          </p:cNvPr>
          <p:cNvCxnSpPr>
            <a:cxnSpLocks/>
            <a:stCxn id="19" idx="1"/>
          </p:cNvCxnSpPr>
          <p:nvPr/>
        </p:nvCxnSpPr>
        <p:spPr>
          <a:xfrm rot="10800000">
            <a:off x="1238276" y="5779676"/>
            <a:ext cx="69179" cy="1570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96448E04-2326-428C-9C4E-2D399F777968}"/>
              </a:ext>
            </a:extLst>
          </p:cNvPr>
          <p:cNvCxnSpPr>
            <a:cxnSpLocks/>
            <a:stCxn id="28" idx="1"/>
          </p:cNvCxnSpPr>
          <p:nvPr/>
        </p:nvCxnSpPr>
        <p:spPr>
          <a:xfrm rot="10800000">
            <a:off x="7176831" y="5778108"/>
            <a:ext cx="145940" cy="1586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D95EF6-8439-4A20-AB00-F9E3EC3E4AC0}"/>
              </a:ext>
            </a:extLst>
          </p:cNvPr>
          <p:cNvSpPr txBox="1"/>
          <p:nvPr/>
        </p:nvSpPr>
        <p:spPr>
          <a:xfrm>
            <a:off x="7322771" y="5782827"/>
            <a:ext cx="3404140" cy="307777"/>
          </a:xfrm>
          <a:prstGeom prst="rect">
            <a:avLst/>
          </a:prstGeom>
          <a:noFill/>
        </p:spPr>
        <p:txBody>
          <a:bodyPr wrap="square">
            <a:spAutoFit/>
          </a:bodyPr>
          <a:lstStyle/>
          <a:p>
            <a:r>
              <a:rPr lang="ja-JP" altLang="en-US" sz="1400" dirty="0"/>
              <a:t>在庫数もしくは</a:t>
            </a:r>
            <a:r>
              <a:rPr lang="en-US" altLang="ja-JP" sz="1400" dirty="0"/>
              <a:t>LT</a:t>
            </a:r>
            <a:r>
              <a:rPr lang="ja-JP" altLang="en-US" sz="1400" dirty="0"/>
              <a:t>など一つの変数を想定</a:t>
            </a:r>
          </a:p>
        </p:txBody>
      </p:sp>
      <p:sp>
        <p:nvSpPr>
          <p:cNvPr id="32" name="テキスト ボックス 31">
            <a:extLst>
              <a:ext uri="{FF2B5EF4-FFF2-40B4-BE49-F238E27FC236}">
                <a16:creationId xmlns:a16="http://schemas.microsoft.com/office/drawing/2014/main" id="{F5FC5002-E1B0-4058-AD5C-AFF9D7611E98}"/>
              </a:ext>
            </a:extLst>
          </p:cNvPr>
          <p:cNvSpPr txBox="1"/>
          <p:nvPr/>
        </p:nvSpPr>
        <p:spPr>
          <a:xfrm>
            <a:off x="6523364" y="5509241"/>
            <a:ext cx="5006148" cy="307777"/>
          </a:xfrm>
          <a:prstGeom prst="rect">
            <a:avLst/>
          </a:prstGeom>
          <a:noFill/>
        </p:spPr>
        <p:txBody>
          <a:bodyPr wrap="square">
            <a:spAutoFit/>
          </a:bodyPr>
          <a:lstStyle/>
          <a:p>
            <a:r>
              <a:rPr lang="ja-JP" altLang="en-US" sz="1400" b="1" u="sng" dirty="0">
                <a:solidFill>
                  <a:srgbClr val="FF0000"/>
                </a:solidFill>
              </a:rPr>
              <a:t>一つの「発見する要素」</a:t>
            </a:r>
            <a:r>
              <a:rPr lang="ja-JP" altLang="en-US" sz="1400" b="1" dirty="0">
                <a:solidFill>
                  <a:srgbClr val="FF0000"/>
                </a:solidFill>
              </a:rPr>
              <a:t>に対して、影響度を定量化</a:t>
            </a:r>
          </a:p>
        </p:txBody>
      </p:sp>
      <p:sp>
        <p:nvSpPr>
          <p:cNvPr id="34" name="テキスト ボックス 33">
            <a:extLst>
              <a:ext uri="{FF2B5EF4-FFF2-40B4-BE49-F238E27FC236}">
                <a16:creationId xmlns:a16="http://schemas.microsoft.com/office/drawing/2014/main" id="{CF435D9E-5D99-43D3-A2B9-8E1B0F78A23D}"/>
              </a:ext>
            </a:extLst>
          </p:cNvPr>
          <p:cNvSpPr txBox="1"/>
          <p:nvPr/>
        </p:nvSpPr>
        <p:spPr>
          <a:xfrm>
            <a:off x="1014293" y="3143940"/>
            <a:ext cx="1191025" cy="215444"/>
          </a:xfrm>
          <a:prstGeom prst="rect">
            <a:avLst/>
          </a:prstGeom>
          <a:solidFill>
            <a:schemeClr val="accent6">
              <a:lumMod val="20000"/>
              <a:lumOff val="80000"/>
            </a:schemeClr>
          </a:solidFill>
          <a:ln>
            <a:solidFill>
              <a:schemeClr val="tx1"/>
            </a:solidFill>
          </a:ln>
        </p:spPr>
        <p:txBody>
          <a:bodyPr wrap="square" anchor="ctr">
            <a:spAutoFit/>
          </a:bodyPr>
          <a:lstStyle/>
          <a:p>
            <a:pPr algn="ctr"/>
            <a:r>
              <a:rPr lang="ja-JP" altLang="en-US" sz="800" dirty="0"/>
              <a:t>発見する要素</a:t>
            </a:r>
          </a:p>
        </p:txBody>
      </p:sp>
      <p:sp>
        <p:nvSpPr>
          <p:cNvPr id="35" name="テキスト ボックス 34">
            <a:extLst>
              <a:ext uri="{FF2B5EF4-FFF2-40B4-BE49-F238E27FC236}">
                <a16:creationId xmlns:a16="http://schemas.microsoft.com/office/drawing/2014/main" id="{14C2652C-C4D1-4D60-9609-6C041235F9DB}"/>
              </a:ext>
            </a:extLst>
          </p:cNvPr>
          <p:cNvSpPr txBox="1"/>
          <p:nvPr/>
        </p:nvSpPr>
        <p:spPr>
          <a:xfrm>
            <a:off x="2205318" y="3143940"/>
            <a:ext cx="3465499" cy="215444"/>
          </a:xfrm>
          <a:prstGeom prst="rect">
            <a:avLst/>
          </a:prstGeom>
          <a:solidFill>
            <a:schemeClr val="accent5">
              <a:lumMod val="20000"/>
              <a:lumOff val="80000"/>
            </a:schemeClr>
          </a:solidFill>
          <a:ln>
            <a:solidFill>
              <a:schemeClr val="tx1"/>
            </a:solidFill>
          </a:ln>
        </p:spPr>
        <p:txBody>
          <a:bodyPr wrap="square" anchor="ctr">
            <a:spAutoFit/>
          </a:bodyPr>
          <a:lstStyle/>
          <a:p>
            <a:pPr algn="ctr"/>
            <a:r>
              <a:rPr lang="ja-JP" altLang="en-US" sz="800" dirty="0"/>
              <a:t>影響する因子</a:t>
            </a:r>
          </a:p>
        </p:txBody>
      </p:sp>
      <p:sp>
        <p:nvSpPr>
          <p:cNvPr id="37" name="テキスト ボックス 36">
            <a:extLst>
              <a:ext uri="{FF2B5EF4-FFF2-40B4-BE49-F238E27FC236}">
                <a16:creationId xmlns:a16="http://schemas.microsoft.com/office/drawing/2014/main" id="{6A98077E-6873-4A36-A8D2-088AB3643D8C}"/>
              </a:ext>
            </a:extLst>
          </p:cNvPr>
          <p:cNvSpPr txBox="1"/>
          <p:nvPr/>
        </p:nvSpPr>
        <p:spPr>
          <a:xfrm>
            <a:off x="8272104" y="2100910"/>
            <a:ext cx="1870820" cy="307777"/>
          </a:xfrm>
          <a:prstGeom prst="rect">
            <a:avLst/>
          </a:prstGeom>
          <a:noFill/>
          <a:ln>
            <a:noFill/>
          </a:ln>
        </p:spPr>
        <p:txBody>
          <a:bodyPr wrap="square" anchor="ctr">
            <a:spAutoFit/>
          </a:bodyPr>
          <a:lstStyle/>
          <a:p>
            <a:pPr algn="ctr"/>
            <a:r>
              <a:rPr lang="ja-JP" altLang="en-US" sz="1400" b="1" u="sng" dirty="0"/>
              <a:t>今回作成したもの</a:t>
            </a:r>
          </a:p>
        </p:txBody>
      </p:sp>
    </p:spTree>
    <p:extLst>
      <p:ext uri="{BB962C8B-B14F-4D97-AF65-F5344CB8AC3E}">
        <p14:creationId xmlns:p14="http://schemas.microsoft.com/office/powerpoint/2010/main" val="34760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a:extLst>
              <a:ext uri="{FF2B5EF4-FFF2-40B4-BE49-F238E27FC236}">
                <a16:creationId xmlns:a16="http://schemas.microsoft.com/office/drawing/2014/main" id="{66689535-E93F-4D1E-B320-3A1F03D5965C}"/>
              </a:ext>
            </a:extLst>
          </p:cNvPr>
          <p:cNvSpPr>
            <a:spLocks noGrp="1"/>
          </p:cNvSpPr>
          <p:nvPr>
            <p:ph type="body" sz="quarter" idx="18"/>
          </p:nvPr>
        </p:nvSpPr>
        <p:spPr/>
        <p:txBody>
          <a:bodyPr/>
          <a:lstStyle/>
          <a:p>
            <a:r>
              <a:rPr kumimoji="1" lang="ja-JP" altLang="en-US" sz="1800" b="0" dirty="0"/>
              <a:t>「発見する要素」に対する「影響する因子」の影響度を計算する方法以下の通りです</a:t>
            </a:r>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在庫適正化画面を実現するステップ（詳細は別ページに記載）</a:t>
            </a:r>
            <a:endParaRPr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23, 2023</a:t>
            </a:fld>
            <a:endParaRPr lang="en-US" dirty="0"/>
          </a:p>
        </p:txBody>
      </p:sp>
      <p:sp>
        <p:nvSpPr>
          <p:cNvPr id="20" name="角丸四角形 19"/>
          <p:cNvSpPr/>
          <p:nvPr/>
        </p:nvSpPr>
        <p:spPr>
          <a:xfrm>
            <a:off x="643952" y="3899046"/>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1</a:t>
            </a:r>
            <a:endParaRPr kumimoji="1" lang="ja-JP" altLang="en-US" sz="1000" dirty="0"/>
          </a:p>
        </p:txBody>
      </p:sp>
      <p:sp>
        <p:nvSpPr>
          <p:cNvPr id="22" name="ホームベース 21"/>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23" name="山形 22"/>
          <p:cNvSpPr/>
          <p:nvPr/>
        </p:nvSpPr>
        <p:spPr>
          <a:xfrm>
            <a:off x="4133850" y="12573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rgbClr val="FFFFFF"/>
                </a:solidFill>
              </a:rPr>
              <a:t>②</a:t>
            </a:r>
            <a:r>
              <a:rPr kumimoji="1" lang="ja-JP" altLang="en-US" dirty="0">
                <a:solidFill>
                  <a:srgbClr val="FFFFFF"/>
                </a:solidFill>
              </a:rPr>
              <a:t>影響度の計算</a:t>
            </a:r>
          </a:p>
        </p:txBody>
      </p:sp>
      <p:sp>
        <p:nvSpPr>
          <p:cNvPr id="25" name="山形 24"/>
          <p:cNvSpPr/>
          <p:nvPr/>
        </p:nvSpPr>
        <p:spPr>
          <a:xfrm>
            <a:off x="7943850" y="12446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bg1"/>
                </a:solidFill>
              </a:rPr>
              <a:t>③</a:t>
            </a:r>
            <a:r>
              <a:rPr lang="ja-JP" altLang="en-US" dirty="0">
                <a:solidFill>
                  <a:schemeClr val="bg1"/>
                </a:solidFill>
              </a:rPr>
              <a:t>ヒートマップの作成</a:t>
            </a:r>
            <a:endParaRPr kumimoji="1" lang="ja-JP" altLang="en-US" dirty="0">
              <a:solidFill>
                <a:schemeClr val="bg1"/>
              </a:solidFill>
            </a:endParaRPr>
          </a:p>
        </p:txBody>
      </p:sp>
      <p:sp>
        <p:nvSpPr>
          <p:cNvPr id="32" name="テキスト ボックス 31"/>
          <p:cNvSpPr txBox="1"/>
          <p:nvPr/>
        </p:nvSpPr>
        <p:spPr>
          <a:xfrm>
            <a:off x="513279" y="1970139"/>
            <a:ext cx="3678462" cy="954107"/>
          </a:xfrm>
          <a:prstGeom prst="rect">
            <a:avLst/>
          </a:prstGeom>
          <a:noFill/>
        </p:spPr>
        <p:txBody>
          <a:bodyPr wrap="square" rtlCol="0">
            <a:spAutoFit/>
          </a:bodyPr>
          <a:lstStyle/>
          <a:p>
            <a:r>
              <a:rPr lang="ja-JP" altLang="en-US" sz="1400" b="1" dirty="0"/>
              <a:t>実施事項）</a:t>
            </a:r>
            <a:r>
              <a:rPr lang="ja-JP" altLang="en-US" sz="1400" dirty="0"/>
              <a:t>複数の</a:t>
            </a:r>
            <a:r>
              <a:rPr lang="ja-JP" altLang="en-US" sz="1400" dirty="0">
                <a:solidFill>
                  <a:schemeClr val="accent5"/>
                </a:solidFill>
              </a:rPr>
              <a:t>「影響する因子（異常の要因の候補」</a:t>
            </a:r>
            <a:r>
              <a:rPr lang="ja-JP" altLang="en-US" sz="1400" dirty="0"/>
              <a:t>から個々の</a:t>
            </a:r>
            <a:r>
              <a:rPr lang="ja-JP" altLang="en-US" sz="1400" dirty="0">
                <a:solidFill>
                  <a:schemeClr val="accent6"/>
                </a:solidFill>
              </a:rPr>
              <a:t>「発見する要素（在庫数</a:t>
            </a:r>
            <a:r>
              <a:rPr lang="en-US" altLang="ja-JP" sz="1400" dirty="0">
                <a:solidFill>
                  <a:schemeClr val="accent6"/>
                </a:solidFill>
              </a:rPr>
              <a:t>/</a:t>
            </a:r>
            <a:r>
              <a:rPr lang="ja-JP" altLang="en-US" sz="1400" dirty="0">
                <a:solidFill>
                  <a:schemeClr val="accent6"/>
                </a:solidFill>
              </a:rPr>
              <a:t>かんばんの状態）」</a:t>
            </a:r>
            <a:r>
              <a:rPr lang="ja-JP" altLang="en-US" sz="1400" dirty="0"/>
              <a:t>を精度良く予測するモデルを開発する</a:t>
            </a:r>
            <a:endParaRPr lang="en-US" altLang="ja-JP" sz="1400" dirty="0"/>
          </a:p>
        </p:txBody>
      </p:sp>
      <p:sp>
        <p:nvSpPr>
          <p:cNvPr id="37" name="テキスト ボックス 36"/>
          <p:cNvSpPr txBox="1"/>
          <p:nvPr/>
        </p:nvSpPr>
        <p:spPr>
          <a:xfrm>
            <a:off x="4260850" y="1970139"/>
            <a:ext cx="3429000" cy="738664"/>
          </a:xfrm>
          <a:prstGeom prst="rect">
            <a:avLst/>
          </a:prstGeom>
          <a:noFill/>
        </p:spPr>
        <p:txBody>
          <a:bodyPr wrap="square" rtlCol="0">
            <a:spAutoFit/>
          </a:bodyPr>
          <a:lstStyle/>
          <a:p>
            <a:r>
              <a:rPr kumimoji="1" lang="ja-JP" altLang="en-US" sz="1400" b="1" dirty="0"/>
              <a:t>実施事項）</a:t>
            </a:r>
            <a:r>
              <a:rPr kumimoji="1" lang="ja-JP" altLang="en-US" sz="1400" dirty="0"/>
              <a:t>開発した</a:t>
            </a:r>
            <a:r>
              <a:rPr kumimoji="1" lang="en-US" altLang="ja-JP" sz="1400" dirty="0"/>
              <a:t>AI</a:t>
            </a:r>
            <a:r>
              <a:rPr kumimoji="1" lang="ja-JP" altLang="en-US" sz="1400" dirty="0"/>
              <a:t>モデル</a:t>
            </a:r>
            <a:r>
              <a:rPr lang="ja-JP" altLang="en-US" sz="1400" dirty="0"/>
              <a:t>の中身を解読し</a:t>
            </a:r>
            <a:r>
              <a:rPr kumimoji="1" lang="ja-JP" altLang="en-US" sz="1400" dirty="0"/>
              <a:t>「影響する因子」の影響度</a:t>
            </a:r>
            <a:r>
              <a:rPr lang="ja-JP" altLang="en-US" sz="1400" dirty="0"/>
              <a:t>を定量化する</a:t>
            </a:r>
            <a:endParaRPr kumimoji="1" lang="ja-JP" altLang="en-US" sz="1400" dirty="0"/>
          </a:p>
        </p:txBody>
      </p:sp>
      <p:sp>
        <p:nvSpPr>
          <p:cNvPr id="44" name="角丸四角形 19">
            <a:extLst>
              <a:ext uri="{FF2B5EF4-FFF2-40B4-BE49-F238E27FC236}">
                <a16:creationId xmlns:a16="http://schemas.microsoft.com/office/drawing/2014/main" id="{7EE9B35A-DEC8-4562-B5E4-3DEC341BF0FB}"/>
              </a:ext>
            </a:extLst>
          </p:cNvPr>
          <p:cNvSpPr/>
          <p:nvPr/>
        </p:nvSpPr>
        <p:spPr>
          <a:xfrm>
            <a:off x="640807" y="4420441"/>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2</a:t>
            </a:r>
            <a:endParaRPr kumimoji="1" lang="ja-JP" altLang="en-US" sz="1000" dirty="0"/>
          </a:p>
        </p:txBody>
      </p:sp>
      <p:sp>
        <p:nvSpPr>
          <p:cNvPr id="48" name="角丸四角形 19">
            <a:extLst>
              <a:ext uri="{FF2B5EF4-FFF2-40B4-BE49-F238E27FC236}">
                <a16:creationId xmlns:a16="http://schemas.microsoft.com/office/drawing/2014/main" id="{0299DF94-F41B-4636-A372-F64011DCF34E}"/>
              </a:ext>
            </a:extLst>
          </p:cNvPr>
          <p:cNvSpPr/>
          <p:nvPr/>
        </p:nvSpPr>
        <p:spPr>
          <a:xfrm>
            <a:off x="650935" y="5170839"/>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n</a:t>
            </a:r>
            <a:endParaRPr kumimoji="1" lang="ja-JP" altLang="en-US" sz="1000" dirty="0"/>
          </a:p>
        </p:txBody>
      </p:sp>
      <p:sp>
        <p:nvSpPr>
          <p:cNvPr id="13" name="テキスト ボックス 12">
            <a:extLst>
              <a:ext uri="{FF2B5EF4-FFF2-40B4-BE49-F238E27FC236}">
                <a16:creationId xmlns:a16="http://schemas.microsoft.com/office/drawing/2014/main" id="{E68918E8-3A29-4B72-B800-75FF69BAEC4E}"/>
              </a:ext>
            </a:extLst>
          </p:cNvPr>
          <p:cNvSpPr txBox="1"/>
          <p:nvPr/>
        </p:nvSpPr>
        <p:spPr>
          <a:xfrm>
            <a:off x="707368" y="4890381"/>
            <a:ext cx="461665" cy="262251"/>
          </a:xfrm>
          <a:prstGeom prst="rect">
            <a:avLst/>
          </a:prstGeom>
          <a:noFill/>
        </p:spPr>
        <p:txBody>
          <a:bodyPr vert="eaVert" wrap="none" rtlCol="0">
            <a:spAutoFit/>
          </a:bodyPr>
          <a:lstStyle/>
          <a:p>
            <a:r>
              <a:rPr lang="en-US" altLang="ja-JP" dirty="0"/>
              <a:t>…</a:t>
            </a:r>
            <a:endParaRPr kumimoji="1" lang="ja-JP" altLang="en-US" dirty="0"/>
          </a:p>
        </p:txBody>
      </p:sp>
      <p:sp>
        <p:nvSpPr>
          <p:cNvPr id="52" name="正方形/長方形 51">
            <a:extLst>
              <a:ext uri="{FF2B5EF4-FFF2-40B4-BE49-F238E27FC236}">
                <a16:creationId xmlns:a16="http://schemas.microsoft.com/office/drawing/2014/main" id="{70271395-5BCA-4E4F-ABC7-B3BDB0DC1D63}"/>
              </a:ext>
            </a:extLst>
          </p:cNvPr>
          <p:cNvSpPr/>
          <p:nvPr/>
        </p:nvSpPr>
        <p:spPr>
          <a:xfrm>
            <a:off x="1686207" y="4385498"/>
            <a:ext cx="901700" cy="756895"/>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bg1"/>
                </a:solidFill>
              </a:rPr>
              <a:t>複雑な</a:t>
            </a:r>
            <a:endParaRPr lang="en-US" altLang="ja-JP" sz="1200" dirty="0">
              <a:solidFill>
                <a:schemeClr val="bg1"/>
              </a:solidFill>
            </a:endParaRPr>
          </a:p>
          <a:p>
            <a:pPr algn="ctr"/>
            <a:r>
              <a:rPr lang="ja-JP" altLang="en-US" sz="1200" dirty="0">
                <a:solidFill>
                  <a:schemeClr val="bg1"/>
                </a:solidFill>
              </a:rPr>
              <a:t>関係？</a:t>
            </a:r>
            <a:endParaRPr kumimoji="1" lang="ja-JP" altLang="en-US" sz="1200" dirty="0">
              <a:solidFill>
                <a:schemeClr val="bg1"/>
              </a:solidFill>
            </a:endParaRPr>
          </a:p>
        </p:txBody>
      </p:sp>
      <p:sp>
        <p:nvSpPr>
          <p:cNvPr id="53" name="右中かっこ 52">
            <a:extLst>
              <a:ext uri="{FF2B5EF4-FFF2-40B4-BE49-F238E27FC236}">
                <a16:creationId xmlns:a16="http://schemas.microsoft.com/office/drawing/2014/main" id="{9A13D7EF-81D0-4D34-BF5F-C6454BB9CF41}"/>
              </a:ext>
            </a:extLst>
          </p:cNvPr>
          <p:cNvSpPr/>
          <p:nvPr/>
        </p:nvSpPr>
        <p:spPr>
          <a:xfrm>
            <a:off x="1192955" y="3945820"/>
            <a:ext cx="300587" cy="1631420"/>
          </a:xfrm>
          <a:prstGeom prst="rightBrace">
            <a:avLst>
              <a:gd name="adj1" fmla="val 8333"/>
              <a:gd name="adj2" fmla="val 501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右矢印 44">
            <a:extLst>
              <a:ext uri="{FF2B5EF4-FFF2-40B4-BE49-F238E27FC236}">
                <a16:creationId xmlns:a16="http://schemas.microsoft.com/office/drawing/2014/main" id="{40F63C73-A1BE-495A-9140-A889E7FB974C}"/>
              </a:ext>
            </a:extLst>
          </p:cNvPr>
          <p:cNvSpPr/>
          <p:nvPr/>
        </p:nvSpPr>
        <p:spPr>
          <a:xfrm>
            <a:off x="1257406" y="4613027"/>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右矢印 44">
            <a:extLst>
              <a:ext uri="{FF2B5EF4-FFF2-40B4-BE49-F238E27FC236}">
                <a16:creationId xmlns:a16="http://schemas.microsoft.com/office/drawing/2014/main" id="{11664FE8-986D-453A-AAB1-600EB1350229}"/>
              </a:ext>
            </a:extLst>
          </p:cNvPr>
          <p:cNvSpPr/>
          <p:nvPr/>
        </p:nvSpPr>
        <p:spPr>
          <a:xfrm>
            <a:off x="2741974" y="4594193"/>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D5C3887D-8571-48D5-BDC0-AFD6B47438F3}"/>
              </a:ext>
            </a:extLst>
          </p:cNvPr>
          <p:cNvSpPr txBox="1"/>
          <p:nvPr/>
        </p:nvSpPr>
        <p:spPr>
          <a:xfrm>
            <a:off x="359559" y="5678146"/>
            <a:ext cx="1238326" cy="276999"/>
          </a:xfrm>
          <a:prstGeom prst="rect">
            <a:avLst/>
          </a:prstGeom>
          <a:noFill/>
        </p:spPr>
        <p:txBody>
          <a:bodyPr wrap="square">
            <a:spAutoFit/>
          </a:bodyPr>
          <a:lstStyle/>
          <a:p>
            <a:pPr algn="ctr"/>
            <a:r>
              <a:rPr lang="ja-JP" altLang="en-US" sz="1200" dirty="0">
                <a:solidFill>
                  <a:schemeClr val="accent5"/>
                </a:solidFill>
              </a:rPr>
              <a:t>影響する因子</a:t>
            </a:r>
            <a:endParaRPr kumimoji="1" lang="ja-JP" altLang="en-US" sz="1200" dirty="0">
              <a:solidFill>
                <a:schemeClr val="accent5"/>
              </a:solidFill>
            </a:endParaRPr>
          </a:p>
        </p:txBody>
      </p:sp>
      <p:sp>
        <p:nvSpPr>
          <p:cNvPr id="59" name="テキスト ボックス 58">
            <a:extLst>
              <a:ext uri="{FF2B5EF4-FFF2-40B4-BE49-F238E27FC236}">
                <a16:creationId xmlns:a16="http://schemas.microsoft.com/office/drawing/2014/main" id="{0778B63B-040A-408A-9A68-244941725B08}"/>
              </a:ext>
            </a:extLst>
          </p:cNvPr>
          <p:cNvSpPr txBox="1"/>
          <p:nvPr/>
        </p:nvSpPr>
        <p:spPr>
          <a:xfrm>
            <a:off x="2771579" y="5010115"/>
            <a:ext cx="1266442" cy="276999"/>
          </a:xfrm>
          <a:prstGeom prst="rect">
            <a:avLst/>
          </a:prstGeom>
          <a:noFill/>
        </p:spPr>
        <p:txBody>
          <a:bodyPr wrap="square">
            <a:spAutoFit/>
          </a:bodyPr>
          <a:lstStyle/>
          <a:p>
            <a:pPr algn="ctr"/>
            <a:r>
              <a:rPr kumimoji="1" lang="ja-JP" altLang="en-US" sz="1200" dirty="0">
                <a:solidFill>
                  <a:schemeClr val="accent6"/>
                </a:solidFill>
              </a:rPr>
              <a:t>発見する要素</a:t>
            </a:r>
            <a:endParaRPr kumimoji="1" lang="en-US" altLang="ja-JP" sz="1200" dirty="0">
              <a:solidFill>
                <a:schemeClr val="accent6"/>
              </a:solidFill>
            </a:endParaRPr>
          </a:p>
        </p:txBody>
      </p:sp>
      <p:sp>
        <p:nvSpPr>
          <p:cNvPr id="60" name="角丸四角形 19">
            <a:extLst>
              <a:ext uri="{FF2B5EF4-FFF2-40B4-BE49-F238E27FC236}">
                <a16:creationId xmlns:a16="http://schemas.microsoft.com/office/drawing/2014/main" id="{10443469-7B47-42B1-9364-C67D4F15DAA3}"/>
              </a:ext>
            </a:extLst>
          </p:cNvPr>
          <p:cNvSpPr/>
          <p:nvPr/>
        </p:nvSpPr>
        <p:spPr>
          <a:xfrm>
            <a:off x="3184511" y="4539087"/>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24" name="テキスト ボックス 23">
            <a:extLst>
              <a:ext uri="{FF2B5EF4-FFF2-40B4-BE49-F238E27FC236}">
                <a16:creationId xmlns:a16="http://schemas.microsoft.com/office/drawing/2014/main" id="{3B72593B-404C-4AC3-AC73-4C0C3FA0C457}"/>
              </a:ext>
            </a:extLst>
          </p:cNvPr>
          <p:cNvSpPr txBox="1"/>
          <p:nvPr/>
        </p:nvSpPr>
        <p:spPr>
          <a:xfrm>
            <a:off x="501887" y="3003074"/>
            <a:ext cx="3678462" cy="738664"/>
          </a:xfrm>
          <a:prstGeom prst="rect">
            <a:avLst/>
          </a:prstGeom>
          <a:noFill/>
        </p:spPr>
        <p:txBody>
          <a:bodyPr wrap="square" rtlCol="0">
            <a:spAutoFit/>
          </a:bodyPr>
          <a:lstStyle/>
          <a:p>
            <a:r>
              <a:rPr lang="ja-JP" altLang="en-US" sz="1400" b="1" dirty="0"/>
              <a:t>ポイント）</a:t>
            </a:r>
            <a:r>
              <a:rPr lang="en-US" altLang="ja-JP" sz="1400" dirty="0"/>
              <a:t>AI</a:t>
            </a:r>
            <a:r>
              <a:rPr lang="ja-JP" altLang="en-US" sz="1400" dirty="0"/>
              <a:t>が「影響する因子」と「発見する要素」の関係性を学習することでデータに潜む規則や構造を理解します</a:t>
            </a:r>
            <a:endParaRPr lang="en-US" altLang="ja-JP" sz="1400" dirty="0"/>
          </a:p>
        </p:txBody>
      </p:sp>
      <p:sp>
        <p:nvSpPr>
          <p:cNvPr id="26" name="テキスト ボックス 25">
            <a:extLst>
              <a:ext uri="{FF2B5EF4-FFF2-40B4-BE49-F238E27FC236}">
                <a16:creationId xmlns:a16="http://schemas.microsoft.com/office/drawing/2014/main" id="{03615A1C-8F6E-48D6-A5CE-23705D921D6E}"/>
              </a:ext>
            </a:extLst>
          </p:cNvPr>
          <p:cNvSpPr txBox="1"/>
          <p:nvPr/>
        </p:nvSpPr>
        <p:spPr>
          <a:xfrm>
            <a:off x="1380061" y="6147672"/>
            <a:ext cx="2415690" cy="307777"/>
          </a:xfrm>
          <a:prstGeom prst="rect">
            <a:avLst/>
          </a:prstGeom>
          <a:noFill/>
        </p:spPr>
        <p:txBody>
          <a:bodyPr wrap="square">
            <a:spAutoFit/>
          </a:bodyPr>
          <a:lstStyle/>
          <a:p>
            <a:pPr algn="ctr"/>
            <a:r>
              <a:rPr kumimoji="1" lang="en-US" altLang="ja-JP" sz="1400" dirty="0"/>
              <a:t>AI</a:t>
            </a:r>
            <a:r>
              <a:rPr kumimoji="1" lang="ja-JP" altLang="en-US" sz="1400" dirty="0"/>
              <a:t>（機械学習）</a:t>
            </a:r>
          </a:p>
        </p:txBody>
      </p:sp>
      <p:sp>
        <p:nvSpPr>
          <p:cNvPr id="27" name="テキスト ボックス 26">
            <a:extLst>
              <a:ext uri="{FF2B5EF4-FFF2-40B4-BE49-F238E27FC236}">
                <a16:creationId xmlns:a16="http://schemas.microsoft.com/office/drawing/2014/main" id="{5CC37E2B-C9DB-45F8-8BD0-A963EC5FCCA5}"/>
              </a:ext>
            </a:extLst>
          </p:cNvPr>
          <p:cNvSpPr txBox="1"/>
          <p:nvPr/>
        </p:nvSpPr>
        <p:spPr>
          <a:xfrm>
            <a:off x="4274623" y="2983942"/>
            <a:ext cx="3678462" cy="738664"/>
          </a:xfrm>
          <a:prstGeom prst="rect">
            <a:avLst/>
          </a:prstGeom>
          <a:noFill/>
        </p:spPr>
        <p:txBody>
          <a:bodyPr wrap="square" rtlCol="0">
            <a:spAutoFit/>
          </a:bodyPr>
          <a:lstStyle/>
          <a:p>
            <a:r>
              <a:rPr lang="ja-JP" altLang="en-US" sz="1400" b="1" dirty="0"/>
              <a:t>ポイント）</a:t>
            </a:r>
            <a:r>
              <a:rPr lang="en-US" altLang="ja-JP" sz="1400" dirty="0"/>
              <a:t>AI</a:t>
            </a:r>
            <a:r>
              <a:rPr lang="ja-JP" altLang="en-US" sz="1400" dirty="0"/>
              <a:t>が見つけた規則や構造はヒトが理解できないほど複雑なため、ヒトが理解できる形（影響度）に変換します</a:t>
            </a:r>
            <a:endParaRPr lang="en-US" altLang="ja-JP" sz="1400" dirty="0"/>
          </a:p>
        </p:txBody>
      </p:sp>
      <p:cxnSp>
        <p:nvCxnSpPr>
          <p:cNvPr id="7" name="コネクタ: カギ線 6">
            <a:extLst>
              <a:ext uri="{FF2B5EF4-FFF2-40B4-BE49-F238E27FC236}">
                <a16:creationId xmlns:a16="http://schemas.microsoft.com/office/drawing/2014/main" id="{8F0A1822-6E96-4BB2-BE52-6327B224D3FC}"/>
              </a:ext>
            </a:extLst>
          </p:cNvPr>
          <p:cNvCxnSpPr>
            <a:cxnSpLocks/>
          </p:cNvCxnSpPr>
          <p:nvPr/>
        </p:nvCxnSpPr>
        <p:spPr>
          <a:xfrm rot="10800000">
            <a:off x="1885620" y="5170840"/>
            <a:ext cx="292232" cy="507307"/>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556A1772-307E-43A4-A421-9C7438A06C07}"/>
              </a:ext>
            </a:extLst>
          </p:cNvPr>
          <p:cNvSpPr txBox="1"/>
          <p:nvPr/>
        </p:nvSpPr>
        <p:spPr>
          <a:xfrm>
            <a:off x="1731069" y="5717751"/>
            <a:ext cx="573828" cy="307777"/>
          </a:xfrm>
          <a:prstGeom prst="rect">
            <a:avLst/>
          </a:prstGeom>
          <a:noFill/>
        </p:spPr>
        <p:txBody>
          <a:bodyPr wrap="square">
            <a:spAutoFit/>
          </a:bodyPr>
          <a:lstStyle/>
          <a:p>
            <a:pPr algn="ctr"/>
            <a:r>
              <a:rPr kumimoji="1" lang="ja-JP" altLang="en-US" sz="1400" dirty="0"/>
              <a:t>学習</a:t>
            </a:r>
          </a:p>
        </p:txBody>
      </p:sp>
      <p:sp>
        <p:nvSpPr>
          <p:cNvPr id="14" name="吹き出し: 角を丸めた四角形 13">
            <a:extLst>
              <a:ext uri="{FF2B5EF4-FFF2-40B4-BE49-F238E27FC236}">
                <a16:creationId xmlns:a16="http://schemas.microsoft.com/office/drawing/2014/main" id="{C550D8E3-4C58-4033-953F-A632DF6AE1C0}"/>
              </a:ext>
            </a:extLst>
          </p:cNvPr>
          <p:cNvSpPr/>
          <p:nvPr/>
        </p:nvSpPr>
        <p:spPr>
          <a:xfrm>
            <a:off x="3040428" y="5420245"/>
            <a:ext cx="1355109" cy="670359"/>
          </a:xfrm>
          <a:prstGeom prst="wedgeRoundRectCallout">
            <a:avLst>
              <a:gd name="adj1" fmla="val -29627"/>
              <a:gd name="adj2" fmla="val -740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AI</a:t>
            </a:r>
            <a:r>
              <a:rPr kumimoji="1" lang="ja-JP" altLang="en-US" sz="1200" dirty="0">
                <a:solidFill>
                  <a:schemeClr val="tx1"/>
                </a:solidFill>
              </a:rPr>
              <a:t>が理解できたかの指標として予測精度を見る</a:t>
            </a:r>
          </a:p>
        </p:txBody>
      </p:sp>
      <p:pic>
        <p:nvPicPr>
          <p:cNvPr id="36" name="Picture 2" descr="検索する人工知能のイラスト">
            <a:extLst>
              <a:ext uri="{FF2B5EF4-FFF2-40B4-BE49-F238E27FC236}">
                <a16:creationId xmlns:a16="http://schemas.microsoft.com/office/drawing/2014/main" id="{EDC9AF6B-E2A9-47A5-8EA3-834085AD3C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4721" y="5303441"/>
            <a:ext cx="846371" cy="846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ノイローゼの人のイラスト（男性）">
            <a:extLst>
              <a:ext uri="{FF2B5EF4-FFF2-40B4-BE49-F238E27FC236}">
                <a16:creationId xmlns:a16="http://schemas.microsoft.com/office/drawing/2014/main" id="{2AF848D3-48E7-47E7-8580-8C31F7F563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2243" y="3845096"/>
            <a:ext cx="981745" cy="981745"/>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8" descr="学ぶ人工知能のイラスト">
            <a:extLst>
              <a:ext uri="{FF2B5EF4-FFF2-40B4-BE49-F238E27FC236}">
                <a16:creationId xmlns:a16="http://schemas.microsoft.com/office/drawing/2014/main" id="{1FE5D89A-AF32-4CBA-8F5B-05129CD553E9}"/>
              </a:ext>
            </a:extLst>
          </p:cNvPr>
          <p:cNvSpPr>
            <a:spLocks noChangeAspect="1" noChangeArrowheads="1"/>
          </p:cNvSpPr>
          <p:nvPr/>
        </p:nvSpPr>
        <p:spPr bwMode="auto">
          <a:xfrm>
            <a:off x="5935684" y="3268684"/>
            <a:ext cx="312716" cy="3127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8" name="Picture 14" descr="[B!] 体脂肪率30%超えから始めるダイエット74日目 - HamUsa’s diary">
            <a:extLst>
              <a:ext uri="{FF2B5EF4-FFF2-40B4-BE49-F238E27FC236}">
                <a16:creationId xmlns:a16="http://schemas.microsoft.com/office/drawing/2014/main" id="{083347D6-F964-40D2-9784-6F1815377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185" y="3888503"/>
            <a:ext cx="646093" cy="952783"/>
          </a:xfrm>
          <a:prstGeom prst="rect">
            <a:avLst/>
          </a:prstGeom>
          <a:noFill/>
          <a:extLst>
            <a:ext uri="{909E8E84-426E-40DD-AFC4-6F175D3DCCD1}">
              <a14:hiddenFill xmlns:a14="http://schemas.microsoft.com/office/drawing/2010/main">
                <a:solidFill>
                  <a:srgbClr val="FFFFFF"/>
                </a:solidFill>
              </a14:hiddenFill>
            </a:ext>
          </a:extLst>
        </p:spPr>
      </p:pic>
      <p:sp>
        <p:nvSpPr>
          <p:cNvPr id="45" name="吹き出し: 角を丸めた四角形 44">
            <a:extLst>
              <a:ext uri="{FF2B5EF4-FFF2-40B4-BE49-F238E27FC236}">
                <a16:creationId xmlns:a16="http://schemas.microsoft.com/office/drawing/2014/main" id="{86886AF1-5C35-42C0-9DB7-2E36CEE8A604}"/>
              </a:ext>
            </a:extLst>
          </p:cNvPr>
          <p:cNvSpPr/>
          <p:nvPr/>
        </p:nvSpPr>
        <p:spPr>
          <a:xfrm>
            <a:off x="5156461" y="4050318"/>
            <a:ext cx="935443"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&amp;%132’813#$</a:t>
            </a:r>
            <a:r>
              <a:rPr kumimoji="1" lang="en-US" altLang="ja-JP" sz="1200" dirty="0" err="1">
                <a:solidFill>
                  <a:schemeClr val="tx1"/>
                </a:solidFill>
              </a:rPr>
              <a:t>sda</a:t>
            </a:r>
            <a:r>
              <a:rPr kumimoji="1" lang="en-US" altLang="ja-JP" sz="1200" dirty="0">
                <a:solidFill>
                  <a:schemeClr val="tx1"/>
                </a:solidFill>
              </a:rPr>
              <a:t>&lt;.+P..1</a:t>
            </a:r>
            <a:endParaRPr kumimoji="1" lang="ja-JP" altLang="en-US" sz="1200" dirty="0">
              <a:solidFill>
                <a:schemeClr val="tx1"/>
              </a:solidFill>
            </a:endParaRPr>
          </a:p>
        </p:txBody>
      </p:sp>
      <p:sp>
        <p:nvSpPr>
          <p:cNvPr id="46" name="吹き出し: 角を丸めた四角形 45">
            <a:extLst>
              <a:ext uri="{FF2B5EF4-FFF2-40B4-BE49-F238E27FC236}">
                <a16:creationId xmlns:a16="http://schemas.microsoft.com/office/drawing/2014/main" id="{453491CC-9677-4FF3-86A4-E70C32B4893E}"/>
              </a:ext>
            </a:extLst>
          </p:cNvPr>
          <p:cNvSpPr/>
          <p:nvPr/>
        </p:nvSpPr>
        <p:spPr>
          <a:xfrm>
            <a:off x="7297506" y="4048155"/>
            <a:ext cx="1040378"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分からない</a:t>
            </a:r>
            <a:r>
              <a:rPr kumimoji="1" lang="en-US" altLang="ja-JP" sz="1200" dirty="0">
                <a:solidFill>
                  <a:schemeClr val="tx1"/>
                </a:solidFill>
              </a:rPr>
              <a:t>…</a:t>
            </a:r>
            <a:endParaRPr kumimoji="1" lang="ja-JP" altLang="en-US" sz="1200" dirty="0">
              <a:solidFill>
                <a:schemeClr val="tx1"/>
              </a:solidFill>
            </a:endParaRPr>
          </a:p>
        </p:txBody>
      </p:sp>
      <p:sp>
        <p:nvSpPr>
          <p:cNvPr id="47" name="右矢印 44">
            <a:extLst>
              <a:ext uri="{FF2B5EF4-FFF2-40B4-BE49-F238E27FC236}">
                <a16:creationId xmlns:a16="http://schemas.microsoft.com/office/drawing/2014/main" id="{56FD98E9-51C4-4192-B985-4C08EBF4209A}"/>
              </a:ext>
            </a:extLst>
          </p:cNvPr>
          <p:cNvSpPr/>
          <p:nvPr/>
        </p:nvSpPr>
        <p:spPr>
          <a:xfrm rot="5400000">
            <a:off x="5450511" y="5010841"/>
            <a:ext cx="337578" cy="2961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吹き出し: 角を丸めた四角形 48">
            <a:extLst>
              <a:ext uri="{FF2B5EF4-FFF2-40B4-BE49-F238E27FC236}">
                <a16:creationId xmlns:a16="http://schemas.microsoft.com/office/drawing/2014/main" id="{CBFAC6B9-CEB4-47A9-AB1E-E9B8B8F60DD1}"/>
              </a:ext>
            </a:extLst>
          </p:cNvPr>
          <p:cNvSpPr/>
          <p:nvPr/>
        </p:nvSpPr>
        <p:spPr>
          <a:xfrm>
            <a:off x="5151579" y="5563314"/>
            <a:ext cx="935443" cy="670359"/>
          </a:xfrm>
          <a:prstGeom prst="wedgeRoundRectCallout">
            <a:avLst>
              <a:gd name="adj1" fmla="val -71100"/>
              <a:gd name="adj2" fmla="val -4357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11/15</a:t>
            </a:r>
            <a:r>
              <a:rPr lang="ja-JP" altLang="en-US" sz="1200" dirty="0">
                <a:solidFill>
                  <a:schemeClr val="tx1"/>
                </a:solidFill>
              </a:rPr>
              <a:t>日は○○が影響大</a:t>
            </a:r>
            <a:endParaRPr kumimoji="1" lang="ja-JP" altLang="en-US" sz="1200" dirty="0">
              <a:solidFill>
                <a:schemeClr val="tx1"/>
              </a:solidFill>
            </a:endParaRPr>
          </a:p>
        </p:txBody>
      </p:sp>
      <p:pic>
        <p:nvPicPr>
          <p:cNvPr id="1040" name="Picture 16" descr="ひらめいた人のイラスト（男性） | かわいいフリー素材集 いらすとや">
            <a:extLst>
              <a:ext uri="{FF2B5EF4-FFF2-40B4-BE49-F238E27FC236}">
                <a16:creationId xmlns:a16="http://schemas.microsoft.com/office/drawing/2014/main" id="{383AC498-1814-4E4C-92E2-7B9753E05B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5482" y="5304866"/>
            <a:ext cx="823623" cy="973056"/>
          </a:xfrm>
          <a:prstGeom prst="rect">
            <a:avLst/>
          </a:prstGeom>
          <a:noFill/>
          <a:extLst>
            <a:ext uri="{909E8E84-426E-40DD-AFC4-6F175D3DCCD1}">
              <a14:hiddenFill xmlns:a14="http://schemas.microsoft.com/office/drawing/2010/main">
                <a:solidFill>
                  <a:srgbClr val="FFFFFF"/>
                </a:solidFill>
              </a14:hiddenFill>
            </a:ext>
          </a:extLst>
        </p:spPr>
      </p:pic>
      <p:sp>
        <p:nvSpPr>
          <p:cNvPr id="50" name="吹き出し: 角を丸めた四角形 49">
            <a:extLst>
              <a:ext uri="{FF2B5EF4-FFF2-40B4-BE49-F238E27FC236}">
                <a16:creationId xmlns:a16="http://schemas.microsoft.com/office/drawing/2014/main" id="{52433833-370B-4A30-AE62-CD4C0FF4EAA8}"/>
              </a:ext>
            </a:extLst>
          </p:cNvPr>
          <p:cNvSpPr/>
          <p:nvPr/>
        </p:nvSpPr>
        <p:spPr>
          <a:xfrm>
            <a:off x="7322470" y="5536459"/>
            <a:ext cx="1015414"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なるほど！</a:t>
            </a:r>
          </a:p>
        </p:txBody>
      </p:sp>
      <p:sp>
        <p:nvSpPr>
          <p:cNvPr id="51" name="正方形/長方形 50">
            <a:extLst>
              <a:ext uri="{FF2B5EF4-FFF2-40B4-BE49-F238E27FC236}">
                <a16:creationId xmlns:a16="http://schemas.microsoft.com/office/drawing/2014/main" id="{E98D7D2B-0E9E-4D75-9BAD-ADAF4A5E1E35}"/>
              </a:ext>
            </a:extLst>
          </p:cNvPr>
          <p:cNvSpPr/>
          <p:nvPr/>
        </p:nvSpPr>
        <p:spPr>
          <a:xfrm>
            <a:off x="4338761" y="4473648"/>
            <a:ext cx="586940" cy="21468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bg1"/>
                </a:solidFill>
              </a:rPr>
              <a:t>学習済</a:t>
            </a:r>
          </a:p>
        </p:txBody>
      </p:sp>
      <p:sp>
        <p:nvSpPr>
          <p:cNvPr id="54" name="テキスト ボックス 53">
            <a:extLst>
              <a:ext uri="{FF2B5EF4-FFF2-40B4-BE49-F238E27FC236}">
                <a16:creationId xmlns:a16="http://schemas.microsoft.com/office/drawing/2014/main" id="{E21AF6B0-E830-4181-81D2-BCCF48077F98}"/>
              </a:ext>
            </a:extLst>
          </p:cNvPr>
          <p:cNvSpPr txBox="1"/>
          <p:nvPr/>
        </p:nvSpPr>
        <p:spPr>
          <a:xfrm>
            <a:off x="5719124" y="4988107"/>
            <a:ext cx="2508384" cy="307777"/>
          </a:xfrm>
          <a:prstGeom prst="rect">
            <a:avLst/>
          </a:prstGeom>
          <a:noFill/>
        </p:spPr>
        <p:txBody>
          <a:bodyPr wrap="square">
            <a:spAutoFit/>
          </a:bodyPr>
          <a:lstStyle/>
          <a:p>
            <a:r>
              <a:rPr lang="ja-JP" altLang="en-US" sz="1400" dirty="0"/>
              <a:t>変換（影響度を計算）</a:t>
            </a:r>
          </a:p>
        </p:txBody>
      </p:sp>
      <p:sp>
        <p:nvSpPr>
          <p:cNvPr id="61" name="テキスト ボックス 60">
            <a:extLst>
              <a:ext uri="{FF2B5EF4-FFF2-40B4-BE49-F238E27FC236}">
                <a16:creationId xmlns:a16="http://schemas.microsoft.com/office/drawing/2014/main" id="{68B74B64-64B8-4329-BBC9-5812CD16296B}"/>
              </a:ext>
            </a:extLst>
          </p:cNvPr>
          <p:cNvSpPr txBox="1"/>
          <p:nvPr/>
        </p:nvSpPr>
        <p:spPr>
          <a:xfrm>
            <a:off x="8191500" y="1970139"/>
            <a:ext cx="3429000" cy="523220"/>
          </a:xfrm>
          <a:prstGeom prst="rect">
            <a:avLst/>
          </a:prstGeom>
          <a:noFill/>
        </p:spPr>
        <p:txBody>
          <a:bodyPr wrap="square" rtlCol="0">
            <a:spAutoFit/>
          </a:bodyPr>
          <a:lstStyle/>
          <a:p>
            <a:r>
              <a:rPr kumimoji="1" lang="ja-JP" altLang="en-US" sz="1400" b="1" dirty="0"/>
              <a:t>実施事項）</a:t>
            </a:r>
            <a:r>
              <a:rPr kumimoji="1" lang="ja-JP" altLang="en-US" sz="1400" dirty="0"/>
              <a:t>計算した影響度をヒートマップで表示する</a:t>
            </a:r>
          </a:p>
        </p:txBody>
      </p:sp>
    </p:spTree>
    <p:extLst>
      <p:ext uri="{BB962C8B-B14F-4D97-AF65-F5344CB8AC3E}">
        <p14:creationId xmlns:p14="http://schemas.microsoft.com/office/powerpoint/2010/main" val="290844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5E170-5441-4916-9A21-418E389ADF91}"/>
              </a:ext>
            </a:extLst>
          </p:cNvPr>
          <p:cNvSpPr>
            <a:spLocks noGrp="1"/>
          </p:cNvSpPr>
          <p:nvPr>
            <p:ph type="body" sz="quarter" idx="18"/>
          </p:nvPr>
        </p:nvSpPr>
        <p:spPr>
          <a:xfrm>
            <a:off x="443077" y="767396"/>
            <a:ext cx="11305846" cy="5637600"/>
          </a:xfrm>
        </p:spPr>
        <p:txBody>
          <a:bodyPr/>
          <a:lstStyle/>
          <a:p>
            <a:r>
              <a:rPr kumimoji="1" lang="ja-JP" altLang="en-US" sz="1800" b="0" dirty="0"/>
              <a:t>今回作成したヒートマップ（イメージ）とその意味合いは以下の通りです</a:t>
            </a:r>
          </a:p>
          <a:p>
            <a:endParaRPr kumimoji="1" lang="ja-JP" altLang="en-US" sz="1800" b="0" dirty="0"/>
          </a:p>
        </p:txBody>
      </p:sp>
      <p:sp>
        <p:nvSpPr>
          <p:cNvPr id="3" name="テキスト プレースホルダー 2">
            <a:extLst>
              <a:ext uri="{FF2B5EF4-FFF2-40B4-BE49-F238E27FC236}">
                <a16:creationId xmlns:a16="http://schemas.microsoft.com/office/drawing/2014/main" id="{F3B54C24-6F65-4819-8E5A-1502D7403CF7}"/>
              </a:ext>
            </a:extLst>
          </p:cNvPr>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在庫適正化画面を実現するステップ（詳細は別ページに記載）</a:t>
            </a:r>
            <a:endParaRPr lang="en-US" altLang="ja-JP" dirty="0"/>
          </a:p>
        </p:txBody>
      </p:sp>
      <p:sp>
        <p:nvSpPr>
          <p:cNvPr id="4" name="日付プレースホルダー 3">
            <a:extLst>
              <a:ext uri="{FF2B5EF4-FFF2-40B4-BE49-F238E27FC236}">
                <a16:creationId xmlns:a16="http://schemas.microsoft.com/office/drawing/2014/main" id="{F502FA29-3C1A-4468-973B-1AA197BE0A0D}"/>
              </a:ext>
            </a:extLst>
          </p:cNvPr>
          <p:cNvSpPr>
            <a:spLocks noGrp="1"/>
          </p:cNvSpPr>
          <p:nvPr>
            <p:ph type="dt" sz="half" idx="19"/>
          </p:nvPr>
        </p:nvSpPr>
        <p:spPr/>
        <p:txBody>
          <a:bodyPr/>
          <a:lstStyle/>
          <a:p>
            <a:fld id="{FCAFAC13-DB77-42F2-BE26-45BA5532FD50}" type="datetime4">
              <a:rPr lang="en-US" altLang="ja-JP" smtClean="0"/>
              <a:pPr/>
              <a:t>November 23, 2023</a:t>
            </a:fld>
            <a:endParaRPr lang="en-US" dirty="0"/>
          </a:p>
        </p:txBody>
      </p:sp>
      <p:pic>
        <p:nvPicPr>
          <p:cNvPr id="5" name="図 4" descr="kari_SHAP.png">
            <a:extLst>
              <a:ext uri="{FF2B5EF4-FFF2-40B4-BE49-F238E27FC236}">
                <a16:creationId xmlns:a16="http://schemas.microsoft.com/office/drawing/2014/main" id="{474E704E-08A9-437F-9751-37E5542F79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62" t="11019" r="62125" b="5261"/>
          <a:stretch/>
        </p:blipFill>
        <p:spPr>
          <a:xfrm>
            <a:off x="841632" y="1872989"/>
            <a:ext cx="2184800" cy="4051982"/>
          </a:xfrm>
          <a:prstGeom prst="rect">
            <a:avLst/>
          </a:prstGeom>
          <a:ln>
            <a:noFill/>
          </a:ln>
        </p:spPr>
      </p:pic>
      <p:sp>
        <p:nvSpPr>
          <p:cNvPr id="9" name="テキスト ボックス 8">
            <a:extLst>
              <a:ext uri="{FF2B5EF4-FFF2-40B4-BE49-F238E27FC236}">
                <a16:creationId xmlns:a16="http://schemas.microsoft.com/office/drawing/2014/main" id="{748343BE-0B22-4457-88E9-2077BEA102E3}"/>
              </a:ext>
            </a:extLst>
          </p:cNvPr>
          <p:cNvSpPr txBox="1"/>
          <p:nvPr/>
        </p:nvSpPr>
        <p:spPr>
          <a:xfrm>
            <a:off x="478430" y="3733710"/>
            <a:ext cx="400110" cy="451406"/>
          </a:xfrm>
          <a:prstGeom prst="rect">
            <a:avLst/>
          </a:prstGeom>
          <a:noFill/>
        </p:spPr>
        <p:txBody>
          <a:bodyPr vert="eaVert" wrap="none" rtlCol="0">
            <a:spAutoFit/>
          </a:bodyPr>
          <a:lstStyle/>
          <a:p>
            <a:r>
              <a:rPr kumimoji="1" lang="ja-JP" altLang="en-US" sz="1400" dirty="0"/>
              <a:t>品番</a:t>
            </a:r>
          </a:p>
        </p:txBody>
      </p:sp>
      <p:sp>
        <p:nvSpPr>
          <p:cNvPr id="10" name="テキスト ボックス 9">
            <a:extLst>
              <a:ext uri="{FF2B5EF4-FFF2-40B4-BE49-F238E27FC236}">
                <a16:creationId xmlns:a16="http://schemas.microsoft.com/office/drawing/2014/main" id="{E677B9B7-8A9B-45D9-81E8-BCBAE143B2E3}"/>
              </a:ext>
            </a:extLst>
          </p:cNvPr>
          <p:cNvSpPr txBox="1"/>
          <p:nvPr/>
        </p:nvSpPr>
        <p:spPr>
          <a:xfrm>
            <a:off x="584944" y="5974546"/>
            <a:ext cx="2698175" cy="307777"/>
          </a:xfrm>
          <a:prstGeom prst="rect">
            <a:avLst/>
          </a:prstGeom>
          <a:noFill/>
        </p:spPr>
        <p:txBody>
          <a:bodyPr wrap="none" rtlCol="0">
            <a:spAutoFit/>
          </a:bodyPr>
          <a:lstStyle/>
          <a:p>
            <a:r>
              <a:rPr kumimoji="1" lang="ja-JP" altLang="en-US" sz="1400" dirty="0"/>
              <a:t>影響する因子（一部だけ表示）</a:t>
            </a:r>
          </a:p>
        </p:txBody>
      </p:sp>
      <p:sp>
        <p:nvSpPr>
          <p:cNvPr id="15" name="テキスト ボックス 14">
            <a:extLst>
              <a:ext uri="{FF2B5EF4-FFF2-40B4-BE49-F238E27FC236}">
                <a16:creationId xmlns:a16="http://schemas.microsoft.com/office/drawing/2014/main" id="{123B540F-B471-4C45-9B84-2B9A1351AD3B}"/>
              </a:ext>
            </a:extLst>
          </p:cNvPr>
          <p:cNvSpPr txBox="1"/>
          <p:nvPr/>
        </p:nvSpPr>
        <p:spPr>
          <a:xfrm>
            <a:off x="3363209" y="1856273"/>
            <a:ext cx="8314145" cy="3754874"/>
          </a:xfrm>
          <a:prstGeom prst="rect">
            <a:avLst/>
          </a:prstGeom>
          <a:noFill/>
        </p:spPr>
        <p:txBody>
          <a:bodyPr wrap="square" rtlCol="0">
            <a:spAutoFit/>
          </a:bodyPr>
          <a:lstStyle/>
          <a:p>
            <a:r>
              <a:rPr kumimoji="1" lang="ja-JP" altLang="en-US" sz="1400" b="1" dirty="0"/>
              <a:t>■色の濃さ</a:t>
            </a:r>
            <a:endParaRPr kumimoji="1" lang="en-US" altLang="ja-JP" sz="1400" b="1" dirty="0"/>
          </a:p>
          <a:p>
            <a:r>
              <a:rPr lang="ja-JP" altLang="en-US" sz="1400" dirty="0"/>
              <a:t>影響度の大きさを表しています</a:t>
            </a:r>
            <a:endParaRPr lang="en-US" altLang="ja-JP" sz="1400" dirty="0"/>
          </a:p>
          <a:p>
            <a:endParaRPr kumimoji="1" lang="en-US" altLang="ja-JP" sz="1400" dirty="0"/>
          </a:p>
          <a:p>
            <a:r>
              <a:rPr lang="ja-JP" altLang="en-US" sz="1400" b="1" dirty="0"/>
              <a:t>■色</a:t>
            </a:r>
            <a:endParaRPr lang="en-US" altLang="ja-JP" sz="1400" b="1" dirty="0"/>
          </a:p>
          <a:p>
            <a:r>
              <a:rPr lang="ja-JP" altLang="en-US" sz="1400" dirty="0"/>
              <a:t>影響の向き（符号）</a:t>
            </a:r>
            <a:r>
              <a:rPr kumimoji="1" lang="ja-JP" altLang="en-US" sz="1400" dirty="0"/>
              <a:t>を表しています</a:t>
            </a:r>
            <a:endParaRPr kumimoji="1" lang="en-US" altLang="ja-JP" sz="1400" dirty="0"/>
          </a:p>
          <a:p>
            <a:r>
              <a:rPr kumimoji="1" lang="ja-JP" altLang="en-US" sz="1400" dirty="0">
                <a:solidFill>
                  <a:srgbClr val="FF0000"/>
                </a:solidFill>
              </a:rPr>
              <a:t>赤色</a:t>
            </a:r>
            <a:r>
              <a:rPr kumimoji="1" lang="ja-JP" altLang="en-US" sz="1400" dirty="0"/>
              <a:t>は、</a:t>
            </a:r>
            <a:r>
              <a:rPr kumimoji="1" lang="ja-JP" altLang="en-US" sz="1400" dirty="0">
                <a:solidFill>
                  <a:srgbClr val="FF0000"/>
                </a:solidFill>
              </a:rPr>
              <a:t>正の影響</a:t>
            </a:r>
            <a:r>
              <a:rPr kumimoji="1" lang="ja-JP" altLang="en-US" sz="1400" dirty="0"/>
              <a:t>（発見する要素の値を</a:t>
            </a:r>
            <a:r>
              <a:rPr kumimoji="1" lang="ja-JP" altLang="en-US" sz="1400" dirty="0">
                <a:solidFill>
                  <a:srgbClr val="FF0000"/>
                </a:solidFill>
              </a:rPr>
              <a:t>増加方向に引き上げる影響）</a:t>
            </a:r>
            <a:endParaRPr kumimoji="1" lang="en-US" altLang="ja-JP" sz="1400" dirty="0">
              <a:solidFill>
                <a:srgbClr val="FF0000"/>
              </a:solidFill>
            </a:endParaRPr>
          </a:p>
          <a:p>
            <a:r>
              <a:rPr lang="ja-JP" altLang="en-US" sz="1400" dirty="0">
                <a:solidFill>
                  <a:schemeClr val="accent1">
                    <a:lumMod val="60000"/>
                    <a:lumOff val="40000"/>
                  </a:schemeClr>
                </a:solidFill>
              </a:rPr>
              <a:t>青色</a:t>
            </a:r>
            <a:r>
              <a:rPr lang="ja-JP" altLang="en-US" sz="1400" dirty="0"/>
              <a:t>は、</a:t>
            </a:r>
            <a:r>
              <a:rPr lang="ja-JP" altLang="en-US" sz="1400" dirty="0">
                <a:solidFill>
                  <a:schemeClr val="accent1">
                    <a:lumMod val="60000"/>
                    <a:lumOff val="40000"/>
                  </a:schemeClr>
                </a:solidFill>
              </a:rPr>
              <a:t>負の影響</a:t>
            </a:r>
            <a:r>
              <a:rPr lang="ja-JP" altLang="en-US" sz="1400" dirty="0"/>
              <a:t>（発見する要素の値を</a:t>
            </a:r>
            <a:r>
              <a:rPr lang="ja-JP" altLang="en-US" sz="1400" dirty="0">
                <a:solidFill>
                  <a:schemeClr val="accent1">
                    <a:lumMod val="60000"/>
                    <a:lumOff val="40000"/>
                  </a:schemeClr>
                </a:solidFill>
              </a:rPr>
              <a:t>減少方向に引き下げる影響）</a:t>
            </a:r>
            <a:endParaRPr lang="en-US" altLang="ja-JP" sz="1400" dirty="0">
              <a:solidFill>
                <a:schemeClr val="accent1">
                  <a:lumMod val="60000"/>
                  <a:lumOff val="40000"/>
                </a:schemeClr>
              </a:solidFill>
            </a:endParaRPr>
          </a:p>
          <a:p>
            <a:endParaRPr kumimoji="1" lang="en-US" altLang="ja-JP" sz="1400" dirty="0">
              <a:solidFill>
                <a:schemeClr val="accent1">
                  <a:lumMod val="60000"/>
                  <a:lumOff val="40000"/>
                </a:schemeClr>
              </a:solidFill>
            </a:endParaRPr>
          </a:p>
          <a:p>
            <a:r>
              <a:rPr kumimoji="1" lang="ja-JP" altLang="en-US" sz="1400" b="1" dirty="0"/>
              <a:t>■影響度の大きさ（例を挙げて説明します）</a:t>
            </a:r>
            <a:endParaRPr kumimoji="1" lang="en-US" altLang="ja-JP" sz="1400" b="1" dirty="0"/>
          </a:p>
          <a:p>
            <a:r>
              <a:rPr lang="ja-JP" altLang="en-US" sz="1400" dirty="0"/>
              <a:t>➀基準が</a:t>
            </a:r>
            <a:r>
              <a:rPr lang="en-US" altLang="ja-JP" sz="1400" dirty="0"/>
              <a:t>9.095</a:t>
            </a:r>
            <a:r>
              <a:rPr lang="ja-JP" altLang="en-US" sz="1400" dirty="0"/>
              <a:t>という学習済みのモデルがあります（何も入力情報がないと</a:t>
            </a:r>
            <a:r>
              <a:rPr lang="en-US" altLang="ja-JP" sz="1400" dirty="0"/>
              <a:t>9.095</a:t>
            </a:r>
            <a:r>
              <a:rPr lang="ja-JP" altLang="en-US" sz="1400" dirty="0"/>
              <a:t>を出力するモデル）</a:t>
            </a:r>
            <a:endParaRPr lang="en-US" altLang="ja-JP" sz="1400" dirty="0"/>
          </a:p>
          <a:p>
            <a:r>
              <a:rPr lang="ja-JP" altLang="en-US" sz="1400" dirty="0"/>
              <a:t>➁このモデルはある入力の組み合わせ</a:t>
            </a:r>
            <a:r>
              <a:rPr lang="en-US" altLang="ja-JP" sz="1400" dirty="0"/>
              <a:t>X</a:t>
            </a:r>
            <a:r>
              <a:rPr lang="ja-JP" altLang="en-US" sz="1400" dirty="0"/>
              <a:t>を与えると出力が</a:t>
            </a:r>
            <a:r>
              <a:rPr lang="en-US" altLang="ja-JP" sz="1400" dirty="0"/>
              <a:t>4.05</a:t>
            </a:r>
            <a:r>
              <a:rPr lang="ja-JP" altLang="en-US" sz="1400" dirty="0"/>
              <a:t>になります</a:t>
            </a:r>
            <a:endParaRPr lang="en-US" altLang="ja-JP" sz="1400" dirty="0"/>
          </a:p>
          <a:p>
            <a:r>
              <a:rPr kumimoji="1" lang="ja-JP" altLang="en-US" sz="1400" dirty="0"/>
              <a:t>➂差分</a:t>
            </a:r>
            <a:r>
              <a:rPr kumimoji="1" lang="en-US" altLang="ja-JP" sz="1400" dirty="0"/>
              <a:t>5.045</a:t>
            </a:r>
            <a:r>
              <a:rPr lang="ja-JP" altLang="en-US" sz="1400" dirty="0"/>
              <a:t>に対してそれぞれの入力した変数が</a:t>
            </a:r>
            <a:r>
              <a:rPr kumimoji="1" lang="ja-JP" altLang="en-US" sz="1400" dirty="0"/>
              <a:t>どのように貢献しているかを計算したものが影響度の大きさです。</a:t>
            </a:r>
            <a:endParaRPr kumimoji="1" lang="en-US" altLang="ja-JP" sz="1400" dirty="0"/>
          </a:p>
          <a:p>
            <a:endParaRPr lang="en-US" altLang="ja-JP" sz="1400" dirty="0"/>
          </a:p>
          <a:p>
            <a:endParaRPr lang="en-US" altLang="ja-JP" sz="1400" dirty="0"/>
          </a:p>
          <a:p>
            <a:endParaRPr lang="en-US" altLang="ja-JP" sz="1400" dirty="0"/>
          </a:p>
          <a:p>
            <a:endParaRPr kumimoji="1" lang="ja-JP" altLang="en-US" sz="1400" dirty="0"/>
          </a:p>
        </p:txBody>
      </p:sp>
      <p:pic>
        <p:nvPicPr>
          <p:cNvPr id="16" name="図 15" descr="スクリーンショット 2023-11-21 8.49.51.png">
            <a:extLst>
              <a:ext uri="{FF2B5EF4-FFF2-40B4-BE49-F238E27FC236}">
                <a16:creationId xmlns:a16="http://schemas.microsoft.com/office/drawing/2014/main" id="{E7CDDF2D-C3F3-44D9-A0A4-DF765FA5896C}"/>
              </a:ext>
            </a:extLst>
          </p:cNvPr>
          <p:cNvPicPr>
            <a:picLocks noChangeAspect="1"/>
          </p:cNvPicPr>
          <p:nvPr/>
        </p:nvPicPr>
        <p:blipFill rotWithShape="1">
          <a:blip r:embed="rId3">
            <a:extLst>
              <a:ext uri="{28A0092B-C50C-407E-A947-70E740481C1C}">
                <a14:useLocalDpi xmlns:a14="http://schemas.microsoft.com/office/drawing/2010/main" val="0"/>
              </a:ext>
            </a:extLst>
          </a:blip>
          <a:srcRect r="5464"/>
          <a:stretch/>
        </p:blipFill>
        <p:spPr>
          <a:xfrm>
            <a:off x="3495542" y="4934722"/>
            <a:ext cx="7920715" cy="964433"/>
          </a:xfrm>
          <a:prstGeom prst="rect">
            <a:avLst/>
          </a:prstGeom>
          <a:ln>
            <a:noFill/>
          </a:ln>
        </p:spPr>
      </p:pic>
      <p:cxnSp>
        <p:nvCxnSpPr>
          <p:cNvPr id="29" name="直線矢印コネクタ 28">
            <a:extLst>
              <a:ext uri="{FF2B5EF4-FFF2-40B4-BE49-F238E27FC236}">
                <a16:creationId xmlns:a16="http://schemas.microsoft.com/office/drawing/2014/main" id="{FA36855A-22FF-472F-8756-BA0267AF4C66}"/>
              </a:ext>
            </a:extLst>
          </p:cNvPr>
          <p:cNvCxnSpPr>
            <a:cxnSpLocks/>
          </p:cNvCxnSpPr>
          <p:nvPr/>
        </p:nvCxnSpPr>
        <p:spPr>
          <a:xfrm>
            <a:off x="5555512" y="5539563"/>
            <a:ext cx="104199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86E97FF-D9C7-42E4-8281-94FD784EF6C3}"/>
              </a:ext>
            </a:extLst>
          </p:cNvPr>
          <p:cNvSpPr txBox="1"/>
          <p:nvPr/>
        </p:nvSpPr>
        <p:spPr>
          <a:xfrm>
            <a:off x="6368902" y="6003808"/>
            <a:ext cx="2604959" cy="276999"/>
          </a:xfrm>
          <a:prstGeom prst="rect">
            <a:avLst/>
          </a:prstGeom>
          <a:noFill/>
        </p:spPr>
        <p:txBody>
          <a:bodyPr wrap="square">
            <a:spAutoFit/>
          </a:bodyPr>
          <a:lstStyle/>
          <a:p>
            <a:r>
              <a:rPr kumimoji="1" lang="ja-JP" altLang="en-US" sz="1200" dirty="0"/>
              <a:t>帯の長さが影響度の大きさに対応</a:t>
            </a:r>
            <a:endParaRPr lang="ja-JP" altLang="en-US" sz="1200" dirty="0"/>
          </a:p>
        </p:txBody>
      </p:sp>
      <p:cxnSp>
        <p:nvCxnSpPr>
          <p:cNvPr id="35" name="直線コネクタ 34">
            <a:extLst>
              <a:ext uri="{FF2B5EF4-FFF2-40B4-BE49-F238E27FC236}">
                <a16:creationId xmlns:a16="http://schemas.microsoft.com/office/drawing/2014/main" id="{B4A4577C-9D9A-4BD8-B4CC-D3B2121A1D70}"/>
              </a:ext>
            </a:extLst>
          </p:cNvPr>
          <p:cNvCxnSpPr/>
          <p:nvPr/>
        </p:nvCxnSpPr>
        <p:spPr>
          <a:xfrm>
            <a:off x="6368902" y="5539563"/>
            <a:ext cx="334926" cy="4740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781D61CA-55AE-4D13-A67F-C46C35D1DF70}"/>
              </a:ext>
            </a:extLst>
          </p:cNvPr>
          <p:cNvSpPr txBox="1"/>
          <p:nvPr/>
        </p:nvSpPr>
        <p:spPr>
          <a:xfrm>
            <a:off x="5946564" y="4703868"/>
            <a:ext cx="2604959" cy="276999"/>
          </a:xfrm>
          <a:prstGeom prst="rect">
            <a:avLst/>
          </a:prstGeom>
          <a:noFill/>
        </p:spPr>
        <p:txBody>
          <a:bodyPr wrap="square">
            <a:spAutoFit/>
          </a:bodyPr>
          <a:lstStyle/>
          <a:p>
            <a:r>
              <a:rPr lang="ja-JP" altLang="en-US" sz="1200" u="sng" dirty="0"/>
              <a:t>影響度の意味（イメージ図）</a:t>
            </a:r>
          </a:p>
        </p:txBody>
      </p:sp>
      <p:sp>
        <p:nvSpPr>
          <p:cNvPr id="56" name="正方形/長方形 55">
            <a:extLst>
              <a:ext uri="{FF2B5EF4-FFF2-40B4-BE49-F238E27FC236}">
                <a16:creationId xmlns:a16="http://schemas.microsoft.com/office/drawing/2014/main" id="{E2662728-9700-456B-8D87-F1433869D8D8}"/>
              </a:ext>
            </a:extLst>
          </p:cNvPr>
          <p:cNvSpPr/>
          <p:nvPr/>
        </p:nvSpPr>
        <p:spPr>
          <a:xfrm>
            <a:off x="560673" y="1280643"/>
            <a:ext cx="2698175" cy="4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➂ヒートマップの作成</a:t>
            </a:r>
          </a:p>
        </p:txBody>
      </p:sp>
      <p:sp>
        <p:nvSpPr>
          <p:cNvPr id="57" name="正方形/長方形 56">
            <a:extLst>
              <a:ext uri="{FF2B5EF4-FFF2-40B4-BE49-F238E27FC236}">
                <a16:creationId xmlns:a16="http://schemas.microsoft.com/office/drawing/2014/main" id="{580A98E8-AA0A-4F88-B970-919DFCDE80DA}"/>
              </a:ext>
            </a:extLst>
          </p:cNvPr>
          <p:cNvSpPr/>
          <p:nvPr/>
        </p:nvSpPr>
        <p:spPr>
          <a:xfrm>
            <a:off x="3363209" y="1280643"/>
            <a:ext cx="8268118" cy="4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補足：ヒートマップの意味合い</a:t>
            </a:r>
          </a:p>
        </p:txBody>
      </p:sp>
      <p:sp>
        <p:nvSpPr>
          <p:cNvPr id="59" name="正方形/長方形 58">
            <a:extLst>
              <a:ext uri="{FF2B5EF4-FFF2-40B4-BE49-F238E27FC236}">
                <a16:creationId xmlns:a16="http://schemas.microsoft.com/office/drawing/2014/main" id="{86E84C92-6E5A-4457-BF84-39EC0B1B6C14}"/>
              </a:ext>
            </a:extLst>
          </p:cNvPr>
          <p:cNvSpPr/>
          <p:nvPr/>
        </p:nvSpPr>
        <p:spPr>
          <a:xfrm>
            <a:off x="3363209" y="1856273"/>
            <a:ext cx="8268118" cy="57326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6190836B-7C42-44F7-8EDD-F4B0F9896820}"/>
              </a:ext>
            </a:extLst>
          </p:cNvPr>
          <p:cNvSpPr/>
          <p:nvPr/>
        </p:nvSpPr>
        <p:spPr>
          <a:xfrm>
            <a:off x="3363209" y="2480239"/>
            <a:ext cx="8268118" cy="9644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D666CFBF-F009-48C2-8AC5-DA42AE37007D}"/>
              </a:ext>
            </a:extLst>
          </p:cNvPr>
          <p:cNvSpPr/>
          <p:nvPr/>
        </p:nvSpPr>
        <p:spPr>
          <a:xfrm>
            <a:off x="3363209" y="3495371"/>
            <a:ext cx="8268118" cy="278543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吹き出し: 角を丸めた四角形 63">
            <a:extLst>
              <a:ext uri="{FF2B5EF4-FFF2-40B4-BE49-F238E27FC236}">
                <a16:creationId xmlns:a16="http://schemas.microsoft.com/office/drawing/2014/main" id="{A63B4016-F2AA-4A29-A624-55B5FE098714}"/>
              </a:ext>
            </a:extLst>
          </p:cNvPr>
          <p:cNvSpPr/>
          <p:nvPr/>
        </p:nvSpPr>
        <p:spPr>
          <a:xfrm>
            <a:off x="1156578" y="2142906"/>
            <a:ext cx="2089035" cy="1513984"/>
          </a:xfrm>
          <a:prstGeom prst="wedgeRoundRectCallout">
            <a:avLst>
              <a:gd name="adj1" fmla="val -67369"/>
              <a:gd name="adj2" fmla="val 4742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0" dirty="0">
                <a:solidFill>
                  <a:schemeClr val="tx1"/>
                </a:solidFill>
              </a:rPr>
              <a:t>１つ１つのデータ（１週間毎など）に対して影響度を表示すること</a:t>
            </a:r>
            <a:r>
              <a:rPr lang="ja-JP" altLang="en-US" sz="1200" dirty="0">
                <a:solidFill>
                  <a:schemeClr val="tx1"/>
                </a:solidFill>
              </a:rPr>
              <a:t>も</a:t>
            </a:r>
            <a:r>
              <a:rPr lang="ja-JP" altLang="en-US" sz="1200" b="0" dirty="0">
                <a:solidFill>
                  <a:schemeClr val="tx1"/>
                </a:solidFill>
              </a:rPr>
              <a:t>できますが、今回は生革部さんのアイデアに基づいて品番単位で集計して表示します</a:t>
            </a:r>
            <a:endParaRPr lang="en-US" altLang="ja-JP" sz="1200" b="0" dirty="0">
              <a:solidFill>
                <a:schemeClr val="tx1"/>
              </a:solidFill>
            </a:endParaRPr>
          </a:p>
        </p:txBody>
      </p:sp>
    </p:spTree>
    <p:extLst>
      <p:ext uri="{BB962C8B-B14F-4D97-AF65-F5344CB8AC3E}">
        <p14:creationId xmlns:p14="http://schemas.microsoft.com/office/powerpoint/2010/main" val="45988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EA332B-CA26-4CFE-8516-B51C46A20CE8}"/>
              </a:ext>
            </a:extLst>
          </p:cNvPr>
          <p:cNvSpPr>
            <a:spLocks noGrp="1"/>
          </p:cNvSpPr>
          <p:nvPr>
            <p:ph type="body" sz="quarter" idx="18"/>
          </p:nvPr>
        </p:nvSpPr>
        <p:spPr/>
        <p:txBody>
          <a:bodyPr/>
          <a:lstStyle/>
          <a:p>
            <a:r>
              <a:rPr kumimoji="1" lang="ja-JP" altLang="en-US" sz="1800" b="0" dirty="0"/>
              <a:t>例として、</a:t>
            </a:r>
            <a:r>
              <a:rPr lang="ja-JP" altLang="en-US" sz="1800" b="0" dirty="0"/>
              <a:t>発見する要素を社内</a:t>
            </a:r>
            <a:r>
              <a:rPr lang="en-US" altLang="ja-JP" sz="1800" b="0" dirty="0"/>
              <a:t>LT/</a:t>
            </a:r>
            <a:r>
              <a:rPr lang="ja-JP" altLang="en-US" sz="1800" b="0" dirty="0"/>
              <a:t>設計値とした時の結果を以下に示します。</a:t>
            </a:r>
            <a:endParaRPr lang="en-US" altLang="ja-JP" sz="1800" b="0" dirty="0"/>
          </a:p>
          <a:p>
            <a:endParaRPr lang="en-US" altLang="ja-JP" sz="1800" b="0" dirty="0"/>
          </a:p>
          <a:p>
            <a:endParaRPr lang="en-US" altLang="ja-JP" sz="1800" b="0" dirty="0"/>
          </a:p>
        </p:txBody>
      </p:sp>
      <p:sp>
        <p:nvSpPr>
          <p:cNvPr id="3" name="テキスト プレースホルダー 2">
            <a:extLst>
              <a:ext uri="{FF2B5EF4-FFF2-40B4-BE49-F238E27FC236}">
                <a16:creationId xmlns:a16="http://schemas.microsoft.com/office/drawing/2014/main" id="{B449A3C6-08D8-4644-88E0-7CC16D5969FD}"/>
              </a:ext>
            </a:extLst>
          </p:cNvPr>
          <p:cNvSpPr>
            <a:spLocks noGrp="1"/>
          </p:cNvSpPr>
          <p:nvPr>
            <p:ph type="body" sz="quarter" idx="20"/>
          </p:nvPr>
        </p:nvSpPr>
        <p:spPr/>
        <p:txBody>
          <a:bodyPr/>
          <a:lstStyle/>
          <a:p>
            <a:r>
              <a:rPr kumimoji="1" lang="ja-JP" altLang="en-US" dirty="0"/>
              <a:t>実際の結果について（詳細結果など</a:t>
            </a:r>
            <a:r>
              <a:rPr lang="ja-JP" altLang="en-US" sz="2400" dirty="0"/>
              <a:t>は別ページに記載）</a:t>
            </a:r>
            <a:endParaRPr kumimoji="1" lang="ja-JP" altLang="en-US" dirty="0"/>
          </a:p>
        </p:txBody>
      </p:sp>
      <p:sp>
        <p:nvSpPr>
          <p:cNvPr id="4" name="日付プレースホルダー 3">
            <a:extLst>
              <a:ext uri="{FF2B5EF4-FFF2-40B4-BE49-F238E27FC236}">
                <a16:creationId xmlns:a16="http://schemas.microsoft.com/office/drawing/2014/main" id="{6969A251-3BC5-4077-BEAA-CE3141861658}"/>
              </a:ext>
            </a:extLst>
          </p:cNvPr>
          <p:cNvSpPr>
            <a:spLocks noGrp="1"/>
          </p:cNvSpPr>
          <p:nvPr>
            <p:ph type="dt" sz="half" idx="19"/>
          </p:nvPr>
        </p:nvSpPr>
        <p:spPr/>
        <p:txBody>
          <a:bodyPr/>
          <a:lstStyle/>
          <a:p>
            <a:fld id="{FCAFAC13-DB77-42F2-BE26-45BA5532FD50}" type="datetime4">
              <a:rPr lang="en-US" altLang="ja-JP" smtClean="0"/>
              <a:pPr/>
              <a:t>November 23, 2023</a:t>
            </a:fld>
            <a:endParaRPr lang="en-US" dirty="0"/>
          </a:p>
        </p:txBody>
      </p:sp>
      <p:pic>
        <p:nvPicPr>
          <p:cNvPr id="5" name="図 4" descr="kari_SHAP.png">
            <a:extLst>
              <a:ext uri="{FF2B5EF4-FFF2-40B4-BE49-F238E27FC236}">
                <a16:creationId xmlns:a16="http://schemas.microsoft.com/office/drawing/2014/main" id="{50911117-FF06-43B6-BAD4-A2F77CC7F6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62" t="11019" r="17464" b="5261"/>
          <a:stretch/>
        </p:blipFill>
        <p:spPr>
          <a:xfrm>
            <a:off x="5518298" y="3419543"/>
            <a:ext cx="3867002" cy="2776536"/>
          </a:xfrm>
          <a:prstGeom prst="rect">
            <a:avLst/>
          </a:prstGeom>
        </p:spPr>
      </p:pic>
      <p:sp>
        <p:nvSpPr>
          <p:cNvPr id="35" name="正方形/長方形 34">
            <a:extLst>
              <a:ext uri="{FF2B5EF4-FFF2-40B4-BE49-F238E27FC236}">
                <a16:creationId xmlns:a16="http://schemas.microsoft.com/office/drawing/2014/main" id="{289B0E03-5506-447F-A23A-D1FF4777B435}"/>
              </a:ext>
            </a:extLst>
          </p:cNvPr>
          <p:cNvSpPr/>
          <p:nvPr/>
        </p:nvSpPr>
        <p:spPr>
          <a:xfrm>
            <a:off x="505199" y="1978262"/>
            <a:ext cx="1877042" cy="3539430"/>
          </a:xfrm>
          <a:prstGeom prst="rect">
            <a:avLst/>
          </a:prstGeom>
        </p:spPr>
        <p:txBody>
          <a:bodyPr wrap="square" numCol="1">
            <a:spAutoFit/>
          </a:bodyPr>
          <a:lstStyle/>
          <a:p>
            <a:r>
              <a:rPr lang="ja-JP" altLang="en-US" sz="1400" dirty="0">
                <a:solidFill>
                  <a:schemeClr val="accent5"/>
                </a:solidFill>
              </a:rPr>
              <a:t>➀収容数</a:t>
            </a:r>
            <a:endParaRPr lang="en-US" altLang="ja-JP" sz="1400" dirty="0">
              <a:solidFill>
                <a:schemeClr val="accent5"/>
              </a:solidFill>
            </a:endParaRPr>
          </a:p>
          <a:p>
            <a:r>
              <a:rPr lang="ja-JP" altLang="en-US" sz="1400" dirty="0">
                <a:solidFill>
                  <a:schemeClr val="accent5"/>
                </a:solidFill>
              </a:rPr>
              <a:t>➁納入回数（便）</a:t>
            </a:r>
            <a:endParaRPr lang="en-US" altLang="ja-JP" sz="1400" dirty="0">
              <a:solidFill>
                <a:schemeClr val="accent5"/>
              </a:solidFill>
            </a:endParaRPr>
          </a:p>
          <a:p>
            <a:r>
              <a:rPr lang="ja-JP" altLang="en-US" sz="1400" dirty="0">
                <a:solidFill>
                  <a:schemeClr val="accent5"/>
                </a:solidFill>
              </a:rPr>
              <a:t>➂納入回数（遅れ）</a:t>
            </a:r>
            <a:endParaRPr lang="en-US" altLang="ja-JP" sz="1400" dirty="0">
              <a:solidFill>
                <a:schemeClr val="accent5"/>
              </a:solidFill>
            </a:endParaRPr>
          </a:p>
          <a:p>
            <a:r>
              <a:rPr lang="ja-JP" altLang="en-US" sz="1400" dirty="0">
                <a:solidFill>
                  <a:schemeClr val="accent5"/>
                </a:solidFill>
              </a:rPr>
              <a:t>④基準在庫日数</a:t>
            </a:r>
            <a:endParaRPr lang="en-US" altLang="ja-JP" sz="1400" dirty="0">
              <a:solidFill>
                <a:schemeClr val="accent5"/>
              </a:solidFill>
            </a:endParaRPr>
          </a:p>
          <a:p>
            <a:r>
              <a:rPr lang="ja-JP" altLang="en-US" sz="1400" dirty="0">
                <a:solidFill>
                  <a:schemeClr val="accent5"/>
                </a:solidFill>
              </a:rPr>
              <a:t>⑤基準在庫枚数</a:t>
            </a:r>
            <a:endParaRPr lang="en-US" altLang="ja-JP" sz="1400" dirty="0">
              <a:solidFill>
                <a:schemeClr val="accent5"/>
              </a:solidFill>
            </a:endParaRPr>
          </a:p>
          <a:p>
            <a:r>
              <a:rPr lang="ja-JP" altLang="en-US" sz="1400" dirty="0">
                <a:solidFill>
                  <a:schemeClr val="accent5"/>
                </a:solidFill>
              </a:rPr>
              <a:t>⑥組立時間稼働率</a:t>
            </a:r>
            <a:endParaRPr lang="en-US" altLang="ja-JP" sz="1400" dirty="0">
              <a:solidFill>
                <a:schemeClr val="accent5"/>
              </a:solidFill>
            </a:endParaRPr>
          </a:p>
          <a:p>
            <a:r>
              <a:rPr lang="ja-JP" altLang="en-US" sz="1400" dirty="0">
                <a:solidFill>
                  <a:schemeClr val="accent5"/>
                </a:solidFill>
              </a:rPr>
              <a:t>⑦便</a:t>
            </a:r>
            <a:r>
              <a:rPr lang="en-US" altLang="ja-JP" sz="1400" dirty="0">
                <a:solidFill>
                  <a:schemeClr val="accent5"/>
                </a:solidFill>
              </a:rPr>
              <a:t>Ave</a:t>
            </a:r>
          </a:p>
          <a:p>
            <a:r>
              <a:rPr lang="ja-JP" altLang="en-US" sz="1400" dirty="0">
                <a:solidFill>
                  <a:schemeClr val="accent5"/>
                </a:solidFill>
              </a:rPr>
              <a:t>⑧加工数</a:t>
            </a:r>
            <a:endParaRPr lang="en-US" altLang="ja-JP" sz="1400" dirty="0">
              <a:solidFill>
                <a:schemeClr val="accent5"/>
              </a:solidFill>
            </a:endParaRPr>
          </a:p>
          <a:p>
            <a:r>
              <a:rPr lang="ja-JP" altLang="en-US" sz="1400" dirty="0">
                <a:solidFill>
                  <a:schemeClr val="accent5"/>
                </a:solidFill>
              </a:rPr>
              <a:t>⑨不等ピッチ</a:t>
            </a:r>
            <a:endParaRPr lang="en-US" altLang="ja-JP" sz="1400" dirty="0">
              <a:solidFill>
                <a:schemeClr val="accent5"/>
              </a:solidFill>
            </a:endParaRPr>
          </a:p>
          <a:p>
            <a:r>
              <a:rPr lang="ja-JP" altLang="en-US" sz="1400" dirty="0">
                <a:solidFill>
                  <a:schemeClr val="accent5"/>
                </a:solidFill>
              </a:rPr>
              <a:t>⑩納入数</a:t>
            </a:r>
            <a:r>
              <a:rPr lang="ja-JP" altLang="ja-JP" sz="1400" dirty="0">
                <a:solidFill>
                  <a:schemeClr val="accent5"/>
                </a:solidFill>
              </a:rPr>
              <a:t>/</a:t>
            </a:r>
            <a:r>
              <a:rPr lang="ja-JP" altLang="en-US" sz="1400" dirty="0">
                <a:solidFill>
                  <a:schemeClr val="accent5"/>
                </a:solidFill>
              </a:rPr>
              <a:t>日量数</a:t>
            </a:r>
            <a:endParaRPr lang="en-US" altLang="ja-JP" sz="1400" dirty="0">
              <a:solidFill>
                <a:schemeClr val="accent5"/>
              </a:solidFill>
            </a:endParaRPr>
          </a:p>
          <a:p>
            <a:r>
              <a:rPr lang="ja-JP" altLang="en-US" sz="1400" dirty="0">
                <a:solidFill>
                  <a:schemeClr val="accent5"/>
                </a:solidFill>
              </a:rPr>
              <a:t>⑪入庫数</a:t>
            </a:r>
            <a:r>
              <a:rPr lang="en-US" altLang="ja-JP" sz="1400" dirty="0">
                <a:solidFill>
                  <a:schemeClr val="accent5"/>
                </a:solidFill>
              </a:rPr>
              <a:t>/</a:t>
            </a:r>
            <a:r>
              <a:rPr lang="ja-JP" altLang="en-US" sz="1400" dirty="0">
                <a:solidFill>
                  <a:schemeClr val="accent5"/>
                </a:solidFill>
              </a:rPr>
              <a:t>納入数</a:t>
            </a:r>
            <a:endParaRPr lang="en-US" altLang="ja-JP" sz="1400" dirty="0">
              <a:solidFill>
                <a:schemeClr val="accent5"/>
              </a:solidFill>
            </a:endParaRPr>
          </a:p>
          <a:p>
            <a:r>
              <a:rPr lang="ja-JP" altLang="en-US" sz="1400" dirty="0">
                <a:solidFill>
                  <a:schemeClr val="accent5"/>
                </a:solidFill>
              </a:rPr>
              <a:t>⑫出庫数</a:t>
            </a:r>
            <a:r>
              <a:rPr lang="en-US" altLang="ja-JP" sz="1400" dirty="0">
                <a:solidFill>
                  <a:schemeClr val="accent5"/>
                </a:solidFill>
              </a:rPr>
              <a:t>/</a:t>
            </a:r>
            <a:r>
              <a:rPr lang="ja-JP" altLang="en-US" sz="1400" dirty="0">
                <a:solidFill>
                  <a:schemeClr val="accent5"/>
                </a:solidFill>
              </a:rPr>
              <a:t>入庫数</a:t>
            </a:r>
            <a:endParaRPr lang="en-US" altLang="ja-JP" sz="1400" dirty="0">
              <a:solidFill>
                <a:schemeClr val="accent5"/>
              </a:solidFill>
            </a:endParaRPr>
          </a:p>
          <a:p>
            <a:r>
              <a:rPr lang="ja-JP" altLang="en-US" sz="1400" dirty="0">
                <a:solidFill>
                  <a:schemeClr val="accent5"/>
                </a:solidFill>
              </a:rPr>
              <a:t>⑬回収数</a:t>
            </a:r>
            <a:r>
              <a:rPr lang="en-US" altLang="ja-JP" sz="1400" dirty="0">
                <a:solidFill>
                  <a:schemeClr val="accent5"/>
                </a:solidFill>
              </a:rPr>
              <a:t>/</a:t>
            </a:r>
            <a:r>
              <a:rPr lang="ja-JP" altLang="en-US" sz="1400" dirty="0">
                <a:solidFill>
                  <a:schemeClr val="accent5"/>
                </a:solidFill>
              </a:rPr>
              <a:t>出庫数</a:t>
            </a:r>
            <a:endParaRPr lang="en-US" altLang="ja-JP" sz="1400" dirty="0">
              <a:solidFill>
                <a:schemeClr val="accent5"/>
              </a:solidFill>
            </a:endParaRPr>
          </a:p>
          <a:p>
            <a:r>
              <a:rPr lang="ja-JP" altLang="en-US" sz="1400" dirty="0">
                <a:solidFill>
                  <a:schemeClr val="accent5"/>
                </a:solidFill>
              </a:rPr>
              <a:t>⑭仕入先</a:t>
            </a:r>
            <a:endParaRPr lang="en-US" altLang="ja-JP" sz="1400" dirty="0">
              <a:solidFill>
                <a:schemeClr val="accent5"/>
              </a:solidFill>
            </a:endParaRPr>
          </a:p>
          <a:p>
            <a:r>
              <a:rPr lang="ja-JP" altLang="en-US" sz="1400" dirty="0">
                <a:solidFill>
                  <a:schemeClr val="accent5"/>
                </a:solidFill>
              </a:rPr>
              <a:t>⑮箱種</a:t>
            </a:r>
            <a:endParaRPr lang="en-US" altLang="ja-JP" sz="1400" dirty="0">
              <a:solidFill>
                <a:schemeClr val="accent5"/>
              </a:solidFill>
            </a:endParaRPr>
          </a:p>
          <a:p>
            <a:r>
              <a:rPr lang="ja-JP" altLang="en-US" sz="1400" dirty="0">
                <a:solidFill>
                  <a:schemeClr val="accent5"/>
                </a:solidFill>
              </a:rPr>
              <a:t>⑯使用工程</a:t>
            </a:r>
            <a:endParaRPr lang="en-US" altLang="ja-JP" sz="1400" dirty="0">
              <a:solidFill>
                <a:schemeClr val="accent5"/>
              </a:solidFill>
            </a:endParaRPr>
          </a:p>
        </p:txBody>
      </p:sp>
      <p:sp>
        <p:nvSpPr>
          <p:cNvPr id="36" name="右中かっこ 35">
            <a:extLst>
              <a:ext uri="{FF2B5EF4-FFF2-40B4-BE49-F238E27FC236}">
                <a16:creationId xmlns:a16="http://schemas.microsoft.com/office/drawing/2014/main" id="{7805318D-C0F9-4817-97F7-8CFE62B90C25}"/>
              </a:ext>
            </a:extLst>
          </p:cNvPr>
          <p:cNvSpPr/>
          <p:nvPr/>
        </p:nvSpPr>
        <p:spPr>
          <a:xfrm>
            <a:off x="2041310" y="1978262"/>
            <a:ext cx="300587" cy="3427014"/>
          </a:xfrm>
          <a:prstGeom prst="rightBrace">
            <a:avLst>
              <a:gd name="adj1" fmla="val 8333"/>
              <a:gd name="adj2" fmla="val 350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accent5"/>
              </a:solidFill>
            </a:endParaRPr>
          </a:p>
        </p:txBody>
      </p:sp>
      <p:sp>
        <p:nvSpPr>
          <p:cNvPr id="37" name="正方形/長方形 36">
            <a:extLst>
              <a:ext uri="{FF2B5EF4-FFF2-40B4-BE49-F238E27FC236}">
                <a16:creationId xmlns:a16="http://schemas.microsoft.com/office/drawing/2014/main" id="{134C2856-10F5-4DBA-8FDA-0FBE75C5E73A}"/>
              </a:ext>
            </a:extLst>
          </p:cNvPr>
          <p:cNvSpPr/>
          <p:nvPr/>
        </p:nvSpPr>
        <p:spPr>
          <a:xfrm>
            <a:off x="2528160" y="2852858"/>
            <a:ext cx="901700" cy="756895"/>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bg1"/>
                </a:solidFill>
              </a:rPr>
              <a:t>複雑な</a:t>
            </a:r>
            <a:endParaRPr lang="en-US" altLang="ja-JP" sz="1200" dirty="0">
              <a:solidFill>
                <a:schemeClr val="bg1"/>
              </a:solidFill>
            </a:endParaRPr>
          </a:p>
          <a:p>
            <a:pPr algn="ctr"/>
            <a:r>
              <a:rPr lang="ja-JP" altLang="en-US" sz="1200" dirty="0">
                <a:solidFill>
                  <a:schemeClr val="bg1"/>
                </a:solidFill>
              </a:rPr>
              <a:t>関係？</a:t>
            </a:r>
            <a:endParaRPr kumimoji="1" lang="ja-JP" altLang="en-US" sz="1200" dirty="0">
              <a:solidFill>
                <a:schemeClr val="bg1"/>
              </a:solidFill>
            </a:endParaRPr>
          </a:p>
        </p:txBody>
      </p:sp>
      <p:sp>
        <p:nvSpPr>
          <p:cNvPr id="38" name="右矢印 44">
            <a:extLst>
              <a:ext uri="{FF2B5EF4-FFF2-40B4-BE49-F238E27FC236}">
                <a16:creationId xmlns:a16="http://schemas.microsoft.com/office/drawing/2014/main" id="{99D54CAA-D9CB-4CC2-8C4F-E87CEE1A635C}"/>
              </a:ext>
            </a:extLst>
          </p:cNvPr>
          <p:cNvSpPr/>
          <p:nvPr/>
        </p:nvSpPr>
        <p:spPr>
          <a:xfrm>
            <a:off x="2143999" y="3029498"/>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右矢印 44">
            <a:extLst>
              <a:ext uri="{FF2B5EF4-FFF2-40B4-BE49-F238E27FC236}">
                <a16:creationId xmlns:a16="http://schemas.microsoft.com/office/drawing/2014/main" id="{2FDFC2AF-7F7F-4298-81CF-8968EBA3F4B2}"/>
              </a:ext>
            </a:extLst>
          </p:cNvPr>
          <p:cNvSpPr/>
          <p:nvPr/>
        </p:nvSpPr>
        <p:spPr>
          <a:xfrm>
            <a:off x="3513633" y="3057682"/>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4FBC233-655C-44DE-AE8A-A6C2F35CA63D}"/>
              </a:ext>
            </a:extLst>
          </p:cNvPr>
          <p:cNvSpPr txBox="1"/>
          <p:nvPr/>
        </p:nvSpPr>
        <p:spPr>
          <a:xfrm>
            <a:off x="3801030" y="3076871"/>
            <a:ext cx="1266442" cy="276999"/>
          </a:xfrm>
          <a:prstGeom prst="rect">
            <a:avLst/>
          </a:prstGeom>
          <a:noFill/>
        </p:spPr>
        <p:txBody>
          <a:bodyPr wrap="square">
            <a:spAutoFit/>
          </a:bodyPr>
          <a:lstStyle/>
          <a:p>
            <a:pPr algn="ctr"/>
            <a:r>
              <a:rPr kumimoji="1" lang="ja-JP" altLang="en-US" sz="1200" dirty="0">
                <a:solidFill>
                  <a:schemeClr val="accent6"/>
                </a:solidFill>
              </a:rPr>
              <a:t>社内</a:t>
            </a:r>
            <a:r>
              <a:rPr lang="en-US" altLang="ja-JP" sz="1200" dirty="0">
                <a:solidFill>
                  <a:schemeClr val="accent6"/>
                </a:solidFill>
              </a:rPr>
              <a:t>LT/</a:t>
            </a:r>
            <a:r>
              <a:rPr lang="ja-JP" altLang="en-US" sz="1200" dirty="0">
                <a:solidFill>
                  <a:schemeClr val="accent6"/>
                </a:solidFill>
              </a:rPr>
              <a:t>設計値</a:t>
            </a:r>
            <a:endParaRPr kumimoji="1" lang="en-US" altLang="ja-JP" sz="1200" dirty="0">
              <a:solidFill>
                <a:schemeClr val="accent6"/>
              </a:solidFill>
            </a:endParaRPr>
          </a:p>
        </p:txBody>
      </p:sp>
      <p:pic>
        <p:nvPicPr>
          <p:cNvPr id="41" name="Picture 2" descr="検索する人工知能のイラスト">
            <a:extLst>
              <a:ext uri="{FF2B5EF4-FFF2-40B4-BE49-F238E27FC236}">
                <a16:creationId xmlns:a16="http://schemas.microsoft.com/office/drawing/2014/main" id="{6DC64E93-82F2-4071-BF5C-9BCF4036E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24" y="4638873"/>
            <a:ext cx="846371" cy="84637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矢印コネクタ 42">
            <a:extLst>
              <a:ext uri="{FF2B5EF4-FFF2-40B4-BE49-F238E27FC236}">
                <a16:creationId xmlns:a16="http://schemas.microsoft.com/office/drawing/2014/main" id="{F4522B1F-5C14-4351-8F29-1A357CAD0D1F}"/>
              </a:ext>
            </a:extLst>
          </p:cNvPr>
          <p:cNvCxnSpPr>
            <a:stCxn id="41" idx="0"/>
            <a:endCxn id="37" idx="2"/>
          </p:cNvCxnSpPr>
          <p:nvPr/>
        </p:nvCxnSpPr>
        <p:spPr>
          <a:xfrm flipV="1">
            <a:off x="2979010" y="3609753"/>
            <a:ext cx="0" cy="10291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5D8DB11-2A9D-4404-A026-7A0002E08170}"/>
              </a:ext>
            </a:extLst>
          </p:cNvPr>
          <p:cNvSpPr txBox="1"/>
          <p:nvPr/>
        </p:nvSpPr>
        <p:spPr>
          <a:xfrm>
            <a:off x="2927971" y="4100336"/>
            <a:ext cx="573828" cy="307777"/>
          </a:xfrm>
          <a:prstGeom prst="rect">
            <a:avLst/>
          </a:prstGeom>
          <a:noFill/>
        </p:spPr>
        <p:txBody>
          <a:bodyPr wrap="square">
            <a:spAutoFit/>
          </a:bodyPr>
          <a:lstStyle/>
          <a:p>
            <a:pPr algn="ctr"/>
            <a:r>
              <a:rPr kumimoji="1" lang="ja-JP" altLang="en-US" sz="1400" dirty="0"/>
              <a:t>学習</a:t>
            </a:r>
          </a:p>
        </p:txBody>
      </p:sp>
      <p:sp>
        <p:nvSpPr>
          <p:cNvPr id="46" name="テキスト ボックス 45">
            <a:extLst>
              <a:ext uri="{FF2B5EF4-FFF2-40B4-BE49-F238E27FC236}">
                <a16:creationId xmlns:a16="http://schemas.microsoft.com/office/drawing/2014/main" id="{3907BD0C-A3D0-4970-9BF9-22137A07249D}"/>
              </a:ext>
            </a:extLst>
          </p:cNvPr>
          <p:cNvSpPr txBox="1"/>
          <p:nvPr/>
        </p:nvSpPr>
        <p:spPr>
          <a:xfrm>
            <a:off x="2602654" y="5492384"/>
            <a:ext cx="1032624" cy="307777"/>
          </a:xfrm>
          <a:prstGeom prst="rect">
            <a:avLst/>
          </a:prstGeom>
          <a:noFill/>
        </p:spPr>
        <p:txBody>
          <a:bodyPr wrap="square">
            <a:spAutoFit/>
          </a:bodyPr>
          <a:lstStyle/>
          <a:p>
            <a:r>
              <a:rPr kumimoji="1" lang="en-US" altLang="ja-JP" sz="1400" dirty="0"/>
              <a:t>AI</a:t>
            </a:r>
            <a:r>
              <a:rPr kumimoji="1" lang="ja-JP" altLang="en-US" sz="1400" dirty="0"/>
              <a:t>モデル</a:t>
            </a:r>
          </a:p>
        </p:txBody>
      </p:sp>
      <p:sp>
        <p:nvSpPr>
          <p:cNvPr id="58" name="ホームベース 21">
            <a:extLst>
              <a:ext uri="{FF2B5EF4-FFF2-40B4-BE49-F238E27FC236}">
                <a16:creationId xmlns:a16="http://schemas.microsoft.com/office/drawing/2014/main" id="{5283E0EF-9D39-4700-B370-869F6C1965F7}"/>
              </a:ext>
            </a:extLst>
          </p:cNvPr>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59" name="山形 22">
            <a:extLst>
              <a:ext uri="{FF2B5EF4-FFF2-40B4-BE49-F238E27FC236}">
                <a16:creationId xmlns:a16="http://schemas.microsoft.com/office/drawing/2014/main" id="{ECDA084D-31FB-4C65-AE55-0EC457E999EE}"/>
              </a:ext>
            </a:extLst>
          </p:cNvPr>
          <p:cNvSpPr/>
          <p:nvPr/>
        </p:nvSpPr>
        <p:spPr>
          <a:xfrm>
            <a:off x="4133849" y="1257300"/>
            <a:ext cx="1384449"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FFFFFF"/>
                </a:solidFill>
              </a:rPr>
              <a:t>➁省略</a:t>
            </a:r>
          </a:p>
        </p:txBody>
      </p:sp>
      <p:sp>
        <p:nvSpPr>
          <p:cNvPr id="60" name="山形 22">
            <a:extLst>
              <a:ext uri="{FF2B5EF4-FFF2-40B4-BE49-F238E27FC236}">
                <a16:creationId xmlns:a16="http://schemas.microsoft.com/office/drawing/2014/main" id="{9C5A88B6-40D7-440E-A944-E2555CCB31A7}"/>
              </a:ext>
            </a:extLst>
          </p:cNvPr>
          <p:cNvSpPr/>
          <p:nvPr/>
        </p:nvSpPr>
        <p:spPr>
          <a:xfrm>
            <a:off x="5388397" y="1257300"/>
            <a:ext cx="6396236"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rgbClr val="FFFFFF"/>
                </a:solidFill>
              </a:rPr>
              <a:t>➂ヒートマップ作成</a:t>
            </a:r>
            <a:endParaRPr kumimoji="1" lang="ja-JP" altLang="en-US" dirty="0">
              <a:solidFill>
                <a:srgbClr val="FFFFFF"/>
              </a:solidFill>
            </a:endParaRPr>
          </a:p>
        </p:txBody>
      </p:sp>
      <p:sp>
        <p:nvSpPr>
          <p:cNvPr id="63" name="テキスト ボックス 62">
            <a:extLst>
              <a:ext uri="{FF2B5EF4-FFF2-40B4-BE49-F238E27FC236}">
                <a16:creationId xmlns:a16="http://schemas.microsoft.com/office/drawing/2014/main" id="{CB833A3A-0C2C-4DED-8B27-F46E54386646}"/>
              </a:ext>
            </a:extLst>
          </p:cNvPr>
          <p:cNvSpPr txBox="1"/>
          <p:nvPr/>
        </p:nvSpPr>
        <p:spPr>
          <a:xfrm>
            <a:off x="2260167" y="5774852"/>
            <a:ext cx="2807305" cy="646331"/>
          </a:xfrm>
          <a:prstGeom prst="rect">
            <a:avLst/>
          </a:prstGeom>
          <a:solidFill>
            <a:srgbClr val="FFFF00"/>
          </a:solidFill>
        </p:spPr>
        <p:txBody>
          <a:bodyPr wrap="square">
            <a:spAutoFit/>
          </a:bodyPr>
          <a:lstStyle/>
          <a:p>
            <a:r>
              <a:rPr lang="ja-JP" altLang="en-US" sz="1200" b="0" dirty="0">
                <a:solidFill>
                  <a:schemeClr val="tx1"/>
                </a:solidFill>
              </a:rPr>
              <a:t>学習の結果、</a:t>
            </a:r>
            <a:endParaRPr lang="en-US" altLang="ja-JP" sz="1200" b="0" dirty="0">
              <a:solidFill>
                <a:schemeClr val="tx1"/>
              </a:solidFill>
            </a:endParaRPr>
          </a:p>
          <a:p>
            <a:r>
              <a:rPr lang="ja-JP" altLang="en-US" sz="1200" b="0" dirty="0">
                <a:solidFill>
                  <a:schemeClr val="tx1"/>
                </a:solidFill>
              </a:rPr>
              <a:t>未知のデータに対する予測精度</a:t>
            </a:r>
            <a:endParaRPr lang="en-US" altLang="ja-JP" sz="1200" b="0" dirty="0">
              <a:solidFill>
                <a:schemeClr val="tx1"/>
              </a:solidFill>
            </a:endParaRPr>
          </a:p>
          <a:p>
            <a:r>
              <a:rPr lang="ja-JP" altLang="en-US" sz="1200" dirty="0"/>
              <a:t>は誤差</a:t>
            </a:r>
            <a:r>
              <a:rPr lang="en-US" altLang="ja-JP" sz="1200" dirty="0"/>
              <a:t>±17%</a:t>
            </a:r>
            <a:r>
              <a:rPr lang="ja-JP" altLang="en-US" sz="1200" dirty="0"/>
              <a:t>（結果の信頼性が</a:t>
            </a:r>
            <a:r>
              <a:rPr lang="en-US" altLang="ja-JP" sz="1200" dirty="0"/>
              <a:t>83%</a:t>
            </a:r>
            <a:r>
              <a:rPr lang="ja-JP" altLang="en-US" sz="1200" dirty="0"/>
              <a:t>）</a:t>
            </a:r>
            <a:endParaRPr lang="en-US" altLang="ja-JP" sz="1200" b="0" dirty="0">
              <a:solidFill>
                <a:schemeClr val="tx1"/>
              </a:solidFill>
            </a:endParaRPr>
          </a:p>
        </p:txBody>
      </p:sp>
      <p:sp>
        <p:nvSpPr>
          <p:cNvPr id="70" name="右矢印 44">
            <a:extLst>
              <a:ext uri="{FF2B5EF4-FFF2-40B4-BE49-F238E27FC236}">
                <a16:creationId xmlns:a16="http://schemas.microsoft.com/office/drawing/2014/main" id="{7E260DD2-88C9-42CC-BF52-81284763FFD3}"/>
              </a:ext>
            </a:extLst>
          </p:cNvPr>
          <p:cNvSpPr/>
          <p:nvPr/>
        </p:nvSpPr>
        <p:spPr>
          <a:xfrm>
            <a:off x="3344844" y="4777409"/>
            <a:ext cx="1938086" cy="2961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92AA0AAA-C42A-4A5F-8D15-D8B42C9491E9}"/>
              </a:ext>
            </a:extLst>
          </p:cNvPr>
          <p:cNvSpPr txBox="1"/>
          <p:nvPr/>
        </p:nvSpPr>
        <p:spPr>
          <a:xfrm>
            <a:off x="3682422" y="5008981"/>
            <a:ext cx="1180586" cy="307777"/>
          </a:xfrm>
          <a:prstGeom prst="rect">
            <a:avLst/>
          </a:prstGeom>
          <a:noFill/>
        </p:spPr>
        <p:txBody>
          <a:bodyPr wrap="square">
            <a:spAutoFit/>
          </a:bodyPr>
          <a:lstStyle/>
          <a:p>
            <a:pPr algn="ctr"/>
            <a:r>
              <a:rPr kumimoji="1" lang="ja-JP" altLang="en-US" sz="1400" dirty="0"/>
              <a:t>影響度計算</a:t>
            </a:r>
          </a:p>
        </p:txBody>
      </p:sp>
      <p:sp>
        <p:nvSpPr>
          <p:cNvPr id="72" name="テキスト ボックス 71">
            <a:extLst>
              <a:ext uri="{FF2B5EF4-FFF2-40B4-BE49-F238E27FC236}">
                <a16:creationId xmlns:a16="http://schemas.microsoft.com/office/drawing/2014/main" id="{0BB7A0BA-68A2-477B-A450-680A1F293400}"/>
              </a:ext>
            </a:extLst>
          </p:cNvPr>
          <p:cNvSpPr txBox="1"/>
          <p:nvPr/>
        </p:nvSpPr>
        <p:spPr>
          <a:xfrm>
            <a:off x="173724" y="5485244"/>
            <a:ext cx="2354436" cy="307777"/>
          </a:xfrm>
          <a:prstGeom prst="rect">
            <a:avLst/>
          </a:prstGeom>
          <a:noFill/>
        </p:spPr>
        <p:txBody>
          <a:bodyPr wrap="square">
            <a:spAutoFit/>
          </a:bodyPr>
          <a:lstStyle/>
          <a:p>
            <a:pPr algn="ctr"/>
            <a:r>
              <a:rPr kumimoji="1" lang="en-US" altLang="ja-JP" sz="1400" dirty="0"/>
              <a:t>9</a:t>
            </a:r>
            <a:r>
              <a:rPr kumimoji="1" lang="ja-JP" altLang="en-US" sz="1400" dirty="0"/>
              <a:t>月のデータ（</a:t>
            </a:r>
            <a:r>
              <a:rPr kumimoji="1" lang="en-US" altLang="ja-JP" sz="1400" dirty="0"/>
              <a:t>1Y</a:t>
            </a:r>
            <a:r>
              <a:rPr kumimoji="1" lang="ja-JP" altLang="en-US" sz="1400" dirty="0"/>
              <a:t>の品番）</a:t>
            </a:r>
          </a:p>
        </p:txBody>
      </p:sp>
      <p:sp>
        <p:nvSpPr>
          <p:cNvPr id="73" name="テキスト ボックス 72">
            <a:extLst>
              <a:ext uri="{FF2B5EF4-FFF2-40B4-BE49-F238E27FC236}">
                <a16:creationId xmlns:a16="http://schemas.microsoft.com/office/drawing/2014/main" id="{EFBE50EC-300C-4B80-B6E7-B7ED7612E60A}"/>
              </a:ext>
            </a:extLst>
          </p:cNvPr>
          <p:cNvSpPr txBox="1"/>
          <p:nvPr/>
        </p:nvSpPr>
        <p:spPr>
          <a:xfrm>
            <a:off x="407368" y="5784762"/>
            <a:ext cx="1777359" cy="646331"/>
          </a:xfrm>
          <a:prstGeom prst="rect">
            <a:avLst/>
          </a:prstGeom>
          <a:solidFill>
            <a:srgbClr val="FFFF00"/>
          </a:solidFill>
        </p:spPr>
        <p:txBody>
          <a:bodyPr wrap="square">
            <a:spAutoFit/>
          </a:bodyPr>
          <a:lstStyle/>
          <a:p>
            <a:r>
              <a:rPr lang="ja-JP" altLang="en-US" sz="1200" dirty="0"/>
              <a:t>元アイデアに即して、影響する因子、</a:t>
            </a:r>
            <a:endParaRPr lang="en-US" altLang="ja-JP" sz="1200" dirty="0"/>
          </a:p>
          <a:p>
            <a:r>
              <a:rPr lang="ja-JP" altLang="en-US" sz="1200" dirty="0"/>
              <a:t>１</a:t>
            </a:r>
            <a:r>
              <a:rPr lang="en-US" altLang="ja-JP" sz="1200" dirty="0"/>
              <a:t>W</a:t>
            </a:r>
            <a:r>
              <a:rPr lang="ja-JP" altLang="en-US" sz="1200" dirty="0"/>
              <a:t>毎のデータを活用</a:t>
            </a:r>
            <a:endParaRPr lang="en-US" altLang="ja-JP" sz="1200" dirty="0"/>
          </a:p>
        </p:txBody>
      </p:sp>
    </p:spTree>
    <p:extLst>
      <p:ext uri="{BB962C8B-B14F-4D97-AF65-F5344CB8AC3E}">
        <p14:creationId xmlns:p14="http://schemas.microsoft.com/office/powerpoint/2010/main" val="162162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9A1F21-4A5F-4BE9-AF11-A6EF19D6BE17}"/>
              </a:ext>
            </a:extLst>
          </p:cNvPr>
          <p:cNvSpPr>
            <a:spLocks noGrp="1"/>
          </p:cNvSpPr>
          <p:nvPr>
            <p:ph type="body" sz="quarter" idx="18"/>
          </p:nvPr>
        </p:nvSpPr>
        <p:spPr/>
        <p:txBody>
          <a:bodyPr/>
          <a:lstStyle/>
          <a:p>
            <a:r>
              <a:rPr lang="ja-JP" altLang="en-US" sz="1800" b="0" dirty="0"/>
              <a:t>結果の信頼性を保証するためにも精度改善が必要</a:t>
            </a:r>
            <a:endParaRPr lang="en-US" altLang="ja-JP" sz="1800" b="0" dirty="0"/>
          </a:p>
          <a:p>
            <a:r>
              <a:rPr lang="ja-JP" altLang="en-US" sz="1800" b="0" dirty="0"/>
              <a:t>改めてモデルのインプットやアウトプット、ゴールを設定する必要があると思います</a:t>
            </a:r>
            <a:endParaRPr lang="en-US" altLang="ja-JP" sz="1800" b="0" dirty="0"/>
          </a:p>
          <a:p>
            <a:endParaRPr kumimoji="1" lang="en-US" altLang="ja-JP" sz="1800" b="0" dirty="0"/>
          </a:p>
        </p:txBody>
      </p:sp>
      <p:sp>
        <p:nvSpPr>
          <p:cNvPr id="3" name="テキスト プレースホルダー 2">
            <a:extLst>
              <a:ext uri="{FF2B5EF4-FFF2-40B4-BE49-F238E27FC236}">
                <a16:creationId xmlns:a16="http://schemas.microsoft.com/office/drawing/2014/main" id="{9BA0D052-E7B6-4633-A1A3-E5043EF7DB77}"/>
              </a:ext>
            </a:extLst>
          </p:cNvPr>
          <p:cNvSpPr>
            <a:spLocks noGrp="1"/>
          </p:cNvSpPr>
          <p:nvPr>
            <p:ph type="body" sz="quarter" idx="20"/>
          </p:nvPr>
        </p:nvSpPr>
        <p:spPr/>
        <p:txBody>
          <a:bodyPr/>
          <a:lstStyle/>
          <a:p>
            <a:r>
              <a:rPr lang="ja-JP" altLang="en-US" sz="2400" dirty="0"/>
              <a:t>開発上の課題や懸念点</a:t>
            </a:r>
            <a:endParaRPr kumimoji="1" lang="ja-JP" altLang="en-US" dirty="0"/>
          </a:p>
        </p:txBody>
      </p:sp>
      <p:sp>
        <p:nvSpPr>
          <p:cNvPr id="4" name="日付プレースホルダー 3">
            <a:extLst>
              <a:ext uri="{FF2B5EF4-FFF2-40B4-BE49-F238E27FC236}">
                <a16:creationId xmlns:a16="http://schemas.microsoft.com/office/drawing/2014/main" id="{C8500C64-85DB-4C84-ACC6-B8833391C45B}"/>
              </a:ext>
            </a:extLst>
          </p:cNvPr>
          <p:cNvSpPr>
            <a:spLocks noGrp="1"/>
          </p:cNvSpPr>
          <p:nvPr>
            <p:ph type="dt" sz="half" idx="19"/>
          </p:nvPr>
        </p:nvSpPr>
        <p:spPr/>
        <p:txBody>
          <a:bodyPr/>
          <a:lstStyle/>
          <a:p>
            <a:fld id="{FCAFAC13-DB77-42F2-BE26-45BA5532FD50}" type="datetime4">
              <a:rPr lang="en-US" altLang="ja-JP" smtClean="0"/>
              <a:pPr/>
              <a:t>November 23, 2023</a:t>
            </a:fld>
            <a:endParaRPr lang="en-US" dirty="0"/>
          </a:p>
        </p:txBody>
      </p:sp>
      <p:graphicFrame>
        <p:nvGraphicFramePr>
          <p:cNvPr id="5" name="表 5">
            <a:extLst>
              <a:ext uri="{FF2B5EF4-FFF2-40B4-BE49-F238E27FC236}">
                <a16:creationId xmlns:a16="http://schemas.microsoft.com/office/drawing/2014/main" id="{410648F6-0CBF-4DC1-8F5F-9FE05E127E95}"/>
              </a:ext>
            </a:extLst>
          </p:cNvPr>
          <p:cNvGraphicFramePr>
            <a:graphicFrameLocks noGrp="1"/>
          </p:cNvGraphicFramePr>
          <p:nvPr>
            <p:extLst>
              <p:ext uri="{D42A27DB-BD31-4B8C-83A1-F6EECF244321}">
                <p14:modId xmlns:p14="http://schemas.microsoft.com/office/powerpoint/2010/main" val="4218929398"/>
              </p:ext>
            </p:extLst>
          </p:nvPr>
        </p:nvGraphicFramePr>
        <p:xfrm>
          <a:off x="443077" y="3412876"/>
          <a:ext cx="11341554" cy="2992120"/>
        </p:xfrm>
        <a:graphic>
          <a:graphicData uri="http://schemas.openxmlformats.org/drawingml/2006/table">
            <a:tbl>
              <a:tblPr firstRow="1" bandRow="1">
                <a:tableStyleId>{5C22544A-7EE6-4342-B048-85BDC9FD1C3A}</a:tableStyleId>
              </a:tblPr>
              <a:tblGrid>
                <a:gridCol w="555544">
                  <a:extLst>
                    <a:ext uri="{9D8B030D-6E8A-4147-A177-3AD203B41FA5}">
                      <a16:colId xmlns:a16="http://schemas.microsoft.com/office/drawing/2014/main" val="78448438"/>
                    </a:ext>
                  </a:extLst>
                </a:gridCol>
                <a:gridCol w="5249779">
                  <a:extLst>
                    <a:ext uri="{9D8B030D-6E8A-4147-A177-3AD203B41FA5}">
                      <a16:colId xmlns:a16="http://schemas.microsoft.com/office/drawing/2014/main" val="107180289"/>
                    </a:ext>
                  </a:extLst>
                </a:gridCol>
                <a:gridCol w="5536231">
                  <a:extLst>
                    <a:ext uri="{9D8B030D-6E8A-4147-A177-3AD203B41FA5}">
                      <a16:colId xmlns:a16="http://schemas.microsoft.com/office/drawing/2014/main" val="2766736514"/>
                    </a:ext>
                  </a:extLst>
                </a:gridCol>
              </a:tblGrid>
              <a:tr h="370840">
                <a:tc>
                  <a:txBody>
                    <a:bodyPr/>
                    <a:lstStyle/>
                    <a:p>
                      <a:r>
                        <a:rPr kumimoji="1" lang="en-US" altLang="ja-JP" dirty="0"/>
                        <a:t>No.</a:t>
                      </a:r>
                      <a:endParaRPr kumimoji="1" lang="ja-JP" altLang="en-US" dirty="0"/>
                    </a:p>
                  </a:txBody>
                  <a:tcPr/>
                </a:tc>
                <a:tc>
                  <a:txBody>
                    <a:bodyPr/>
                    <a:lstStyle/>
                    <a:p>
                      <a:r>
                        <a:rPr kumimoji="1" lang="ja-JP" altLang="en-US" dirty="0"/>
                        <a:t>課題</a:t>
                      </a:r>
                    </a:p>
                  </a:txBody>
                  <a:tcPr/>
                </a:tc>
                <a:tc>
                  <a:txBody>
                    <a:bodyPr/>
                    <a:lstStyle/>
                    <a:p>
                      <a:r>
                        <a:rPr kumimoji="1" lang="ja-JP" altLang="en-US" dirty="0"/>
                        <a:t>懸念点</a:t>
                      </a:r>
                    </a:p>
                  </a:txBody>
                  <a:tcPr/>
                </a:tc>
                <a:extLst>
                  <a:ext uri="{0D108BD9-81ED-4DB2-BD59-A6C34878D82A}">
                    <a16:rowId xmlns:a16="http://schemas.microsoft.com/office/drawing/2014/main" val="78086130"/>
                  </a:ext>
                </a:extLst>
              </a:tr>
              <a:tr h="370840">
                <a:tc>
                  <a:txBody>
                    <a:bodyPr/>
                    <a:lstStyle/>
                    <a:p>
                      <a:pPr algn="ctr"/>
                      <a:r>
                        <a:rPr kumimoji="1" lang="en-US" altLang="ja-JP" sz="1400" dirty="0"/>
                        <a:t>1</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t>目標精度を設定すること</a:t>
                      </a:r>
                      <a:endParaRPr kumimoji="1" lang="en-US" altLang="ja-JP" sz="1400" b="1" dirty="0"/>
                    </a:p>
                    <a:p>
                      <a:r>
                        <a:rPr kumimoji="1" lang="ja-JP" altLang="en-US" sz="1400" dirty="0"/>
                        <a:t>■例</a:t>
                      </a:r>
                      <a:endParaRPr kumimoji="1" lang="en-US" altLang="ja-JP" sz="1400" dirty="0"/>
                    </a:p>
                    <a:p>
                      <a:r>
                        <a:rPr kumimoji="1" lang="ja-JP" altLang="en-US" sz="1400" dirty="0"/>
                        <a:t>・「発見する要素」の予測精度：誤差</a:t>
                      </a:r>
                      <a:r>
                        <a:rPr kumimoji="1" lang="en-US" altLang="ja-JP" sz="1400" dirty="0"/>
                        <a:t>±5%</a:t>
                      </a:r>
                      <a:r>
                        <a:rPr kumimoji="1" lang="ja-JP" altLang="en-US" sz="1400" dirty="0"/>
                        <a:t>？</a:t>
                      </a:r>
                      <a:r>
                        <a:rPr kumimoji="1" lang="en-US" altLang="ja-JP" sz="1400" dirty="0"/>
                        <a:t>±10%</a:t>
                      </a:r>
                      <a:r>
                        <a:rPr kumimoji="1" lang="ja-JP" altLang="en-US" sz="1400" dirty="0"/>
                        <a:t>？</a:t>
                      </a:r>
                      <a:endParaRPr kumimoji="1" lang="en-US" altLang="ja-JP" sz="1400" dirty="0"/>
                    </a:p>
                    <a:p>
                      <a:r>
                        <a:rPr kumimoji="1" lang="ja-JP" altLang="en-US" sz="1400" dirty="0"/>
                        <a:t>・「影響する因子」の予測精度：異常の主要因を特定できる？</a:t>
                      </a:r>
                    </a:p>
                  </a:txBody>
                  <a:tcPr/>
                </a:tc>
                <a:tc>
                  <a:txBody>
                    <a:bodyPr/>
                    <a:lstStyle/>
                    <a:p>
                      <a:r>
                        <a:rPr kumimoji="1" lang="ja-JP" altLang="en-US" sz="1400" dirty="0"/>
                        <a:t>「影響する因子」の予測精度を検証するためには、過去にあった異常とその真因がペアで対応づいているデータが必要になります</a:t>
                      </a:r>
                      <a:endParaRPr kumimoji="1" lang="en-US" altLang="ja-JP" sz="1400" dirty="0"/>
                    </a:p>
                  </a:txBody>
                  <a:tcPr/>
                </a:tc>
                <a:extLst>
                  <a:ext uri="{0D108BD9-81ED-4DB2-BD59-A6C34878D82A}">
                    <a16:rowId xmlns:a16="http://schemas.microsoft.com/office/drawing/2014/main" val="3689526909"/>
                  </a:ext>
                </a:extLst>
              </a:tr>
              <a:tr h="370840">
                <a:tc>
                  <a:txBody>
                    <a:bodyPr/>
                    <a:lstStyle/>
                    <a:p>
                      <a:pPr algn="ctr"/>
                      <a:r>
                        <a:rPr kumimoji="1" lang="en-US" altLang="ja-JP" sz="1400" dirty="0"/>
                        <a:t>2</a:t>
                      </a:r>
                      <a:endParaRPr kumimoji="1" lang="ja-JP" altLang="en-US" sz="1400" dirty="0"/>
                    </a:p>
                  </a:txBody>
                  <a:tcPr/>
                </a:tc>
                <a:tc>
                  <a:txBody>
                    <a:bodyPr/>
                    <a:lstStyle/>
                    <a:p>
                      <a:r>
                        <a:rPr kumimoji="1" lang="ja-JP" altLang="en-US" sz="1400" b="1" dirty="0"/>
                        <a:t>「発見する要素」の設定</a:t>
                      </a:r>
                      <a:endParaRPr kumimoji="1" lang="en-US" altLang="ja-JP" sz="1400" b="1" dirty="0"/>
                    </a:p>
                    <a:p>
                      <a:r>
                        <a:rPr kumimoji="1" lang="ja-JP" altLang="en-US" sz="1400" dirty="0"/>
                        <a:t>■例</a:t>
                      </a:r>
                      <a:endParaRPr kumimoji="1" lang="en-US" altLang="ja-JP" sz="1400" dirty="0"/>
                    </a:p>
                    <a:p>
                      <a:r>
                        <a:rPr kumimoji="1" lang="ja-JP" altLang="en-US" sz="1400" dirty="0"/>
                        <a:t>・属性：在庫数？リードタイム？組み合わせにする？</a:t>
                      </a:r>
                      <a:endParaRPr kumimoji="1" lang="en-US" altLang="ja-JP" sz="1400" dirty="0"/>
                    </a:p>
                    <a:p>
                      <a:r>
                        <a:rPr kumimoji="1" lang="ja-JP" altLang="en-US" sz="1400" dirty="0"/>
                        <a:t>・粒度：１時間？１日？１週間？</a:t>
                      </a:r>
                    </a:p>
                  </a:txBody>
                  <a:tcPr/>
                </a:tc>
                <a:tc>
                  <a:txBody>
                    <a:bodyPr/>
                    <a:lstStyle/>
                    <a:p>
                      <a:r>
                        <a:rPr kumimoji="1" lang="ja-JP" altLang="en-US" sz="1400" dirty="0"/>
                        <a:t>複雑な設定をすると、データの表現が広がるため予測精度が上がらない可能性があります</a:t>
                      </a:r>
                      <a:endParaRPr kumimoji="1" lang="en-US" altLang="ja-JP" sz="1400" dirty="0"/>
                    </a:p>
                  </a:txBody>
                  <a:tcPr/>
                </a:tc>
                <a:extLst>
                  <a:ext uri="{0D108BD9-81ED-4DB2-BD59-A6C34878D82A}">
                    <a16:rowId xmlns:a16="http://schemas.microsoft.com/office/drawing/2014/main" val="2439002470"/>
                  </a:ext>
                </a:extLst>
              </a:tr>
              <a:tr h="370840">
                <a:tc>
                  <a:txBody>
                    <a:bodyPr/>
                    <a:lstStyle/>
                    <a:p>
                      <a:pPr algn="ctr"/>
                      <a:r>
                        <a:rPr kumimoji="1" lang="en-US" altLang="ja-JP" sz="1400" dirty="0"/>
                        <a:t>3</a:t>
                      </a:r>
                    </a:p>
                  </a:txBody>
                  <a:tcPr/>
                </a:tc>
                <a:tc>
                  <a:txBody>
                    <a:bodyPr/>
                    <a:lstStyle/>
                    <a:p>
                      <a:r>
                        <a:rPr kumimoji="1" lang="ja-JP" altLang="en-US" sz="1400" b="1" dirty="0"/>
                        <a:t>「影響する因子」の設定</a:t>
                      </a:r>
                      <a:endParaRPr kumimoji="1" lang="en-US" altLang="ja-JP" sz="1400" b="1" dirty="0"/>
                    </a:p>
                    <a:p>
                      <a:r>
                        <a:rPr kumimoji="1" lang="ja-JP" altLang="en-US" sz="1400" dirty="0"/>
                        <a:t>■例</a:t>
                      </a:r>
                      <a:endParaRPr kumimoji="1" lang="en-US" altLang="ja-JP" sz="1400" dirty="0"/>
                    </a:p>
                    <a:p>
                      <a:r>
                        <a:rPr kumimoji="1" lang="ja-JP" altLang="en-US" sz="1400" dirty="0"/>
                        <a:t>・ドメイン的に関係しそうな変数を追加する</a:t>
                      </a:r>
                      <a:endParaRPr kumimoji="1" lang="en-US" altLang="ja-JP" sz="1400" dirty="0"/>
                    </a:p>
                  </a:txBody>
                  <a:tcPr/>
                </a:tc>
                <a:tc>
                  <a:txBody>
                    <a:bodyPr/>
                    <a:lstStyle/>
                    <a:p>
                      <a:r>
                        <a:rPr kumimoji="1" lang="ja-JP" altLang="en-US" sz="1400" dirty="0"/>
                        <a:t>「影響する因子」が異常の要因候補をカバーできていないと、予測精度が上がらない可能性があります</a:t>
                      </a:r>
                      <a:endParaRPr kumimoji="1" lang="en-US" altLang="ja-JP" sz="1400" dirty="0"/>
                    </a:p>
                  </a:txBody>
                  <a:tcPr/>
                </a:tc>
                <a:extLst>
                  <a:ext uri="{0D108BD9-81ED-4DB2-BD59-A6C34878D82A}">
                    <a16:rowId xmlns:a16="http://schemas.microsoft.com/office/drawing/2014/main" val="569638264"/>
                  </a:ext>
                </a:extLst>
              </a:tr>
            </a:tbl>
          </a:graphicData>
        </a:graphic>
      </p:graphicFrame>
    </p:spTree>
    <p:extLst>
      <p:ext uri="{BB962C8B-B14F-4D97-AF65-F5344CB8AC3E}">
        <p14:creationId xmlns:p14="http://schemas.microsoft.com/office/powerpoint/2010/main" val="265785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9A1F21-4A5F-4BE9-AF11-A6EF19D6BE17}"/>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9BA0D052-E7B6-4633-A1A3-E5043EF7DB77}"/>
              </a:ext>
            </a:extLst>
          </p:cNvPr>
          <p:cNvSpPr>
            <a:spLocks noGrp="1"/>
          </p:cNvSpPr>
          <p:nvPr>
            <p:ph type="body" sz="quarter" idx="20"/>
          </p:nvPr>
        </p:nvSpPr>
        <p:spPr/>
        <p:txBody>
          <a:bodyPr/>
          <a:lstStyle/>
          <a:p>
            <a:r>
              <a:rPr kumimoji="1" lang="ja-JP" altLang="en-US" dirty="0"/>
              <a:t>その他</a:t>
            </a:r>
          </a:p>
        </p:txBody>
      </p:sp>
      <p:sp>
        <p:nvSpPr>
          <p:cNvPr id="4" name="日付プレースホルダー 3">
            <a:extLst>
              <a:ext uri="{FF2B5EF4-FFF2-40B4-BE49-F238E27FC236}">
                <a16:creationId xmlns:a16="http://schemas.microsoft.com/office/drawing/2014/main" id="{C8500C64-85DB-4C84-ACC6-B8833391C45B}"/>
              </a:ext>
            </a:extLst>
          </p:cNvPr>
          <p:cNvSpPr>
            <a:spLocks noGrp="1"/>
          </p:cNvSpPr>
          <p:nvPr>
            <p:ph type="dt" sz="half" idx="19"/>
          </p:nvPr>
        </p:nvSpPr>
        <p:spPr/>
        <p:txBody>
          <a:bodyPr/>
          <a:lstStyle/>
          <a:p>
            <a:fld id="{FCAFAC13-DB77-42F2-BE26-45BA5532FD50}" type="datetime4">
              <a:rPr lang="en-US" altLang="ja-JP" smtClean="0"/>
              <a:pPr/>
              <a:t>November 23, 2023</a:t>
            </a:fld>
            <a:endParaRPr lang="en-US" dirty="0"/>
          </a:p>
        </p:txBody>
      </p:sp>
      <p:graphicFrame>
        <p:nvGraphicFramePr>
          <p:cNvPr id="5" name="表 5">
            <a:extLst>
              <a:ext uri="{FF2B5EF4-FFF2-40B4-BE49-F238E27FC236}">
                <a16:creationId xmlns:a16="http://schemas.microsoft.com/office/drawing/2014/main" id="{410648F6-0CBF-4DC1-8F5F-9FE05E127E95}"/>
              </a:ext>
            </a:extLst>
          </p:cNvPr>
          <p:cNvGraphicFramePr>
            <a:graphicFrameLocks noGrp="1"/>
          </p:cNvGraphicFramePr>
          <p:nvPr>
            <p:extLst>
              <p:ext uri="{D42A27DB-BD31-4B8C-83A1-F6EECF244321}">
                <p14:modId xmlns:p14="http://schemas.microsoft.com/office/powerpoint/2010/main" val="1399408104"/>
              </p:ext>
            </p:extLst>
          </p:nvPr>
        </p:nvGraphicFramePr>
        <p:xfrm>
          <a:off x="443077" y="767396"/>
          <a:ext cx="11341555" cy="1112520"/>
        </p:xfrm>
        <a:graphic>
          <a:graphicData uri="http://schemas.openxmlformats.org/drawingml/2006/table">
            <a:tbl>
              <a:tblPr firstRow="1" bandRow="1">
                <a:tableStyleId>{5C22544A-7EE6-4342-B048-85BDC9FD1C3A}</a:tableStyleId>
              </a:tblPr>
              <a:tblGrid>
                <a:gridCol w="1353639">
                  <a:extLst>
                    <a:ext uri="{9D8B030D-6E8A-4147-A177-3AD203B41FA5}">
                      <a16:colId xmlns:a16="http://schemas.microsoft.com/office/drawing/2014/main" val="446057726"/>
                    </a:ext>
                  </a:extLst>
                </a:gridCol>
                <a:gridCol w="7214033">
                  <a:extLst>
                    <a:ext uri="{9D8B030D-6E8A-4147-A177-3AD203B41FA5}">
                      <a16:colId xmlns:a16="http://schemas.microsoft.com/office/drawing/2014/main" val="107180289"/>
                    </a:ext>
                  </a:extLst>
                </a:gridCol>
                <a:gridCol w="2773883">
                  <a:extLst>
                    <a:ext uri="{9D8B030D-6E8A-4147-A177-3AD203B41FA5}">
                      <a16:colId xmlns:a16="http://schemas.microsoft.com/office/drawing/2014/main" val="2766736514"/>
                    </a:ext>
                  </a:extLst>
                </a:gridCol>
              </a:tblGrid>
              <a:tr h="370840">
                <a:tc>
                  <a:txBody>
                    <a:bodyPr/>
                    <a:lstStyle/>
                    <a:p>
                      <a:r>
                        <a:rPr kumimoji="1" lang="ja-JP" altLang="en-US" dirty="0"/>
                        <a:t>項目</a:t>
                      </a:r>
                    </a:p>
                  </a:txBody>
                  <a:tcPr/>
                </a:tc>
                <a:tc>
                  <a:txBody>
                    <a:bodyPr/>
                    <a:lstStyle/>
                    <a:p>
                      <a:r>
                        <a:rPr kumimoji="1" lang="ja-JP" altLang="en-US" dirty="0"/>
                        <a:t>課題</a:t>
                      </a:r>
                    </a:p>
                  </a:txBody>
                  <a:tcPr/>
                </a:tc>
                <a:tc>
                  <a:txBody>
                    <a:bodyPr/>
                    <a:lstStyle/>
                    <a:p>
                      <a:r>
                        <a:rPr kumimoji="1" lang="ja-JP" altLang="en-US" dirty="0"/>
                        <a:t>懸念点</a:t>
                      </a:r>
                    </a:p>
                  </a:txBody>
                  <a:tcPr/>
                </a:tc>
                <a:extLst>
                  <a:ext uri="{0D108BD9-81ED-4DB2-BD59-A6C34878D82A}">
                    <a16:rowId xmlns:a16="http://schemas.microsoft.com/office/drawing/2014/main" val="78086130"/>
                  </a:ext>
                </a:extLst>
              </a:tr>
              <a:tr h="370840">
                <a:tc>
                  <a:txBody>
                    <a:bodyPr/>
                    <a:lstStyle/>
                    <a:p>
                      <a:r>
                        <a:rPr kumimoji="1" lang="ja-JP" altLang="en-US" sz="1400" dirty="0"/>
                        <a:t>運用</a:t>
                      </a:r>
                    </a:p>
                  </a:txBody>
                  <a:tcPr/>
                </a:tc>
                <a:tc>
                  <a:txBody>
                    <a:bodyPr/>
                    <a:lstStyle/>
                    <a:p>
                      <a:r>
                        <a:rPr kumimoji="1" lang="ja-JP" altLang="en-US" sz="1400" dirty="0"/>
                        <a:t>データの質が変わる場合モデルの再学習が必要になります</a:t>
                      </a:r>
                    </a:p>
                  </a:txBody>
                  <a:tcPr/>
                </a:tc>
                <a:tc>
                  <a:txBody>
                    <a:bodyPr/>
                    <a:lstStyle/>
                    <a:p>
                      <a:endParaRPr kumimoji="1" lang="en-US" altLang="ja-JP" sz="1400" dirty="0"/>
                    </a:p>
                  </a:txBody>
                  <a:tcPr/>
                </a:tc>
                <a:extLst>
                  <a:ext uri="{0D108BD9-81ED-4DB2-BD59-A6C34878D82A}">
                    <a16:rowId xmlns:a16="http://schemas.microsoft.com/office/drawing/2014/main" val="1637596726"/>
                  </a:ext>
                </a:extLst>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en-US" altLang="ja-JP" sz="1400" dirty="0"/>
                    </a:p>
                  </a:txBody>
                  <a:tcPr/>
                </a:tc>
                <a:extLst>
                  <a:ext uri="{0D108BD9-81ED-4DB2-BD59-A6C34878D82A}">
                    <a16:rowId xmlns:a16="http://schemas.microsoft.com/office/drawing/2014/main" val="4174743010"/>
                  </a:ext>
                </a:extLst>
              </a:tr>
            </a:tbl>
          </a:graphicData>
        </a:graphic>
      </p:graphicFrame>
    </p:spTree>
    <p:extLst>
      <p:ext uri="{BB962C8B-B14F-4D97-AF65-F5344CB8AC3E}">
        <p14:creationId xmlns:p14="http://schemas.microsoft.com/office/powerpoint/2010/main" val="184288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C33E14-F2A8-4E3C-9290-C7E21DDD92CE}"/>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894157-13F1-4D60-84C0-5D2ED0A68D73}"/>
              </a:ext>
            </a:extLst>
          </p:cNvPr>
          <p:cNvSpPr>
            <a:spLocks noGrp="1"/>
          </p:cNvSpPr>
          <p:nvPr>
            <p:ph type="body" sz="quarter" idx="20"/>
          </p:nvPr>
        </p:nvSpPr>
        <p:spPr/>
        <p:txBody>
          <a:bodyPr/>
          <a:lstStyle/>
          <a:p>
            <a:r>
              <a:rPr lang="ja-JP" altLang="en-US" sz="2400" dirty="0"/>
              <a:t>解決しなければならない課題</a:t>
            </a:r>
            <a:endParaRPr kumimoji="1" lang="ja-JP" altLang="en-US" dirty="0"/>
          </a:p>
        </p:txBody>
      </p:sp>
      <p:sp>
        <p:nvSpPr>
          <p:cNvPr id="4" name="日付プレースホルダー 3">
            <a:extLst>
              <a:ext uri="{FF2B5EF4-FFF2-40B4-BE49-F238E27FC236}">
                <a16:creationId xmlns:a16="http://schemas.microsoft.com/office/drawing/2014/main" id="{6E529CE8-3B8A-4C89-A9E8-99969D10BDD7}"/>
              </a:ext>
            </a:extLst>
          </p:cNvPr>
          <p:cNvSpPr>
            <a:spLocks noGrp="1"/>
          </p:cNvSpPr>
          <p:nvPr>
            <p:ph type="dt" sz="half" idx="19"/>
          </p:nvPr>
        </p:nvSpPr>
        <p:spPr/>
        <p:txBody>
          <a:bodyPr/>
          <a:lstStyle/>
          <a:p>
            <a:fld id="{FCAFAC13-DB77-42F2-BE26-45BA5532FD50}" type="datetime4">
              <a:rPr lang="en-US" altLang="ja-JP" smtClean="0"/>
              <a:pPr/>
              <a:t>November 23, 2023</a:t>
            </a:fld>
            <a:endParaRPr lang="en-US" dirty="0"/>
          </a:p>
        </p:txBody>
      </p:sp>
    </p:spTree>
    <p:extLst>
      <p:ext uri="{BB962C8B-B14F-4D97-AF65-F5344CB8AC3E}">
        <p14:creationId xmlns:p14="http://schemas.microsoft.com/office/powerpoint/2010/main" val="5586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2098</TotalTime>
  <Words>1082</Words>
  <Application>Microsoft Office PowerPoint</Application>
  <PresentationFormat>ワイド画面</PresentationFormat>
  <Paragraphs>203</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8</vt:i4>
      </vt:variant>
    </vt:vector>
  </HeadingPairs>
  <TitlesOfParts>
    <vt:vector size="16"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129</cp:revision>
  <dcterms:created xsi:type="dcterms:W3CDTF">2022-01-19T01:36:44Z</dcterms:created>
  <dcterms:modified xsi:type="dcterms:W3CDTF">2023-11-23T10:29:24Z</dcterms:modified>
</cp:coreProperties>
</file>