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7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8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9.xml" ContentType="application/vnd.openxmlformats-officedocument.theme+xml"/>
  <Override PartName="/ppt/slideLayouts/slideLayout22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81" r:id="rId5"/>
    <p:sldMasterId id="2147483690" r:id="rId6"/>
    <p:sldMasterId id="2147483686" r:id="rId7"/>
    <p:sldMasterId id="2147483676" r:id="rId8"/>
    <p:sldMasterId id="2147483656" r:id="rId9"/>
    <p:sldMasterId id="2147483661" r:id="rId10"/>
    <p:sldMasterId id="2147483666" r:id="rId11"/>
    <p:sldMasterId id="2147483671" r:id="rId12"/>
    <p:sldMasterId id="2147483693" r:id="rId13"/>
  </p:sldMasterIdLst>
  <p:notesMasterIdLst>
    <p:notesMasterId r:id="rId20"/>
  </p:notesMasterIdLst>
  <p:handoutMasterIdLst>
    <p:handoutMasterId r:id="rId21"/>
  </p:handoutMasterIdLst>
  <p:sldIdLst>
    <p:sldId id="257" r:id="rId14"/>
    <p:sldId id="258" r:id="rId15"/>
    <p:sldId id="259" r:id="rId16"/>
    <p:sldId id="260" r:id="rId17"/>
    <p:sldId id="261" r:id="rId18"/>
    <p:sldId id="262" r:id="rId19"/>
  </p:sldIdLst>
  <p:sldSz cx="9906000" cy="6858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BCFF"/>
    <a:srgbClr val="FFFFCC"/>
    <a:srgbClr val="FFFFFF"/>
    <a:srgbClr val="0000CC"/>
    <a:srgbClr val="4BC3FF"/>
    <a:srgbClr val="333333"/>
    <a:srgbClr val="E5E8F1"/>
    <a:srgbClr val="BFC6DC"/>
    <a:srgbClr val="808CB8"/>
    <a:srgbClr val="4053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テーマ スタイル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87" autoAdjust="0"/>
    <p:restoredTop sz="92398" autoAdjust="0"/>
  </p:normalViewPr>
  <p:slideViewPr>
    <p:cSldViewPr>
      <p:cViewPr varScale="1">
        <p:scale>
          <a:sx n="120" d="100"/>
          <a:sy n="120" d="100"/>
        </p:scale>
        <p:origin x="1494" y="8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493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5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4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3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2.xml"/><Relationship Id="rId23" Type="http://schemas.openxmlformats.org/officeDocument/2006/relationships/viewProps" Target="viewProp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5FEE8-A59A-43D7-AD22-CA838E080EBC}" type="datetimeFigureOut">
              <a:rPr kumimoji="1" lang="ja-JP" altLang="en-US" smtClean="0"/>
              <a:t>2023/10/5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F499D-3C9A-4FEB-B561-C6C9483166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4600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D00C4-2B60-4753-A5D4-F9C05F8D07A0}" type="datetimeFigureOut">
              <a:rPr kumimoji="1" lang="ja-JP" altLang="en-US" smtClean="0"/>
              <a:t>2023/10/5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E4465-3CD4-47BF-AF5D-253C146AD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1203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8286132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30pt</a:t>
            </a:r>
          </a:p>
        </p:txBody>
      </p:sp>
      <p:sp>
        <p:nvSpPr>
          <p:cNvPr id="8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7"/>
            <a:ext cx="6361851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/>
              <a:t>メイリオ</a:t>
            </a:r>
            <a:r>
              <a:rPr kumimoji="1" lang="en-US" altLang="ja-JP" dirty="0"/>
              <a:t>20pt</a:t>
            </a:r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450000"/>
            <a:ext cx="1665391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352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8E4C2EF-773D-B34F-B303-741257996BEA}"/>
              </a:ext>
            </a:extLst>
          </p:cNvPr>
          <p:cNvSpPr txBox="1"/>
          <p:nvPr userDrawn="1"/>
        </p:nvSpPr>
        <p:spPr>
          <a:xfrm>
            <a:off x="360000" y="306000"/>
            <a:ext cx="9183600" cy="288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000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CAA40E23-9A1E-0940-A59B-09CD3AAE87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9934" y="1080000"/>
            <a:ext cx="8286132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 dirty="0"/>
              <a:t>1</a:t>
            </a:r>
            <a:r>
              <a:rPr kumimoji="1" lang="ja-JP" altLang="en-US" dirty="0"/>
              <a:t>　</a:t>
            </a:r>
            <a:r>
              <a:rPr kumimoji="1" lang="ja-JP" altLang="en-US"/>
              <a:t>項目タイトル</a:t>
            </a:r>
            <a:r>
              <a:rPr kumimoji="1" lang="en-US" altLang="ja-JP" dirty="0"/>
              <a:t> </a:t>
            </a:r>
            <a:r>
              <a:rPr kumimoji="1" lang="ja-JP" altLang="en-US"/>
              <a:t>メイリオ</a:t>
            </a:r>
            <a:r>
              <a:rPr kumimoji="1" lang="en-US" altLang="ja-JP" dirty="0"/>
              <a:t>24pt</a:t>
            </a:r>
          </a:p>
        </p:txBody>
      </p:sp>
    </p:spTree>
    <p:extLst>
      <p:ext uri="{BB962C8B-B14F-4D97-AF65-F5344CB8AC3E}">
        <p14:creationId xmlns:p14="http://schemas.microsoft.com/office/powerpoint/2010/main" val="1162687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2">
            <a:extLst>
              <a:ext uri="{FF2B5EF4-FFF2-40B4-BE49-F238E27FC236}">
                <a16:creationId xmlns:a16="http://schemas.microsoft.com/office/drawing/2014/main" id="{875E482E-9BA5-584D-A377-01176B0576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2520000"/>
            <a:ext cx="9187200" cy="1655999"/>
          </a:xfrm>
          <a:prstGeom prst="rect">
            <a:avLst/>
          </a:prstGeom>
          <a:noFill/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項目タイトル</a:t>
            </a:r>
            <a:r>
              <a:rPr kumimoji="1" lang="en-US" altLang="ja-JP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30pt</a:t>
            </a:r>
            <a:endParaRPr kumimoji="1" lang="ja-JP" altLang="en-US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5099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プレースホルダー 2">
            <a:extLst>
              <a:ext uri="{FF2B5EF4-FFF2-40B4-BE49-F238E27FC236}">
                <a16:creationId xmlns:a16="http://schemas.microsoft.com/office/drawing/2014/main" id="{3E2ADED7-0ED2-7C47-B4C0-1E5C776280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767396"/>
            <a:ext cx="9187200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 dirty="0"/>
              <a:t> </a:t>
            </a:r>
            <a:r>
              <a:rPr kumimoji="1" lang="ja-JP" altLang="en-US"/>
              <a:t>メイリオ</a:t>
            </a:r>
            <a:r>
              <a:rPr kumimoji="1" lang="en-US" altLang="ja-JP" dirty="0"/>
              <a:t>18pt</a:t>
            </a:r>
            <a:endParaRPr kumimoji="1" lang="ja-JP" altLang="en-US" dirty="0"/>
          </a:p>
        </p:txBody>
      </p:sp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015466B9-7F06-204A-B53C-64E4557C25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0000" y="306000"/>
            <a:ext cx="9187200" cy="306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8712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C9A4CBBA-B6A9-0844-B2B8-6153993E55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1426" y="1098000"/>
            <a:ext cx="9187200" cy="530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 dirty="0"/>
              <a:t> </a:t>
            </a:r>
            <a:r>
              <a:rPr kumimoji="1" lang="ja-JP" altLang="en-US"/>
              <a:t>メイリオ</a:t>
            </a:r>
            <a:r>
              <a:rPr kumimoji="1" lang="en-US" altLang="ja-JP" dirty="0"/>
              <a:t>18pt</a:t>
            </a:r>
            <a:endParaRPr kumimoji="1" lang="ja-JP" altLang="en-US" dirty="0"/>
          </a:p>
        </p:txBody>
      </p: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0A92448B-A105-7F45-A55A-04ED997A09C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0000" y="306000"/>
            <a:ext cx="9187200" cy="612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2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行</a:t>
            </a:r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9471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C4ABD82-8980-BE46-B633-20CC3B7D65D3}"/>
              </a:ext>
            </a:extLst>
          </p:cNvPr>
          <p:cNvSpPr txBox="1"/>
          <p:nvPr userDrawn="1"/>
        </p:nvSpPr>
        <p:spPr>
          <a:xfrm>
            <a:off x="360000" y="306000"/>
            <a:ext cx="9183600" cy="288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000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BA5DE60C-7349-FF43-AEF7-4C1AE58C673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9934" y="1080000"/>
            <a:ext cx="8286132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 dirty="0"/>
              <a:t>1</a:t>
            </a:r>
            <a:r>
              <a:rPr kumimoji="1" lang="ja-JP" altLang="en-US" dirty="0"/>
              <a:t>　</a:t>
            </a:r>
            <a:r>
              <a:rPr kumimoji="1" lang="ja-JP" altLang="en-US"/>
              <a:t>項目タイトル</a:t>
            </a:r>
            <a:r>
              <a:rPr kumimoji="1" lang="en-US" altLang="ja-JP" dirty="0"/>
              <a:t> </a:t>
            </a:r>
            <a:r>
              <a:rPr kumimoji="1" lang="ja-JP" altLang="en-US"/>
              <a:t>メイリオ</a:t>
            </a:r>
            <a:r>
              <a:rPr kumimoji="1" lang="en-US" altLang="ja-JP" dirty="0"/>
              <a:t>24pt</a:t>
            </a:r>
          </a:p>
        </p:txBody>
      </p:sp>
    </p:spTree>
    <p:extLst>
      <p:ext uri="{BB962C8B-B14F-4D97-AF65-F5344CB8AC3E}">
        <p14:creationId xmlns:p14="http://schemas.microsoft.com/office/powerpoint/2010/main" val="3343687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C7370C0F-7BA9-4241-8A08-AFEC1AE98F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2520000"/>
            <a:ext cx="9187200" cy="1655999"/>
          </a:xfrm>
          <a:prstGeom prst="rect">
            <a:avLst/>
          </a:prstGeom>
          <a:noFill/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項目タイトル</a:t>
            </a:r>
            <a:r>
              <a:rPr kumimoji="1" lang="en-US" altLang="ja-JP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30pt</a:t>
            </a:r>
            <a:endParaRPr kumimoji="1" lang="ja-JP" altLang="en-US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95236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プレースホルダー 2">
            <a:extLst>
              <a:ext uri="{FF2B5EF4-FFF2-40B4-BE49-F238E27FC236}">
                <a16:creationId xmlns:a16="http://schemas.microsoft.com/office/drawing/2014/main" id="{ECE16216-AD55-464A-BF46-DB52E2BF755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767396"/>
            <a:ext cx="9187200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 dirty="0"/>
              <a:t> </a:t>
            </a:r>
            <a:r>
              <a:rPr kumimoji="1" lang="ja-JP" altLang="en-US"/>
              <a:t>メイリオ</a:t>
            </a:r>
            <a:r>
              <a:rPr kumimoji="1" lang="en-US" altLang="ja-JP" dirty="0"/>
              <a:t>18pt</a:t>
            </a:r>
            <a:endParaRPr kumimoji="1" lang="ja-JP" altLang="en-US" dirty="0"/>
          </a:p>
        </p:txBody>
      </p:sp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08AB679E-48D8-EF45-91E8-D242D1F35C4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0000" y="306000"/>
            <a:ext cx="9187200" cy="306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76927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C19C1F7A-B160-014E-A77D-F15C068B63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1426" y="1098000"/>
            <a:ext cx="9187200" cy="530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 dirty="0"/>
              <a:t> </a:t>
            </a:r>
            <a:r>
              <a:rPr kumimoji="1" lang="ja-JP" altLang="en-US"/>
              <a:t>メイリオ</a:t>
            </a:r>
            <a:r>
              <a:rPr kumimoji="1" lang="en-US" altLang="ja-JP" dirty="0"/>
              <a:t>18pt</a:t>
            </a:r>
            <a:endParaRPr kumimoji="1" lang="ja-JP" altLang="en-US" dirty="0"/>
          </a:p>
        </p:txBody>
      </p: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C5D8B05A-7CDA-0743-A9BC-59A80A2E4D2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0000" y="306000"/>
            <a:ext cx="9187200" cy="612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2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行</a:t>
            </a:r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2585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47D184B-F640-5249-90E0-CE3E7295BC9A}"/>
              </a:ext>
            </a:extLst>
          </p:cNvPr>
          <p:cNvSpPr txBox="1"/>
          <p:nvPr userDrawn="1"/>
        </p:nvSpPr>
        <p:spPr>
          <a:xfrm>
            <a:off x="360000" y="306000"/>
            <a:ext cx="9183600" cy="288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000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95FEACE4-6E15-234B-ADF2-601DF0CB8B7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9934" y="1080000"/>
            <a:ext cx="8286132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 dirty="0"/>
              <a:t>1</a:t>
            </a:r>
            <a:r>
              <a:rPr kumimoji="1" lang="ja-JP" altLang="en-US" dirty="0"/>
              <a:t>　</a:t>
            </a:r>
            <a:r>
              <a:rPr kumimoji="1" lang="ja-JP" altLang="en-US"/>
              <a:t>項目タイトル</a:t>
            </a:r>
            <a:r>
              <a:rPr kumimoji="1" lang="en-US" altLang="ja-JP" dirty="0"/>
              <a:t> </a:t>
            </a:r>
            <a:r>
              <a:rPr kumimoji="1" lang="ja-JP" altLang="en-US"/>
              <a:t>メイリオ</a:t>
            </a:r>
            <a:r>
              <a:rPr kumimoji="1" lang="en-US" altLang="ja-JP" dirty="0"/>
              <a:t>24pt</a:t>
            </a:r>
          </a:p>
        </p:txBody>
      </p:sp>
    </p:spTree>
    <p:extLst>
      <p:ext uri="{BB962C8B-B14F-4D97-AF65-F5344CB8AC3E}">
        <p14:creationId xmlns:p14="http://schemas.microsoft.com/office/powerpoint/2010/main" val="27843478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A0A2F4F2-5B44-1E4C-BEE8-EF8DB7332EA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2520000"/>
            <a:ext cx="9187200" cy="1655999"/>
          </a:xfrm>
          <a:prstGeom prst="rect">
            <a:avLst/>
          </a:prstGeom>
          <a:noFill/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項目タイトル</a:t>
            </a:r>
            <a:r>
              <a:rPr kumimoji="1" lang="en-US" altLang="ja-JP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30pt</a:t>
            </a:r>
            <a:endParaRPr kumimoji="1" lang="ja-JP" altLang="en-US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9892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8286132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30pt</a:t>
            </a:r>
          </a:p>
        </p:txBody>
      </p:sp>
      <p:sp>
        <p:nvSpPr>
          <p:cNvPr id="8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7"/>
            <a:ext cx="6361851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/>
              <a:t>メイリオ</a:t>
            </a:r>
            <a:r>
              <a:rPr kumimoji="1" lang="en-US" altLang="ja-JP" dirty="0"/>
              <a:t>20pt</a:t>
            </a:r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450000"/>
            <a:ext cx="1665391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9384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プレースホルダー 2">
            <a:extLst>
              <a:ext uri="{FF2B5EF4-FFF2-40B4-BE49-F238E27FC236}">
                <a16:creationId xmlns:a16="http://schemas.microsoft.com/office/drawing/2014/main" id="{3C0C1AA0-FB4F-964D-96B7-15AD84F8E94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767396"/>
            <a:ext cx="9187200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 dirty="0"/>
              <a:t> </a:t>
            </a:r>
            <a:r>
              <a:rPr kumimoji="1" lang="ja-JP" altLang="en-US"/>
              <a:t>メイリオ</a:t>
            </a:r>
            <a:r>
              <a:rPr kumimoji="1" lang="en-US" altLang="ja-JP" dirty="0"/>
              <a:t>18pt</a:t>
            </a:r>
            <a:endParaRPr kumimoji="1" lang="ja-JP" altLang="en-US" dirty="0"/>
          </a:p>
        </p:txBody>
      </p:sp>
      <p:sp>
        <p:nvSpPr>
          <p:cNvPr id="20" name="テキスト プレースホルダー 2">
            <a:extLst>
              <a:ext uri="{FF2B5EF4-FFF2-40B4-BE49-F238E27FC236}">
                <a16:creationId xmlns:a16="http://schemas.microsoft.com/office/drawing/2014/main" id="{A63EBCA6-851B-244A-9F55-CABE11D3A48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0000" y="306000"/>
            <a:ext cx="9187200" cy="306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63435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B70A6B53-F4E7-FA41-8956-C6E7E2A4C85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1426" y="1098000"/>
            <a:ext cx="9187200" cy="530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 dirty="0"/>
              <a:t> </a:t>
            </a:r>
            <a:r>
              <a:rPr kumimoji="1" lang="ja-JP" altLang="en-US"/>
              <a:t>メイリオ</a:t>
            </a:r>
            <a:r>
              <a:rPr kumimoji="1" lang="en-US" altLang="ja-JP" dirty="0"/>
              <a:t>18pt</a:t>
            </a:r>
            <a:endParaRPr kumimoji="1" lang="ja-JP" altLang="en-US" dirty="0"/>
          </a:p>
        </p:txBody>
      </p:sp>
      <p:sp>
        <p:nvSpPr>
          <p:cNvPr id="23" name="テキスト プレースホルダー 2">
            <a:extLst>
              <a:ext uri="{FF2B5EF4-FFF2-40B4-BE49-F238E27FC236}">
                <a16:creationId xmlns:a16="http://schemas.microsoft.com/office/drawing/2014/main" id="{33D7EFB9-6577-1549-A39E-1E609B62AD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0000" y="306000"/>
            <a:ext cx="9187200" cy="612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2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行</a:t>
            </a:r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41587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450000"/>
            <a:ext cx="1665391" cy="540000"/>
          </a:xfrm>
          <a:prstGeom prst="rect">
            <a:avLst/>
          </a:prstGeom>
        </p:spPr>
      </p:pic>
      <p:sp>
        <p:nvSpPr>
          <p:cNvPr id="9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8286132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32pt</a:t>
            </a:r>
          </a:p>
        </p:txBody>
      </p:sp>
      <p:sp>
        <p:nvSpPr>
          <p:cNvPr id="10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7"/>
            <a:ext cx="6361851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1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署名 メイリオ</a:t>
            </a:r>
            <a:r>
              <a:rPr kumimoji="1" lang="en-US" altLang="ja-JP" dirty="0"/>
              <a:t>21pt</a:t>
            </a:r>
          </a:p>
        </p:txBody>
      </p:sp>
      <p:sp>
        <p:nvSpPr>
          <p:cNvPr id="6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5664174" y="6671691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7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DB02EC50-309B-4E39-B917-49B4C291856E}" type="datetime4">
              <a:rPr lang="en-US" altLang="ja-JP" smtClean="0"/>
              <a:t>October 5,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872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8286132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/>
              <a:t>メイリオ</a:t>
            </a:r>
            <a:r>
              <a:rPr kumimoji="1" lang="en-US" altLang="ja-JP" dirty="0"/>
              <a:t>30pt</a:t>
            </a:r>
          </a:p>
        </p:txBody>
      </p:sp>
      <p:sp>
        <p:nvSpPr>
          <p:cNvPr id="8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7"/>
            <a:ext cx="6361851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/>
              <a:t>メイリオ</a:t>
            </a:r>
            <a:r>
              <a:rPr kumimoji="1" lang="en-US" altLang="ja-JP" dirty="0"/>
              <a:t>20pt</a:t>
            </a:r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450000"/>
            <a:ext cx="1665391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48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8286132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30pt</a:t>
            </a:r>
          </a:p>
        </p:txBody>
      </p:sp>
      <p:sp>
        <p:nvSpPr>
          <p:cNvPr id="8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7"/>
            <a:ext cx="6361851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/>
              <a:t>メイリオ</a:t>
            </a:r>
            <a:r>
              <a:rPr kumimoji="1" lang="en-US" altLang="ja-JP" dirty="0"/>
              <a:t>20pt</a:t>
            </a:r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450000"/>
            <a:ext cx="1665391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501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最終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957" y="3024000"/>
            <a:ext cx="2498087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272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 userDrawn="1"/>
        </p:nvSpPr>
        <p:spPr>
          <a:xfrm>
            <a:off x="360000" y="306000"/>
            <a:ext cx="9183600" cy="288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000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プレースホルダー 2">
            <a:extLst>
              <a:ext uri="{FF2B5EF4-FFF2-40B4-BE49-F238E27FC236}">
                <a16:creationId xmlns:a16="http://schemas.microsoft.com/office/drawing/2014/main" id="{8D423200-9DDA-EB45-B4AE-06A422E698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9934" y="1080000"/>
            <a:ext cx="8286132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 dirty="0"/>
              <a:t>1</a:t>
            </a:r>
            <a:r>
              <a:rPr kumimoji="1" lang="ja-JP" altLang="en-US" dirty="0"/>
              <a:t>　</a:t>
            </a:r>
            <a:r>
              <a:rPr kumimoji="1" lang="ja-JP" altLang="en-US"/>
              <a:t>項目タイトル</a:t>
            </a:r>
            <a:r>
              <a:rPr kumimoji="1" lang="en-US" altLang="ja-JP" dirty="0"/>
              <a:t> </a:t>
            </a:r>
            <a:r>
              <a:rPr kumimoji="1" lang="ja-JP" altLang="en-US"/>
              <a:t>メイリオ</a:t>
            </a:r>
            <a:r>
              <a:rPr kumimoji="1" lang="en-US" altLang="ja-JP" dirty="0"/>
              <a:t>24pt</a:t>
            </a:r>
          </a:p>
        </p:txBody>
      </p:sp>
    </p:spTree>
    <p:extLst>
      <p:ext uri="{BB962C8B-B14F-4D97-AF65-F5344CB8AC3E}">
        <p14:creationId xmlns:p14="http://schemas.microsoft.com/office/powerpoint/2010/main" val="3549585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2">
            <a:extLst>
              <a:ext uri="{FF2B5EF4-FFF2-40B4-BE49-F238E27FC236}">
                <a16:creationId xmlns:a16="http://schemas.microsoft.com/office/drawing/2014/main" id="{4A1610DC-62E7-5544-8301-D2550482490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2520000"/>
            <a:ext cx="9187200" cy="1655999"/>
          </a:xfrm>
          <a:prstGeom prst="rect">
            <a:avLst/>
          </a:prstGeom>
          <a:noFill/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項目タイトル</a:t>
            </a:r>
            <a:r>
              <a:rPr kumimoji="1" lang="en-US" altLang="ja-JP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30pt</a:t>
            </a:r>
            <a:endParaRPr kumimoji="1" lang="ja-JP" altLang="en-US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9531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767396"/>
            <a:ext cx="9187200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 dirty="0"/>
              <a:t> </a:t>
            </a:r>
            <a:r>
              <a:rPr kumimoji="1" lang="ja-JP" altLang="en-US"/>
              <a:t>メイリオ</a:t>
            </a:r>
            <a:r>
              <a:rPr kumimoji="1" lang="en-US" altLang="ja-JP" dirty="0"/>
              <a:t>18pt</a:t>
            </a:r>
            <a:endParaRPr kumimoji="1" lang="ja-JP" altLang="en-US" dirty="0"/>
          </a:p>
        </p:txBody>
      </p:sp>
      <p:sp>
        <p:nvSpPr>
          <p:cNvPr id="19" name="テキスト プレースホルダー 2">
            <a:extLst>
              <a:ext uri="{FF2B5EF4-FFF2-40B4-BE49-F238E27FC236}">
                <a16:creationId xmlns:a16="http://schemas.microsoft.com/office/drawing/2014/main" id="{97142BBC-20A8-5F40-8837-BF90CB5C59A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0000" y="306000"/>
            <a:ext cx="9187200" cy="306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303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テキスト プレースホルダー 2">
            <a:extLst>
              <a:ext uri="{FF2B5EF4-FFF2-40B4-BE49-F238E27FC236}">
                <a16:creationId xmlns:a16="http://schemas.microsoft.com/office/drawing/2014/main" id="{D36865C0-32FD-6041-BDCE-3C31AE2B383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1426" y="1098000"/>
            <a:ext cx="9187200" cy="530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 dirty="0"/>
              <a:t> </a:t>
            </a:r>
            <a:r>
              <a:rPr kumimoji="1" lang="ja-JP" altLang="en-US"/>
              <a:t>メイリオ</a:t>
            </a:r>
            <a:r>
              <a:rPr kumimoji="1" lang="en-US" altLang="ja-JP" dirty="0"/>
              <a:t>18pt</a:t>
            </a:r>
            <a:endParaRPr kumimoji="1" lang="ja-JP" altLang="en-US" dirty="0"/>
          </a:p>
        </p:txBody>
      </p:sp>
      <p:sp>
        <p:nvSpPr>
          <p:cNvPr id="25" name="テキスト プレースホルダー 2">
            <a:extLst>
              <a:ext uri="{FF2B5EF4-FFF2-40B4-BE49-F238E27FC236}">
                <a16:creationId xmlns:a16="http://schemas.microsoft.com/office/drawing/2014/main" id="{D42A23B6-0D29-974B-B01F-037DD6CAC3D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0000" y="306000"/>
            <a:ext cx="9187200" cy="612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2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行</a:t>
            </a:r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9738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emf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emf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emf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emf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13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emf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17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emf"/><Relationship Id="rId5" Type="http://schemas.openxmlformats.org/officeDocument/2006/relationships/theme" Target="../theme/theme9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7"/>
            <a:ext cx="9906000" cy="6856945"/>
          </a:xfrm>
          <a:prstGeom prst="rect">
            <a:avLst/>
          </a:prstGeom>
        </p:spPr>
      </p:pic>
      <p:sp>
        <p:nvSpPr>
          <p:cNvPr id="14" name="コンテンツ プレースホルダー 6">
            <a:extLst>
              <a:ext uri="{FF2B5EF4-FFF2-40B4-BE49-F238E27FC236}">
                <a16:creationId xmlns:a16="http://schemas.microsoft.com/office/drawing/2014/main" id="{FF9ACE24-824E-364E-A4F4-FD4C9BD2BB46}"/>
              </a:ext>
            </a:extLst>
          </p:cNvPr>
          <p:cNvSpPr txBox="1">
            <a:spLocks/>
          </p:cNvSpPr>
          <p:nvPr userDrawn="1"/>
        </p:nvSpPr>
        <p:spPr>
          <a:xfrm>
            <a:off x="65160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" altLang="ja-JP" sz="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Jan. 0</a:t>
            </a:r>
            <a:r>
              <a:rPr lang="en-US" altLang="ja-JP" sz="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" altLang="ja-JP" sz="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ja-JP" sz="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2021 / © AISIN CORPORATION All Rights Reserved.</a:t>
            </a:r>
            <a:endParaRPr lang="ja-JP" altLang="en-US" sz="7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595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7"/>
            <a:ext cx="9906000" cy="6856945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" y="6596733"/>
            <a:ext cx="9904637" cy="261267"/>
          </a:xfrm>
          <a:prstGeom prst="rect">
            <a:avLst/>
          </a:prstGeom>
        </p:spPr>
      </p:pic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881636" y="527"/>
            <a:ext cx="44081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9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081569" y="527"/>
            <a:ext cx="1239688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 userDrawn="1"/>
        </p:nvSpPr>
        <p:spPr>
          <a:xfrm>
            <a:off x="-881636" y="549207"/>
            <a:ext cx="44081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081569" y="549207"/>
            <a:ext cx="1239688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 userDrawn="1"/>
        </p:nvSpPr>
        <p:spPr>
          <a:xfrm>
            <a:off x="-881636" y="1097887"/>
            <a:ext cx="44081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081569" y="1097887"/>
            <a:ext cx="1239688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800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 userDrawn="1"/>
        </p:nvSpPr>
        <p:spPr>
          <a:xfrm>
            <a:off x="-881636" y="1646567"/>
            <a:ext cx="44081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081569" y="1646567"/>
            <a:ext cx="1239688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881636" y="3861363"/>
            <a:ext cx="44081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121324" y="3861363"/>
            <a:ext cx="1239688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073503" y="3308012"/>
            <a:ext cx="1239688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881636" y="3308012"/>
            <a:ext cx="44081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881636" y="2201310"/>
            <a:ext cx="440818" cy="2899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121324" y="2201310"/>
            <a:ext cx="128750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G140 B210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881636" y="2754661"/>
            <a:ext cx="44081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121324" y="2754661"/>
            <a:ext cx="128750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70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 userDrawn="1"/>
        </p:nvSpPr>
        <p:spPr>
          <a:xfrm>
            <a:off x="65160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7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© AISIN CORPORATION All Rights Reserved.</a:t>
            </a:r>
            <a:endParaRPr lang="ja-JP" altLang="en-US" sz="7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5664174" y="6671691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7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E71E8E01-02AD-4F2F-9E45-BCAEA514D2C1}" type="datetime4">
              <a:rPr lang="en-US" altLang="ja-JP" smtClean="0"/>
              <a:t>October 5, 2023</a:t>
            </a:fld>
            <a:endParaRPr 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9951943-F679-D94E-B2CF-A05D971B81CB}"/>
              </a:ext>
            </a:extLst>
          </p:cNvPr>
          <p:cNvSpPr txBox="1"/>
          <p:nvPr userDrawn="1"/>
        </p:nvSpPr>
        <p:spPr>
          <a:xfrm>
            <a:off x="3960000" y="6696000"/>
            <a:ext cx="864000" cy="108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ja-JP" sz="700" b="1" dirty="0">
                <a:solidFill>
                  <a:schemeClr val="bg1"/>
                </a:solidFill>
              </a:rPr>
              <a:t>DS</a:t>
            </a:r>
            <a:r>
              <a:rPr kumimoji="1" lang="ja-JP" altLang="en-US" sz="700" b="1" dirty="0">
                <a:solidFill>
                  <a:schemeClr val="bg1"/>
                </a:solidFill>
              </a:rPr>
              <a:t>部</a:t>
            </a:r>
          </a:p>
        </p:txBody>
      </p:sp>
    </p:spTree>
    <p:extLst>
      <p:ext uri="{BB962C8B-B14F-4D97-AF65-F5344CB8AC3E}">
        <p14:creationId xmlns:p14="http://schemas.microsoft.com/office/powerpoint/2010/main" val="83968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7"/>
            <a:ext cx="9906000" cy="6856945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4608AD9E-7FF3-2043-AD08-BB8E5C77C92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463800" y="6604000"/>
            <a:ext cx="7442200" cy="254000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9951943-F679-D94E-B2CF-A05D971B81CB}"/>
              </a:ext>
            </a:extLst>
          </p:cNvPr>
          <p:cNvSpPr txBox="1"/>
          <p:nvPr userDrawn="1"/>
        </p:nvSpPr>
        <p:spPr>
          <a:xfrm>
            <a:off x="3960000" y="6696000"/>
            <a:ext cx="864000" cy="108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ja-JP" sz="700" b="1" dirty="0">
                <a:solidFill>
                  <a:schemeClr val="bg1"/>
                </a:solidFill>
              </a:rPr>
              <a:t>DS</a:t>
            </a:r>
            <a:r>
              <a:rPr kumimoji="1" lang="ja-JP" altLang="en-US" sz="700" b="1" dirty="0">
                <a:solidFill>
                  <a:schemeClr val="bg1"/>
                </a:solidFill>
              </a:rPr>
              <a:t>部</a:t>
            </a:r>
          </a:p>
        </p:txBody>
      </p:sp>
      <p:sp>
        <p:nvSpPr>
          <p:cNvPr id="14" name="コンテンツ プレースホルダー 6">
            <a:extLst>
              <a:ext uri="{FF2B5EF4-FFF2-40B4-BE49-F238E27FC236}">
                <a16:creationId xmlns:a16="http://schemas.microsoft.com/office/drawing/2014/main" id="{FF9ACE24-824E-364E-A4F4-FD4C9BD2BB46}"/>
              </a:ext>
            </a:extLst>
          </p:cNvPr>
          <p:cNvSpPr txBox="1">
            <a:spLocks/>
          </p:cNvSpPr>
          <p:nvPr userDrawn="1"/>
        </p:nvSpPr>
        <p:spPr>
          <a:xfrm>
            <a:off x="65160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" altLang="ja-JP" sz="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Jan. 0</a:t>
            </a:r>
            <a:r>
              <a:rPr lang="en-US" altLang="ja-JP" sz="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" altLang="ja-JP" sz="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ja-JP" sz="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2021 / © AISIN CORPORATION All Rights Reserved.</a:t>
            </a:r>
            <a:endParaRPr lang="ja-JP" altLang="en-US" sz="7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826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7"/>
            <a:ext cx="9906000" cy="6856945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290851F8-896F-2C49-A194-5FD83C5BC92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463800" y="6604000"/>
            <a:ext cx="7442200" cy="254000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9951943-F679-D94E-B2CF-A05D971B81CB}"/>
              </a:ext>
            </a:extLst>
          </p:cNvPr>
          <p:cNvSpPr txBox="1"/>
          <p:nvPr userDrawn="1"/>
        </p:nvSpPr>
        <p:spPr>
          <a:xfrm>
            <a:off x="3960000" y="6696000"/>
            <a:ext cx="864000" cy="108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ja-JP" altLang="en-US" sz="700" b="1">
                <a:solidFill>
                  <a:schemeClr val="bg1"/>
                </a:solidFill>
              </a:rPr>
              <a:t>部</a:t>
            </a:r>
            <a:endParaRPr kumimoji="1" lang="ja-JP" altLang="en-US" sz="700" b="1" dirty="0">
              <a:solidFill>
                <a:schemeClr val="bg1"/>
              </a:solidFill>
            </a:endParaRPr>
          </a:p>
        </p:txBody>
      </p:sp>
      <p:sp>
        <p:nvSpPr>
          <p:cNvPr id="14" name="コンテンツ プレースホルダー 6">
            <a:extLst>
              <a:ext uri="{FF2B5EF4-FFF2-40B4-BE49-F238E27FC236}">
                <a16:creationId xmlns:a16="http://schemas.microsoft.com/office/drawing/2014/main" id="{FF9ACE24-824E-364E-A4F4-FD4C9BD2BB46}"/>
              </a:ext>
            </a:extLst>
          </p:cNvPr>
          <p:cNvSpPr txBox="1">
            <a:spLocks/>
          </p:cNvSpPr>
          <p:nvPr userDrawn="1"/>
        </p:nvSpPr>
        <p:spPr>
          <a:xfrm>
            <a:off x="65160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" altLang="ja-JP" sz="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Jan. 0</a:t>
            </a:r>
            <a:r>
              <a:rPr lang="en-US" altLang="ja-JP" sz="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" altLang="ja-JP" sz="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ja-JP" sz="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2021 / © AISIN CORPORATION All Rights Reserved.</a:t>
            </a:r>
            <a:endParaRPr lang="ja-JP" altLang="en-US" sz="7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261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7"/>
            <a:ext cx="9906000" cy="6856945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2D447D4F-D3B8-AB40-9C9A-66E1FDF52D1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463800" y="6604000"/>
            <a:ext cx="7442200" cy="254000"/>
          </a:xfrm>
          <a:prstGeom prst="rect">
            <a:avLst/>
          </a:prstGeom>
        </p:spPr>
      </p:pic>
      <p:sp>
        <p:nvSpPr>
          <p:cNvPr id="14" name="コンテンツ プレースホルダー 6">
            <a:extLst>
              <a:ext uri="{FF2B5EF4-FFF2-40B4-BE49-F238E27FC236}">
                <a16:creationId xmlns:a16="http://schemas.microsoft.com/office/drawing/2014/main" id="{FF9ACE24-824E-364E-A4F4-FD4C9BD2BB46}"/>
              </a:ext>
            </a:extLst>
          </p:cNvPr>
          <p:cNvSpPr txBox="1">
            <a:spLocks/>
          </p:cNvSpPr>
          <p:nvPr userDrawn="1"/>
        </p:nvSpPr>
        <p:spPr>
          <a:xfrm>
            <a:off x="65160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" altLang="ja-JP" sz="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Jan. 0</a:t>
            </a:r>
            <a:r>
              <a:rPr lang="en-US" altLang="ja-JP" sz="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" altLang="ja-JP" sz="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ja-JP" sz="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2021 / © AISIN CORPORATION All Rights Reserved.</a:t>
            </a:r>
            <a:endParaRPr lang="ja-JP" altLang="en-US" sz="7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53A2488-E51E-444A-A085-29735157BFFB}"/>
              </a:ext>
            </a:extLst>
          </p:cNvPr>
          <p:cNvSpPr txBox="1"/>
          <p:nvPr userDrawn="1"/>
        </p:nvSpPr>
        <p:spPr>
          <a:xfrm>
            <a:off x="5130000" y="6696000"/>
            <a:ext cx="900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ja-JP" sz="700" b="1" dirty="0">
                <a:solidFill>
                  <a:schemeClr val="bg1"/>
                </a:solidFill>
              </a:rPr>
              <a:t>2021</a:t>
            </a:r>
            <a:r>
              <a:rPr kumimoji="1" lang="ja-JP" altLang="en-US" sz="700" b="1" dirty="0">
                <a:solidFill>
                  <a:schemeClr val="bg1"/>
                </a:solidFill>
              </a:rPr>
              <a:t>年</a:t>
            </a:r>
            <a:r>
              <a:rPr kumimoji="1" lang="en-US" altLang="ja-JP" sz="700" b="1" dirty="0">
                <a:solidFill>
                  <a:schemeClr val="bg1"/>
                </a:solidFill>
              </a:rPr>
              <a:t>00</a:t>
            </a:r>
            <a:r>
              <a:rPr kumimoji="1" lang="ja-JP" altLang="en-US" sz="700" b="1" dirty="0">
                <a:solidFill>
                  <a:schemeClr val="bg1"/>
                </a:solidFill>
              </a:rPr>
              <a:t>月</a:t>
            </a:r>
            <a:r>
              <a:rPr kumimoji="1" lang="en-US" altLang="ja-JP" sz="700" b="1" dirty="0">
                <a:solidFill>
                  <a:schemeClr val="bg1"/>
                </a:solidFill>
              </a:rPr>
              <a:t>00</a:t>
            </a:r>
            <a:r>
              <a:rPr kumimoji="1" lang="ja-JP" altLang="en-US" sz="700" b="1" dirty="0">
                <a:solidFill>
                  <a:schemeClr val="bg1"/>
                </a:solidFill>
              </a:rPr>
              <a:t>日まで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671B809-0D59-8649-A0F6-41E8029495BF}"/>
              </a:ext>
            </a:extLst>
          </p:cNvPr>
          <p:cNvSpPr txBox="1"/>
          <p:nvPr userDrawn="1"/>
        </p:nvSpPr>
        <p:spPr>
          <a:xfrm>
            <a:off x="4176000" y="6696000"/>
            <a:ext cx="864000" cy="108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ja-JP" altLang="en-US" sz="700" b="1">
                <a:solidFill>
                  <a:schemeClr val="bg1"/>
                </a:solidFill>
              </a:rPr>
              <a:t>部</a:t>
            </a:r>
            <a:endParaRPr kumimoji="1" lang="ja-JP" altLang="en-US" sz="7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98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881636" y="527"/>
            <a:ext cx="44081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9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081569" y="527"/>
            <a:ext cx="1239688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 userDrawn="1"/>
        </p:nvSpPr>
        <p:spPr>
          <a:xfrm>
            <a:off x="-881636" y="549207"/>
            <a:ext cx="44081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081569" y="549207"/>
            <a:ext cx="1239688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 userDrawn="1"/>
        </p:nvSpPr>
        <p:spPr>
          <a:xfrm>
            <a:off x="-881636" y="1097887"/>
            <a:ext cx="44081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081569" y="1097887"/>
            <a:ext cx="1239688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800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 userDrawn="1"/>
        </p:nvSpPr>
        <p:spPr>
          <a:xfrm>
            <a:off x="-881636" y="1646567"/>
            <a:ext cx="44081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081569" y="1646567"/>
            <a:ext cx="1239688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881636" y="3861363"/>
            <a:ext cx="44081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121324" y="3861363"/>
            <a:ext cx="1239688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073503" y="3308012"/>
            <a:ext cx="1239688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881636" y="3308012"/>
            <a:ext cx="44081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881636" y="2201310"/>
            <a:ext cx="44081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121324" y="2201310"/>
            <a:ext cx="128750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881636" y="2754661"/>
            <a:ext cx="44081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121324" y="2754661"/>
            <a:ext cx="128750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</p:spTree>
    <p:extLst>
      <p:ext uri="{BB962C8B-B14F-4D97-AF65-F5344CB8AC3E}">
        <p14:creationId xmlns:p14="http://schemas.microsoft.com/office/powerpoint/2010/main" val="3146440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 userDrawn="1"/>
        </p:nvGrpSpPr>
        <p:grpSpPr>
          <a:xfrm>
            <a:off x="368300" y="6587264"/>
            <a:ext cx="9537700" cy="270736"/>
            <a:chOff x="368300" y="6587264"/>
            <a:chExt cx="9537700" cy="270736"/>
          </a:xfrm>
        </p:grpSpPr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FB9A19E5-E7FA-8B4A-9EB3-3BA638053447}"/>
                </a:ext>
              </a:extLst>
            </p:cNvPr>
            <p:cNvPicPr>
              <a:picLocks/>
            </p:cNvPicPr>
            <p:nvPr userDrawn="1"/>
          </p:nvPicPr>
          <p:blipFill rotWithShape="1">
            <a:blip r:embed="rId6"/>
            <a:srcRect l="21645"/>
            <a:stretch/>
          </p:blipFill>
          <p:spPr>
            <a:xfrm>
              <a:off x="2432720" y="6601968"/>
              <a:ext cx="7473280" cy="256032"/>
            </a:xfrm>
            <a:prstGeom prst="rect">
              <a:avLst/>
            </a:prstGeom>
          </p:spPr>
        </p:pic>
        <p:pic>
          <p:nvPicPr>
            <p:cNvPr id="21" name="図 20">
              <a:extLst>
                <a:ext uri="{FF2B5EF4-FFF2-40B4-BE49-F238E27FC236}">
                  <a16:creationId xmlns:a16="http://schemas.microsoft.com/office/drawing/2014/main" id="{FB9A19E5-E7FA-8B4A-9EB3-3BA638053447}"/>
                </a:ext>
              </a:extLst>
            </p:cNvPr>
            <p:cNvPicPr>
              <a:picLocks/>
            </p:cNvPicPr>
            <p:nvPr userDrawn="1"/>
          </p:nvPicPr>
          <p:blipFill rotWithShape="1">
            <a:blip r:embed="rId6"/>
            <a:srcRect l="1" r="80619"/>
            <a:stretch/>
          </p:blipFill>
          <p:spPr>
            <a:xfrm>
              <a:off x="368300" y="6587264"/>
              <a:ext cx="1848396" cy="256032"/>
            </a:xfrm>
            <a:prstGeom prst="rect">
              <a:avLst/>
            </a:prstGeom>
          </p:spPr>
        </p:pic>
      </p:grpSp>
      <p:sp>
        <p:nvSpPr>
          <p:cNvPr id="10" name="テキスト ボックス 9"/>
          <p:cNvSpPr txBox="1"/>
          <p:nvPr userDrawn="1"/>
        </p:nvSpPr>
        <p:spPr>
          <a:xfrm>
            <a:off x="9300947" y="6612744"/>
            <a:ext cx="5277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D04DF85-ADCB-4E8A-A23F-C9CEF091EC87}" type="slidenum">
              <a:rPr lang="ja-JP" altLang="en-US" sz="1000" smtClean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pPr algn="r"/>
              <a:t>‹#›</a:t>
            </a:fld>
            <a:r>
              <a:rPr lang="en-US" altLang="ja-JP" sz="1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/00</a:t>
            </a:r>
            <a:endParaRPr lang="ja-JP" altLang="en-US" sz="1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コンテンツ プレースホルダー 6">
            <a:extLst>
              <a:ext uri="{FF2B5EF4-FFF2-40B4-BE49-F238E27FC236}">
                <a16:creationId xmlns:a16="http://schemas.microsoft.com/office/drawing/2014/main" id="{585B94BC-8DD1-7849-9A85-220E63DB4DDB}"/>
              </a:ext>
            </a:extLst>
          </p:cNvPr>
          <p:cNvSpPr txBox="1">
            <a:spLocks/>
          </p:cNvSpPr>
          <p:nvPr userDrawn="1"/>
        </p:nvSpPr>
        <p:spPr>
          <a:xfrm>
            <a:off x="60480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" altLang="ja-JP" sz="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Jan. 0</a:t>
            </a:r>
            <a:r>
              <a:rPr lang="en-US" altLang="ja-JP" sz="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" altLang="ja-JP" sz="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ja-JP" sz="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2021 / © AISIN CORPORATION All Rights Reserved.</a:t>
            </a:r>
            <a:endParaRPr lang="ja-JP" altLang="en-US" sz="7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81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8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–"/>
        <a:tabLst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93600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»"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AE3FCF5-2596-A246-B660-4FEF458907DD}"/>
              </a:ext>
            </a:extLst>
          </p:cNvPr>
          <p:cNvPicPr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68300" y="6601968"/>
            <a:ext cx="9537700" cy="256032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 userDrawn="1"/>
        </p:nvSpPr>
        <p:spPr>
          <a:xfrm>
            <a:off x="3960000" y="6696000"/>
            <a:ext cx="864000" cy="108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ja-JP" sz="700" b="1" dirty="0">
                <a:solidFill>
                  <a:schemeClr val="bg1"/>
                </a:solidFill>
              </a:rPr>
              <a:t>DS</a:t>
            </a:r>
            <a:r>
              <a:rPr kumimoji="1" lang="ja-JP" altLang="en-US" sz="700" b="1" dirty="0">
                <a:solidFill>
                  <a:schemeClr val="bg1"/>
                </a:solidFill>
              </a:rPr>
              <a:t>部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7DD5FFD-127C-DD47-9BF7-CB6A75491278}"/>
              </a:ext>
            </a:extLst>
          </p:cNvPr>
          <p:cNvSpPr txBox="1"/>
          <p:nvPr userDrawn="1"/>
        </p:nvSpPr>
        <p:spPr>
          <a:xfrm>
            <a:off x="9300947" y="6612744"/>
            <a:ext cx="5277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D04DF85-ADCB-4E8A-A23F-C9CEF091EC87}" type="slidenum">
              <a:rPr lang="ja-JP" altLang="en-US" sz="1000" smtClean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pPr algn="r"/>
              <a:t>‹#›</a:t>
            </a:fld>
            <a:r>
              <a:rPr lang="en-US" altLang="ja-JP" sz="1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/00</a:t>
            </a:r>
            <a:endParaRPr lang="ja-JP" altLang="en-US" sz="1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コンテンツ プレースホルダー 6">
            <a:extLst>
              <a:ext uri="{FF2B5EF4-FFF2-40B4-BE49-F238E27FC236}">
                <a16:creationId xmlns:a16="http://schemas.microsoft.com/office/drawing/2014/main" id="{E47FB8F7-E074-7A44-87D1-3AC4F6A817DA}"/>
              </a:ext>
            </a:extLst>
          </p:cNvPr>
          <p:cNvSpPr txBox="1">
            <a:spLocks/>
          </p:cNvSpPr>
          <p:nvPr userDrawn="1"/>
        </p:nvSpPr>
        <p:spPr>
          <a:xfrm>
            <a:off x="60480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" altLang="ja-JP" sz="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Jan. 0</a:t>
            </a:r>
            <a:r>
              <a:rPr lang="en-US" altLang="ja-JP" sz="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" altLang="ja-JP" sz="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ja-JP" sz="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2021 / © AISIN CORPORATION All Rights Reserved.</a:t>
            </a:r>
            <a:endParaRPr lang="ja-JP" altLang="en-US" sz="7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761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7E6E38B5-B75B-6F43-8D79-2D27F23BC30B}"/>
              </a:ext>
            </a:extLst>
          </p:cNvPr>
          <p:cNvPicPr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68300" y="6601968"/>
            <a:ext cx="9537700" cy="256032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6EEEC57-59AC-E545-8B9C-D9A19F2DBCC7}"/>
              </a:ext>
            </a:extLst>
          </p:cNvPr>
          <p:cNvSpPr txBox="1"/>
          <p:nvPr userDrawn="1"/>
        </p:nvSpPr>
        <p:spPr>
          <a:xfrm>
            <a:off x="3960000" y="6696000"/>
            <a:ext cx="864000" cy="108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ja-JP" altLang="en-US" sz="700" b="1">
                <a:solidFill>
                  <a:schemeClr val="bg1"/>
                </a:solidFill>
              </a:rPr>
              <a:t>部</a:t>
            </a:r>
            <a:endParaRPr kumimoji="1" lang="ja-JP" altLang="en-US" sz="700" b="1" dirty="0">
              <a:solidFill>
                <a:schemeClr val="bg1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FA6FFBD-3D45-5F48-BC4E-EC1B2218766E}"/>
              </a:ext>
            </a:extLst>
          </p:cNvPr>
          <p:cNvSpPr txBox="1"/>
          <p:nvPr userDrawn="1"/>
        </p:nvSpPr>
        <p:spPr>
          <a:xfrm>
            <a:off x="9300947" y="6612744"/>
            <a:ext cx="5277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D04DF85-ADCB-4E8A-A23F-C9CEF091EC87}" type="slidenum">
              <a:rPr lang="ja-JP" altLang="en-US" sz="1000" smtClean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pPr algn="r"/>
              <a:t>‹#›</a:t>
            </a:fld>
            <a:r>
              <a:rPr lang="en-US" altLang="ja-JP" sz="1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/00</a:t>
            </a:r>
            <a:endParaRPr lang="ja-JP" altLang="en-US" sz="1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コンテンツ プレースホルダー 6">
            <a:extLst>
              <a:ext uri="{FF2B5EF4-FFF2-40B4-BE49-F238E27FC236}">
                <a16:creationId xmlns:a16="http://schemas.microsoft.com/office/drawing/2014/main" id="{3B7961B6-9723-2540-8E1D-7F417601AE9E}"/>
              </a:ext>
            </a:extLst>
          </p:cNvPr>
          <p:cNvSpPr txBox="1">
            <a:spLocks/>
          </p:cNvSpPr>
          <p:nvPr userDrawn="1"/>
        </p:nvSpPr>
        <p:spPr>
          <a:xfrm>
            <a:off x="60480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" altLang="ja-JP" sz="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Jan. 0</a:t>
            </a:r>
            <a:r>
              <a:rPr lang="en-US" altLang="ja-JP" sz="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" altLang="ja-JP" sz="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ja-JP" sz="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2021 / © AISIN CORPORATION All Rights Reserved.</a:t>
            </a:r>
            <a:endParaRPr lang="ja-JP" altLang="en-US" sz="7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881636" y="527"/>
            <a:ext cx="44081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9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081569" y="527"/>
            <a:ext cx="1239688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 userDrawn="1"/>
        </p:nvSpPr>
        <p:spPr>
          <a:xfrm>
            <a:off x="-881636" y="549207"/>
            <a:ext cx="44081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081569" y="549207"/>
            <a:ext cx="1239688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 userDrawn="1"/>
        </p:nvSpPr>
        <p:spPr>
          <a:xfrm>
            <a:off x="-881636" y="1097887"/>
            <a:ext cx="44081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081569" y="1097887"/>
            <a:ext cx="1239688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800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 userDrawn="1"/>
        </p:nvSpPr>
        <p:spPr>
          <a:xfrm>
            <a:off x="-881636" y="1646567"/>
            <a:ext cx="44081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081569" y="1646567"/>
            <a:ext cx="1239688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881636" y="3861363"/>
            <a:ext cx="44081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121324" y="3861363"/>
            <a:ext cx="1239688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073503" y="3308012"/>
            <a:ext cx="1239688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881636" y="3308012"/>
            <a:ext cx="44081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881636" y="2201310"/>
            <a:ext cx="44081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121324" y="2201310"/>
            <a:ext cx="128750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881636" y="2754661"/>
            <a:ext cx="44081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121324" y="2754661"/>
            <a:ext cx="128750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</p:spTree>
    <p:extLst>
      <p:ext uri="{BB962C8B-B14F-4D97-AF65-F5344CB8AC3E}">
        <p14:creationId xmlns:p14="http://schemas.microsoft.com/office/powerpoint/2010/main" val="3193596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0D4C08DB-D162-6143-A554-6FF874DA4F50}"/>
              </a:ext>
            </a:extLst>
          </p:cNvPr>
          <p:cNvPicPr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68300" y="6601457"/>
            <a:ext cx="9537700" cy="256032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756E017-C16F-F24B-8DF4-2933DAA9A020}"/>
              </a:ext>
            </a:extLst>
          </p:cNvPr>
          <p:cNvSpPr txBox="1"/>
          <p:nvPr userDrawn="1"/>
        </p:nvSpPr>
        <p:spPr>
          <a:xfrm>
            <a:off x="5130000" y="6696000"/>
            <a:ext cx="900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ja-JP" sz="700" b="1" dirty="0">
                <a:solidFill>
                  <a:schemeClr val="bg1"/>
                </a:solidFill>
              </a:rPr>
              <a:t>2021</a:t>
            </a:r>
            <a:r>
              <a:rPr kumimoji="1" lang="ja-JP" altLang="en-US" sz="700" b="1" dirty="0">
                <a:solidFill>
                  <a:schemeClr val="bg1"/>
                </a:solidFill>
              </a:rPr>
              <a:t>年</a:t>
            </a:r>
            <a:r>
              <a:rPr kumimoji="1" lang="en-US" altLang="ja-JP" sz="700" b="1" dirty="0">
                <a:solidFill>
                  <a:schemeClr val="bg1"/>
                </a:solidFill>
              </a:rPr>
              <a:t>00</a:t>
            </a:r>
            <a:r>
              <a:rPr kumimoji="1" lang="ja-JP" altLang="en-US" sz="700" b="1" dirty="0">
                <a:solidFill>
                  <a:schemeClr val="bg1"/>
                </a:solidFill>
              </a:rPr>
              <a:t>月</a:t>
            </a:r>
            <a:r>
              <a:rPr kumimoji="1" lang="en-US" altLang="ja-JP" sz="700" b="1" dirty="0">
                <a:solidFill>
                  <a:schemeClr val="bg1"/>
                </a:solidFill>
              </a:rPr>
              <a:t>00</a:t>
            </a:r>
            <a:r>
              <a:rPr kumimoji="1" lang="ja-JP" altLang="en-US" sz="700" b="1" dirty="0">
                <a:solidFill>
                  <a:schemeClr val="bg1"/>
                </a:solidFill>
              </a:rPr>
              <a:t>日まで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B5A667A-D117-8F48-AF55-6E0E4DB82D35}"/>
              </a:ext>
            </a:extLst>
          </p:cNvPr>
          <p:cNvSpPr txBox="1"/>
          <p:nvPr userDrawn="1"/>
        </p:nvSpPr>
        <p:spPr>
          <a:xfrm>
            <a:off x="9300947" y="6612744"/>
            <a:ext cx="5277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D04DF85-ADCB-4E8A-A23F-C9CEF091EC87}" type="slidenum">
              <a:rPr lang="ja-JP" altLang="en-US" sz="1000" smtClean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pPr algn="r"/>
              <a:t>‹#›</a:t>
            </a:fld>
            <a:r>
              <a:rPr lang="en-US" altLang="ja-JP" sz="1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/00</a:t>
            </a:r>
            <a:endParaRPr lang="ja-JP" altLang="en-US" sz="1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 userDrawn="1"/>
        </p:nvSpPr>
        <p:spPr>
          <a:xfrm>
            <a:off x="60480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" altLang="ja-JP" sz="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Jan. 0</a:t>
            </a:r>
            <a:r>
              <a:rPr lang="en-US" altLang="ja-JP" sz="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" altLang="ja-JP" sz="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ja-JP" sz="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2021 / © AISIN CORPORATION All Rights Reserved.</a:t>
            </a:r>
            <a:endParaRPr lang="ja-JP" altLang="en-US" sz="7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BA6907C-A1A4-2442-96B7-98163360306B}"/>
              </a:ext>
            </a:extLst>
          </p:cNvPr>
          <p:cNvSpPr txBox="1"/>
          <p:nvPr userDrawn="1"/>
        </p:nvSpPr>
        <p:spPr>
          <a:xfrm>
            <a:off x="4176000" y="6696000"/>
            <a:ext cx="864000" cy="108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ja-JP" altLang="en-US" sz="700" b="1">
                <a:solidFill>
                  <a:schemeClr val="bg1"/>
                </a:solidFill>
              </a:rPr>
              <a:t>部</a:t>
            </a:r>
            <a:endParaRPr kumimoji="1" lang="ja-JP" altLang="en-US" sz="700" b="1" dirty="0">
              <a:solidFill>
                <a:schemeClr val="bg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881636" y="527"/>
            <a:ext cx="44081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9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081569" y="527"/>
            <a:ext cx="1239688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 userDrawn="1"/>
        </p:nvSpPr>
        <p:spPr>
          <a:xfrm>
            <a:off x="-881636" y="549207"/>
            <a:ext cx="44081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081569" y="549207"/>
            <a:ext cx="1239688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 userDrawn="1"/>
        </p:nvSpPr>
        <p:spPr>
          <a:xfrm>
            <a:off x="-881636" y="1097887"/>
            <a:ext cx="44081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081569" y="1097887"/>
            <a:ext cx="1239688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800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 userDrawn="1"/>
        </p:nvSpPr>
        <p:spPr>
          <a:xfrm>
            <a:off x="-881636" y="1646567"/>
            <a:ext cx="44081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081569" y="1646567"/>
            <a:ext cx="1239688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881636" y="3861363"/>
            <a:ext cx="44081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121324" y="3861363"/>
            <a:ext cx="1239688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073503" y="3308012"/>
            <a:ext cx="1239688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881636" y="3308012"/>
            <a:ext cx="44081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881636" y="2201310"/>
            <a:ext cx="44081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121324" y="2201310"/>
            <a:ext cx="128750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881636" y="2754661"/>
            <a:ext cx="44081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121324" y="2754661"/>
            <a:ext cx="128750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</p:spTree>
    <p:extLst>
      <p:ext uri="{BB962C8B-B14F-4D97-AF65-F5344CB8AC3E}">
        <p14:creationId xmlns:p14="http://schemas.microsoft.com/office/powerpoint/2010/main" val="3049494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ja-JP" altLang="en-US" dirty="0"/>
              <a:t>新川工場　製造 </a:t>
            </a:r>
            <a:r>
              <a:rPr kumimoji="1" lang="en-US" altLang="ja-JP" dirty="0"/>
              <a:t>1 </a:t>
            </a:r>
            <a:r>
              <a:rPr lang="ja-JP" altLang="en-US" dirty="0"/>
              <a:t>課 </a:t>
            </a:r>
            <a:r>
              <a:rPr lang="en-US" altLang="ja-JP" dirty="0"/>
              <a:t>1 </a:t>
            </a:r>
            <a:r>
              <a:rPr lang="ja-JP" altLang="en-US" dirty="0"/>
              <a:t>係 </a:t>
            </a:r>
            <a:r>
              <a:rPr lang="en-US" altLang="ja-JP" dirty="0"/>
              <a:t>(</a:t>
            </a:r>
            <a:r>
              <a:rPr lang="ja-JP" altLang="en-US" dirty="0"/>
              <a:t>樹脂成型職場</a:t>
            </a:r>
            <a:r>
              <a:rPr lang="en-US" altLang="ja-JP" dirty="0"/>
              <a:t>)</a:t>
            </a:r>
          </a:p>
          <a:p>
            <a:pPr>
              <a:lnSpc>
                <a:spcPct val="150000"/>
              </a:lnSpc>
            </a:pPr>
            <a:r>
              <a:rPr lang="ja-JP" altLang="en-US" dirty="0"/>
              <a:t>　</a:t>
            </a:r>
            <a:r>
              <a:rPr lang="en-US" altLang="ja-JP" dirty="0"/>
              <a:t>- </a:t>
            </a:r>
            <a:r>
              <a:rPr lang="ja-JP" altLang="en-US" dirty="0"/>
              <a:t>藤川課長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　  </a:t>
            </a:r>
            <a:r>
              <a:rPr lang="en-US" altLang="ja-JP" dirty="0"/>
              <a:t>- </a:t>
            </a:r>
            <a:r>
              <a:rPr lang="ja-JP" altLang="en-US" dirty="0"/>
              <a:t>石川工長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　    </a:t>
            </a:r>
            <a:r>
              <a:rPr lang="en-US" altLang="ja-JP" dirty="0"/>
              <a:t>- </a:t>
            </a:r>
            <a:r>
              <a:rPr lang="ja-JP" altLang="en-US" dirty="0"/>
              <a:t>加藤職長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　    </a:t>
            </a:r>
            <a:r>
              <a:rPr lang="en-US" altLang="ja-JP" dirty="0"/>
              <a:t>- </a:t>
            </a:r>
            <a:r>
              <a:rPr lang="ja-JP" altLang="en-US" dirty="0"/>
              <a:t>杉浦職長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ja-JP" altLang="en-US" dirty="0"/>
              <a:t>工場実習</a:t>
            </a:r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668" y="3075359"/>
            <a:ext cx="3810532" cy="3534268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576" y="3074223"/>
            <a:ext cx="5094759" cy="3465209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9144" y="403273"/>
            <a:ext cx="2168844" cy="246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367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ja-JP" altLang="en-US" dirty="0"/>
              <a:t>・かんばん差し</a:t>
            </a:r>
            <a:endParaRPr kumimoji="1" lang="en-US" altLang="ja-JP" dirty="0"/>
          </a:p>
          <a:p>
            <a:r>
              <a:rPr lang="ja-JP" altLang="en-US" dirty="0"/>
              <a:t>・運搬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ja-JP" altLang="en-US" dirty="0"/>
              <a:t>業務内容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4259611" y="2327042"/>
            <a:ext cx="1288388" cy="266429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ストア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2286999" y="2337214"/>
            <a:ext cx="1288388" cy="266429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ストア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342783" y="3993398"/>
            <a:ext cx="1288388" cy="100811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ストア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5793076" y="5808246"/>
            <a:ext cx="3730788" cy="26924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 rot="16200000">
            <a:off x="4026092" y="3814724"/>
            <a:ext cx="3749992" cy="216024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 rot="16200000">
            <a:off x="2296813" y="3712100"/>
            <a:ext cx="3428649" cy="23567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3893299" y="5328238"/>
            <a:ext cx="1966701" cy="22653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3893299" y="1892836"/>
            <a:ext cx="5630564" cy="28898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 rot="16200000">
            <a:off x="7333157" y="3902507"/>
            <a:ext cx="4195869" cy="185544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6878324" y="2218788"/>
            <a:ext cx="2286857" cy="3528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 rot="16200000">
            <a:off x="5831665" y="3816316"/>
            <a:ext cx="4029756" cy="21284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7150753" y="3795771"/>
            <a:ext cx="1604420" cy="552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大物成型区</a:t>
            </a:r>
          </a:p>
        </p:txBody>
      </p:sp>
      <p:sp>
        <p:nvSpPr>
          <p:cNvPr id="19" name="正方形/長方形 18"/>
          <p:cNvSpPr/>
          <p:nvPr/>
        </p:nvSpPr>
        <p:spPr>
          <a:xfrm>
            <a:off x="3674848" y="5775095"/>
            <a:ext cx="888231" cy="636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成型機</a:t>
            </a:r>
          </a:p>
        </p:txBody>
      </p:sp>
      <p:sp>
        <p:nvSpPr>
          <p:cNvPr id="21" name="正方形/長方形 20"/>
          <p:cNvSpPr/>
          <p:nvPr/>
        </p:nvSpPr>
        <p:spPr>
          <a:xfrm>
            <a:off x="2515218" y="5787054"/>
            <a:ext cx="888231" cy="636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成型機</a:t>
            </a:r>
          </a:p>
        </p:txBody>
      </p:sp>
      <p:sp>
        <p:nvSpPr>
          <p:cNvPr id="22" name="正方形/長方形 21"/>
          <p:cNvSpPr/>
          <p:nvPr/>
        </p:nvSpPr>
        <p:spPr>
          <a:xfrm>
            <a:off x="5990093" y="3022952"/>
            <a:ext cx="888231" cy="636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成型機</a:t>
            </a:r>
          </a:p>
        </p:txBody>
      </p:sp>
      <p:sp>
        <p:nvSpPr>
          <p:cNvPr id="23" name="正方形/長方形 22"/>
          <p:cNvSpPr/>
          <p:nvPr/>
        </p:nvSpPr>
        <p:spPr>
          <a:xfrm>
            <a:off x="5159352" y="5586603"/>
            <a:ext cx="1197397" cy="63623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かんばん</a:t>
            </a:r>
            <a:endParaRPr lang="en-US" altLang="ja-JP" dirty="0"/>
          </a:p>
          <a:p>
            <a:pPr algn="ctr"/>
            <a:r>
              <a:rPr kumimoji="1" lang="ja-JP" altLang="en-US" dirty="0"/>
              <a:t>差し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2265408" y="5177054"/>
            <a:ext cx="1387849" cy="337243"/>
          </a:xfrm>
          <a:prstGeom prst="rect">
            <a:avLst/>
          </a:prstGeom>
          <a:solidFill>
            <a:srgbClr val="4BB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中間</a:t>
            </a:r>
            <a:r>
              <a:rPr kumimoji="1" lang="ja-JP" altLang="en-US" dirty="0"/>
              <a:t>レーン</a:t>
            </a:r>
          </a:p>
        </p:txBody>
      </p:sp>
      <p:sp>
        <p:nvSpPr>
          <p:cNvPr id="4" name="楕円 3"/>
          <p:cNvSpPr/>
          <p:nvPr/>
        </p:nvSpPr>
        <p:spPr>
          <a:xfrm>
            <a:off x="5288155" y="5321901"/>
            <a:ext cx="270510" cy="20147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086E836-702B-4E69-BAE7-CEED5CA98E95}"/>
              </a:ext>
            </a:extLst>
          </p:cNvPr>
          <p:cNvSpPr/>
          <p:nvPr/>
        </p:nvSpPr>
        <p:spPr>
          <a:xfrm>
            <a:off x="6227963" y="4264002"/>
            <a:ext cx="657988" cy="5302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2A5466E-3099-46C5-8407-ACC4BBB15CC4}"/>
              </a:ext>
            </a:extLst>
          </p:cNvPr>
          <p:cNvSpPr/>
          <p:nvPr/>
        </p:nvSpPr>
        <p:spPr>
          <a:xfrm>
            <a:off x="4259611" y="5071246"/>
            <a:ext cx="1254722" cy="874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E680F6BB-1743-48B2-833E-6A9A0843F560}"/>
              </a:ext>
            </a:extLst>
          </p:cNvPr>
          <p:cNvSpPr/>
          <p:nvPr/>
        </p:nvSpPr>
        <p:spPr>
          <a:xfrm>
            <a:off x="3784338" y="1186075"/>
            <a:ext cx="3616934" cy="4864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監督者席</a:t>
            </a:r>
          </a:p>
        </p:txBody>
      </p:sp>
    </p:spTree>
    <p:extLst>
      <p:ext uri="{BB962C8B-B14F-4D97-AF65-F5344CB8AC3E}">
        <p14:creationId xmlns:p14="http://schemas.microsoft.com/office/powerpoint/2010/main" val="377780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9D727F8-040C-E526-8C32-E304DEA4E318}"/>
              </a:ext>
            </a:extLst>
          </p:cNvPr>
          <p:cNvSpPr txBox="1"/>
          <p:nvPr/>
        </p:nvSpPr>
        <p:spPr>
          <a:xfrm>
            <a:off x="488504" y="476672"/>
            <a:ext cx="766107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ja-JP" altLang="en-US" sz="1400" dirty="0"/>
              <a:t>・在庫の管理</a:t>
            </a:r>
            <a:br>
              <a:rPr lang="ja-JP" altLang="en-US" sz="1400" dirty="0"/>
            </a:br>
            <a:r>
              <a:rPr lang="ja-JP" altLang="en-US" sz="1400" dirty="0"/>
              <a:t>  困りごと：数え間違いがその後の生産に影響する</a:t>
            </a:r>
            <a:br>
              <a:rPr lang="ja-JP" altLang="en-US" sz="1400" dirty="0"/>
            </a:br>
            <a:r>
              <a:rPr lang="ja-JP" altLang="en-US" sz="1400" dirty="0"/>
              <a:t>            後工程にも影響？</a:t>
            </a:r>
            <a:br>
              <a:rPr lang="ja-JP" altLang="en-US" sz="1400" dirty="0"/>
            </a:br>
            <a:r>
              <a:rPr lang="ja-JP" altLang="en-US" sz="1400" dirty="0"/>
              <a:t>      余剰分の工数・原価→どれくらいロスがあるか</a:t>
            </a:r>
          </a:p>
          <a:p>
            <a:pPr rtl="0"/>
            <a:r>
              <a:rPr lang="ja-JP" altLang="en-US" sz="1400" dirty="0"/>
              <a:t> </a:t>
            </a:r>
          </a:p>
          <a:p>
            <a:pPr rtl="0"/>
            <a:r>
              <a:rPr lang="ja-JP" altLang="en-US" sz="1400" dirty="0"/>
              <a:t>  解決策：</a:t>
            </a:r>
            <a:r>
              <a:rPr lang="en-US" altLang="ja-JP" sz="1400" dirty="0"/>
              <a:t>INOUT</a:t>
            </a:r>
            <a:r>
              <a:rPr lang="ja-JP" altLang="en-US" sz="1400" dirty="0"/>
              <a:t>を電子上で見れる（タブレット、</a:t>
            </a:r>
            <a:br>
              <a:rPr lang="ja-JP" altLang="en-US" sz="1400" dirty="0"/>
            </a:br>
            <a:r>
              <a:rPr lang="ja-JP" altLang="en-US" sz="1400" dirty="0"/>
              <a:t>    品番と箱数＆品番ごとに投入実績と枝番</a:t>
            </a:r>
            <a:br>
              <a:rPr lang="ja-JP" altLang="en-US" sz="1400" dirty="0"/>
            </a:br>
            <a:r>
              <a:rPr lang="ja-JP" altLang="en-US" sz="1400" dirty="0"/>
              <a:t>          酒井さんの絵みたいなマップ</a:t>
            </a:r>
            <a:br>
              <a:rPr lang="ja-JP" altLang="en-US" sz="1400" dirty="0"/>
            </a:br>
            <a:r>
              <a:rPr lang="ja-JP" altLang="en-US" sz="1400" dirty="0"/>
              <a:t>    表、少ないもののソート→詳細</a:t>
            </a:r>
            <a:br>
              <a:rPr lang="ja-JP" altLang="en-US" sz="1400" dirty="0"/>
            </a:br>
            <a:r>
              <a:rPr lang="ja-JP" altLang="en-US" sz="1400" dirty="0"/>
              <a:t>    在庫数が少なくなったときにアラートを出す</a:t>
            </a:r>
          </a:p>
          <a:p>
            <a:pPr rtl="0"/>
            <a:r>
              <a:rPr lang="ja-JP" altLang="en-US" sz="1400" dirty="0"/>
              <a:t> </a:t>
            </a:r>
          </a:p>
          <a:p>
            <a:pPr rtl="0"/>
            <a:r>
              <a:rPr lang="ja-JP" altLang="en-US" sz="1400" dirty="0"/>
              <a:t>・段取り</a:t>
            </a:r>
            <a:br>
              <a:rPr lang="ja-JP" altLang="en-US" sz="1400" dirty="0"/>
            </a:br>
            <a:r>
              <a:rPr lang="ja-JP" altLang="en-US" sz="1400" dirty="0"/>
              <a:t>  困りごと：監督者の工数</a:t>
            </a:r>
            <a:br>
              <a:rPr lang="ja-JP" altLang="en-US" sz="1400" dirty="0"/>
            </a:br>
            <a:r>
              <a:rPr lang="ja-JP" altLang="en-US" sz="1400" dirty="0"/>
              <a:t>      段取りの精度が余剰在庫に繋がれる</a:t>
            </a:r>
            <a:br>
              <a:rPr lang="ja-JP" altLang="en-US" sz="1400" dirty="0"/>
            </a:br>
            <a:r>
              <a:rPr lang="ja-JP" altLang="en-US" sz="1400" dirty="0"/>
              <a:t>      運搬員・オペレーターがいつでも変えられるうえ根拠が不明確</a:t>
            </a:r>
            <a:br>
              <a:rPr lang="ja-JP" altLang="en-US" sz="1400" dirty="0"/>
            </a:br>
            <a:r>
              <a:rPr lang="ja-JP" altLang="en-US" sz="1400" dirty="0"/>
              <a:t>      </a:t>
            </a:r>
            <a:r>
              <a:rPr lang="en-US" altLang="ja-JP" sz="1400" dirty="0"/>
              <a:t>…</a:t>
            </a:r>
            <a:r>
              <a:rPr lang="ja-JP" altLang="en-US" sz="1400" dirty="0"/>
              <a:t>運搬員がなぜ変えているのか</a:t>
            </a:r>
            <a:br>
              <a:rPr lang="ja-JP" altLang="en-US" sz="1400" dirty="0"/>
            </a:br>
            <a:r>
              <a:rPr lang="ja-JP" altLang="en-US" sz="1400" dirty="0"/>
              <a:t>        変更があった時にどうなるか</a:t>
            </a:r>
            <a:br>
              <a:rPr lang="ja-JP" altLang="en-US" sz="1400" dirty="0"/>
            </a:br>
            <a:r>
              <a:rPr lang="ja-JP" altLang="en-US" sz="1400" dirty="0"/>
              <a:t>            後工程の都合で作るモノが変わる</a:t>
            </a:r>
          </a:p>
          <a:p>
            <a:pPr rtl="0"/>
            <a:r>
              <a:rPr lang="ja-JP" altLang="en-US" sz="1400" dirty="0"/>
              <a:t> </a:t>
            </a:r>
          </a:p>
          <a:p>
            <a:pPr rtl="0"/>
            <a:r>
              <a:rPr lang="ja-JP" altLang="en-US" sz="1400" dirty="0"/>
              <a:t>  解決策：監督者がいつでも確認・変更ができる</a:t>
            </a:r>
            <a:br>
              <a:rPr lang="ja-JP" altLang="en-US" sz="1400" dirty="0"/>
            </a:br>
            <a:r>
              <a:rPr lang="ja-JP" altLang="en-US" sz="1400" dirty="0"/>
              <a:t>          段取りの自動化（在庫＋かんばん＋後工程の都合）</a:t>
            </a:r>
            <a:br>
              <a:rPr lang="ja-JP" altLang="en-US" sz="1400" dirty="0"/>
            </a:br>
            <a:r>
              <a:rPr lang="ja-JP" altLang="en-US" sz="1400" dirty="0"/>
              <a:t>          段取りの正し</a:t>
            </a:r>
            <a:br>
              <a:rPr lang="ja-JP" altLang="en-US" sz="1400" dirty="0"/>
            </a:br>
            <a:r>
              <a:rPr lang="ja-JP" altLang="en-US" sz="1400" dirty="0"/>
              <a:t>          必要な人への通知</a:t>
            </a:r>
            <a:br>
              <a:rPr lang="ja-JP" altLang="en-US" sz="1400" dirty="0"/>
            </a:br>
            <a:r>
              <a:rPr lang="ja-JP" altLang="en-US" sz="1400" dirty="0"/>
              <a:t>          看板の電子化</a:t>
            </a:r>
          </a:p>
        </p:txBody>
      </p:sp>
    </p:spTree>
    <p:extLst>
      <p:ext uri="{BB962C8B-B14F-4D97-AF65-F5344CB8AC3E}">
        <p14:creationId xmlns:p14="http://schemas.microsoft.com/office/powerpoint/2010/main" val="1160988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2F21BF0-3AD8-9CEC-7231-9AC509177B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ja-JP" altLang="en-US" dirty="0"/>
              <a:t>在庫リアルタイム見える化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1B46ECE-E67A-311A-D3F2-184A8F12A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40" y="692696"/>
            <a:ext cx="7369546" cy="4896544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5515375-6FE8-D8A4-FB33-F2B5DB97E7E7}"/>
              </a:ext>
            </a:extLst>
          </p:cNvPr>
          <p:cNvSpPr txBox="1"/>
          <p:nvPr/>
        </p:nvSpPr>
        <p:spPr>
          <a:xfrm>
            <a:off x="7559178" y="1196752"/>
            <a:ext cx="1584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棚のマップに</a:t>
            </a:r>
            <a:br>
              <a:rPr kumimoji="1" lang="en-US" altLang="ja-JP" dirty="0"/>
            </a:br>
            <a:r>
              <a:rPr kumimoji="1" lang="ja-JP" altLang="en-US" dirty="0"/>
              <a:t>在庫数を表示</a:t>
            </a:r>
            <a:endParaRPr kumimoji="1" lang="en-US" altLang="ja-JP" dirty="0"/>
          </a:p>
          <a:p>
            <a:r>
              <a:rPr lang="ja-JP" altLang="en-US" dirty="0"/>
              <a:t>＋色付け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DC8320A-D992-99F0-06D4-1ED8426B70D0}"/>
              </a:ext>
            </a:extLst>
          </p:cNvPr>
          <p:cNvSpPr txBox="1"/>
          <p:nvPr/>
        </p:nvSpPr>
        <p:spPr>
          <a:xfrm>
            <a:off x="7545288" y="305966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一覧でソート機能</a:t>
            </a:r>
          </a:p>
        </p:txBody>
      </p:sp>
    </p:spTree>
    <p:extLst>
      <p:ext uri="{BB962C8B-B14F-4D97-AF65-F5344CB8AC3E}">
        <p14:creationId xmlns:p14="http://schemas.microsoft.com/office/powerpoint/2010/main" val="876357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DCCCD8E-A4B8-0CF9-C8CE-B6D43DCD09F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ja-JP" altLang="en-US" dirty="0"/>
              <a:t>段取り設定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DC105FF-6C11-C3D2-481D-61687AA994D0}"/>
              </a:ext>
            </a:extLst>
          </p:cNvPr>
          <p:cNvSpPr txBox="1"/>
          <p:nvPr/>
        </p:nvSpPr>
        <p:spPr>
          <a:xfrm>
            <a:off x="360000" y="764704"/>
            <a:ext cx="91295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ja-JP" altLang="en-US" dirty="0"/>
              <a:t>段取り設定機能</a:t>
            </a:r>
            <a:br>
              <a:rPr kumimoji="1" lang="en-US" altLang="ja-JP" dirty="0"/>
            </a:br>
            <a:r>
              <a:rPr kumimoji="1" lang="ja-JP" altLang="en-US" dirty="0"/>
              <a:t>管理者がオンラインで段取りを設定・管理できる</a:t>
            </a:r>
            <a:br>
              <a:rPr lang="en-US" altLang="ja-JP" dirty="0"/>
            </a:br>
            <a:r>
              <a:rPr lang="ja-JP" altLang="en-US" dirty="0"/>
              <a:t>在庫＋生産指示かんばんから段取りを自動作成→管理者が調整</a:t>
            </a: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endParaRPr kumimoji="1" lang="en-US" altLang="ja-JP" dirty="0"/>
          </a:p>
          <a:p>
            <a:pPr marL="342900" indent="-342900">
              <a:buFont typeface="+mj-lt"/>
              <a:buAutoNum type="arabicPeriod"/>
            </a:pPr>
            <a:r>
              <a:rPr lang="ja-JP" altLang="en-US" dirty="0"/>
              <a:t>段取り通知機能</a:t>
            </a:r>
            <a:br>
              <a:rPr lang="en-US" altLang="ja-JP" dirty="0"/>
            </a:br>
            <a:r>
              <a:rPr lang="ja-JP" altLang="en-US" dirty="0"/>
              <a:t>運搬・生産担当者に段取りを伝える</a:t>
            </a:r>
            <a:br>
              <a:rPr lang="en-US" altLang="ja-JP" dirty="0"/>
            </a:br>
            <a:r>
              <a:rPr lang="ja-JP" altLang="en-US" dirty="0"/>
              <a:t>例：みんなが見るモニターに表示</a:t>
            </a: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endParaRPr kumimoji="1" lang="en-US" altLang="ja-JP" dirty="0"/>
          </a:p>
          <a:p>
            <a:pPr marL="342900" indent="-342900">
              <a:buFont typeface="+mj-lt"/>
              <a:buAutoNum type="arabicPeriod"/>
            </a:pPr>
            <a:r>
              <a:rPr lang="ja-JP" altLang="en-US" dirty="0"/>
              <a:t>生産管理機能</a:t>
            </a:r>
            <a:br>
              <a:rPr lang="en-US" altLang="ja-JP" dirty="0"/>
            </a:br>
            <a:r>
              <a:rPr lang="ja-JP" altLang="en-US" dirty="0"/>
              <a:t>生産予定と在庫に齟齬が生まれた際に通知</a:t>
            </a:r>
            <a:endParaRPr lang="en-US" altLang="ja-JP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7BD82FE-597C-D25A-513D-7DA0BF2BA068}"/>
              </a:ext>
            </a:extLst>
          </p:cNvPr>
          <p:cNvSpPr txBox="1"/>
          <p:nvPr/>
        </p:nvSpPr>
        <p:spPr>
          <a:xfrm>
            <a:off x="723576" y="3501008"/>
            <a:ext cx="417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FF0000"/>
                </a:solidFill>
              </a:rPr>
              <a:t>難しい？</a:t>
            </a:r>
          </a:p>
        </p:txBody>
      </p:sp>
    </p:spTree>
    <p:extLst>
      <p:ext uri="{BB962C8B-B14F-4D97-AF65-F5344CB8AC3E}">
        <p14:creationId xmlns:p14="http://schemas.microsoft.com/office/powerpoint/2010/main" val="1961031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E86A487-CD2B-DB14-7387-2A021EF9C56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ja-JP" altLang="en-US" dirty="0"/>
              <a:t>進め方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EE51992-C905-BB11-E4AB-61B6360C33C3}"/>
              </a:ext>
            </a:extLst>
          </p:cNvPr>
          <p:cNvSpPr txBox="1"/>
          <p:nvPr/>
        </p:nvSpPr>
        <p:spPr>
          <a:xfrm>
            <a:off x="416496" y="692696"/>
            <a:ext cx="799288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ja-JP" altLang="en-US" dirty="0"/>
              <a:t>現状把握</a:t>
            </a:r>
            <a:br>
              <a:rPr kumimoji="1" lang="en-US" altLang="ja-JP" dirty="0"/>
            </a:br>
            <a:r>
              <a:rPr kumimoji="1" lang="ja-JP" altLang="en-US" dirty="0"/>
              <a:t>・朝の段取り決め→生産と途中の段取り決め→生産の流れを把握</a:t>
            </a:r>
            <a:br>
              <a:rPr kumimoji="1" lang="en-US" altLang="ja-JP" dirty="0"/>
            </a:br>
            <a:r>
              <a:rPr kumimoji="1" lang="ja-JP" altLang="en-US" dirty="0"/>
              <a:t>・生産と在庫の実績を分析（在庫の変動、段取りタイミング）</a:t>
            </a:r>
            <a:br>
              <a:rPr lang="en-US" altLang="ja-JP" dirty="0"/>
            </a:br>
            <a:r>
              <a:rPr lang="ja-JP" altLang="en-US" dirty="0"/>
              <a:t>・工程理解</a:t>
            </a:r>
            <a:br>
              <a:rPr lang="en-US" altLang="ja-JP" dirty="0"/>
            </a:br>
            <a:r>
              <a:rPr lang="ja-JP" altLang="en-US" dirty="0"/>
              <a:t>・運搬の流れの理解</a:t>
            </a:r>
            <a:endParaRPr kumimoji="1" lang="en-US" altLang="ja-JP" dirty="0"/>
          </a:p>
          <a:p>
            <a:pPr marL="342900" indent="-342900">
              <a:buFont typeface="+mj-lt"/>
              <a:buAutoNum type="arabicPeriod"/>
            </a:pP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dirty="0"/>
              <a:t>課題設定</a:t>
            </a:r>
            <a:br>
              <a:rPr kumimoji="1" lang="en-US" altLang="ja-JP" dirty="0"/>
            </a:br>
            <a:r>
              <a:rPr kumimoji="1" lang="ja-JP" altLang="en-US" dirty="0"/>
              <a:t>・現状把握をもとに解決すべき課題を定義する</a:t>
            </a:r>
            <a:endParaRPr kumimoji="1" lang="en-US" altLang="ja-JP" dirty="0"/>
          </a:p>
          <a:p>
            <a:pPr marL="342900" indent="-342900">
              <a:buFont typeface="+mj-lt"/>
              <a:buAutoNum type="arabicPeriod"/>
            </a:pP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dirty="0"/>
              <a:t>対策立案</a:t>
            </a:r>
            <a:br>
              <a:rPr kumimoji="1" lang="en-US" altLang="ja-JP" dirty="0"/>
            </a:br>
            <a:r>
              <a:rPr kumimoji="1" lang="ja-JP" altLang="en-US" dirty="0"/>
              <a:t>・何が出来れば課題が解決するか検討する</a:t>
            </a:r>
            <a:endParaRPr kumimoji="1" lang="en-US" altLang="ja-JP" dirty="0"/>
          </a:p>
          <a:p>
            <a:pPr marL="342900" indent="-342900">
              <a:buFont typeface="+mj-lt"/>
              <a:buAutoNum type="arabicPeriod"/>
            </a:pP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dirty="0"/>
              <a:t>システム定義</a:t>
            </a:r>
            <a:br>
              <a:rPr kumimoji="1" lang="en-US" altLang="ja-JP" dirty="0"/>
            </a:br>
            <a:r>
              <a:rPr kumimoji="1" lang="ja-JP" altLang="en-US" dirty="0"/>
              <a:t>・どういうシステムなら対策が達成できるか検討する</a:t>
            </a:r>
            <a:endParaRPr kumimoji="1" lang="en-US" altLang="ja-JP" dirty="0"/>
          </a:p>
          <a:p>
            <a:pPr marL="342900" indent="-342900">
              <a:buFont typeface="+mj-lt"/>
              <a:buAutoNum type="arabicPeriod"/>
            </a:pP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dirty="0"/>
              <a:t>要件定義</a:t>
            </a:r>
            <a:br>
              <a:rPr kumimoji="1" lang="en-US" altLang="ja-JP" dirty="0"/>
            </a:br>
            <a:r>
              <a:rPr kumimoji="1" lang="ja-JP" altLang="en-US" dirty="0"/>
              <a:t>開発内容、分担、スケジュールを決める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80730141"/>
      </p:ext>
    </p:extLst>
  </p:cSld>
  <p:clrMapOvr>
    <a:masterClrMapping/>
  </p:clrMapOvr>
</p:sld>
</file>

<file path=ppt/theme/theme1.xml><?xml version="1.0" encoding="utf-8"?>
<a:theme xmlns:a="http://schemas.openxmlformats.org/drawingml/2006/main" name="表紙［機密なし］">
  <a:themeElements>
    <a:clrScheme name="AISIN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4BBCFF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表紙［関係者外秘］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10408_AISINフォーマット_A4_改善.pptx" id="{24EF05BA-B023-4588-B7C4-CE36A0BB80FA}" vid="{A5688B2C-2933-41A4-A6D0-F96067A38CD2}"/>
    </a:ext>
  </a:extLst>
</a:theme>
</file>

<file path=ppt/theme/theme1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表紙［関係社外秘］">
  <a:themeElements>
    <a:clrScheme name="AISIN_v01">
      <a:dk1>
        <a:sysClr val="windowText" lastClr="000000"/>
      </a:dk1>
      <a:lt1>
        <a:sysClr val="window" lastClr="FFFFFF"/>
      </a:lt1>
      <a:dk2>
        <a:srgbClr val="333333"/>
      </a:dk2>
      <a:lt2>
        <a:srgbClr val="DCE6FA"/>
      </a:lt2>
      <a:accent1>
        <a:srgbClr val="323C99"/>
      </a:accent1>
      <a:accent2>
        <a:srgbClr val="419BB9"/>
      </a:accent2>
      <a:accent3>
        <a:srgbClr val="82B91E"/>
      </a:accent3>
      <a:accent4>
        <a:srgbClr val="E17800"/>
      </a:accent4>
      <a:accent5>
        <a:srgbClr val="DC418C"/>
      </a:accent5>
      <a:accent6>
        <a:srgbClr val="969696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表紙［マル秘］">
  <a:themeElements>
    <a:clrScheme name="AISIN_v01">
      <a:dk1>
        <a:sysClr val="windowText" lastClr="000000"/>
      </a:dk1>
      <a:lt1>
        <a:sysClr val="window" lastClr="FFFFFF"/>
      </a:lt1>
      <a:dk2>
        <a:srgbClr val="333333"/>
      </a:dk2>
      <a:lt2>
        <a:srgbClr val="DCE6FA"/>
      </a:lt2>
      <a:accent1>
        <a:srgbClr val="323C99"/>
      </a:accent1>
      <a:accent2>
        <a:srgbClr val="419BB9"/>
      </a:accent2>
      <a:accent3>
        <a:srgbClr val="82B91E"/>
      </a:accent3>
      <a:accent4>
        <a:srgbClr val="E17800"/>
      </a:accent4>
      <a:accent5>
        <a:srgbClr val="DC418C"/>
      </a:accent5>
      <a:accent6>
        <a:srgbClr val="969696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表紙［極秘］">
  <a:themeElements>
    <a:clrScheme name="AISIN_v01">
      <a:dk1>
        <a:sysClr val="windowText" lastClr="000000"/>
      </a:dk1>
      <a:lt1>
        <a:sysClr val="window" lastClr="FFFFFF"/>
      </a:lt1>
      <a:dk2>
        <a:srgbClr val="333333"/>
      </a:dk2>
      <a:lt2>
        <a:srgbClr val="DCE6FA"/>
      </a:lt2>
      <a:accent1>
        <a:srgbClr val="323C99"/>
      </a:accent1>
      <a:accent2>
        <a:srgbClr val="419BB9"/>
      </a:accent2>
      <a:accent3>
        <a:srgbClr val="82B91E"/>
      </a:accent3>
      <a:accent4>
        <a:srgbClr val="E17800"/>
      </a:accent4>
      <a:accent5>
        <a:srgbClr val="DC418C"/>
      </a:accent5>
      <a:accent6>
        <a:srgbClr val="969696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最終頁">
  <a:themeElements>
    <a:clrScheme name="AISIN_v01">
      <a:dk1>
        <a:sysClr val="windowText" lastClr="000000"/>
      </a:dk1>
      <a:lt1>
        <a:sysClr val="window" lastClr="FFFFFF"/>
      </a:lt1>
      <a:dk2>
        <a:srgbClr val="333333"/>
      </a:dk2>
      <a:lt2>
        <a:srgbClr val="DCE6FA"/>
      </a:lt2>
      <a:accent1>
        <a:srgbClr val="323C99"/>
      </a:accent1>
      <a:accent2>
        <a:srgbClr val="419BB9"/>
      </a:accent2>
      <a:accent3>
        <a:srgbClr val="82B91E"/>
      </a:accent3>
      <a:accent4>
        <a:srgbClr val="E17800"/>
      </a:accent4>
      <a:accent5>
        <a:srgbClr val="DC418C"/>
      </a:accent5>
      <a:accent6>
        <a:srgbClr val="969696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内容［機密なし］">
  <a:themeElements>
    <a:clrScheme name="AISIN_v01">
      <a:dk1>
        <a:sysClr val="windowText" lastClr="000000"/>
      </a:dk1>
      <a:lt1>
        <a:sysClr val="window" lastClr="FFFFFF"/>
      </a:lt1>
      <a:dk2>
        <a:srgbClr val="333333"/>
      </a:dk2>
      <a:lt2>
        <a:srgbClr val="DCE6FA"/>
      </a:lt2>
      <a:accent1>
        <a:srgbClr val="323C99"/>
      </a:accent1>
      <a:accent2>
        <a:srgbClr val="419BB9"/>
      </a:accent2>
      <a:accent3>
        <a:srgbClr val="82B91E"/>
      </a:accent3>
      <a:accent4>
        <a:srgbClr val="E17800"/>
      </a:accent4>
      <a:accent5>
        <a:srgbClr val="DC418C"/>
      </a:accent5>
      <a:accent6>
        <a:srgbClr val="969696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内容［関係社外秘］">
  <a:themeElements>
    <a:clrScheme name="AISIN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4BBCFF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内容［マル秘］">
  <a:themeElements>
    <a:clrScheme name="AISIN_v01">
      <a:dk1>
        <a:sysClr val="windowText" lastClr="000000"/>
      </a:dk1>
      <a:lt1>
        <a:sysClr val="window" lastClr="FFFFFF"/>
      </a:lt1>
      <a:dk2>
        <a:srgbClr val="333333"/>
      </a:dk2>
      <a:lt2>
        <a:srgbClr val="DCE6FA"/>
      </a:lt2>
      <a:accent1>
        <a:srgbClr val="323C99"/>
      </a:accent1>
      <a:accent2>
        <a:srgbClr val="419BB9"/>
      </a:accent2>
      <a:accent3>
        <a:srgbClr val="82B91E"/>
      </a:accent3>
      <a:accent4>
        <a:srgbClr val="E17800"/>
      </a:accent4>
      <a:accent5>
        <a:srgbClr val="DC418C"/>
      </a:accent5>
      <a:accent6>
        <a:srgbClr val="969696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内容［極秘］">
  <a:themeElements>
    <a:clrScheme name="AISIN">
      <a:dk1>
        <a:sysClr val="windowText" lastClr="000000"/>
      </a:dk1>
      <a:lt1>
        <a:sysClr val="window" lastClr="FFFFFF"/>
      </a:lt1>
      <a:dk2>
        <a:srgbClr val="333333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4BC3FF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D42F7BE4E7662489F3330A303F779AB" ma:contentTypeVersion="8" ma:contentTypeDescription="新しいドキュメントを作成します。" ma:contentTypeScope="" ma:versionID="c503931c86f7950bf91ee11ea2fdf525">
  <xsd:schema xmlns:xsd="http://www.w3.org/2001/XMLSchema" xmlns:xs="http://www.w3.org/2001/XMLSchema" xmlns:p="http://schemas.microsoft.com/office/2006/metadata/properties" xmlns:ns2="5e3a7b3b-5d8e-4720-80bb-f97c62400546" xmlns:ns3="be6ebdc4-3e73-4726-bf5a-d83d4d7c7fa3" targetNamespace="http://schemas.microsoft.com/office/2006/metadata/properties" ma:root="true" ma:fieldsID="a59227060d8d33115ff2a5583f8a8385" ns2:_="" ns3:_="">
    <xsd:import namespace="5e3a7b3b-5d8e-4720-80bb-f97c62400546"/>
    <xsd:import namespace="be6ebdc4-3e73-4726-bf5a-d83d4d7c7fa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3a7b3b-5d8e-4720-80bb-f97c624005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6ebdc4-3e73-4726-bf5a-d83d4d7c7fa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C62D7A-E12E-4E5A-867C-4F01ECFDACF1}">
  <ds:schemaRefs>
    <ds:schemaRef ds:uri="5e3a7b3b-5d8e-4720-80bb-f97c62400546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microsoft.com/office/2006/metadata/properties"/>
    <ds:schemaRef ds:uri="be6ebdc4-3e73-4726-bf5a-d83d4d7c7fa3"/>
    <ds:schemaRef ds:uri="http://purl.org/dc/terms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4789A79-57D7-4944-AA7B-9214DE5E1AB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C624B3C-2197-4D18-9789-3AEA2806AE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3a7b3b-5d8e-4720-80bb-f97c62400546"/>
    <ds:schemaRef ds:uri="be6ebdc4-3e73-4726-bf5a-d83d4d7c7fa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33637</TotalTime>
  <Words>456</Words>
  <Application>Microsoft Office PowerPoint</Application>
  <PresentationFormat>A4 210 x 297 mm</PresentationFormat>
  <Paragraphs>48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10</vt:i4>
      </vt:variant>
      <vt:variant>
        <vt:lpstr>スライド タイトル</vt:lpstr>
      </vt:variant>
      <vt:variant>
        <vt:i4>6</vt:i4>
      </vt:variant>
    </vt:vector>
  </HeadingPairs>
  <TitlesOfParts>
    <vt:vector size="21" baseType="lpstr">
      <vt:lpstr>メイリオ</vt:lpstr>
      <vt:lpstr>游ゴシック</vt:lpstr>
      <vt:lpstr>Arial</vt:lpstr>
      <vt:lpstr>Calibri</vt:lpstr>
      <vt:lpstr>Segoe UI</vt:lpstr>
      <vt:lpstr>表紙［機密なし］</vt:lpstr>
      <vt:lpstr>表紙［関係社外秘］</vt:lpstr>
      <vt:lpstr>表紙［マル秘］</vt:lpstr>
      <vt:lpstr>表紙［極秘］</vt:lpstr>
      <vt:lpstr>最終頁</vt:lpstr>
      <vt:lpstr>内容［機密なし］</vt:lpstr>
      <vt:lpstr>内容［関係社外秘］</vt:lpstr>
      <vt:lpstr>内容［マル秘］</vt:lpstr>
      <vt:lpstr>内容［極秘］</vt:lpstr>
      <vt:lpstr>表紙［関係者外秘］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アイシン精機株式会社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0082402-Z100</dc:creator>
  <cp:lastModifiedBy>Ibuki Takuma／伊吹　卓真／AI</cp:lastModifiedBy>
  <cp:revision>1257</cp:revision>
  <cp:lastPrinted>2020-12-23T05:36:25Z</cp:lastPrinted>
  <dcterms:created xsi:type="dcterms:W3CDTF">2019-10-07T05:18:34Z</dcterms:created>
  <dcterms:modified xsi:type="dcterms:W3CDTF">2023-10-05T03:47:38Z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0x0101009D42F7BE4E7662489F3330A303F779AB</vt:lpwstr>
  </property>
</Properties>
</file>