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6" r:id="rId5"/>
    <p:sldMasterId id="2147483656" r:id="rId6"/>
  </p:sldMasterIdLst>
  <p:notesMasterIdLst>
    <p:notesMasterId r:id="rId13"/>
  </p:notesMasterIdLst>
  <p:handoutMasterIdLst>
    <p:handoutMasterId r:id="rId14"/>
  </p:handoutMasterIdLst>
  <p:sldIdLst>
    <p:sldId id="263" r:id="rId7"/>
    <p:sldId id="314" r:id="rId8"/>
    <p:sldId id="315" r:id="rId9"/>
    <p:sldId id="316" r:id="rId10"/>
    <p:sldId id="317" r:id="rId11"/>
    <p:sldId id="31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E5D54B8-3D0E-46CF-97E7-6F730D1674BC}">
          <p14:sldIdLst>
            <p14:sldId id="263"/>
            <p14:sldId id="314"/>
            <p14:sldId id="315"/>
            <p14:sldId id="316"/>
            <p14:sldId id="317"/>
            <p14:sldId id="318"/>
          </p14:sldIdLst>
        </p14:section>
        <p14:section name="メモ" id="{6B02C899-5916-4865-A242-7620CEEFC1B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98C07"/>
    <a:srgbClr val="4BBCFF"/>
    <a:srgbClr val="000000"/>
    <a:srgbClr val="4BC3FF"/>
    <a:srgbClr val="E5E8F1"/>
    <a:srgbClr val="BFC6DC"/>
    <a:srgbClr val="808CB8"/>
    <a:srgbClr val="405395"/>
    <a:srgbClr val="001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AFD51-C570-4268-8DAE-90D6A2D4785C}" v="1" dt="2021-04-07T06:21:06.378"/>
    <p1510:client id="{31D0FF04-7186-414F-A5D1-BBA922302BF7}" v="22" dt="2023-05-25T01:34:32.277"/>
    <p1510:client id="{46EA396F-FEE8-8D39-1744-1DA6B4EE7C63}" v="42" dt="2023-05-24T08:19:26.758"/>
    <p1510:client id="{76BA687E-5D92-4F12-B4C3-CC374B0EEB60}" v="1" dt="2021-04-07T06:21:47.097"/>
    <p1510:client id="{7A6F2F3B-BC2A-4F63-BCCC-CD53854D5978}" v="1" dt="2021-04-07T06:16:37.325"/>
    <p1510:client id="{DD94822D-670B-B0E5-B477-D1B2CC46E636}" v="15" dt="2023-06-05T06:16:53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7" autoAdjust="0"/>
    <p:restoredTop sz="96353" autoAdjust="0"/>
  </p:normalViewPr>
  <p:slideViewPr>
    <p:cSldViewPr>
      <p:cViewPr varScale="1">
        <p:scale>
          <a:sx n="162" d="100"/>
          <a:sy n="162" d="100"/>
        </p:scale>
        <p:origin x="246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o Satoshi／近藤　覚士／AW" userId="S::1042912-z100@jp-global.aisingroup.com::4fee0555-86fb-4ddc-bdcf-6b0f6f22312c" providerId="AD" clId="Web-{20BAFD51-C570-4268-8DAE-90D6A2D4785C}"/>
    <pc:docChg chg="addSld">
      <pc:chgData name="Kondo Satoshi／近藤　覚士／AW" userId="S::1042912-z100@jp-global.aisingroup.com::4fee0555-86fb-4ddc-bdcf-6b0f6f22312c" providerId="AD" clId="Web-{20BAFD51-C570-4268-8DAE-90D6A2D4785C}" dt="2021-04-07T06:21:06.378" v="0"/>
      <pc:docMkLst>
        <pc:docMk/>
      </pc:docMkLst>
      <pc:sldChg chg="new">
        <pc:chgData name="Kondo Satoshi／近藤　覚士／AW" userId="S::1042912-z100@jp-global.aisingroup.com::4fee0555-86fb-4ddc-bdcf-6b0f6f22312c" providerId="AD" clId="Web-{20BAFD51-C570-4268-8DAE-90D6A2D4785C}" dt="2021-04-07T06:21:06.378" v="0"/>
        <pc:sldMkLst>
          <pc:docMk/>
          <pc:sldMk cId="2379932870" sldId="257"/>
        </pc:sldMkLst>
      </pc:sldChg>
    </pc:docChg>
  </pc:docChgLst>
  <pc:docChgLst>
    <pc:chgData name="Ibuki Takuma／伊吹　卓真／AI" userId="S::1022553-z100@jp-global.aisingroup.com::ead32cc0-bdc5-441c-8111-b980ba72067d" providerId="AD" clId="Web-{31D0FF04-7186-414F-A5D1-BBA922302BF7}"/>
    <pc:docChg chg="modSld">
      <pc:chgData name="Ibuki Takuma／伊吹　卓真／AI" userId="S::1022553-z100@jp-global.aisingroup.com::ead32cc0-bdc5-441c-8111-b980ba72067d" providerId="AD" clId="Web-{31D0FF04-7186-414F-A5D1-BBA922302BF7}" dt="2023-05-25T01:33:57.932" v="10" actId="20577"/>
      <pc:docMkLst>
        <pc:docMk/>
      </pc:docMkLst>
      <pc:sldChg chg="modSp">
        <pc:chgData name="Ibuki Takuma／伊吹　卓真／AI" userId="S::1022553-z100@jp-global.aisingroup.com::ead32cc0-bdc5-441c-8111-b980ba72067d" providerId="AD" clId="Web-{31D0FF04-7186-414F-A5D1-BBA922302BF7}" dt="2023-05-25T01:33:57.932" v="10" actId="20577"/>
        <pc:sldMkLst>
          <pc:docMk/>
          <pc:sldMk cId="1754402286" sldId="314"/>
        </pc:sldMkLst>
        <pc:spChg chg="mod">
          <ac:chgData name="Ibuki Takuma／伊吹　卓真／AI" userId="S::1022553-z100@jp-global.aisingroup.com::ead32cc0-bdc5-441c-8111-b980ba72067d" providerId="AD" clId="Web-{31D0FF04-7186-414F-A5D1-BBA922302BF7}" dt="2023-05-25T01:33:57.932" v="10" actId="20577"/>
          <ac:spMkLst>
            <pc:docMk/>
            <pc:sldMk cId="1754402286" sldId="314"/>
            <ac:spMk id="101" creationId="{00000000-0000-0000-0000-000000000000}"/>
          </ac:spMkLst>
        </pc:spChg>
      </pc:sldChg>
      <pc:sldChg chg="modSp">
        <pc:chgData name="Ibuki Takuma／伊吹　卓真／AI" userId="S::1022553-z100@jp-global.aisingroup.com::ead32cc0-bdc5-441c-8111-b980ba72067d" providerId="AD" clId="Web-{31D0FF04-7186-414F-A5D1-BBA922302BF7}" dt="2023-05-25T01:30:37.566" v="0" actId="20577"/>
        <pc:sldMkLst>
          <pc:docMk/>
          <pc:sldMk cId="2541145100" sldId="317"/>
        </pc:sldMkLst>
        <pc:spChg chg="mod">
          <ac:chgData name="Ibuki Takuma／伊吹　卓真／AI" userId="S::1022553-z100@jp-global.aisingroup.com::ead32cc0-bdc5-441c-8111-b980ba72067d" providerId="AD" clId="Web-{31D0FF04-7186-414F-A5D1-BBA922302BF7}" dt="2023-05-25T01:30:37.566" v="0" actId="20577"/>
          <ac:spMkLst>
            <pc:docMk/>
            <pc:sldMk cId="2541145100" sldId="317"/>
            <ac:spMk id="3" creationId="{00000000-0000-0000-0000-000000000000}"/>
          </ac:spMkLst>
        </pc:spChg>
      </pc:sldChg>
    </pc:docChg>
  </pc:docChgLst>
  <pc:docChgLst>
    <pc:chgData name="Yamaguchi Ayako／山口　綾子／AI" userId="S::1042268-z100@jp-global.aisingroup.com::ba084bdf-e313-4b67-97c4-536aa2078368" providerId="AD" clId="Web-{7A6F2F3B-BC2A-4F63-BCCC-CD53854D5978}"/>
    <pc:docChg chg="addSld">
      <pc:chgData name="Yamaguchi Ayako／山口　綾子／AI" userId="S::1042268-z100@jp-global.aisingroup.com::ba084bdf-e313-4b67-97c4-536aa2078368" providerId="AD" clId="Web-{7A6F2F3B-BC2A-4F63-BCCC-CD53854D5978}" dt="2021-04-07T06:16:37.325" v="0"/>
      <pc:docMkLst>
        <pc:docMk/>
      </pc:docMkLst>
      <pc:sldChg chg="new">
        <pc:chgData name="Yamaguchi Ayako／山口　綾子／AI" userId="S::1042268-z100@jp-global.aisingroup.com::ba084bdf-e313-4b67-97c4-536aa2078368" providerId="AD" clId="Web-{7A6F2F3B-BC2A-4F63-BCCC-CD53854D5978}" dt="2021-04-07T06:16:37.325" v="0"/>
        <pc:sldMkLst>
          <pc:docMk/>
          <pc:sldMk cId="1770612254" sldId="256"/>
        </pc:sldMkLst>
      </pc:sldChg>
    </pc:docChg>
  </pc:docChgLst>
  <pc:docChgLst>
    <pc:chgData name="Ibuki Takuma／伊吹　卓真／AI" userId="S::1022553-z100@jp-global.aisingroup.com::ead32cc0-bdc5-441c-8111-b980ba72067d" providerId="AD" clId="Web-{DD94822D-670B-B0E5-B477-D1B2CC46E636}"/>
    <pc:docChg chg="modSld">
      <pc:chgData name="Ibuki Takuma／伊吹　卓真／AI" userId="S::1022553-z100@jp-global.aisingroup.com::ead32cc0-bdc5-441c-8111-b980ba72067d" providerId="AD" clId="Web-{DD94822D-670B-B0E5-B477-D1B2CC46E636}" dt="2023-06-05T06:16:53.943" v="14" actId="1076"/>
      <pc:docMkLst>
        <pc:docMk/>
      </pc:docMkLst>
      <pc:sldChg chg="modSp">
        <pc:chgData name="Ibuki Takuma／伊吹　卓真／AI" userId="S::1022553-z100@jp-global.aisingroup.com::ead32cc0-bdc5-441c-8111-b980ba72067d" providerId="AD" clId="Web-{DD94822D-670B-B0E5-B477-D1B2CC46E636}" dt="2023-06-05T06:16:53.943" v="14" actId="1076"/>
        <pc:sldMkLst>
          <pc:docMk/>
          <pc:sldMk cId="1488879509" sldId="315"/>
        </pc:sldMkLst>
        <pc:picChg chg="mod">
          <ac:chgData name="Ibuki Takuma／伊吹　卓真／AI" userId="S::1022553-z100@jp-global.aisingroup.com::ead32cc0-bdc5-441c-8111-b980ba72067d" providerId="AD" clId="Web-{DD94822D-670B-B0E5-B477-D1B2CC46E636}" dt="2023-06-05T06:16:43.020" v="9" actId="1076"/>
          <ac:picMkLst>
            <pc:docMk/>
            <pc:sldMk cId="1488879509" sldId="315"/>
            <ac:picMk id="3" creationId="{00000000-0000-0000-0000-000000000000}"/>
          </ac:picMkLst>
        </pc:picChg>
        <pc:picChg chg="mod">
          <ac:chgData name="Ibuki Takuma／伊吹　卓真／AI" userId="S::1022553-z100@jp-global.aisingroup.com::ead32cc0-bdc5-441c-8111-b980ba72067d" providerId="AD" clId="Web-{DD94822D-670B-B0E5-B477-D1B2CC46E636}" dt="2023-06-05T06:16:53.943" v="14" actId="1076"/>
          <ac:picMkLst>
            <pc:docMk/>
            <pc:sldMk cId="1488879509" sldId="315"/>
            <ac:picMk id="4" creationId="{00000000-0000-0000-0000-000000000000}"/>
          </ac:picMkLst>
        </pc:picChg>
        <pc:picChg chg="mod">
          <ac:chgData name="Ibuki Takuma／伊吹　卓真／AI" userId="S::1022553-z100@jp-global.aisingroup.com::ead32cc0-bdc5-441c-8111-b980ba72067d" providerId="AD" clId="Web-{DD94822D-670B-B0E5-B477-D1B2CC46E636}" dt="2023-06-05T06:16:04.160" v="0" actId="1076"/>
          <ac:picMkLst>
            <pc:docMk/>
            <pc:sldMk cId="1488879509" sldId="315"/>
            <ac:picMk id="12" creationId="{00000000-0000-0000-0000-000000000000}"/>
          </ac:picMkLst>
        </pc:picChg>
        <pc:picChg chg="mod">
          <ac:chgData name="Ibuki Takuma／伊吹　卓真／AI" userId="S::1022553-z100@jp-global.aisingroup.com::ead32cc0-bdc5-441c-8111-b980ba72067d" providerId="AD" clId="Web-{DD94822D-670B-B0E5-B477-D1B2CC46E636}" dt="2023-06-05T06:16:52.708" v="13" actId="1076"/>
          <ac:picMkLst>
            <pc:docMk/>
            <pc:sldMk cId="1488879509" sldId="315"/>
            <ac:picMk id="14" creationId="{00000000-0000-0000-0000-000000000000}"/>
          </ac:picMkLst>
        </pc:picChg>
      </pc:sldChg>
    </pc:docChg>
  </pc:docChgLst>
  <pc:docChgLst>
    <pc:chgData name="Kondo Satoshi／近藤　覚士／AW" userId="S::1042912-z100@jp-global.aisingroup.com::4fee0555-86fb-4ddc-bdcf-6b0f6f22312c" providerId="AD" clId="Web-{76BA687E-5D92-4F12-B4C3-CC374B0EEB60}"/>
    <pc:docChg chg="delSld">
      <pc:chgData name="Kondo Satoshi／近藤　覚士／AW" userId="S::1042912-z100@jp-global.aisingroup.com::4fee0555-86fb-4ddc-bdcf-6b0f6f22312c" providerId="AD" clId="Web-{76BA687E-5D92-4F12-B4C3-CC374B0EEB60}" dt="2021-04-07T06:21:47.097" v="0"/>
      <pc:docMkLst>
        <pc:docMk/>
      </pc:docMkLst>
      <pc:sldChg chg="del">
        <pc:chgData name="Kondo Satoshi／近藤　覚士／AW" userId="S::1042912-z100@jp-global.aisingroup.com::4fee0555-86fb-4ddc-bdcf-6b0f6f22312c" providerId="AD" clId="Web-{76BA687E-5D92-4F12-B4C3-CC374B0EEB60}" dt="2021-04-07T06:21:47.097" v="0"/>
        <pc:sldMkLst>
          <pc:docMk/>
          <pc:sldMk cId="2379932870" sldId="257"/>
        </pc:sldMkLst>
      </pc:sldChg>
    </pc:docChg>
  </pc:docChgLst>
  <pc:docChgLst>
    <pc:chgData name="Sakai Hitomi／酒井　ひとみ／AI" userId="S::1097838-z100@jp-global.aisingroup.com::711a098f-a30a-4299-9bfa-1b96a7f69be4" providerId="AD" clId="Web-{46EA396F-FEE8-8D39-1744-1DA6B4EE7C63}"/>
    <pc:docChg chg="modSld">
      <pc:chgData name="Sakai Hitomi／酒井　ひとみ／AI" userId="S::1097838-z100@jp-global.aisingroup.com::711a098f-a30a-4299-9bfa-1b96a7f69be4" providerId="AD" clId="Web-{46EA396F-FEE8-8D39-1744-1DA6B4EE7C63}" dt="2023-05-24T08:19:23.101" v="23" actId="20577"/>
      <pc:docMkLst>
        <pc:docMk/>
      </pc:docMkLst>
      <pc:sldChg chg="modSp">
        <pc:chgData name="Sakai Hitomi／酒井　ひとみ／AI" userId="S::1097838-z100@jp-global.aisingroup.com::711a098f-a30a-4299-9bfa-1b96a7f69be4" providerId="AD" clId="Web-{46EA396F-FEE8-8D39-1744-1DA6B4EE7C63}" dt="2023-05-24T08:19:23.101" v="23" actId="20577"/>
        <pc:sldMkLst>
          <pc:docMk/>
          <pc:sldMk cId="2541145100" sldId="317"/>
        </pc:sldMkLst>
        <pc:spChg chg="mod">
          <ac:chgData name="Sakai Hitomi／酒井　ひとみ／AI" userId="S::1097838-z100@jp-global.aisingroup.com::711a098f-a30a-4299-9bfa-1b96a7f69be4" providerId="AD" clId="Web-{46EA396F-FEE8-8D39-1744-1DA6B4EE7C63}" dt="2023-05-24T08:19:23.101" v="23" actId="20577"/>
          <ac:spMkLst>
            <pc:docMk/>
            <pc:sldMk cId="2541145100" sldId="31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機密なし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署名 メイリオ</a:t>
            </a:r>
            <a:r>
              <a:rPr kumimoji="1" lang="en-US" altLang="ja-JP" dirty="0"/>
              <a:t>21pt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October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関係者外秘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署名 メイリオ</a:t>
            </a:r>
            <a:r>
              <a:rPr kumimoji="1" lang="en-US" altLang="ja-JP" dirty="0"/>
              <a:t>21pt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100392" y="548680"/>
            <a:ext cx="81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>
                <a:solidFill>
                  <a:srgbClr val="D21E23"/>
                </a:solidFill>
              </a:rPr>
              <a:t>DS</a:t>
            </a:r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October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秘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署名 メイリオ</a:t>
            </a:r>
            <a:r>
              <a:rPr kumimoji="1" lang="en-US" altLang="ja-JP" dirty="0"/>
              <a:t>21pt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8100392" y="581235"/>
            <a:ext cx="8118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October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極秘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署名 メイリオ</a:t>
            </a:r>
            <a:r>
              <a:rPr kumimoji="1" lang="en-US" altLang="ja-JP" dirty="0"/>
              <a:t>21pt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7608939" y="733835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8100392" y="581235"/>
            <a:ext cx="8118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October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7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332308" y="306000"/>
            <a:ext cx="84771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7632" y="1080000"/>
            <a:ext cx="764873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4A1610DC-62E7-5544-8301-D25504824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308" y="2520001"/>
            <a:ext cx="8480492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128464" y="620688"/>
            <a:ext cx="892899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>
              <a:defRPr/>
            </a:pPr>
            <a:endParaRPr kumimoji="0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72480" y="116632"/>
            <a:ext cx="8784976" cy="432048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D42A23B6-0D29-974B-B01F-037DD6CAC3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308" y="306000"/>
            <a:ext cx="8480492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308" y="1098000"/>
            <a:ext cx="8480492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9144000" cy="6856475"/>
          </a:xfrm>
          <a:prstGeom prst="rect">
            <a:avLst/>
          </a:prstGeom>
        </p:spPr>
      </p:pic>
      <p:pic>
        <p:nvPicPr>
          <p:cNvPr id="4" name="図 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527"/>
            <a:ext cx="9144000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5741381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26956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A8CCF4A2-B4C2-4311-8CD0-D49B0B284173}" type="datetime4">
              <a:rPr lang="en-US" altLang="ja-JP" smtClean="0"/>
              <a:t>October 23, 2023</a:t>
            </a:fld>
            <a:endParaRPr 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3"/>
            <a:ext cx="9143999" cy="68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0470"/>
            <a:ext cx="9144000" cy="247530"/>
          </a:xfrm>
          <a:prstGeom prst="rect">
            <a:avLst/>
          </a:prstGeom>
        </p:spPr>
      </p:pic>
      <p:sp>
        <p:nvSpPr>
          <p:cNvPr id="32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5076056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スライド番号プレースホルダー 1"/>
          <p:cNvSpPr txBox="1">
            <a:spLocks/>
          </p:cNvSpPr>
          <p:nvPr userDrawn="1"/>
        </p:nvSpPr>
        <p:spPr>
          <a:xfrm>
            <a:off x="8095784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在庫管理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October 23, 2023</a:t>
            </a:fld>
            <a:endParaRPr 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19"/>
          </p:nvPr>
        </p:nvSpPr>
        <p:spPr>
          <a:xfrm>
            <a:off x="493955" y="4720311"/>
            <a:ext cx="6361851" cy="1864725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株式会社　アイシン</a:t>
            </a:r>
            <a:endParaRPr kumimoji="1" lang="en-US" altLang="ja-JP" sz="2000" dirty="0"/>
          </a:p>
          <a:p>
            <a:r>
              <a:rPr lang="en-US" altLang="ja-JP" sz="2000" dirty="0"/>
              <a:t>DX</a:t>
            </a:r>
            <a:r>
              <a:rPr lang="ja-JP" altLang="en-US" sz="2000" dirty="0"/>
              <a:t>戦略センター　</a:t>
            </a:r>
            <a:r>
              <a:rPr lang="en-US" altLang="ja-JP" sz="2000" dirty="0"/>
              <a:t>DS</a:t>
            </a:r>
            <a:r>
              <a:rPr lang="ja-JP" altLang="en-US" sz="2000" dirty="0"/>
              <a:t>部</a:t>
            </a:r>
            <a:endParaRPr lang="en-US" altLang="ja-JP" sz="2000" dirty="0"/>
          </a:p>
          <a:p>
            <a:r>
              <a:rPr kumimoji="1" lang="ja-JP" altLang="en-US" sz="2000" dirty="0"/>
              <a:t>スマートファクトリー</a:t>
            </a:r>
            <a:r>
              <a:rPr kumimoji="1" lang="en-US" altLang="ja-JP" sz="2000" dirty="0"/>
              <a:t>AI</a:t>
            </a:r>
            <a:r>
              <a:rPr kumimoji="1" lang="ja-JP" altLang="en-US" sz="2000" dirty="0"/>
              <a:t>開発室　</a:t>
            </a:r>
            <a:r>
              <a:rPr lang="ja-JP" altLang="en-US" sz="2000" dirty="0"/>
              <a:t>イノベーション</a:t>
            </a:r>
            <a:r>
              <a:rPr lang="en-US" altLang="ja-JP" sz="2000" dirty="0"/>
              <a:t>G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40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00507A0-1894-E894-0D88-90CCE8E42F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新川工場</a:t>
            </a:r>
            <a:endParaRPr kumimoji="1" lang="en-US" altLang="ja-JP" dirty="0"/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F252E103-CBEA-5250-3440-559786AE092F}"/>
              </a:ext>
            </a:extLst>
          </p:cNvPr>
          <p:cNvSpPr txBox="1">
            <a:spLocks/>
          </p:cNvSpPr>
          <p:nvPr/>
        </p:nvSpPr>
        <p:spPr>
          <a:xfrm>
            <a:off x="159936" y="618117"/>
            <a:ext cx="9187200" cy="5637600"/>
          </a:xfrm>
          <a:prstGeom prst="rect">
            <a:avLst/>
          </a:prstGeom>
        </p:spPr>
        <p:txBody>
          <a:bodyPr/>
          <a:lstStyle>
            <a:lvl1pPr marL="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8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12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9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9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/>
              <a:t>新川工場　製造 </a:t>
            </a:r>
            <a:r>
              <a:rPr lang="en-US" altLang="ja-JP"/>
              <a:t>1 </a:t>
            </a:r>
            <a:r>
              <a:rPr lang="ja-JP" altLang="en-US"/>
              <a:t>課 </a:t>
            </a:r>
            <a:r>
              <a:rPr lang="en-US" altLang="ja-JP"/>
              <a:t>1 </a:t>
            </a:r>
            <a:r>
              <a:rPr lang="ja-JP" altLang="en-US"/>
              <a:t>係 </a:t>
            </a:r>
            <a:r>
              <a:rPr lang="en-US" altLang="ja-JP"/>
              <a:t>(</a:t>
            </a:r>
            <a:r>
              <a:rPr lang="ja-JP" altLang="en-US"/>
              <a:t>樹脂成型職場</a:t>
            </a:r>
            <a:r>
              <a:rPr lang="en-US" altLang="ja-JP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/>
              <a:t>- </a:t>
            </a:r>
            <a:r>
              <a:rPr lang="ja-JP" altLang="en-US"/>
              <a:t>藤川課長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　  </a:t>
            </a:r>
            <a:r>
              <a:rPr lang="en-US" altLang="ja-JP"/>
              <a:t>- </a:t>
            </a:r>
            <a:r>
              <a:rPr lang="ja-JP" altLang="en-US"/>
              <a:t>石川工長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　    </a:t>
            </a:r>
            <a:r>
              <a:rPr lang="en-US" altLang="ja-JP"/>
              <a:t>- </a:t>
            </a:r>
            <a:r>
              <a:rPr lang="ja-JP" altLang="en-US"/>
              <a:t>加藤職長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　    </a:t>
            </a:r>
            <a:r>
              <a:rPr lang="en-US" altLang="ja-JP"/>
              <a:t>- </a:t>
            </a:r>
            <a:r>
              <a:rPr lang="ja-JP" altLang="en-US"/>
              <a:t>杉浦職長</a:t>
            </a:r>
            <a:endParaRPr lang="en-US" altLang="ja-JP"/>
          </a:p>
          <a:p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9918EE-9B1D-C876-C3F1-36C1DA5E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04" y="2926080"/>
            <a:ext cx="3492425" cy="32392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C93BF0-A7CA-EEB1-434C-EEA14341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924945"/>
            <a:ext cx="4669444" cy="31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8CB1D0C-535E-4E07-AD4C-62D6021DE9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現場レイアウト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5AC955-7735-E342-7B90-F67F58D2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784976" cy="50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E51C2F-48D2-1DF3-3F94-F90F12F5CC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提案１：在庫リアルタイム見える化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372E36-F28C-9023-5F74-8D311A6F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" y="764704"/>
            <a:ext cx="7369546" cy="48965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4851FC-E7BD-2083-E61A-4B9C34DBF713}"/>
              </a:ext>
            </a:extLst>
          </p:cNvPr>
          <p:cNvSpPr txBox="1"/>
          <p:nvPr/>
        </p:nvSpPr>
        <p:spPr>
          <a:xfrm>
            <a:off x="7404959" y="126876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棚のマップに</a:t>
            </a:r>
            <a:br>
              <a:rPr kumimoji="1" lang="en-US" altLang="ja-JP" dirty="0"/>
            </a:br>
            <a:r>
              <a:rPr kumimoji="1" lang="ja-JP" altLang="en-US" dirty="0"/>
              <a:t>在庫数を表示</a:t>
            </a:r>
            <a:endParaRPr kumimoji="1" lang="en-US" altLang="ja-JP" dirty="0"/>
          </a:p>
          <a:p>
            <a:r>
              <a:rPr lang="ja-JP" altLang="en-US" dirty="0"/>
              <a:t>＋色付け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F8DE80-4154-E5F2-8C3F-229CF321F1CF}"/>
              </a:ext>
            </a:extLst>
          </p:cNvPr>
          <p:cNvSpPr txBox="1"/>
          <p:nvPr/>
        </p:nvSpPr>
        <p:spPr>
          <a:xfrm>
            <a:off x="7391069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一覧でソート機能</a:t>
            </a:r>
          </a:p>
        </p:txBody>
      </p:sp>
    </p:spTree>
    <p:extLst>
      <p:ext uri="{BB962C8B-B14F-4D97-AF65-F5344CB8AC3E}">
        <p14:creationId xmlns:p14="http://schemas.microsoft.com/office/powerpoint/2010/main" val="5772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074E8F7-94F4-B605-6D9B-A61EE5B185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提案２：段取り自動作成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51599D-12E9-E405-EB60-ADC5E0A0B68F}"/>
              </a:ext>
            </a:extLst>
          </p:cNvPr>
          <p:cNvSpPr txBox="1"/>
          <p:nvPr/>
        </p:nvSpPr>
        <p:spPr>
          <a:xfrm>
            <a:off x="360000" y="764704"/>
            <a:ext cx="8460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段取り設定機能</a:t>
            </a:r>
            <a:br>
              <a:rPr kumimoji="1" lang="en-US" altLang="ja-JP" dirty="0"/>
            </a:br>
            <a:r>
              <a:rPr kumimoji="1" lang="ja-JP" altLang="en-US" dirty="0"/>
              <a:t>管理者がオンラインで段取りを設定・管理できる</a:t>
            </a:r>
            <a:br>
              <a:rPr lang="en-US" altLang="ja-JP" dirty="0"/>
            </a:br>
            <a:r>
              <a:rPr lang="ja-JP" altLang="en-US" dirty="0"/>
              <a:t>在庫＋生産指示かんばんから段取りを自動作成→管理者が調整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段取り通知機能</a:t>
            </a:r>
            <a:br>
              <a:rPr lang="en-US" altLang="ja-JP" dirty="0"/>
            </a:br>
            <a:r>
              <a:rPr lang="ja-JP" altLang="en-US" dirty="0"/>
              <a:t>運搬・生産担当者に段取りを伝える</a:t>
            </a:r>
            <a:br>
              <a:rPr lang="en-US" altLang="ja-JP" dirty="0"/>
            </a:br>
            <a:r>
              <a:rPr lang="ja-JP" altLang="en-US" dirty="0"/>
              <a:t>例：みんなが見るモニターに表示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生産管理機能</a:t>
            </a:r>
            <a:br>
              <a:rPr lang="en-US" altLang="ja-JP" dirty="0"/>
            </a:br>
            <a:r>
              <a:rPr lang="ja-JP" altLang="en-US" dirty="0"/>
              <a:t>生産予定と在庫に齟齬が生まれた際に通知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02A32A-8355-F91A-CBB9-5AC8A6614C41}"/>
              </a:ext>
            </a:extLst>
          </p:cNvPr>
          <p:cNvSpPr txBox="1"/>
          <p:nvPr/>
        </p:nvSpPr>
        <p:spPr>
          <a:xfrm>
            <a:off x="723576" y="350100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難しい？</a:t>
            </a:r>
          </a:p>
        </p:txBody>
      </p:sp>
    </p:spTree>
    <p:extLst>
      <p:ext uri="{BB962C8B-B14F-4D97-AF65-F5344CB8AC3E}">
        <p14:creationId xmlns:p14="http://schemas.microsoft.com/office/powerpoint/2010/main" val="48373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矢印: U ターン 56">
            <a:extLst>
              <a:ext uri="{FF2B5EF4-FFF2-40B4-BE49-F238E27FC236}">
                <a16:creationId xmlns:a16="http://schemas.microsoft.com/office/drawing/2014/main" id="{29659205-6899-AB42-8C45-D3098A64FF02}"/>
              </a:ext>
            </a:extLst>
          </p:cNvPr>
          <p:cNvSpPr/>
          <p:nvPr/>
        </p:nvSpPr>
        <p:spPr>
          <a:xfrm rot="10800000" flipH="1">
            <a:off x="1971252" y="4480585"/>
            <a:ext cx="5283720" cy="2088230"/>
          </a:xfrm>
          <a:prstGeom prst="uturnArrow">
            <a:avLst>
              <a:gd name="adj1" fmla="val 7485"/>
              <a:gd name="adj2" fmla="val 10310"/>
              <a:gd name="adj3" fmla="val 19915"/>
              <a:gd name="adj4" fmla="val 43750"/>
              <a:gd name="adj5" fmla="val 75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E20435D-5B5B-DF88-2FA4-684F75BDC0CB}"/>
              </a:ext>
            </a:extLst>
          </p:cNvPr>
          <p:cNvCxnSpPr/>
          <p:nvPr/>
        </p:nvCxnSpPr>
        <p:spPr>
          <a:xfrm>
            <a:off x="1789446" y="2963762"/>
            <a:ext cx="0" cy="2222501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AB2AF63-0907-7EF0-29CF-89BA820C69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半田工場 流れ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20C3CF-E291-F179-1C83-C930708F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92696"/>
            <a:ext cx="1837096" cy="151216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C17793-E30C-625D-430A-7160A4BE1FBF}"/>
              </a:ext>
            </a:extLst>
          </p:cNvPr>
          <p:cNvSpPr txBox="1"/>
          <p:nvPr/>
        </p:nvSpPr>
        <p:spPr>
          <a:xfrm>
            <a:off x="2623980" y="1236764"/>
            <a:ext cx="7200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A41D7E-0265-364D-1293-7C95AC1CA150}"/>
              </a:ext>
            </a:extLst>
          </p:cNvPr>
          <p:cNvSpPr txBox="1"/>
          <p:nvPr/>
        </p:nvSpPr>
        <p:spPr>
          <a:xfrm>
            <a:off x="3995936" y="1196752"/>
            <a:ext cx="9083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仕分け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BF0E17-880E-2708-32DD-BE3CFD590327}"/>
              </a:ext>
            </a:extLst>
          </p:cNvPr>
          <p:cNvSpPr txBox="1"/>
          <p:nvPr/>
        </p:nvSpPr>
        <p:spPr>
          <a:xfrm>
            <a:off x="5076056" y="1196752"/>
            <a:ext cx="1368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在庫置き場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CBCED81-8280-61D1-58BC-264EB3FF3094}"/>
              </a:ext>
            </a:extLst>
          </p:cNvPr>
          <p:cNvSpPr/>
          <p:nvPr/>
        </p:nvSpPr>
        <p:spPr>
          <a:xfrm>
            <a:off x="2075862" y="1196752"/>
            <a:ext cx="43201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96E3E3E-206C-BEE9-4DCA-3DB295E5F5C1}"/>
              </a:ext>
            </a:extLst>
          </p:cNvPr>
          <p:cNvSpPr/>
          <p:nvPr/>
        </p:nvSpPr>
        <p:spPr>
          <a:xfrm>
            <a:off x="3475321" y="1273406"/>
            <a:ext cx="43201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48C53011-64FC-39A3-1266-4FB03FCB60B0}"/>
              </a:ext>
            </a:extLst>
          </p:cNvPr>
          <p:cNvSpPr/>
          <p:nvPr/>
        </p:nvSpPr>
        <p:spPr>
          <a:xfrm>
            <a:off x="4882174" y="1273406"/>
            <a:ext cx="21600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222E05-06E4-D133-F508-1297DDCBA181}"/>
              </a:ext>
            </a:extLst>
          </p:cNvPr>
          <p:cNvSpPr txBox="1"/>
          <p:nvPr/>
        </p:nvSpPr>
        <p:spPr>
          <a:xfrm>
            <a:off x="107505" y="2193222"/>
            <a:ext cx="2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仕入れ品が乱雑に置かれ無法地</a:t>
            </a:r>
            <a:br>
              <a:rPr kumimoji="1" lang="en-US" altLang="ja-JP" sz="1000" dirty="0"/>
            </a:br>
            <a:r>
              <a:rPr lang="ja-JP" altLang="en-US" sz="1000" dirty="0"/>
              <a:t>奥に置かれたものが取り出せな</a:t>
            </a:r>
            <a:r>
              <a:rPr kumimoji="1" lang="en-US" altLang="ja-JP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かんばんは仕入れ先に返し再利用する</a:t>
            </a:r>
            <a:endParaRPr kumimoji="1" lang="ja-JP" altLang="en-US" sz="1000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FA69837-2C2E-5DDC-2111-102A16AAC354}"/>
              </a:ext>
            </a:extLst>
          </p:cNvPr>
          <p:cNvSpPr/>
          <p:nvPr/>
        </p:nvSpPr>
        <p:spPr>
          <a:xfrm rot="10800000">
            <a:off x="2054533" y="1448780"/>
            <a:ext cx="432011" cy="216024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C3CFB6-6412-4FD0-7BF7-FCCF99B65A8C}"/>
              </a:ext>
            </a:extLst>
          </p:cNvPr>
          <p:cNvSpPr txBox="1"/>
          <p:nvPr/>
        </p:nvSpPr>
        <p:spPr>
          <a:xfrm>
            <a:off x="1976867" y="1700809"/>
            <a:ext cx="1930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納品を検査する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置き切れない場合</a:t>
            </a:r>
            <a:br>
              <a:rPr kumimoji="1" lang="en-US" altLang="ja-JP" sz="1000" dirty="0"/>
            </a:br>
            <a:r>
              <a:rPr kumimoji="1" lang="ja-JP" altLang="en-US" sz="1000" dirty="0"/>
              <a:t>トラックヤードに戻される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312E60-8590-03EC-AF40-337C927F8592}"/>
              </a:ext>
            </a:extLst>
          </p:cNvPr>
          <p:cNvSpPr txBox="1"/>
          <p:nvPr/>
        </p:nvSpPr>
        <p:spPr>
          <a:xfrm>
            <a:off x="3990714" y="1664805"/>
            <a:ext cx="1930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納品されたものを棚に置きやすいように仕分ける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在庫置き場に運搬・投入</a:t>
            </a:r>
            <a:endParaRPr kumimoji="1" lang="ja-JP" altLang="en-US" sz="1000" dirty="0"/>
          </a:p>
        </p:txBody>
      </p:sp>
      <p:sp>
        <p:nvSpPr>
          <p:cNvPr id="20" name="矢印: 上向き折線 19">
            <a:extLst>
              <a:ext uri="{FF2B5EF4-FFF2-40B4-BE49-F238E27FC236}">
                <a16:creationId xmlns:a16="http://schemas.microsoft.com/office/drawing/2014/main" id="{77C6C4C4-12B4-A460-0AF5-43A5E63CBA53}"/>
              </a:ext>
            </a:extLst>
          </p:cNvPr>
          <p:cNvSpPr/>
          <p:nvPr/>
        </p:nvSpPr>
        <p:spPr>
          <a:xfrm rot="10800000" flipH="1">
            <a:off x="6518046" y="1309409"/>
            <a:ext cx="1257528" cy="1546301"/>
          </a:xfrm>
          <a:prstGeom prst="bentUpArrow">
            <a:avLst>
              <a:gd name="adj1" fmla="val 11960"/>
              <a:gd name="adj2" fmla="val 147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BB493D-8D57-06C0-E830-99D7C3B34160}"/>
              </a:ext>
            </a:extLst>
          </p:cNvPr>
          <p:cNvSpPr/>
          <p:nvPr/>
        </p:nvSpPr>
        <p:spPr>
          <a:xfrm>
            <a:off x="7157918" y="3640397"/>
            <a:ext cx="216024" cy="717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677EEF-B4AE-39C3-1BD0-34F866D92843}"/>
              </a:ext>
            </a:extLst>
          </p:cNvPr>
          <p:cNvSpPr/>
          <p:nvPr/>
        </p:nvSpPr>
        <p:spPr>
          <a:xfrm>
            <a:off x="7543513" y="3640396"/>
            <a:ext cx="216024" cy="717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E8C9419-DF1F-BFDA-557C-38CD5585ED45}"/>
              </a:ext>
            </a:extLst>
          </p:cNvPr>
          <p:cNvSpPr/>
          <p:nvPr/>
        </p:nvSpPr>
        <p:spPr>
          <a:xfrm>
            <a:off x="7948062" y="3640395"/>
            <a:ext cx="216024" cy="717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DFBE8B-0F3A-3429-AE11-545219960560}"/>
              </a:ext>
            </a:extLst>
          </p:cNvPr>
          <p:cNvSpPr/>
          <p:nvPr/>
        </p:nvSpPr>
        <p:spPr>
          <a:xfrm>
            <a:off x="7157918" y="4718628"/>
            <a:ext cx="216024" cy="225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E090A1C-EE19-8E56-157A-3AEA51E7FA3B}"/>
              </a:ext>
            </a:extLst>
          </p:cNvPr>
          <p:cNvSpPr/>
          <p:nvPr/>
        </p:nvSpPr>
        <p:spPr>
          <a:xfrm>
            <a:off x="7551236" y="4718626"/>
            <a:ext cx="216024" cy="225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41D97A-3E8E-F43A-48D4-1F21C0301B57}"/>
              </a:ext>
            </a:extLst>
          </p:cNvPr>
          <p:cNvSpPr/>
          <p:nvPr/>
        </p:nvSpPr>
        <p:spPr>
          <a:xfrm>
            <a:off x="7975306" y="4718625"/>
            <a:ext cx="216024" cy="225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8CA3FC-FA70-D2E5-49B8-D7EDC43F9E26}"/>
              </a:ext>
            </a:extLst>
          </p:cNvPr>
          <p:cNvSpPr/>
          <p:nvPr/>
        </p:nvSpPr>
        <p:spPr>
          <a:xfrm>
            <a:off x="3907332" y="760060"/>
            <a:ext cx="2610713" cy="14587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B16E66A-1C5D-938B-1B27-784DA7257A6F}"/>
              </a:ext>
            </a:extLst>
          </p:cNvPr>
          <p:cNvSpPr txBox="1"/>
          <p:nvPr/>
        </p:nvSpPr>
        <p:spPr>
          <a:xfrm>
            <a:off x="3965482" y="827419"/>
            <a:ext cx="90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物流課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D0F4538-667A-6E64-CB30-BADBFD291F57}"/>
              </a:ext>
            </a:extLst>
          </p:cNvPr>
          <p:cNvSpPr/>
          <p:nvPr/>
        </p:nvSpPr>
        <p:spPr>
          <a:xfrm rot="5400000">
            <a:off x="6872794" y="3039340"/>
            <a:ext cx="2088230" cy="19895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1C2B9B-2282-28EA-6F02-279CB7821FDC}"/>
              </a:ext>
            </a:extLst>
          </p:cNvPr>
          <p:cNvSpPr txBox="1"/>
          <p:nvPr/>
        </p:nvSpPr>
        <p:spPr>
          <a:xfrm>
            <a:off x="6958406" y="3053678"/>
            <a:ext cx="10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製造</a:t>
            </a:r>
            <a:r>
              <a:rPr lang="en-US" altLang="ja-JP" u="sng" dirty="0">
                <a:solidFill>
                  <a:schemeClr val="accent1"/>
                </a:solidFill>
              </a:rPr>
              <a:t>3</a:t>
            </a:r>
            <a:r>
              <a:rPr kumimoji="1" lang="ja-JP" altLang="en-US" u="sng" dirty="0">
                <a:solidFill>
                  <a:schemeClr val="accent1"/>
                </a:solidFill>
              </a:rPr>
              <a:t>課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483A5F2-274C-8230-B279-1023ABE21B7A}"/>
              </a:ext>
            </a:extLst>
          </p:cNvPr>
          <p:cNvSpPr/>
          <p:nvPr/>
        </p:nvSpPr>
        <p:spPr>
          <a:xfrm rot="5400000">
            <a:off x="7156530" y="4495728"/>
            <a:ext cx="218800" cy="1080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F198BF29-7CD7-FDE9-394A-B427C32A19F9}"/>
              </a:ext>
            </a:extLst>
          </p:cNvPr>
          <p:cNvSpPr/>
          <p:nvPr/>
        </p:nvSpPr>
        <p:spPr>
          <a:xfrm rot="5400000">
            <a:off x="7549848" y="4472113"/>
            <a:ext cx="218800" cy="1080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F71EE921-AFAF-459F-C361-BE6368389F8C}"/>
              </a:ext>
            </a:extLst>
          </p:cNvPr>
          <p:cNvSpPr/>
          <p:nvPr/>
        </p:nvSpPr>
        <p:spPr>
          <a:xfrm rot="5400000">
            <a:off x="7973918" y="4484361"/>
            <a:ext cx="218800" cy="1080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77E363B-08CD-FF44-4D6F-8BE895B9FC56}"/>
              </a:ext>
            </a:extLst>
          </p:cNvPr>
          <p:cNvSpPr txBox="1"/>
          <p:nvPr/>
        </p:nvSpPr>
        <p:spPr>
          <a:xfrm>
            <a:off x="7003152" y="5105201"/>
            <a:ext cx="2206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同一製品を複数ラインで生産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朝出る生産数をもとに生産計画を立てる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前後でラインが分かれており工程内かんばんで繋がれている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000" dirty="0"/>
              <a:t>INOUT</a:t>
            </a:r>
            <a:r>
              <a:rPr lang="ja-JP" altLang="en-US" sz="1000" dirty="0"/>
              <a:t>には載らないがスキャンはしている（ムダ作業）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242F5C6-2C2C-44DC-D544-DBCBD25FBA62}"/>
              </a:ext>
            </a:extLst>
          </p:cNvPr>
          <p:cNvSpPr txBox="1"/>
          <p:nvPr/>
        </p:nvSpPr>
        <p:spPr>
          <a:xfrm>
            <a:off x="8188320" y="4344260"/>
            <a:ext cx="73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工程内</a:t>
            </a:r>
            <a:br>
              <a:rPr kumimoji="1" lang="en-US" altLang="ja-JP" sz="1000" dirty="0"/>
            </a:br>
            <a:r>
              <a:rPr kumimoji="1" lang="ja-JP" altLang="en-US" sz="1000" dirty="0"/>
              <a:t>かんばん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60C906E1-ACBE-F173-2248-E7275002B27F}"/>
              </a:ext>
            </a:extLst>
          </p:cNvPr>
          <p:cNvSpPr/>
          <p:nvPr/>
        </p:nvSpPr>
        <p:spPr>
          <a:xfrm rot="10800000">
            <a:off x="5345901" y="3515427"/>
            <a:ext cx="1450750" cy="18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2E8B671-2F2F-4EAE-7207-8CA07ECADC08}"/>
              </a:ext>
            </a:extLst>
          </p:cNvPr>
          <p:cNvSpPr/>
          <p:nvPr/>
        </p:nvSpPr>
        <p:spPr>
          <a:xfrm>
            <a:off x="3988441" y="2989981"/>
            <a:ext cx="2119334" cy="164554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39575C-E790-0455-AA8F-F1050A15ABA0}"/>
              </a:ext>
            </a:extLst>
          </p:cNvPr>
          <p:cNvSpPr txBox="1"/>
          <p:nvPr/>
        </p:nvSpPr>
        <p:spPr>
          <a:xfrm>
            <a:off x="4024793" y="3056804"/>
            <a:ext cx="139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>
                <a:solidFill>
                  <a:schemeClr val="accent1"/>
                </a:solidFill>
              </a:rPr>
              <a:t>中間ストア</a:t>
            </a:r>
            <a:endParaRPr kumimoji="1" lang="ja-JP" altLang="en-US" u="sng" dirty="0">
              <a:solidFill>
                <a:schemeClr val="accent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1791DF6-47D6-4091-D0F7-4EE40B6137E1}"/>
              </a:ext>
            </a:extLst>
          </p:cNvPr>
          <p:cNvSpPr txBox="1"/>
          <p:nvPr/>
        </p:nvSpPr>
        <p:spPr>
          <a:xfrm>
            <a:off x="4102775" y="3442218"/>
            <a:ext cx="11243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正規の箱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17AB642-1E26-3BD4-CE72-2BA499F64B92}"/>
              </a:ext>
            </a:extLst>
          </p:cNvPr>
          <p:cNvSpPr txBox="1"/>
          <p:nvPr/>
        </p:nvSpPr>
        <p:spPr>
          <a:xfrm>
            <a:off x="4157829" y="4156796"/>
            <a:ext cx="11243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dirty="0"/>
              <a:t>パレ</a:t>
            </a:r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7C51990F-6097-A456-2D71-838FFC56633C}"/>
              </a:ext>
            </a:extLst>
          </p:cNvPr>
          <p:cNvSpPr/>
          <p:nvPr/>
        </p:nvSpPr>
        <p:spPr>
          <a:xfrm rot="5400000">
            <a:off x="4311181" y="3893357"/>
            <a:ext cx="277870" cy="216024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5BF459F-2C65-2218-4237-51AB477F436E}"/>
              </a:ext>
            </a:extLst>
          </p:cNvPr>
          <p:cNvSpPr/>
          <p:nvPr/>
        </p:nvSpPr>
        <p:spPr>
          <a:xfrm rot="16200000">
            <a:off x="4718370" y="3887458"/>
            <a:ext cx="277870" cy="216024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236AACA-B291-2CCE-9A4E-C402732D838D}"/>
              </a:ext>
            </a:extLst>
          </p:cNvPr>
          <p:cNvSpPr txBox="1"/>
          <p:nvPr/>
        </p:nvSpPr>
        <p:spPr>
          <a:xfrm>
            <a:off x="4059633" y="4818350"/>
            <a:ext cx="2206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本来あってはいけない在庫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000" dirty="0"/>
              <a:t>A</a:t>
            </a:r>
            <a:r>
              <a:rPr lang="ja-JP" altLang="en-US" sz="1000" dirty="0"/>
              <a:t>パレに大量に保持し後工程とのクッションとしている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箱と</a:t>
            </a:r>
            <a:r>
              <a:rPr kumimoji="1" lang="en-US" altLang="ja-JP" sz="1000" dirty="0"/>
              <a:t>A</a:t>
            </a:r>
            <a:r>
              <a:rPr kumimoji="1" lang="ja-JP" altLang="en-US" sz="1000" dirty="0"/>
              <a:t>パレの詰め替えに専任で１人工使っている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３ラインおけそうなスペース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通路脇の安全在庫もある</a:t>
            </a:r>
            <a:endParaRPr kumimoji="1" lang="en-US" altLang="ja-JP" sz="1000" dirty="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4385DEC3-58C3-1252-139E-A5D4F81D78E7}"/>
              </a:ext>
            </a:extLst>
          </p:cNvPr>
          <p:cNvSpPr/>
          <p:nvPr/>
        </p:nvSpPr>
        <p:spPr>
          <a:xfrm rot="10800000">
            <a:off x="3240862" y="3548382"/>
            <a:ext cx="798948" cy="18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E84E6F4-58F4-BA51-3F69-63B27FE1332C}"/>
              </a:ext>
            </a:extLst>
          </p:cNvPr>
          <p:cNvSpPr txBox="1"/>
          <p:nvPr/>
        </p:nvSpPr>
        <p:spPr>
          <a:xfrm>
            <a:off x="1809641" y="2984758"/>
            <a:ext cx="139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正規ストア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162416-FE4B-5B80-E391-72200D4773EF}"/>
              </a:ext>
            </a:extLst>
          </p:cNvPr>
          <p:cNvSpPr txBox="1"/>
          <p:nvPr/>
        </p:nvSpPr>
        <p:spPr>
          <a:xfrm>
            <a:off x="2685299" y="3389806"/>
            <a:ext cx="41068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在庫置き場</a:t>
            </a:r>
            <a:endParaRPr kumimoji="1" lang="ja-JP" altLang="en-US" dirty="0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1C83EE2-04CB-8EC8-73CA-41027E487850}"/>
              </a:ext>
            </a:extLst>
          </p:cNvPr>
          <p:cNvSpPr/>
          <p:nvPr/>
        </p:nvSpPr>
        <p:spPr>
          <a:xfrm rot="10800000">
            <a:off x="2111178" y="3890986"/>
            <a:ext cx="489335" cy="18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1E3DF1E-2871-178C-DB2A-5F2D6B9BCB37}"/>
              </a:ext>
            </a:extLst>
          </p:cNvPr>
          <p:cNvSpPr txBox="1"/>
          <p:nvPr/>
        </p:nvSpPr>
        <p:spPr>
          <a:xfrm>
            <a:off x="1558614" y="3523499"/>
            <a:ext cx="461665" cy="864096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ゲート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0D45D4-6FE7-E7A1-59F6-AA8AFF34689E}"/>
              </a:ext>
            </a:extLst>
          </p:cNvPr>
          <p:cNvSpPr txBox="1"/>
          <p:nvPr/>
        </p:nvSpPr>
        <p:spPr>
          <a:xfrm>
            <a:off x="1558613" y="5186263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壁</a:t>
            </a: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93B7893D-52F1-9B52-BF1D-A71678285176}"/>
              </a:ext>
            </a:extLst>
          </p:cNvPr>
          <p:cNvSpPr/>
          <p:nvPr/>
        </p:nvSpPr>
        <p:spPr>
          <a:xfrm rot="10800000">
            <a:off x="1215325" y="3853662"/>
            <a:ext cx="297839" cy="18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52C934C-388D-EA9F-4D07-27A01C5556BD}"/>
              </a:ext>
            </a:extLst>
          </p:cNvPr>
          <p:cNvSpPr/>
          <p:nvPr/>
        </p:nvSpPr>
        <p:spPr>
          <a:xfrm>
            <a:off x="520771" y="3737006"/>
            <a:ext cx="216024" cy="717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12D6FE-8CF4-0901-3B7D-DEFBBE1300B0}"/>
              </a:ext>
            </a:extLst>
          </p:cNvPr>
          <p:cNvSpPr/>
          <p:nvPr/>
        </p:nvSpPr>
        <p:spPr>
          <a:xfrm>
            <a:off x="768727" y="3737006"/>
            <a:ext cx="216024" cy="717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3D31B5A-B23B-E153-010B-9B606D099534}"/>
              </a:ext>
            </a:extLst>
          </p:cNvPr>
          <p:cNvSpPr/>
          <p:nvPr/>
        </p:nvSpPr>
        <p:spPr>
          <a:xfrm rot="5400000">
            <a:off x="-68558" y="3379347"/>
            <a:ext cx="1545238" cy="9671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5B81FF3-7A92-03AD-87EB-945F9C0BFE7A}"/>
              </a:ext>
            </a:extLst>
          </p:cNvPr>
          <p:cNvSpPr txBox="1"/>
          <p:nvPr/>
        </p:nvSpPr>
        <p:spPr>
          <a:xfrm>
            <a:off x="170901" y="3139029"/>
            <a:ext cx="10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製造</a:t>
            </a:r>
            <a:r>
              <a:rPr kumimoji="1" lang="en-US" altLang="ja-JP" u="sng" dirty="0">
                <a:solidFill>
                  <a:schemeClr val="accent1"/>
                </a:solidFill>
              </a:rPr>
              <a:t>4</a:t>
            </a:r>
            <a:r>
              <a:rPr kumimoji="1" lang="ja-JP" altLang="en-US" u="sng" dirty="0">
                <a:solidFill>
                  <a:schemeClr val="accent1"/>
                </a:solidFill>
              </a:rPr>
              <a:t>課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B8E12B2-8628-6B20-1CF8-787C47B5F521}"/>
              </a:ext>
            </a:extLst>
          </p:cNvPr>
          <p:cNvSpPr/>
          <p:nvPr/>
        </p:nvSpPr>
        <p:spPr>
          <a:xfrm rot="5400000">
            <a:off x="1497682" y="3351088"/>
            <a:ext cx="2088230" cy="12681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E7E4F0F-D6B8-A3C2-5F47-69BC887FA2F9}"/>
              </a:ext>
            </a:extLst>
          </p:cNvPr>
          <p:cNvSpPr txBox="1"/>
          <p:nvPr/>
        </p:nvSpPr>
        <p:spPr>
          <a:xfrm>
            <a:off x="2111441" y="5042569"/>
            <a:ext cx="197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正規のストア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中間在庫から運ばれてくる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ゲートからきたかんばんに応じて在庫をゲートに運ぶ</a:t>
            </a:r>
            <a:endParaRPr kumimoji="1"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空き箱を前工程のラインに戻す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工程間の情報共有がゲートごしのかんばんと空き箱しかない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650873002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4x3.potx" id="{48AFEA6A-604E-42BA-9887-73616890AEBE}" vid="{289A938B-3280-4F35-BE8A-825419819AD9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4x3.potx" id="{48AFEA6A-604E-42BA-9887-73616890AEBE}" vid="{24C9F105-6401-40A9-83B7-BA428BC41266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4x3.potx" id="{48AFEA6A-604E-42BA-9887-73616890AEBE}" vid="{940F754A-C81A-4B26-B6E4-3799EAA36272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96a8e0-242b-4b53-917d-501fe9e2e49c" xsi:nil="true"/>
    <lcf76f155ced4ddcb4097134ff3c332f xmlns="3daff3a5-5761-4997-96d4-f2f1267ff8d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810C977576CE44A87387267E25CAC98" ma:contentTypeVersion="13" ma:contentTypeDescription="新しいドキュメントを作成します。" ma:contentTypeScope="" ma:versionID="658683776b841a8698318cd5d6d11393">
  <xsd:schema xmlns:xsd="http://www.w3.org/2001/XMLSchema" xmlns:xs="http://www.w3.org/2001/XMLSchema" xmlns:p="http://schemas.microsoft.com/office/2006/metadata/properties" xmlns:ns2="3daff3a5-5761-4997-96d4-f2f1267ff8dd" xmlns:ns3="b896a8e0-242b-4b53-917d-501fe9e2e49c" targetNamespace="http://schemas.microsoft.com/office/2006/metadata/properties" ma:root="true" ma:fieldsID="99a76ae1d4593361c02890193a754541" ns2:_="" ns3:_="">
    <xsd:import namespace="3daff3a5-5761-4997-96d4-f2f1267ff8dd"/>
    <xsd:import namespace="b896a8e0-242b-4b53-917d-501fe9e2e4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ff3a5-5761-4997-96d4-f2f1267ff8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0eb06d48-bd3d-4c5d-aec4-efc8f67dcb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6a8e0-242b-4b53-917d-501fe9e2e4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51221af-1474-447b-a7c2-99bb8353c561}" ma:internalName="TaxCatchAll" ma:showField="CatchAllData" ma:web="b896a8e0-242b-4b53-917d-501fe9e2e4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C0D01D-10E4-4C54-AC5D-FB0DAB7E27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4D5C3F-B8AA-4504-BD2C-D5FE74E81240}">
  <ds:schemaRefs>
    <ds:schemaRef ds:uri="http://purl.org/dc/dcmitype/"/>
    <ds:schemaRef ds:uri="3daff3a5-5761-4997-96d4-f2f1267ff8d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b896a8e0-242b-4b53-917d-501fe9e2e49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808CF6-DB80-496F-BF46-87F959519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ff3a5-5761-4997-96d4-f2f1267ff8dd"/>
    <ds:schemaRef ds:uri="b896a8e0-242b-4b53-917d-501fe9e2e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AISINフォーマット_4x3</Template>
  <TotalTime>13351</TotalTime>
  <Words>347</Words>
  <Application>Microsoft Office PowerPoint</Application>
  <PresentationFormat>画面に合わせる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Calibri</vt:lpstr>
      <vt:lpstr>Segoe UI</vt:lpstr>
      <vt:lpstr>表紙</vt:lpstr>
      <vt:lpstr>最終頁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Katsutoshi／清水　勝利／AI</dc:creator>
  <cp:lastModifiedBy>Ibuki Takuma／伊吹　卓真／AI</cp:lastModifiedBy>
  <cp:revision>262</cp:revision>
  <cp:lastPrinted>2020-12-23T05:36:25Z</cp:lastPrinted>
  <dcterms:created xsi:type="dcterms:W3CDTF">2021-07-05T06:07:50Z</dcterms:created>
  <dcterms:modified xsi:type="dcterms:W3CDTF">2023-10-23T05:35:15Z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0x010100B4E1D8F1007BF04795EF9AA3B0611854</vt:lpwstr>
  </property>
  <property fmtid="{D5CDD505-2E9C-101B-9397-08002B2CF9AE}" pid="3" name="MediaServiceImageTags">
    <vt:lpwstr/>
  </property>
</Properties>
</file>