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16"/>
  </p:notesMasterIdLst>
  <p:handoutMasterIdLst>
    <p:handoutMasterId r:id="rId17"/>
  </p:handoutMasterIdLst>
  <p:sldIdLst>
    <p:sldId id="256" r:id="rId4"/>
    <p:sldId id="266" r:id="rId5"/>
    <p:sldId id="260" r:id="rId6"/>
    <p:sldId id="259" r:id="rId7"/>
    <p:sldId id="268" r:id="rId8"/>
    <p:sldId id="261" r:id="rId9"/>
    <p:sldId id="258" r:id="rId10"/>
    <p:sldId id="262" r:id="rId11"/>
    <p:sldId id="267" r:id="rId12"/>
    <p:sldId id="264" r:id="rId13"/>
    <p:sldId id="263" r:id="rId14"/>
    <p:sldId id="265" r:id="rId15"/>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728"/>
  </p:normalViewPr>
  <p:slideViewPr>
    <p:cSldViewPr>
      <p:cViewPr varScale="1">
        <p:scale>
          <a:sx n="63" d="100"/>
          <a:sy n="63" d="100"/>
        </p:scale>
        <p:origin x="864" y="68"/>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2023/10/6</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2023/10/6</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6, 2023</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6, 2023</a:t>
            </a:fld>
            <a:endParaRPr lang="en-US" dirty="0"/>
          </a:p>
        </p:txBody>
      </p:sp>
      <p:sp>
        <p:nvSpPr>
          <p:cNvPr id="7" name="テキスト ボックス 6"/>
          <p:cNvSpPr txBox="1"/>
          <p:nvPr userDrawn="1"/>
        </p:nvSpPr>
        <p:spPr>
          <a:xfrm>
            <a:off x="10145714"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60" y="0"/>
            <a:ext cx="8356480"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40"/>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October 6, 2023</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6"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33"/>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6, 2023</a:t>
            </a:fld>
            <a:endParaRPr lang="en-US" dirty="0"/>
          </a:p>
        </p:txBody>
      </p:sp>
      <p:sp>
        <p:nvSpPr>
          <p:cNvPr id="8" name="テキスト ボックス 7"/>
          <p:cNvSpPr txBox="1"/>
          <p:nvPr userDrawn="1"/>
        </p:nvSpPr>
        <p:spPr>
          <a:xfrm>
            <a:off x="9742499" y="730665"/>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40"/>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11308"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5"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7" y="6668521"/>
            <a:ext cx="2037599" cy="129789"/>
          </a:xfrm>
        </p:spPr>
        <p:txBody>
          <a:bodyPr/>
          <a:lstStyle/>
          <a:p>
            <a:fld id="{FCAFAC13-DB77-42F2-BE26-45BA5532FD50}" type="datetime4">
              <a:rPr lang="en-US" altLang="ja-JP" smtClean="0"/>
              <a:pPr/>
              <a:t>October 6, 2023</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60"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60" y="273604"/>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7" y="6668521"/>
            <a:ext cx="2037599" cy="129789"/>
          </a:xfrm>
        </p:spPr>
        <p:txBody>
          <a:bodyPr/>
          <a:lstStyle/>
          <a:p>
            <a:fld id="{FCAFAC13-DB77-42F2-BE26-45BA5532FD50}" type="datetime4">
              <a:rPr lang="en-US" altLang="ja-JP" smtClean="0"/>
              <a:pPr/>
              <a:t>October 6, 2023</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60"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7" y="6668521"/>
            <a:ext cx="2037599" cy="129789"/>
          </a:xfrm>
        </p:spPr>
        <p:txBody>
          <a:bodyPr/>
          <a:lstStyle/>
          <a:p>
            <a:fld id="{FCAFAC13-DB77-42F2-BE26-45BA5532FD50}" type="datetime4">
              <a:rPr lang="en-US" altLang="ja-JP" smtClean="0"/>
              <a:pPr/>
              <a:t>October 6, 2023</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3" y="0"/>
            <a:ext cx="11144777"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046726"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8" y="6671696"/>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October 6, 2023</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3"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7" y="6668521"/>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October 6,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98381"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7">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4"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19"/>
          </p:nvPr>
        </p:nvSpPr>
        <p:spPr/>
        <p:txBody>
          <a:bodyPr/>
          <a:lstStyle/>
          <a:p>
            <a:endParaRPr kumimoji="1" lang="ja-JP" altLang="en-US"/>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October 6, 2023</a:t>
            </a:fld>
            <a:endParaRPr lang="en-US" dirty="0"/>
          </a:p>
        </p:txBody>
      </p:sp>
    </p:spTree>
    <p:extLst>
      <p:ext uri="{BB962C8B-B14F-4D97-AF65-F5344CB8AC3E}">
        <p14:creationId xmlns:p14="http://schemas.microsoft.com/office/powerpoint/2010/main" val="360998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lang="ja-JP" altLang="en-US" dirty="0"/>
              <a:t>解決策</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spTree>
    <p:extLst>
      <p:ext uri="{BB962C8B-B14F-4D97-AF65-F5344CB8AC3E}">
        <p14:creationId xmlns:p14="http://schemas.microsoft.com/office/powerpoint/2010/main" val="121063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吹き出し: 角を丸めた四角形 12">
            <a:extLst>
              <a:ext uri="{FF2B5EF4-FFF2-40B4-BE49-F238E27FC236}">
                <a16:creationId xmlns:a16="http://schemas.microsoft.com/office/drawing/2014/main" id="{5C32625B-81FC-49ED-B602-5046F6D5357F}"/>
              </a:ext>
            </a:extLst>
          </p:cNvPr>
          <p:cNvSpPr/>
          <p:nvPr/>
        </p:nvSpPr>
        <p:spPr>
          <a:xfrm>
            <a:off x="172319" y="2764452"/>
            <a:ext cx="10831396" cy="3819943"/>
          </a:xfrm>
          <a:prstGeom prst="wedgeRoundRectCallout">
            <a:avLst>
              <a:gd name="adj1" fmla="val -8951"/>
              <a:gd name="adj2" fmla="val -6132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実績の使用箱数</a:t>
            </a:r>
            <a:endParaRPr kumimoji="1" lang="en-US" altLang="ja-JP" dirty="0"/>
          </a:p>
          <a:p>
            <a:r>
              <a:rPr kumimoji="1" lang="ja-JP" altLang="en-US" dirty="0"/>
              <a:t>（１時間あたりの出庫の数）</a:t>
            </a:r>
          </a:p>
        </p:txBody>
      </p:sp>
      <p:sp>
        <p:nvSpPr>
          <p:cNvPr id="2" name="テキスト プレースホルダー 1"/>
          <p:cNvSpPr>
            <a:spLocks noGrp="1"/>
          </p:cNvSpPr>
          <p:nvPr>
            <p:ph type="body" sz="quarter" idx="18"/>
          </p:nvPr>
        </p:nvSpPr>
        <p:spPr>
          <a:xfrm>
            <a:off x="419582" y="771131"/>
            <a:ext cx="10368367" cy="5637600"/>
          </a:xfrm>
        </p:spPr>
        <p:txBody>
          <a:bodyPr/>
          <a:lstStyle/>
          <a:p>
            <a:r>
              <a:rPr lang="ja-JP" altLang="en-US" sz="1400" dirty="0"/>
              <a:t>欠品リスクの計算方法</a:t>
            </a:r>
            <a:endParaRPr lang="en-US" altLang="ja-JP" sz="1400" dirty="0"/>
          </a:p>
          <a:p>
            <a:r>
              <a:rPr lang="ja-JP" altLang="en-US" sz="1400" b="0" dirty="0"/>
              <a:t>➀：日量数</a:t>
            </a:r>
            <a:r>
              <a:rPr lang="en-US" altLang="ja-JP" sz="1400" b="0" dirty="0"/>
              <a:t>/</a:t>
            </a:r>
            <a:r>
              <a:rPr lang="ja-JP" altLang="en-US" sz="1400" b="0" dirty="0"/>
              <a:t>収容数　→　</a:t>
            </a:r>
            <a:r>
              <a:rPr lang="en-US" altLang="ja-JP" sz="1400" b="0" dirty="0">
                <a:solidFill>
                  <a:schemeClr val="accent6"/>
                </a:solidFill>
              </a:rPr>
              <a:t>『1</a:t>
            </a:r>
            <a:r>
              <a:rPr lang="ja-JP" altLang="en-US" sz="1400" b="0" dirty="0">
                <a:solidFill>
                  <a:schemeClr val="accent6"/>
                </a:solidFill>
              </a:rPr>
              <a:t>日に必要な箱数（予定）</a:t>
            </a:r>
            <a:r>
              <a:rPr lang="en-US" altLang="ja-JP" sz="1400" b="0" dirty="0">
                <a:solidFill>
                  <a:schemeClr val="accent6"/>
                </a:solidFill>
              </a:rPr>
              <a:t>』</a:t>
            </a:r>
            <a:r>
              <a:rPr lang="ja-JP" altLang="en-US" sz="1400" b="0" dirty="0"/>
              <a:t>を計算</a:t>
            </a:r>
            <a:endParaRPr lang="en-US" altLang="ja-JP" sz="1400" b="0" dirty="0"/>
          </a:p>
          <a:p>
            <a:endParaRPr lang="en-US" altLang="ja-JP" sz="1400" b="0" dirty="0"/>
          </a:p>
          <a:p>
            <a:r>
              <a:rPr kumimoji="1" lang="ja-JP" altLang="en-US" sz="1400" b="0" dirty="0"/>
              <a:t>➁：①の</a:t>
            </a:r>
            <a:r>
              <a:rPr kumimoji="1" lang="en-US" altLang="ja-JP" sz="1400" b="0" dirty="0">
                <a:solidFill>
                  <a:schemeClr val="accent6"/>
                </a:solidFill>
              </a:rPr>
              <a:t>『</a:t>
            </a:r>
            <a:r>
              <a:rPr lang="en-US" altLang="ja-JP" sz="1400" b="0" dirty="0">
                <a:solidFill>
                  <a:schemeClr val="accent6"/>
                </a:solidFill>
              </a:rPr>
              <a:t>1</a:t>
            </a:r>
            <a:r>
              <a:rPr lang="ja-JP" altLang="en-US" sz="1400" b="0" dirty="0">
                <a:solidFill>
                  <a:schemeClr val="accent6"/>
                </a:solidFill>
              </a:rPr>
              <a:t>日に必要な箱数</a:t>
            </a:r>
            <a:r>
              <a:rPr lang="en-US" altLang="ja-JP" sz="1400" b="0" dirty="0">
                <a:solidFill>
                  <a:schemeClr val="accent6"/>
                </a:solidFill>
              </a:rPr>
              <a:t>』</a:t>
            </a:r>
            <a:r>
              <a:rPr kumimoji="1" lang="ja-JP" altLang="en-US" sz="1400" b="0" dirty="0"/>
              <a:t>を稼働時間で割る　→　</a:t>
            </a:r>
            <a:r>
              <a:rPr kumimoji="1" lang="en-US" altLang="ja-JP" sz="1400" b="0" dirty="0">
                <a:solidFill>
                  <a:srgbClr val="00B050"/>
                </a:solidFill>
              </a:rPr>
              <a:t>『1</a:t>
            </a:r>
            <a:r>
              <a:rPr kumimoji="1" lang="ja-JP" altLang="en-US" sz="1400" b="0" dirty="0">
                <a:solidFill>
                  <a:srgbClr val="00B050"/>
                </a:solidFill>
              </a:rPr>
              <a:t>時間当たりの使用箱数（予定</a:t>
            </a:r>
            <a:r>
              <a:rPr lang="ja-JP" altLang="en-US" sz="1400" b="0" dirty="0">
                <a:solidFill>
                  <a:srgbClr val="00B050"/>
                </a:solidFill>
              </a:rPr>
              <a:t>）</a:t>
            </a:r>
            <a:r>
              <a:rPr kumimoji="1" lang="en-US" altLang="ja-JP" sz="1400" b="0" dirty="0">
                <a:solidFill>
                  <a:srgbClr val="00B050"/>
                </a:solidFill>
              </a:rPr>
              <a:t>』</a:t>
            </a:r>
            <a:r>
              <a:rPr kumimoji="1" lang="ja-JP" altLang="en-US" sz="1400" b="0" dirty="0"/>
              <a:t>を計算</a:t>
            </a:r>
            <a:endParaRPr kumimoji="1" lang="en-US" altLang="ja-JP" sz="1400" b="0" dirty="0"/>
          </a:p>
          <a:p>
            <a:r>
              <a:rPr lang="ja-JP" altLang="en-US" sz="1400" b="0" dirty="0"/>
              <a:t>　　</a:t>
            </a:r>
            <a:r>
              <a:rPr lang="en-US" altLang="ja-JP" sz="1400" b="0" dirty="0"/>
              <a:t>※1</a:t>
            </a:r>
            <a:r>
              <a:rPr lang="ja-JP" altLang="en-US" sz="1400" b="0" dirty="0"/>
              <a:t>時間当たりの使用箱数は、１時間あたりに出庫された箱の数</a:t>
            </a:r>
            <a:endParaRPr lang="en-US" altLang="ja-JP" sz="1400" b="0" dirty="0"/>
          </a:p>
          <a:p>
            <a:endParaRPr lang="en-US" altLang="ja-JP" sz="1400" b="0" dirty="0"/>
          </a:p>
          <a:p>
            <a:r>
              <a:rPr kumimoji="1" lang="ja-JP" altLang="en-US" sz="1400" b="0" dirty="0"/>
              <a:t>➂</a:t>
            </a:r>
            <a:r>
              <a:rPr lang="ja-JP" altLang="en-US" sz="1400" b="0" dirty="0"/>
              <a:t>：➁の</a:t>
            </a:r>
            <a:r>
              <a:rPr lang="en-US" altLang="ja-JP" sz="1400" b="0" dirty="0">
                <a:solidFill>
                  <a:srgbClr val="00B050"/>
                </a:solidFill>
              </a:rPr>
              <a:t>『</a:t>
            </a:r>
            <a:r>
              <a:rPr kumimoji="1" lang="en-US" altLang="ja-JP" sz="1400" b="0" dirty="0">
                <a:solidFill>
                  <a:srgbClr val="00B050"/>
                </a:solidFill>
              </a:rPr>
              <a:t>1</a:t>
            </a:r>
            <a:r>
              <a:rPr kumimoji="1" lang="ja-JP" altLang="en-US" sz="1400" b="0" dirty="0">
                <a:solidFill>
                  <a:srgbClr val="00B050"/>
                </a:solidFill>
              </a:rPr>
              <a:t>時間当たりの使用箱数（予定）</a:t>
            </a:r>
            <a:r>
              <a:rPr kumimoji="1" lang="en-US" altLang="ja-JP" sz="1400" b="0" dirty="0">
                <a:solidFill>
                  <a:srgbClr val="00B050"/>
                </a:solidFill>
              </a:rPr>
              <a:t>』</a:t>
            </a:r>
            <a:r>
              <a:rPr lang="ja-JP" altLang="en-US" sz="1400" b="0" dirty="0"/>
              <a:t>と</a:t>
            </a:r>
            <a:r>
              <a:rPr lang="ja-JP" altLang="en-US" sz="1400" dirty="0"/>
              <a:t>実績</a:t>
            </a:r>
            <a:r>
              <a:rPr lang="en-US" altLang="ja-JP" sz="1400" dirty="0"/>
              <a:t>※</a:t>
            </a:r>
            <a:r>
              <a:rPr lang="ja-JP" altLang="en-US" sz="1400" b="0" dirty="0"/>
              <a:t>を比較して、実績の方が大きければ、欠品リスクありとする</a:t>
            </a:r>
            <a:endParaRPr lang="en-US" altLang="ja-JP" sz="1400" b="0" dirty="0"/>
          </a:p>
          <a:p>
            <a:endParaRPr kumimoji="1" lang="en-US" altLang="ja-JP" sz="1400" b="0" dirty="0"/>
          </a:p>
          <a:p>
            <a:endParaRPr lang="en-US" altLang="ja-JP" b="0" dirty="0"/>
          </a:p>
          <a:p>
            <a:endParaRPr kumimoji="1" lang="en-US" altLang="ja-JP" b="0" dirty="0"/>
          </a:p>
          <a:p>
            <a:endParaRPr kumimoji="1" lang="en-US" altLang="ja-JP" b="0" dirty="0"/>
          </a:p>
        </p:txBody>
      </p:sp>
      <p:sp>
        <p:nvSpPr>
          <p:cNvPr id="3" name="テキスト プレースホルダー 2"/>
          <p:cNvSpPr>
            <a:spLocks noGrp="1"/>
          </p:cNvSpPr>
          <p:nvPr>
            <p:ph type="body" sz="quarter" idx="20"/>
          </p:nvPr>
        </p:nvSpPr>
        <p:spPr/>
        <p:txBody>
          <a:bodyPr/>
          <a:lstStyle/>
          <a:p>
            <a:r>
              <a:rPr kumimoji="1" lang="ja-JP" altLang="en-US" dirty="0"/>
              <a:t>分析結果：欠品リスクの定量化</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sp>
        <p:nvSpPr>
          <p:cNvPr id="5" name="吹き出し: 角を丸めた四角形 4">
            <a:extLst>
              <a:ext uri="{FF2B5EF4-FFF2-40B4-BE49-F238E27FC236}">
                <a16:creationId xmlns:a16="http://schemas.microsoft.com/office/drawing/2014/main" id="{0B1B4933-AE40-4A79-B981-D2E029292532}"/>
              </a:ext>
            </a:extLst>
          </p:cNvPr>
          <p:cNvSpPr/>
          <p:nvPr/>
        </p:nvSpPr>
        <p:spPr>
          <a:xfrm>
            <a:off x="5979620" y="515729"/>
            <a:ext cx="2808312" cy="684656"/>
          </a:xfrm>
          <a:prstGeom prst="wedgeRoundRectCallout">
            <a:avLst>
              <a:gd name="adj1" fmla="val -36977"/>
              <a:gd name="adj2" fmla="val 73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このくらいペースで作れると正常</a:t>
            </a:r>
          </a:p>
        </p:txBody>
      </p:sp>
      <p:pic>
        <p:nvPicPr>
          <p:cNvPr id="8" name="図 7">
            <a:extLst>
              <a:ext uri="{FF2B5EF4-FFF2-40B4-BE49-F238E27FC236}">
                <a16:creationId xmlns:a16="http://schemas.microsoft.com/office/drawing/2014/main" id="{ADCC60C2-09B0-49DB-B168-CA3B604C83AE}"/>
              </a:ext>
            </a:extLst>
          </p:cNvPr>
          <p:cNvPicPr>
            <a:picLocks noChangeAspect="1"/>
          </p:cNvPicPr>
          <p:nvPr/>
        </p:nvPicPr>
        <p:blipFill>
          <a:blip r:embed="rId2"/>
          <a:stretch>
            <a:fillRect/>
          </a:stretch>
        </p:blipFill>
        <p:spPr>
          <a:xfrm>
            <a:off x="604367" y="2996952"/>
            <a:ext cx="7013079" cy="3342210"/>
          </a:xfrm>
          <a:prstGeom prst="rect">
            <a:avLst/>
          </a:prstGeom>
        </p:spPr>
      </p:pic>
      <p:sp>
        <p:nvSpPr>
          <p:cNvPr id="10" name="正方形/長方形 9">
            <a:extLst>
              <a:ext uri="{FF2B5EF4-FFF2-40B4-BE49-F238E27FC236}">
                <a16:creationId xmlns:a16="http://schemas.microsoft.com/office/drawing/2014/main" id="{A02DBCDF-0232-42F5-B60B-376720EA495F}"/>
              </a:ext>
            </a:extLst>
          </p:cNvPr>
          <p:cNvSpPr/>
          <p:nvPr/>
        </p:nvSpPr>
        <p:spPr>
          <a:xfrm>
            <a:off x="259151" y="4217223"/>
            <a:ext cx="417224"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出</a:t>
            </a:r>
            <a:endParaRPr kumimoji="1" lang="en-US" altLang="ja-JP" sz="1200" dirty="0">
              <a:solidFill>
                <a:schemeClr val="tx1"/>
              </a:solidFill>
            </a:endParaRPr>
          </a:p>
          <a:p>
            <a:pPr algn="ctr"/>
            <a:r>
              <a:rPr kumimoji="1" lang="ja-JP" altLang="en-US" sz="1200" dirty="0">
                <a:solidFill>
                  <a:schemeClr val="tx1"/>
                </a:solidFill>
              </a:rPr>
              <a:t>庫</a:t>
            </a:r>
            <a:endParaRPr kumimoji="1" lang="en-US" altLang="ja-JP" sz="1200" dirty="0">
              <a:solidFill>
                <a:schemeClr val="tx1"/>
              </a:solidFill>
            </a:endParaRPr>
          </a:p>
          <a:p>
            <a:pPr algn="ctr"/>
            <a:r>
              <a:rPr kumimoji="1" lang="ja-JP" altLang="en-US" sz="1200" dirty="0">
                <a:solidFill>
                  <a:schemeClr val="tx1"/>
                </a:solidFill>
              </a:rPr>
              <a:t>数</a:t>
            </a:r>
            <a:endParaRPr kumimoji="1" lang="en-US" altLang="ja-JP" sz="1200" dirty="0">
              <a:solidFill>
                <a:schemeClr val="tx1"/>
              </a:solidFill>
            </a:endParaRPr>
          </a:p>
        </p:txBody>
      </p:sp>
      <p:sp>
        <p:nvSpPr>
          <p:cNvPr id="11" name="正方形/長方形 10">
            <a:extLst>
              <a:ext uri="{FF2B5EF4-FFF2-40B4-BE49-F238E27FC236}">
                <a16:creationId xmlns:a16="http://schemas.microsoft.com/office/drawing/2014/main" id="{5E54F937-2A77-4809-8652-3CF3D9F0A001}"/>
              </a:ext>
            </a:extLst>
          </p:cNvPr>
          <p:cNvSpPr/>
          <p:nvPr/>
        </p:nvSpPr>
        <p:spPr>
          <a:xfrm>
            <a:off x="2980631" y="6094658"/>
            <a:ext cx="3960440"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日時（グラフは日にちのみ表示）</a:t>
            </a:r>
            <a:endParaRPr kumimoji="1" lang="en-US" altLang="ja-JP" sz="1200" dirty="0">
              <a:solidFill>
                <a:schemeClr val="tx1"/>
              </a:solidFill>
            </a:endParaRPr>
          </a:p>
        </p:txBody>
      </p:sp>
      <p:sp>
        <p:nvSpPr>
          <p:cNvPr id="14" name="正方形/長方形 13">
            <a:extLst>
              <a:ext uri="{FF2B5EF4-FFF2-40B4-BE49-F238E27FC236}">
                <a16:creationId xmlns:a16="http://schemas.microsoft.com/office/drawing/2014/main" id="{2CCBB2E5-8B8F-4C27-9704-04706DE923D8}"/>
              </a:ext>
            </a:extLst>
          </p:cNvPr>
          <p:cNvSpPr/>
          <p:nvPr/>
        </p:nvSpPr>
        <p:spPr>
          <a:xfrm>
            <a:off x="2836615" y="2810853"/>
            <a:ext cx="360040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7" name="テキスト ボックス 16">
            <a:extLst>
              <a:ext uri="{FF2B5EF4-FFF2-40B4-BE49-F238E27FC236}">
                <a16:creationId xmlns:a16="http://schemas.microsoft.com/office/drawing/2014/main" id="{B18D69F2-D195-416E-A1C1-33CDD20ADAEE}"/>
              </a:ext>
            </a:extLst>
          </p:cNvPr>
          <p:cNvSpPr txBox="1"/>
          <p:nvPr/>
        </p:nvSpPr>
        <p:spPr>
          <a:xfrm>
            <a:off x="1180431" y="2912826"/>
            <a:ext cx="6984776" cy="276999"/>
          </a:xfrm>
          <a:prstGeom prst="rect">
            <a:avLst/>
          </a:prstGeom>
          <a:noFill/>
        </p:spPr>
        <p:txBody>
          <a:bodyPr wrap="square">
            <a:spAutoFit/>
          </a:bodyPr>
          <a:lstStyle/>
          <a:p>
            <a:r>
              <a:rPr kumimoji="1" lang="en-US" altLang="ja-JP" sz="1200" dirty="0"/>
              <a:t>9/1</a:t>
            </a:r>
            <a:r>
              <a:rPr lang="ja-JP" altLang="en-US" sz="1200" dirty="0"/>
              <a:t>～</a:t>
            </a:r>
            <a:r>
              <a:rPr lang="en-US" altLang="ja-JP" sz="1200" dirty="0"/>
              <a:t>9/12</a:t>
            </a:r>
            <a:r>
              <a:rPr lang="ja-JP" altLang="en-US" sz="1200" dirty="0"/>
              <a:t>の期間の</a:t>
            </a:r>
            <a:r>
              <a:rPr kumimoji="1" lang="ja-JP" altLang="en-US" sz="1200" dirty="0"/>
              <a:t>ある品番（</a:t>
            </a:r>
            <a:r>
              <a:rPr kumimoji="1" lang="en-US" altLang="ja-JP" sz="1200" dirty="0"/>
              <a:t>9031150A014</a:t>
            </a:r>
            <a:r>
              <a:rPr kumimoji="1" lang="ja-JP" altLang="en-US" sz="1200" dirty="0"/>
              <a:t>）の実績の使用箱数（１時間あたりの出庫の数）</a:t>
            </a:r>
          </a:p>
        </p:txBody>
      </p:sp>
      <p:sp>
        <p:nvSpPr>
          <p:cNvPr id="18" name="矢印: 右 17">
            <a:extLst>
              <a:ext uri="{FF2B5EF4-FFF2-40B4-BE49-F238E27FC236}">
                <a16:creationId xmlns:a16="http://schemas.microsoft.com/office/drawing/2014/main" id="{3769C99E-E2CA-40CD-ADB3-A8AB383E7113}"/>
              </a:ext>
            </a:extLst>
          </p:cNvPr>
          <p:cNvSpPr/>
          <p:nvPr/>
        </p:nvSpPr>
        <p:spPr>
          <a:xfrm>
            <a:off x="7763355" y="4312778"/>
            <a:ext cx="5612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6DBD0B0-D2C2-4394-B1AA-C4DB1FD69FBA}"/>
              </a:ext>
            </a:extLst>
          </p:cNvPr>
          <p:cNvSpPr/>
          <p:nvPr/>
        </p:nvSpPr>
        <p:spPr>
          <a:xfrm>
            <a:off x="7763355" y="4871075"/>
            <a:ext cx="561212"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平均</a:t>
            </a:r>
            <a:endParaRPr kumimoji="1" lang="en-US" altLang="ja-JP" sz="1200" dirty="0">
              <a:solidFill>
                <a:schemeClr val="tx1"/>
              </a:solidFill>
            </a:endParaRPr>
          </a:p>
        </p:txBody>
      </p:sp>
      <p:sp>
        <p:nvSpPr>
          <p:cNvPr id="20" name="正方形/長方形 19">
            <a:extLst>
              <a:ext uri="{FF2B5EF4-FFF2-40B4-BE49-F238E27FC236}">
                <a16:creationId xmlns:a16="http://schemas.microsoft.com/office/drawing/2014/main" id="{57CA7BE3-9C66-434B-9578-312542F6760B}"/>
              </a:ext>
            </a:extLst>
          </p:cNvPr>
          <p:cNvSpPr/>
          <p:nvPr/>
        </p:nvSpPr>
        <p:spPr>
          <a:xfrm>
            <a:off x="8470476" y="4385926"/>
            <a:ext cx="2195279" cy="338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１時間当たりの箱数（実績）</a:t>
            </a:r>
            <a:endParaRPr kumimoji="1" lang="en-US" altLang="ja-JP" sz="1200" dirty="0">
              <a:solidFill>
                <a:schemeClr val="tx1"/>
              </a:solidFill>
            </a:endParaRPr>
          </a:p>
        </p:txBody>
      </p:sp>
      <p:sp>
        <p:nvSpPr>
          <p:cNvPr id="22" name="吹き出し: 角を丸めた四角形 21">
            <a:extLst>
              <a:ext uri="{FF2B5EF4-FFF2-40B4-BE49-F238E27FC236}">
                <a16:creationId xmlns:a16="http://schemas.microsoft.com/office/drawing/2014/main" id="{756CE46E-13E4-4B11-B0F1-6D89815EED9F}"/>
              </a:ext>
            </a:extLst>
          </p:cNvPr>
          <p:cNvSpPr/>
          <p:nvPr/>
        </p:nvSpPr>
        <p:spPr>
          <a:xfrm>
            <a:off x="4420791" y="-641142"/>
            <a:ext cx="2808312" cy="684656"/>
          </a:xfrm>
          <a:prstGeom prst="wedgeRoundRectCallout">
            <a:avLst>
              <a:gd name="adj1" fmla="val -36977"/>
              <a:gd name="adj2" fmla="val 73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「１箱あたり何時間かかる」の方がいい？</a:t>
            </a:r>
          </a:p>
        </p:txBody>
      </p:sp>
    </p:spTree>
    <p:extLst>
      <p:ext uri="{BB962C8B-B14F-4D97-AF65-F5344CB8AC3E}">
        <p14:creationId xmlns:p14="http://schemas.microsoft.com/office/powerpoint/2010/main" val="270595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E8F4C20-9369-4B4F-9466-C339D8C1465D}"/>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C4DF02E0-DC2C-4188-88DC-2011329349E7}"/>
              </a:ext>
            </a:extLst>
          </p:cNvPr>
          <p:cNvSpPr>
            <a:spLocks noGrp="1"/>
          </p:cNvSpPr>
          <p:nvPr>
            <p:ph type="body" sz="quarter" idx="20"/>
          </p:nvPr>
        </p:nvSpPr>
        <p:spPr/>
        <p:txBody>
          <a:bodyPr/>
          <a:lstStyle/>
          <a:p>
            <a:r>
              <a:rPr kumimoji="1" lang="ja-JP" altLang="en-US" dirty="0"/>
              <a:t>結果：</a:t>
            </a:r>
            <a:r>
              <a:rPr lang="en-US" altLang="ja-JP" sz="2000" b="0" dirty="0">
                <a:solidFill>
                  <a:schemeClr val="tx1"/>
                </a:solidFill>
              </a:rPr>
              <a:t>『</a:t>
            </a:r>
            <a:r>
              <a:rPr kumimoji="1" lang="en-US" altLang="ja-JP" sz="2000" b="0" dirty="0">
                <a:solidFill>
                  <a:schemeClr val="tx1"/>
                </a:solidFill>
              </a:rPr>
              <a:t>1</a:t>
            </a:r>
            <a:r>
              <a:rPr kumimoji="1" lang="ja-JP" altLang="en-US" sz="2000" b="0" dirty="0">
                <a:solidFill>
                  <a:schemeClr val="tx1"/>
                </a:solidFill>
              </a:rPr>
              <a:t>時間当たりの使用箱数（予定）</a:t>
            </a:r>
            <a:r>
              <a:rPr kumimoji="1" lang="en-US" altLang="ja-JP" sz="2000" b="0" dirty="0">
                <a:solidFill>
                  <a:schemeClr val="tx1"/>
                </a:solidFill>
              </a:rPr>
              <a:t>』</a:t>
            </a:r>
            <a:r>
              <a:rPr kumimoji="1" lang="ja-JP" altLang="en-US" sz="2000" b="0" dirty="0">
                <a:solidFill>
                  <a:schemeClr val="tx1"/>
                </a:solidFill>
              </a:rPr>
              <a:t>＜</a:t>
            </a:r>
            <a:r>
              <a:rPr lang="en-US" altLang="ja-JP" sz="2000" b="0" dirty="0">
                <a:solidFill>
                  <a:schemeClr val="tx1"/>
                </a:solidFill>
              </a:rPr>
              <a:t>『</a:t>
            </a:r>
            <a:r>
              <a:rPr kumimoji="1" lang="en-US" altLang="ja-JP" sz="2000" b="0" dirty="0">
                <a:solidFill>
                  <a:schemeClr val="tx1"/>
                </a:solidFill>
              </a:rPr>
              <a:t>1</a:t>
            </a:r>
            <a:r>
              <a:rPr kumimoji="1" lang="ja-JP" altLang="en-US" sz="2000" b="0" dirty="0">
                <a:solidFill>
                  <a:schemeClr val="tx1"/>
                </a:solidFill>
              </a:rPr>
              <a:t>時間当たりの使用箱数（実績）</a:t>
            </a:r>
            <a:r>
              <a:rPr kumimoji="1" lang="en-US" altLang="ja-JP" sz="2000" b="0" dirty="0">
                <a:solidFill>
                  <a:schemeClr val="tx1"/>
                </a:solidFill>
              </a:rPr>
              <a:t>』</a:t>
            </a:r>
            <a:endParaRPr kumimoji="1" lang="ja-JP" altLang="en-US" sz="2000" dirty="0">
              <a:solidFill>
                <a:schemeClr val="tx1"/>
              </a:solidFill>
            </a:endParaRPr>
          </a:p>
        </p:txBody>
      </p:sp>
      <p:sp>
        <p:nvSpPr>
          <p:cNvPr id="4" name="日付プレースホルダー 3">
            <a:extLst>
              <a:ext uri="{FF2B5EF4-FFF2-40B4-BE49-F238E27FC236}">
                <a16:creationId xmlns:a16="http://schemas.microsoft.com/office/drawing/2014/main" id="{30381EB9-5AC9-4B55-B11F-D5CCA053FC90}"/>
              </a:ext>
            </a:extLst>
          </p:cNvPr>
          <p:cNvSpPr>
            <a:spLocks noGrp="1"/>
          </p:cNvSpPr>
          <p:nvPr>
            <p:ph type="dt" sz="half" idx="19"/>
          </p:nvPr>
        </p:nvSpPr>
        <p:spPr/>
        <p:txBody>
          <a:bodyPr/>
          <a:lstStyle/>
          <a:p>
            <a:fld id="{FCAFAC13-DB77-42F2-BE26-45BA5532FD50}" type="datetime4">
              <a:rPr lang="en-US" altLang="ja-JP" smtClean="0"/>
              <a:pPr/>
              <a:t>October 6, 2023</a:t>
            </a:fld>
            <a:endParaRPr lang="en-US" dirty="0"/>
          </a:p>
        </p:txBody>
      </p:sp>
      <p:pic>
        <p:nvPicPr>
          <p:cNvPr id="6" name="図 5">
            <a:extLst>
              <a:ext uri="{FF2B5EF4-FFF2-40B4-BE49-F238E27FC236}">
                <a16:creationId xmlns:a16="http://schemas.microsoft.com/office/drawing/2014/main" id="{ED9E2B1A-92B9-4C8C-AFFA-FA7E7FF397AF}"/>
              </a:ext>
            </a:extLst>
          </p:cNvPr>
          <p:cNvPicPr>
            <a:picLocks noChangeAspect="1"/>
          </p:cNvPicPr>
          <p:nvPr/>
        </p:nvPicPr>
        <p:blipFill>
          <a:blip r:embed="rId2"/>
          <a:stretch>
            <a:fillRect/>
          </a:stretch>
        </p:blipFill>
        <p:spPr>
          <a:xfrm>
            <a:off x="405059" y="766895"/>
            <a:ext cx="6536012" cy="5641405"/>
          </a:xfrm>
          <a:prstGeom prst="rect">
            <a:avLst/>
          </a:prstGeom>
        </p:spPr>
      </p:pic>
      <p:sp>
        <p:nvSpPr>
          <p:cNvPr id="7" name="正方形/長方形 6">
            <a:extLst>
              <a:ext uri="{FF2B5EF4-FFF2-40B4-BE49-F238E27FC236}">
                <a16:creationId xmlns:a16="http://schemas.microsoft.com/office/drawing/2014/main" id="{7806B8D5-61E2-447A-849F-588355D95534}"/>
              </a:ext>
            </a:extLst>
          </p:cNvPr>
          <p:cNvSpPr/>
          <p:nvPr/>
        </p:nvSpPr>
        <p:spPr>
          <a:xfrm>
            <a:off x="7157095" y="836712"/>
            <a:ext cx="3528392" cy="1463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ECE</a:t>
            </a:r>
            <a:r>
              <a:rPr kumimoji="1" lang="ja-JP" altLang="en-US" sz="1200" dirty="0">
                <a:solidFill>
                  <a:schemeClr val="tx1"/>
                </a:solidFill>
              </a:rPr>
              <a:t>や</a:t>
            </a:r>
            <a:r>
              <a:rPr kumimoji="1" lang="en-US" altLang="ja-JP" sz="1200" dirty="0">
                <a:solidFill>
                  <a:schemeClr val="tx1"/>
                </a:solidFill>
              </a:rPr>
              <a:t>ECB</a:t>
            </a:r>
            <a:r>
              <a:rPr kumimoji="1" lang="ja-JP" altLang="en-US" sz="1200" dirty="0">
                <a:solidFill>
                  <a:schemeClr val="tx1"/>
                </a:solidFill>
              </a:rPr>
              <a:t>は片方の機種でしか使わない</a:t>
            </a:r>
            <a:endParaRPr kumimoji="1" lang="en-US" altLang="ja-JP" sz="1200" dirty="0">
              <a:solidFill>
                <a:schemeClr val="tx1"/>
              </a:solidFill>
            </a:endParaRPr>
          </a:p>
          <a:p>
            <a:r>
              <a:rPr kumimoji="1" lang="ja-JP" altLang="en-US" sz="1200" dirty="0">
                <a:solidFill>
                  <a:schemeClr val="tx1"/>
                </a:solidFill>
              </a:rPr>
              <a:t>（稼働時間＝生産時間でない）品番なので、</a:t>
            </a:r>
            <a:endParaRPr kumimoji="1" lang="en-US" altLang="ja-JP" sz="1200" dirty="0">
              <a:solidFill>
                <a:schemeClr val="tx1"/>
              </a:solidFill>
            </a:endParaRPr>
          </a:p>
          <a:p>
            <a:r>
              <a:rPr kumimoji="1" lang="ja-JP" altLang="en-US" sz="1200" dirty="0">
                <a:solidFill>
                  <a:schemeClr val="tx1"/>
                </a:solidFill>
              </a:rPr>
              <a:t>２機種共通で使用する品番（黄色）見ると、</a:t>
            </a:r>
            <a:endParaRPr kumimoji="1" lang="en-US" altLang="ja-JP" sz="1200" dirty="0">
              <a:solidFill>
                <a:schemeClr val="tx1"/>
              </a:solidFill>
            </a:endParaRPr>
          </a:p>
          <a:p>
            <a:endParaRPr lang="en-US" altLang="ja-JP" sz="1200" dirty="0">
              <a:solidFill>
                <a:schemeClr val="tx1"/>
              </a:solidFill>
            </a:endParaRPr>
          </a:p>
          <a:p>
            <a:r>
              <a:rPr kumimoji="1" lang="ja-JP" altLang="en-US" sz="1200" b="1" dirty="0">
                <a:solidFill>
                  <a:schemeClr val="tx1"/>
                </a:solidFill>
              </a:rPr>
              <a:t>収容数が大きいものが欠品リスクありの傾向</a:t>
            </a:r>
            <a:endParaRPr kumimoji="1" lang="en-US" altLang="ja-JP" sz="1200" b="1" dirty="0">
              <a:solidFill>
                <a:schemeClr val="tx1"/>
              </a:solidFill>
            </a:endParaRPr>
          </a:p>
          <a:p>
            <a:r>
              <a:rPr kumimoji="1" lang="ja-JP" altLang="en-US" sz="1200" b="1" dirty="0">
                <a:solidFill>
                  <a:schemeClr val="tx1"/>
                </a:solidFill>
              </a:rPr>
              <a:t>（</a:t>
            </a:r>
            <a:r>
              <a:rPr lang="ja-JP" altLang="en-US" sz="1200" b="1" dirty="0">
                <a:solidFill>
                  <a:schemeClr val="tx1"/>
                </a:solidFill>
              </a:rPr>
              <a:t>ただ</a:t>
            </a:r>
            <a:r>
              <a:rPr kumimoji="1" lang="ja-JP" altLang="en-US" sz="1200" b="1" dirty="0">
                <a:solidFill>
                  <a:schemeClr val="tx1"/>
                </a:solidFill>
              </a:rPr>
              <a:t>数値上差がないので欠品リスク自体は低い？）</a:t>
            </a:r>
            <a:endParaRPr kumimoji="1" lang="en-US" altLang="ja-JP" sz="1200" b="1" dirty="0">
              <a:solidFill>
                <a:schemeClr val="tx1"/>
              </a:solidFill>
            </a:endParaRPr>
          </a:p>
        </p:txBody>
      </p:sp>
      <p:sp>
        <p:nvSpPr>
          <p:cNvPr id="8" name="正方形/長方形 7">
            <a:extLst>
              <a:ext uri="{FF2B5EF4-FFF2-40B4-BE49-F238E27FC236}">
                <a16:creationId xmlns:a16="http://schemas.microsoft.com/office/drawing/2014/main" id="{6810AB4C-B9CE-43B6-A466-92510C28A002}"/>
              </a:ext>
            </a:extLst>
          </p:cNvPr>
          <p:cNvSpPr/>
          <p:nvPr/>
        </p:nvSpPr>
        <p:spPr>
          <a:xfrm>
            <a:off x="385591" y="1052736"/>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25FC972-5FC7-4CA8-A9B7-09DE4871A4B6}"/>
              </a:ext>
            </a:extLst>
          </p:cNvPr>
          <p:cNvSpPr/>
          <p:nvPr/>
        </p:nvSpPr>
        <p:spPr>
          <a:xfrm>
            <a:off x="405058" y="1584547"/>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724D1DE-4B1A-47A1-850D-86D2CD8C3E23}"/>
              </a:ext>
            </a:extLst>
          </p:cNvPr>
          <p:cNvSpPr/>
          <p:nvPr/>
        </p:nvSpPr>
        <p:spPr>
          <a:xfrm>
            <a:off x="405058" y="3098185"/>
            <a:ext cx="6339455" cy="135268"/>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703EF36-8131-400A-877F-8C1D4265F79B}"/>
              </a:ext>
            </a:extLst>
          </p:cNvPr>
          <p:cNvSpPr/>
          <p:nvPr/>
        </p:nvSpPr>
        <p:spPr>
          <a:xfrm>
            <a:off x="405058" y="1719815"/>
            <a:ext cx="6339455" cy="846559"/>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252FD60-77FB-465B-A1B3-983ADAC913FC}"/>
              </a:ext>
            </a:extLst>
          </p:cNvPr>
          <p:cNvSpPr/>
          <p:nvPr/>
        </p:nvSpPr>
        <p:spPr>
          <a:xfrm>
            <a:off x="425859" y="3506744"/>
            <a:ext cx="6339455" cy="1002376"/>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99DC116-B77C-4143-AF00-AF263BD162A8}"/>
              </a:ext>
            </a:extLst>
          </p:cNvPr>
          <p:cNvSpPr/>
          <p:nvPr/>
        </p:nvSpPr>
        <p:spPr>
          <a:xfrm>
            <a:off x="363401" y="4636998"/>
            <a:ext cx="6536012" cy="304170"/>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4A65E52-059C-4784-AA25-BD8376A175F8}"/>
              </a:ext>
            </a:extLst>
          </p:cNvPr>
          <p:cNvSpPr/>
          <p:nvPr/>
        </p:nvSpPr>
        <p:spPr>
          <a:xfrm>
            <a:off x="405057" y="5514180"/>
            <a:ext cx="6339455" cy="781869"/>
          </a:xfrm>
          <a:prstGeom prst="rect">
            <a:avLst/>
          </a:prstGeom>
          <a:solidFill>
            <a:srgbClr val="FFFF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391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DADED93-EDDC-4253-88DF-6EE21840AB71}"/>
              </a:ext>
            </a:extLst>
          </p:cNvPr>
          <p:cNvSpPr>
            <a:spLocks noGrp="1"/>
          </p:cNvSpPr>
          <p:nvPr>
            <p:ph type="body" sz="quarter" idx="18"/>
          </p:nvPr>
        </p:nvSpPr>
        <p:spPr/>
        <p:txBody>
          <a:bodyPr/>
          <a:lstStyle/>
          <a:p>
            <a:r>
              <a:rPr lang="ja-JP" altLang="en-US" sz="1200" dirty="0"/>
              <a:t>スライド</a:t>
            </a:r>
            <a:r>
              <a:rPr lang="en-US" altLang="ja-JP" sz="1200" dirty="0"/>
              <a:t>1</a:t>
            </a:r>
            <a:r>
              <a:rPr lang="ja-JP" altLang="en-US" sz="1200" dirty="0"/>
              <a:t>枚目➡目次</a:t>
            </a:r>
            <a:endParaRPr lang="en-US" altLang="ja-JP" sz="1200" dirty="0"/>
          </a:p>
          <a:p>
            <a:r>
              <a:rPr lang="ja-JP" altLang="en-US" sz="1200" dirty="0"/>
              <a:t>スライド</a:t>
            </a:r>
            <a:r>
              <a:rPr lang="en-US" altLang="ja-JP" sz="1200" dirty="0"/>
              <a:t>2</a:t>
            </a:r>
            <a:r>
              <a:rPr lang="ja-JP" altLang="en-US" sz="1200" dirty="0"/>
              <a:t>枚目➡現状報告：課題とそれに対するアプローチ</a:t>
            </a:r>
            <a:endParaRPr lang="en-US" altLang="ja-JP" sz="1200" dirty="0"/>
          </a:p>
          <a:p>
            <a:r>
              <a:rPr lang="ja-JP" altLang="en-US" sz="1200" b="0" dirty="0"/>
              <a:t>在庫の異常（過多や欠品）は</a:t>
            </a:r>
            <a:r>
              <a:rPr lang="en-US" altLang="ja-JP" sz="1200" b="0" dirty="0"/>
              <a:t>①</a:t>
            </a:r>
            <a:r>
              <a:rPr lang="ja-JP" altLang="en-US" sz="1200" b="0" dirty="0"/>
              <a:t>定常的なものと</a:t>
            </a:r>
            <a:r>
              <a:rPr lang="en-US" altLang="ja-JP" sz="1200" b="0" dirty="0"/>
              <a:t>②</a:t>
            </a:r>
            <a:r>
              <a:rPr lang="ja-JP" altLang="en-US" sz="1200" b="0" dirty="0"/>
              <a:t>過渡的なものに分けることができる。</a:t>
            </a:r>
            <a:endParaRPr lang="en-US" altLang="ja-JP" sz="1200" b="0" dirty="0"/>
          </a:p>
          <a:p>
            <a:r>
              <a:rPr lang="en-US" altLang="ja-JP" sz="1200" b="0" dirty="0"/>
              <a:t>①</a:t>
            </a:r>
            <a:r>
              <a:rPr lang="ja-JP" altLang="en-US" sz="1200" b="0" dirty="0"/>
              <a:t>定常的な異常はかんばんサイクルなど時間的に変動しない仕組み的な問題による異常</a:t>
            </a:r>
            <a:endParaRPr lang="en-US" altLang="ja-JP" sz="1200" b="0" dirty="0"/>
          </a:p>
          <a:p>
            <a:r>
              <a:rPr lang="en-US" altLang="ja-JP" sz="1200" b="0" dirty="0"/>
              <a:t>②</a:t>
            </a:r>
            <a:r>
              <a:rPr lang="ja-JP" altLang="en-US" sz="1200" b="0" dirty="0"/>
              <a:t>過渡的な異常は入庫のばらつきなど時間的に変動する変数による異常</a:t>
            </a:r>
            <a:endParaRPr lang="en-US" altLang="ja-JP" sz="1200" b="0" dirty="0"/>
          </a:p>
          <a:p>
            <a:r>
              <a:rPr lang="ja-JP" altLang="en-US" sz="1200" b="0" dirty="0"/>
              <a:t>今まで</a:t>
            </a:r>
            <a:r>
              <a:rPr lang="en-US" altLang="ja-JP" sz="1200" b="0" dirty="0"/>
              <a:t>①</a:t>
            </a:r>
            <a:r>
              <a:rPr lang="ja-JP" altLang="en-US" sz="1200" b="0" dirty="0"/>
              <a:t>に焦点を当てて分析を進めてきた。</a:t>
            </a:r>
            <a:endParaRPr lang="en-US" altLang="ja-JP" sz="1200" b="0" dirty="0"/>
          </a:p>
          <a:p>
            <a:r>
              <a:rPr lang="ja-JP" altLang="en-US" sz="1200" b="0" dirty="0"/>
              <a:t>それによって適切な設計値の設定だったり、新しい基準の作成ができると考えていた</a:t>
            </a:r>
            <a:endParaRPr lang="en-US" altLang="ja-JP" sz="1200" b="0" dirty="0"/>
          </a:p>
          <a:p>
            <a:endParaRPr lang="en-US" altLang="ja-JP" sz="1200" b="0" dirty="0"/>
          </a:p>
          <a:p>
            <a:r>
              <a:rPr lang="ja-JP" altLang="en-US" sz="1200" dirty="0"/>
              <a:t>スライド</a:t>
            </a:r>
            <a:r>
              <a:rPr lang="en-US" altLang="ja-JP" sz="1200" dirty="0"/>
              <a:t>3</a:t>
            </a:r>
            <a:r>
              <a:rPr lang="ja-JP" altLang="en-US" sz="1200" dirty="0"/>
              <a:t>枚目➡現状報告：分析方法</a:t>
            </a:r>
            <a:endParaRPr lang="en-US" altLang="ja-JP" sz="1200" dirty="0"/>
          </a:p>
          <a:p>
            <a:endParaRPr lang="en-US" altLang="ja-JP" sz="1200" b="0" dirty="0"/>
          </a:p>
          <a:p>
            <a:r>
              <a:rPr lang="ja-JP" altLang="en-US" sz="1200" b="0" dirty="0"/>
              <a:t>■原因</a:t>
            </a:r>
            <a:endParaRPr lang="en-US" altLang="ja-JP" sz="1200" b="0" dirty="0"/>
          </a:p>
          <a:p>
            <a:r>
              <a:rPr lang="ja-JP" altLang="en-US" sz="1200" b="0" dirty="0"/>
              <a:t>納入回数</a:t>
            </a:r>
            <a:r>
              <a:rPr lang="en-US" altLang="ja-JP" sz="1200" b="0" dirty="0"/>
              <a:t>B</a:t>
            </a:r>
            <a:r>
              <a:rPr lang="ja-JP" altLang="en-US" sz="1200" b="0" dirty="0"/>
              <a:t>が原因です。</a:t>
            </a:r>
            <a:endParaRPr lang="en-US" altLang="ja-JP" sz="1200" b="0" dirty="0"/>
          </a:p>
          <a:p>
            <a:endParaRPr kumimoji="1" lang="ja-JP" altLang="en-US" dirty="0"/>
          </a:p>
        </p:txBody>
      </p:sp>
      <p:sp>
        <p:nvSpPr>
          <p:cNvPr id="3" name="テキスト プレースホルダー 2">
            <a:extLst>
              <a:ext uri="{FF2B5EF4-FFF2-40B4-BE49-F238E27FC236}">
                <a16:creationId xmlns:a16="http://schemas.microsoft.com/office/drawing/2014/main" id="{72B798DD-8B21-49EA-85AB-506A7BA8359B}"/>
              </a:ext>
            </a:extLst>
          </p:cNvPr>
          <p:cNvSpPr>
            <a:spLocks noGrp="1"/>
          </p:cNvSpPr>
          <p:nvPr>
            <p:ph type="body" sz="quarter" idx="20"/>
          </p:nvPr>
        </p:nvSpPr>
        <p:spPr/>
        <p:txBody>
          <a:bodyPr/>
          <a:lstStyle/>
          <a:p>
            <a:r>
              <a:rPr lang="ja-JP" altLang="en-US" dirty="0"/>
              <a:t>分析報告書のプロット</a:t>
            </a:r>
            <a:endParaRPr kumimoji="1" lang="ja-JP" altLang="en-US" dirty="0"/>
          </a:p>
        </p:txBody>
      </p:sp>
      <p:sp>
        <p:nvSpPr>
          <p:cNvPr id="4" name="日付プレースホルダー 3">
            <a:extLst>
              <a:ext uri="{FF2B5EF4-FFF2-40B4-BE49-F238E27FC236}">
                <a16:creationId xmlns:a16="http://schemas.microsoft.com/office/drawing/2014/main" id="{992E2D60-D1CE-45D5-A575-781E2B8A807E}"/>
              </a:ext>
            </a:extLst>
          </p:cNvPr>
          <p:cNvSpPr>
            <a:spLocks noGrp="1"/>
          </p:cNvSpPr>
          <p:nvPr>
            <p:ph type="dt" sz="half" idx="19"/>
          </p:nvPr>
        </p:nvSpPr>
        <p:spPr/>
        <p:txBody>
          <a:bodyPr/>
          <a:lstStyle/>
          <a:p>
            <a:fld id="{FCAFAC13-DB77-42F2-BE26-45BA5532FD50}" type="datetime4">
              <a:rPr lang="en-US" altLang="ja-JP" smtClean="0"/>
              <a:pPr/>
              <a:t>October 6, 2023</a:t>
            </a:fld>
            <a:endParaRPr lang="en-US" dirty="0"/>
          </a:p>
        </p:txBody>
      </p:sp>
      <p:sp>
        <p:nvSpPr>
          <p:cNvPr id="5" name="正方形/長方形 4">
            <a:extLst>
              <a:ext uri="{FF2B5EF4-FFF2-40B4-BE49-F238E27FC236}">
                <a16:creationId xmlns:a16="http://schemas.microsoft.com/office/drawing/2014/main" id="{719A9594-8039-4B45-858C-BD4BD1E559D9}"/>
              </a:ext>
            </a:extLst>
          </p:cNvPr>
          <p:cNvSpPr/>
          <p:nvPr/>
        </p:nvSpPr>
        <p:spPr>
          <a:xfrm>
            <a:off x="-979809" y="4797153"/>
            <a:ext cx="4320480" cy="200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目次</a:t>
            </a:r>
            <a:endParaRPr kumimoji="1" lang="en-US" altLang="ja-JP" dirty="0"/>
          </a:p>
          <a:p>
            <a:r>
              <a:rPr kumimoji="1" lang="ja-JP" altLang="en-US" dirty="0"/>
              <a:t>現状報告</a:t>
            </a:r>
            <a:endParaRPr kumimoji="1" lang="en-US" altLang="ja-JP" dirty="0"/>
          </a:p>
          <a:p>
            <a:r>
              <a:rPr lang="ja-JP" altLang="en-US" dirty="0"/>
              <a:t>　課題とそれに対するアプローチ</a:t>
            </a:r>
            <a:endParaRPr lang="en-US" altLang="ja-JP" dirty="0"/>
          </a:p>
          <a:p>
            <a:r>
              <a:rPr lang="ja-JP" altLang="en-US" dirty="0"/>
              <a:t>　分析方法</a:t>
            </a:r>
            <a:endParaRPr lang="en-US" altLang="ja-JP" dirty="0"/>
          </a:p>
          <a:p>
            <a:r>
              <a:rPr kumimoji="1" lang="ja-JP" altLang="en-US" dirty="0"/>
              <a:t>　原因</a:t>
            </a:r>
            <a:endParaRPr kumimoji="1" lang="en-US" altLang="ja-JP" dirty="0"/>
          </a:p>
          <a:p>
            <a:r>
              <a:rPr lang="ja-JP" altLang="en-US" dirty="0"/>
              <a:t>提案</a:t>
            </a:r>
            <a:endParaRPr kumimoji="1" lang="ja-JP" altLang="en-US" dirty="0"/>
          </a:p>
        </p:txBody>
      </p:sp>
    </p:spTree>
    <p:extLst>
      <p:ext uri="{BB962C8B-B14F-4D97-AF65-F5344CB8AC3E}">
        <p14:creationId xmlns:p14="http://schemas.microsoft.com/office/powerpoint/2010/main" val="308678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dirty="0"/>
              <a:t>データ分析の流れ</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sp>
        <p:nvSpPr>
          <p:cNvPr id="5" name="角丸四角形 4"/>
          <p:cNvSpPr/>
          <p:nvPr/>
        </p:nvSpPr>
        <p:spPr>
          <a:xfrm>
            <a:off x="532361"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01</a:t>
            </a:r>
            <a:endParaRPr kumimoji="1" lang="ja-JP" altLang="en-US" dirty="0"/>
          </a:p>
        </p:txBody>
      </p:sp>
      <p:sp>
        <p:nvSpPr>
          <p:cNvPr id="6" name="角丸四角形 5"/>
          <p:cNvSpPr/>
          <p:nvPr/>
        </p:nvSpPr>
        <p:spPr>
          <a:xfrm>
            <a:off x="2188543"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02</a:t>
            </a:r>
            <a:endParaRPr kumimoji="1" lang="ja-JP" altLang="en-US" dirty="0"/>
          </a:p>
        </p:txBody>
      </p:sp>
      <p:sp>
        <p:nvSpPr>
          <p:cNvPr id="7" name="角丸四角形 6"/>
          <p:cNvSpPr/>
          <p:nvPr/>
        </p:nvSpPr>
        <p:spPr>
          <a:xfrm>
            <a:off x="3844729"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03</a:t>
            </a:r>
            <a:endParaRPr kumimoji="1" lang="ja-JP" altLang="en-US" dirty="0"/>
          </a:p>
        </p:txBody>
      </p:sp>
      <p:sp>
        <p:nvSpPr>
          <p:cNvPr id="8" name="角丸四角形 7"/>
          <p:cNvSpPr/>
          <p:nvPr/>
        </p:nvSpPr>
        <p:spPr>
          <a:xfrm>
            <a:off x="5500911"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04</a:t>
            </a:r>
            <a:endParaRPr kumimoji="1" lang="ja-JP" altLang="en-US" dirty="0"/>
          </a:p>
        </p:txBody>
      </p:sp>
      <p:sp>
        <p:nvSpPr>
          <p:cNvPr id="10" name="角丸四角形 9"/>
          <p:cNvSpPr/>
          <p:nvPr/>
        </p:nvSpPr>
        <p:spPr>
          <a:xfrm>
            <a:off x="7229103" y="1844824"/>
            <a:ext cx="1224136" cy="4823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t>05</a:t>
            </a:r>
            <a:endParaRPr kumimoji="1" lang="ja-JP" altLang="en-US" dirty="0"/>
          </a:p>
        </p:txBody>
      </p:sp>
      <p:sp>
        <p:nvSpPr>
          <p:cNvPr id="12" name="正方形/長方形 11"/>
          <p:cNvSpPr/>
          <p:nvPr/>
        </p:nvSpPr>
        <p:spPr>
          <a:xfrm>
            <a:off x="244329" y="4221088"/>
            <a:ext cx="1800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問題の定義</a:t>
            </a:r>
            <a:endParaRPr lang="en-US" altLang="ja-JP" dirty="0"/>
          </a:p>
          <a:p>
            <a:pPr algn="ctr"/>
            <a:r>
              <a:rPr kumimoji="1" lang="ja-JP" altLang="en-US" dirty="0"/>
              <a:t>データの準備</a:t>
            </a:r>
            <a:endParaRPr kumimoji="1" lang="en-US" altLang="ja-JP" dirty="0"/>
          </a:p>
          <a:p>
            <a:pPr algn="ctr"/>
            <a:r>
              <a:rPr lang="ja-JP" altLang="en-US" dirty="0"/>
              <a:t>データ</a:t>
            </a:r>
            <a:endParaRPr kumimoji="1" lang="ja-JP" altLang="en-US" dirty="0"/>
          </a:p>
        </p:txBody>
      </p:sp>
    </p:spTree>
    <p:extLst>
      <p:ext uri="{BB962C8B-B14F-4D97-AF65-F5344CB8AC3E}">
        <p14:creationId xmlns:p14="http://schemas.microsoft.com/office/powerpoint/2010/main" val="319695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2548583" y="76470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48" name="正方形/長方形 47"/>
          <p:cNvSpPr/>
          <p:nvPr/>
        </p:nvSpPr>
        <p:spPr>
          <a:xfrm>
            <a:off x="388343" y="76470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dirty="0"/>
              <a:t>ステップ１：</a:t>
            </a:r>
            <a:endParaRPr lang="en-US" altLang="ja-JP" sz="2000" b="1" dirty="0"/>
          </a:p>
          <a:p>
            <a:pPr algn="ctr"/>
            <a:r>
              <a:rPr lang="ja-JP" altLang="en-US" sz="2000" b="1" dirty="0"/>
              <a:t>分析</a:t>
            </a:r>
            <a:endParaRPr kumimoji="1" lang="ja-JP" altLang="en-US" sz="2000" b="1" dirty="0"/>
          </a:p>
        </p:txBody>
      </p:sp>
      <p:sp>
        <p:nvSpPr>
          <p:cNvPr id="33" name="テキスト ボックス 32"/>
          <p:cNvSpPr txBox="1"/>
          <p:nvPr/>
        </p:nvSpPr>
        <p:spPr>
          <a:xfrm>
            <a:off x="2573110" y="1942125"/>
            <a:ext cx="3636404" cy="400110"/>
          </a:xfrm>
          <a:prstGeom prst="rect">
            <a:avLst/>
          </a:prstGeom>
          <a:noFill/>
        </p:spPr>
        <p:txBody>
          <a:bodyPr wrap="square" rtlCol="0">
            <a:spAutoFit/>
          </a:bodyPr>
          <a:lstStyle/>
          <a:p>
            <a:r>
              <a:rPr kumimoji="1" lang="ja-JP" altLang="en-US" sz="1000" dirty="0"/>
              <a:t>・順立装置の在庫が設計値より多い</a:t>
            </a:r>
            <a:endParaRPr kumimoji="1" lang="en-US" altLang="ja-JP" sz="1000" dirty="0"/>
          </a:p>
          <a:p>
            <a:r>
              <a:rPr kumimoji="1" lang="ja-JP" altLang="en-US" sz="1000" dirty="0"/>
              <a:t>・順立装置仮の外の置場で箱が溢れている</a:t>
            </a:r>
          </a:p>
        </p:txBody>
      </p:sp>
      <p:sp>
        <p:nvSpPr>
          <p:cNvPr id="56" name="正方形/長方形 55"/>
          <p:cNvSpPr/>
          <p:nvPr/>
        </p:nvSpPr>
        <p:spPr>
          <a:xfrm>
            <a:off x="6459451" y="1609375"/>
            <a:ext cx="4292197" cy="861774"/>
          </a:xfrm>
          <a:prstGeom prst="rect">
            <a:avLst/>
          </a:prstGeom>
        </p:spPr>
        <p:txBody>
          <a:bodyPr wrap="square">
            <a:spAutoFit/>
          </a:bodyPr>
          <a:lstStyle/>
          <a:p>
            <a:r>
              <a:rPr lang="ja-JP" altLang="en-US" sz="1000" dirty="0"/>
              <a:t>実績の</a:t>
            </a:r>
            <a:r>
              <a:rPr lang="en-US" altLang="ja-JP" sz="1000" dirty="0"/>
              <a:t>LT</a:t>
            </a:r>
            <a:r>
              <a:rPr lang="ja-JP" altLang="en-US" sz="1000" dirty="0"/>
              <a:t>が異常になる理由</a:t>
            </a:r>
            <a:endParaRPr lang="en-US" altLang="ja-JP" sz="1000" dirty="0"/>
          </a:p>
          <a:p>
            <a:r>
              <a:rPr lang="en-US" altLang="ja-JP" sz="1000" dirty="0"/>
              <a:t>a.</a:t>
            </a:r>
            <a:r>
              <a:rPr lang="ja-JP" altLang="en-US" sz="1000" dirty="0"/>
              <a:t> 基準が間違っている</a:t>
            </a:r>
            <a:endParaRPr lang="en-US" altLang="ja-JP" sz="1000" dirty="0"/>
          </a:p>
          <a:p>
            <a:r>
              <a:rPr lang="en-US" altLang="ja-JP" sz="1000" dirty="0"/>
              <a:t>b.</a:t>
            </a:r>
            <a:r>
              <a:rPr lang="ja-JP" altLang="en-US" sz="1000" dirty="0"/>
              <a:t> 箱（かんばん）の数が多い</a:t>
            </a:r>
            <a:endParaRPr lang="en-US" altLang="ja-JP" sz="1000" dirty="0"/>
          </a:p>
          <a:p>
            <a:r>
              <a:rPr lang="ja-JP" altLang="en-US" sz="1000" dirty="0"/>
              <a:t>　</a:t>
            </a:r>
            <a:r>
              <a:rPr lang="en-US" altLang="ja-JP" sz="1000" dirty="0"/>
              <a:t>b-1. </a:t>
            </a:r>
            <a:r>
              <a:rPr kumimoji="1" lang="ja-JP" altLang="en-US" sz="1000" dirty="0"/>
              <a:t>組付けを加味したかんばん設定になっていない</a:t>
            </a:r>
            <a:endParaRPr lang="en-US" altLang="ja-JP" sz="1000" dirty="0"/>
          </a:p>
          <a:p>
            <a:r>
              <a:rPr lang="ja-JP" altLang="en-US" sz="1000" dirty="0"/>
              <a:t>　</a:t>
            </a:r>
            <a:r>
              <a:rPr lang="en-US" altLang="ja-JP" sz="1000" dirty="0"/>
              <a:t>b-2. </a:t>
            </a:r>
            <a:r>
              <a:rPr lang="ja-JP" altLang="en-US" sz="1000" dirty="0"/>
              <a:t>かんばん枚数の基準となる基準在庫日数が実績を反映していない</a:t>
            </a:r>
            <a:endParaRPr lang="en-US" altLang="ja-JP" sz="1000" dirty="0"/>
          </a:p>
        </p:txBody>
      </p:sp>
      <p:sp>
        <p:nvSpPr>
          <p:cNvPr id="52" name="正方形/長方形 51"/>
          <p:cNvSpPr/>
          <p:nvPr/>
        </p:nvSpPr>
        <p:spPr>
          <a:xfrm>
            <a:off x="2548584" y="2780928"/>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54" name="正方形/長方形 53"/>
          <p:cNvSpPr/>
          <p:nvPr/>
        </p:nvSpPr>
        <p:spPr>
          <a:xfrm>
            <a:off x="2548583" y="472514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49" name="正方形/長方形 48"/>
          <p:cNvSpPr/>
          <p:nvPr/>
        </p:nvSpPr>
        <p:spPr>
          <a:xfrm>
            <a:off x="388343" y="2780928"/>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dirty="0"/>
              <a:t>ステップ２：</a:t>
            </a:r>
            <a:endParaRPr lang="en-US" altLang="ja-JP" sz="2000" b="1" dirty="0"/>
          </a:p>
          <a:p>
            <a:pPr algn="ctr"/>
            <a:r>
              <a:rPr lang="ja-JP" altLang="en-US" sz="2000" b="1" dirty="0"/>
              <a:t>対策</a:t>
            </a:r>
            <a:endParaRPr kumimoji="1" lang="ja-JP" altLang="en-US" sz="2000" b="1" dirty="0"/>
          </a:p>
        </p:txBody>
      </p:sp>
      <p:sp>
        <p:nvSpPr>
          <p:cNvPr id="50" name="正方形/長方形 49"/>
          <p:cNvSpPr/>
          <p:nvPr/>
        </p:nvSpPr>
        <p:spPr>
          <a:xfrm>
            <a:off x="388343" y="472514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t>ステップ３：</a:t>
            </a:r>
            <a:endParaRPr kumimoji="1" lang="en-US" altLang="ja-JP" sz="2000" b="1" dirty="0"/>
          </a:p>
          <a:p>
            <a:pPr algn="ctr"/>
            <a:r>
              <a:rPr lang="ja-JP" altLang="en-US" sz="2000" b="1" dirty="0"/>
              <a:t>分析</a:t>
            </a:r>
            <a:endParaRPr kumimoji="1" lang="ja-JP" altLang="en-US" sz="2000" b="1" dirty="0"/>
          </a:p>
        </p:txBody>
      </p:sp>
      <p:sp>
        <p:nvSpPr>
          <p:cNvPr id="53" name="テキスト ボックス 52"/>
          <p:cNvSpPr txBox="1"/>
          <p:nvPr/>
        </p:nvSpPr>
        <p:spPr>
          <a:xfrm>
            <a:off x="2645002" y="3910220"/>
            <a:ext cx="4342703" cy="707886"/>
          </a:xfrm>
          <a:prstGeom prst="rect">
            <a:avLst/>
          </a:prstGeom>
          <a:noFill/>
        </p:spPr>
        <p:txBody>
          <a:bodyPr wrap="square" rtlCol="0">
            <a:spAutoFit/>
          </a:bodyPr>
          <a:lstStyle/>
          <a:p>
            <a:r>
              <a:rPr kumimoji="1" lang="ja-JP" altLang="en-US" sz="1000" dirty="0"/>
              <a:t>不要なかんばんの低減</a:t>
            </a:r>
            <a:endParaRPr kumimoji="1" lang="en-US" altLang="ja-JP" sz="1000" dirty="0"/>
          </a:p>
          <a:p>
            <a:r>
              <a:rPr lang="en-US" altLang="ja-JP" sz="1000" dirty="0"/>
              <a:t>b-1. </a:t>
            </a:r>
            <a:r>
              <a:rPr kumimoji="1" lang="ja-JP" altLang="en-US" sz="1000" dirty="0"/>
              <a:t>組付けを加味したかんばんの設定</a:t>
            </a:r>
            <a:endParaRPr kumimoji="1" lang="en-US" altLang="ja-JP" sz="1000" dirty="0"/>
          </a:p>
          <a:p>
            <a:r>
              <a:rPr lang="en-US" altLang="ja-JP" sz="1000" dirty="0"/>
              <a:t>b-2. </a:t>
            </a:r>
            <a:r>
              <a:rPr kumimoji="1" lang="ja-JP" altLang="en-US" sz="1000" dirty="0"/>
              <a:t>基準在庫日数を実績に近づける</a:t>
            </a:r>
            <a:endParaRPr kumimoji="1" lang="en-US" altLang="ja-JP" sz="1000" dirty="0"/>
          </a:p>
          <a:p>
            <a:endParaRPr kumimoji="1" lang="en-US" altLang="ja-JP" sz="1000" dirty="0"/>
          </a:p>
        </p:txBody>
      </p:sp>
      <p:sp>
        <p:nvSpPr>
          <p:cNvPr id="3" name="テキスト プレースホルダー 2"/>
          <p:cNvSpPr>
            <a:spLocks noGrp="1"/>
          </p:cNvSpPr>
          <p:nvPr>
            <p:ph type="body" sz="quarter" idx="20"/>
          </p:nvPr>
        </p:nvSpPr>
        <p:spPr/>
        <p:txBody>
          <a:bodyPr/>
          <a:lstStyle/>
          <a:p>
            <a:r>
              <a:rPr kumimoji="1" lang="ja-JP" altLang="en-US" dirty="0"/>
              <a:t>メモ</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pic>
        <p:nvPicPr>
          <p:cNvPr id="62" name="図 61"/>
          <p:cNvPicPr>
            <a:picLocks noChangeAspect="1"/>
          </p:cNvPicPr>
          <p:nvPr/>
        </p:nvPicPr>
        <p:blipFill>
          <a:blip r:embed="rId2"/>
          <a:stretch>
            <a:fillRect/>
          </a:stretch>
        </p:blipFill>
        <p:spPr>
          <a:xfrm>
            <a:off x="2620591" y="2844224"/>
            <a:ext cx="1867970" cy="1050733"/>
          </a:xfrm>
          <a:prstGeom prst="rect">
            <a:avLst/>
          </a:prstGeom>
        </p:spPr>
      </p:pic>
      <p:sp>
        <p:nvSpPr>
          <p:cNvPr id="63" name="正方形/長方形 62"/>
          <p:cNvSpPr/>
          <p:nvPr/>
        </p:nvSpPr>
        <p:spPr>
          <a:xfrm>
            <a:off x="6619721" y="3920217"/>
            <a:ext cx="4104456" cy="246221"/>
          </a:xfrm>
          <a:prstGeom prst="rect">
            <a:avLst/>
          </a:prstGeom>
        </p:spPr>
        <p:txBody>
          <a:bodyPr wrap="square">
            <a:spAutoFit/>
          </a:bodyPr>
          <a:lstStyle/>
          <a:p>
            <a:r>
              <a:rPr lang="ja-JP" altLang="en-US" sz="1000" dirty="0"/>
              <a:t>滞留度合いが短縮。ただ滞留自体はまだ存在している</a:t>
            </a:r>
            <a:endParaRPr lang="en-US" altLang="ja-JP" sz="1000" dirty="0"/>
          </a:p>
        </p:txBody>
      </p:sp>
      <p:sp>
        <p:nvSpPr>
          <p:cNvPr id="65" name="正方形/長方形 64"/>
          <p:cNvSpPr/>
          <p:nvPr/>
        </p:nvSpPr>
        <p:spPr>
          <a:xfrm>
            <a:off x="5902183" y="2936543"/>
            <a:ext cx="1368152" cy="246221"/>
          </a:xfrm>
          <a:prstGeom prst="rect">
            <a:avLst/>
          </a:prstGeom>
        </p:spPr>
        <p:txBody>
          <a:bodyPr wrap="square">
            <a:spAutoFit/>
          </a:bodyPr>
          <a:lstStyle/>
          <a:p>
            <a:r>
              <a:rPr lang="en-US" altLang="ja-JP" sz="1000" dirty="0"/>
              <a:t>LT</a:t>
            </a:r>
            <a:r>
              <a:rPr lang="ja-JP" altLang="en-US" sz="1000" dirty="0"/>
              <a:t>を確認すると、</a:t>
            </a:r>
            <a:endParaRPr lang="en-US" altLang="ja-JP" sz="1000" dirty="0"/>
          </a:p>
        </p:txBody>
      </p:sp>
      <p:cxnSp>
        <p:nvCxnSpPr>
          <p:cNvPr id="78" name="カギ線コネクタ 77"/>
          <p:cNvCxnSpPr>
            <a:cxnSpLocks/>
            <a:stCxn id="56" idx="2"/>
            <a:endCxn id="62" idx="0"/>
          </p:cNvCxnSpPr>
          <p:nvPr/>
        </p:nvCxnSpPr>
        <p:spPr>
          <a:xfrm rot="5400000">
            <a:off x="5893526" y="132199"/>
            <a:ext cx="373075" cy="505097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カギ線コネクタ 85"/>
          <p:cNvCxnSpPr>
            <a:cxnSpLocks/>
          </p:cNvCxnSpPr>
          <p:nvPr/>
        </p:nvCxnSpPr>
        <p:spPr>
          <a:xfrm rot="5400000">
            <a:off x="5991322" y="2146501"/>
            <a:ext cx="495344" cy="49325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91" name="図 90">
            <a:extLst>
              <a:ext uri="{FF2B5EF4-FFF2-40B4-BE49-F238E27FC236}">
                <a16:creationId xmlns:a16="http://schemas.microsoft.com/office/drawing/2014/main" id="{E2530157-B32E-460D-A0DC-A362FE060C6D}"/>
              </a:ext>
            </a:extLst>
          </p:cNvPr>
          <p:cNvPicPr>
            <a:picLocks noChangeAspect="1"/>
          </p:cNvPicPr>
          <p:nvPr/>
        </p:nvPicPr>
        <p:blipFill>
          <a:blip r:embed="rId3"/>
          <a:stretch>
            <a:fillRect/>
          </a:stretch>
        </p:blipFill>
        <p:spPr>
          <a:xfrm>
            <a:off x="7101721" y="2903197"/>
            <a:ext cx="3637515" cy="873004"/>
          </a:xfrm>
          <a:prstGeom prst="rect">
            <a:avLst/>
          </a:prstGeom>
        </p:spPr>
      </p:pic>
      <p:sp>
        <p:nvSpPr>
          <p:cNvPr id="93" name="テキスト ボックス 92">
            <a:extLst>
              <a:ext uri="{FF2B5EF4-FFF2-40B4-BE49-F238E27FC236}">
                <a16:creationId xmlns:a16="http://schemas.microsoft.com/office/drawing/2014/main" id="{199DC9AC-0EB2-42A5-958F-C47C8FDB5ED8}"/>
              </a:ext>
            </a:extLst>
          </p:cNvPr>
          <p:cNvSpPr txBox="1"/>
          <p:nvPr/>
        </p:nvSpPr>
        <p:spPr>
          <a:xfrm>
            <a:off x="7805167" y="2852936"/>
            <a:ext cx="1944216" cy="215444"/>
          </a:xfrm>
          <a:prstGeom prst="rect">
            <a:avLst/>
          </a:prstGeom>
          <a:noFill/>
        </p:spPr>
        <p:txBody>
          <a:bodyPr wrap="square">
            <a:spAutoFit/>
          </a:bodyPr>
          <a:lstStyle/>
          <a:p>
            <a:r>
              <a:rPr lang="ja-JP" altLang="en-US" sz="800" b="0" dirty="0"/>
              <a:t>設計値変更前と変更後の差分</a:t>
            </a:r>
            <a:r>
              <a:rPr lang="en-US" altLang="ja-JP" sz="800" b="0" dirty="0"/>
              <a:t>LT</a:t>
            </a:r>
            <a:r>
              <a:rPr lang="ja-JP" altLang="en-US" sz="800" b="0" dirty="0"/>
              <a:t>の結果</a:t>
            </a:r>
            <a:endParaRPr lang="en-US" altLang="ja-JP" sz="800" b="0" dirty="0"/>
          </a:p>
        </p:txBody>
      </p:sp>
      <p:sp>
        <p:nvSpPr>
          <p:cNvPr id="97" name="テキスト ボックス 96"/>
          <p:cNvSpPr txBox="1"/>
          <p:nvPr/>
        </p:nvSpPr>
        <p:spPr>
          <a:xfrm>
            <a:off x="2620591" y="4855025"/>
            <a:ext cx="4932550" cy="861774"/>
          </a:xfrm>
          <a:prstGeom prst="rect">
            <a:avLst/>
          </a:prstGeom>
          <a:noFill/>
        </p:spPr>
        <p:txBody>
          <a:bodyPr wrap="square" rtlCol="0">
            <a:spAutoFit/>
          </a:bodyPr>
          <a:lstStyle/>
          <a:p>
            <a:r>
              <a:rPr lang="ja-JP" altLang="en-US" sz="1000" dirty="0"/>
              <a:t>■継続在庫異常になっている原因分析</a:t>
            </a:r>
            <a:r>
              <a:rPr kumimoji="1" lang="ja-JP" altLang="en-US" sz="1000" dirty="0"/>
              <a:t>（対策後の分析）</a:t>
            </a:r>
            <a:endParaRPr kumimoji="1" lang="en-US" altLang="ja-JP" sz="1000" dirty="0"/>
          </a:p>
          <a:p>
            <a:r>
              <a:rPr lang="en-US" altLang="ja-JP" sz="1000" dirty="0" err="1"/>
              <a:t>a,b</a:t>
            </a:r>
            <a:r>
              <a:rPr lang="en-US" altLang="ja-JP" sz="1000" dirty="0"/>
              <a:t>. </a:t>
            </a:r>
            <a:r>
              <a:rPr lang="ja-JP" altLang="en-US" sz="1000" dirty="0"/>
              <a:t>対策後もまだ</a:t>
            </a:r>
            <a:r>
              <a:rPr kumimoji="1" lang="ja-JP" altLang="en-US" sz="1000" dirty="0"/>
              <a:t>滞留してる品番</a:t>
            </a:r>
            <a:r>
              <a:rPr lang="ja-JP" altLang="en-US" sz="1000" dirty="0"/>
              <a:t>の要因分析　→　ベイジアンネットワーク</a:t>
            </a:r>
            <a:endParaRPr lang="en-US" altLang="ja-JP" sz="1000" dirty="0"/>
          </a:p>
          <a:p>
            <a:endParaRPr kumimoji="1" lang="en-US" altLang="ja-JP" sz="1000" dirty="0"/>
          </a:p>
          <a:p>
            <a:r>
              <a:rPr kumimoji="1" lang="ja-JP" altLang="en-US" sz="1000" dirty="0"/>
              <a:t>■かんばん数の低減後の分析（対策の良し悪しの評価）</a:t>
            </a:r>
            <a:endParaRPr lang="en-US" altLang="ja-JP" sz="1000" dirty="0"/>
          </a:p>
          <a:p>
            <a:r>
              <a:rPr lang="ja-JP" altLang="en-US" sz="1000" dirty="0"/>
              <a:t>確かに滞留在庫は減ったが、逆に欠品リスクは上がっていないか分析</a:t>
            </a:r>
            <a:endParaRPr lang="en-US" altLang="ja-JP" sz="1000" dirty="0"/>
          </a:p>
        </p:txBody>
      </p:sp>
      <p:sp>
        <p:nvSpPr>
          <p:cNvPr id="104" name="右矢印 103"/>
          <p:cNvSpPr/>
          <p:nvPr/>
        </p:nvSpPr>
        <p:spPr>
          <a:xfrm>
            <a:off x="6092523" y="3240570"/>
            <a:ext cx="432048" cy="484632"/>
          </a:xfrm>
          <a:prstGeom prst="rightArrow">
            <a:avLst/>
          </a:prstGeom>
          <a:solidFill>
            <a:srgbClr val="001A7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05" name="右矢印 104"/>
          <p:cNvSpPr/>
          <p:nvPr/>
        </p:nvSpPr>
        <p:spPr>
          <a:xfrm>
            <a:off x="6080063" y="1146048"/>
            <a:ext cx="432048" cy="484632"/>
          </a:xfrm>
          <a:prstGeom prst="rightArrow">
            <a:avLst/>
          </a:prstGeom>
          <a:solidFill>
            <a:srgbClr val="001A7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2" name="吹き出し: 角を丸めた四角形 1">
            <a:extLst>
              <a:ext uri="{FF2B5EF4-FFF2-40B4-BE49-F238E27FC236}">
                <a16:creationId xmlns:a16="http://schemas.microsoft.com/office/drawing/2014/main" id="{91B5F1D2-93A5-4C35-B6EE-39D927D33D19}"/>
              </a:ext>
            </a:extLst>
          </p:cNvPr>
          <p:cNvSpPr/>
          <p:nvPr/>
        </p:nvSpPr>
        <p:spPr>
          <a:xfrm>
            <a:off x="5830424" y="-832994"/>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pic>
        <p:nvPicPr>
          <p:cNvPr id="6" name="図 5">
            <a:extLst>
              <a:ext uri="{FF2B5EF4-FFF2-40B4-BE49-F238E27FC236}">
                <a16:creationId xmlns:a16="http://schemas.microsoft.com/office/drawing/2014/main" id="{0402CE20-8E6B-48E2-911F-15C11BF76CBD}"/>
              </a:ext>
            </a:extLst>
          </p:cNvPr>
          <p:cNvPicPr>
            <a:picLocks noChangeAspect="1"/>
          </p:cNvPicPr>
          <p:nvPr/>
        </p:nvPicPr>
        <p:blipFill>
          <a:blip r:embed="rId4"/>
          <a:stretch>
            <a:fillRect/>
          </a:stretch>
        </p:blipFill>
        <p:spPr>
          <a:xfrm>
            <a:off x="2612567" y="810906"/>
            <a:ext cx="1552309" cy="997913"/>
          </a:xfrm>
          <a:prstGeom prst="rect">
            <a:avLst/>
          </a:prstGeom>
        </p:spPr>
      </p:pic>
      <p:pic>
        <p:nvPicPr>
          <p:cNvPr id="8" name="図 7">
            <a:extLst>
              <a:ext uri="{FF2B5EF4-FFF2-40B4-BE49-F238E27FC236}">
                <a16:creationId xmlns:a16="http://schemas.microsoft.com/office/drawing/2014/main" id="{AC84A191-0784-401E-8427-441AD28D6FBE}"/>
              </a:ext>
            </a:extLst>
          </p:cNvPr>
          <p:cNvPicPr>
            <a:picLocks noChangeAspect="1"/>
          </p:cNvPicPr>
          <p:nvPr/>
        </p:nvPicPr>
        <p:blipFill>
          <a:blip r:embed="rId5"/>
          <a:stretch>
            <a:fillRect/>
          </a:stretch>
        </p:blipFill>
        <p:spPr>
          <a:xfrm>
            <a:off x="4153366" y="823694"/>
            <a:ext cx="1526115" cy="984463"/>
          </a:xfrm>
          <a:prstGeom prst="rect">
            <a:avLst/>
          </a:prstGeom>
        </p:spPr>
      </p:pic>
      <p:sp>
        <p:nvSpPr>
          <p:cNvPr id="34" name="正方形/長方形 33">
            <a:extLst>
              <a:ext uri="{FF2B5EF4-FFF2-40B4-BE49-F238E27FC236}">
                <a16:creationId xmlns:a16="http://schemas.microsoft.com/office/drawing/2014/main" id="{995826A9-0B78-46B2-9ABE-B465745ED18B}"/>
              </a:ext>
            </a:extLst>
          </p:cNvPr>
          <p:cNvSpPr/>
          <p:nvPr/>
        </p:nvSpPr>
        <p:spPr>
          <a:xfrm>
            <a:off x="4149731" y="1539870"/>
            <a:ext cx="887790" cy="276999"/>
          </a:xfrm>
          <a:prstGeom prst="rect">
            <a:avLst/>
          </a:prstGeom>
        </p:spPr>
        <p:txBody>
          <a:bodyPr wrap="square">
            <a:spAutoFit/>
          </a:bodyPr>
          <a:lstStyle/>
          <a:p>
            <a:r>
              <a:rPr lang="ja-JP" altLang="en-US" sz="1200" dirty="0">
                <a:solidFill>
                  <a:schemeClr val="bg1"/>
                </a:solidFill>
              </a:rPr>
              <a:t>仮置き場</a:t>
            </a:r>
            <a:endParaRPr lang="en-US" altLang="ja-JP" sz="1200" dirty="0">
              <a:solidFill>
                <a:schemeClr val="bg1"/>
              </a:solidFill>
            </a:endParaRPr>
          </a:p>
        </p:txBody>
      </p:sp>
      <p:pic>
        <p:nvPicPr>
          <p:cNvPr id="10" name="図 9">
            <a:extLst>
              <a:ext uri="{FF2B5EF4-FFF2-40B4-BE49-F238E27FC236}">
                <a16:creationId xmlns:a16="http://schemas.microsoft.com/office/drawing/2014/main" id="{EFDDEA6C-A103-4963-8AB2-CF9CE69602F6}"/>
              </a:ext>
            </a:extLst>
          </p:cNvPr>
          <p:cNvPicPr>
            <a:picLocks noChangeAspect="1"/>
          </p:cNvPicPr>
          <p:nvPr/>
        </p:nvPicPr>
        <p:blipFill>
          <a:blip r:embed="rId6"/>
          <a:stretch>
            <a:fillRect/>
          </a:stretch>
        </p:blipFill>
        <p:spPr>
          <a:xfrm>
            <a:off x="2540288" y="29687"/>
            <a:ext cx="884238" cy="702706"/>
          </a:xfrm>
          <a:prstGeom prst="rect">
            <a:avLst/>
          </a:prstGeom>
        </p:spPr>
      </p:pic>
      <p:sp>
        <p:nvSpPr>
          <p:cNvPr id="38" name="正方形/長方形 37">
            <a:extLst>
              <a:ext uri="{FF2B5EF4-FFF2-40B4-BE49-F238E27FC236}">
                <a16:creationId xmlns:a16="http://schemas.microsoft.com/office/drawing/2014/main" id="{2668B8DA-81E0-4140-94CF-B4870EAF9353}"/>
              </a:ext>
            </a:extLst>
          </p:cNvPr>
          <p:cNvSpPr/>
          <p:nvPr/>
        </p:nvSpPr>
        <p:spPr>
          <a:xfrm>
            <a:off x="2569549" y="476672"/>
            <a:ext cx="887790" cy="276999"/>
          </a:xfrm>
          <a:prstGeom prst="rect">
            <a:avLst/>
          </a:prstGeom>
        </p:spPr>
        <p:txBody>
          <a:bodyPr wrap="square">
            <a:spAutoFit/>
          </a:bodyPr>
          <a:lstStyle/>
          <a:p>
            <a:r>
              <a:rPr lang="ja-JP" altLang="en-US" sz="1200" dirty="0">
                <a:solidFill>
                  <a:schemeClr val="bg1"/>
                </a:solidFill>
              </a:rPr>
              <a:t>順立装置</a:t>
            </a:r>
            <a:endParaRPr lang="en-US" altLang="ja-JP" sz="1200" dirty="0">
              <a:solidFill>
                <a:schemeClr val="bg1"/>
              </a:solidFill>
            </a:endParaRPr>
          </a:p>
        </p:txBody>
      </p:sp>
      <p:pic>
        <p:nvPicPr>
          <p:cNvPr id="12" name="図 11">
            <a:extLst>
              <a:ext uri="{FF2B5EF4-FFF2-40B4-BE49-F238E27FC236}">
                <a16:creationId xmlns:a16="http://schemas.microsoft.com/office/drawing/2014/main" id="{2A2C0851-BFC4-43D8-A1C2-B02348055F11}"/>
              </a:ext>
            </a:extLst>
          </p:cNvPr>
          <p:cNvPicPr>
            <a:picLocks noChangeAspect="1"/>
          </p:cNvPicPr>
          <p:nvPr/>
        </p:nvPicPr>
        <p:blipFill>
          <a:blip r:embed="rId7"/>
          <a:stretch>
            <a:fillRect/>
          </a:stretch>
        </p:blipFill>
        <p:spPr>
          <a:xfrm>
            <a:off x="7101721" y="844925"/>
            <a:ext cx="3622456" cy="781521"/>
          </a:xfrm>
          <a:prstGeom prst="rect">
            <a:avLst/>
          </a:prstGeom>
        </p:spPr>
      </p:pic>
      <p:pic>
        <p:nvPicPr>
          <p:cNvPr id="14" name="図 13">
            <a:extLst>
              <a:ext uri="{FF2B5EF4-FFF2-40B4-BE49-F238E27FC236}">
                <a16:creationId xmlns:a16="http://schemas.microsoft.com/office/drawing/2014/main" id="{87B2D983-F98E-487F-9619-EF883C4C2A16}"/>
              </a:ext>
            </a:extLst>
          </p:cNvPr>
          <p:cNvPicPr>
            <a:picLocks noChangeAspect="1"/>
          </p:cNvPicPr>
          <p:nvPr/>
        </p:nvPicPr>
        <p:blipFill>
          <a:blip r:embed="rId8"/>
          <a:stretch>
            <a:fillRect/>
          </a:stretch>
        </p:blipFill>
        <p:spPr>
          <a:xfrm>
            <a:off x="4614254" y="2848222"/>
            <a:ext cx="1229015" cy="1064482"/>
          </a:xfrm>
          <a:prstGeom prst="rect">
            <a:avLst/>
          </a:prstGeom>
        </p:spPr>
      </p:pic>
      <p:cxnSp>
        <p:nvCxnSpPr>
          <p:cNvPr id="23" name="コネクタ: カギ線 22">
            <a:extLst>
              <a:ext uri="{FF2B5EF4-FFF2-40B4-BE49-F238E27FC236}">
                <a16:creationId xmlns:a16="http://schemas.microsoft.com/office/drawing/2014/main" id="{E2348D88-7041-4AD8-B4C0-67C32BF75A45}"/>
              </a:ext>
            </a:extLst>
          </p:cNvPr>
          <p:cNvCxnSpPr>
            <a:cxnSpLocks/>
            <a:endCxn id="8" idx="0"/>
          </p:cNvCxnSpPr>
          <p:nvPr/>
        </p:nvCxnSpPr>
        <p:spPr>
          <a:xfrm>
            <a:off x="3340671" y="476672"/>
            <a:ext cx="1575753" cy="3470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吹き出し: 角を丸めた四角形 58">
            <a:extLst>
              <a:ext uri="{FF2B5EF4-FFF2-40B4-BE49-F238E27FC236}">
                <a16:creationId xmlns:a16="http://schemas.microsoft.com/office/drawing/2014/main" id="{42CB3855-D199-467B-97F8-2272C2044B1E}"/>
              </a:ext>
            </a:extLst>
          </p:cNvPr>
          <p:cNvSpPr/>
          <p:nvPr/>
        </p:nvSpPr>
        <p:spPr>
          <a:xfrm>
            <a:off x="8402576" y="4880193"/>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sp>
        <p:nvSpPr>
          <p:cNvPr id="60" name="正方形/長方形 59">
            <a:extLst>
              <a:ext uri="{FF2B5EF4-FFF2-40B4-BE49-F238E27FC236}">
                <a16:creationId xmlns:a16="http://schemas.microsoft.com/office/drawing/2014/main" id="{D70FA1EE-1ED8-4CCC-B059-D4E435BB9EBA}"/>
              </a:ext>
            </a:extLst>
          </p:cNvPr>
          <p:cNvSpPr/>
          <p:nvPr/>
        </p:nvSpPr>
        <p:spPr>
          <a:xfrm>
            <a:off x="2540288" y="1315419"/>
            <a:ext cx="887790" cy="461665"/>
          </a:xfrm>
          <a:prstGeom prst="rect">
            <a:avLst/>
          </a:prstGeom>
        </p:spPr>
        <p:txBody>
          <a:bodyPr wrap="square">
            <a:spAutoFit/>
          </a:bodyPr>
          <a:lstStyle/>
          <a:p>
            <a:r>
              <a:rPr lang="ja-JP" altLang="en-US" sz="1200" dirty="0"/>
              <a:t>順立装置の在庫</a:t>
            </a:r>
            <a:endParaRPr lang="en-US" altLang="ja-JP" sz="1200" dirty="0"/>
          </a:p>
        </p:txBody>
      </p:sp>
    </p:spTree>
    <p:extLst>
      <p:ext uri="{BB962C8B-B14F-4D97-AF65-F5344CB8AC3E}">
        <p14:creationId xmlns:p14="http://schemas.microsoft.com/office/powerpoint/2010/main" val="18556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678CFD-A132-434E-8EAE-B3E57259FAB0}"/>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5046B3C3-B78D-4771-8FAB-88F33D729EF1}"/>
              </a:ext>
            </a:extLst>
          </p:cNvPr>
          <p:cNvSpPr>
            <a:spLocks noGrp="1"/>
          </p:cNvSpPr>
          <p:nvPr>
            <p:ph type="body" sz="quarter" idx="20"/>
          </p:nvPr>
        </p:nvSpPr>
        <p:spPr/>
        <p:txBody>
          <a:bodyPr/>
          <a:lstStyle/>
          <a:p>
            <a:r>
              <a:rPr kumimoji="1" lang="ja-JP" altLang="en-US" dirty="0"/>
              <a:t>欠品リスクの定量化：順立装置の在庫</a:t>
            </a:r>
          </a:p>
        </p:txBody>
      </p:sp>
      <p:sp>
        <p:nvSpPr>
          <p:cNvPr id="4" name="日付プレースホルダー 3">
            <a:extLst>
              <a:ext uri="{FF2B5EF4-FFF2-40B4-BE49-F238E27FC236}">
                <a16:creationId xmlns:a16="http://schemas.microsoft.com/office/drawing/2014/main" id="{FB4A4913-4304-4E88-86E6-42A27020DB79}"/>
              </a:ext>
            </a:extLst>
          </p:cNvPr>
          <p:cNvSpPr>
            <a:spLocks noGrp="1"/>
          </p:cNvSpPr>
          <p:nvPr>
            <p:ph type="dt" sz="half" idx="19"/>
          </p:nvPr>
        </p:nvSpPr>
        <p:spPr/>
        <p:txBody>
          <a:bodyPr/>
          <a:lstStyle/>
          <a:p>
            <a:fld id="{FCAFAC13-DB77-42F2-BE26-45BA5532FD50}" type="datetime4">
              <a:rPr lang="en-US" altLang="ja-JP" smtClean="0"/>
              <a:pPr/>
              <a:t>October 6, 2023</a:t>
            </a:fld>
            <a:endParaRPr lang="en-US" dirty="0"/>
          </a:p>
        </p:txBody>
      </p:sp>
    </p:spTree>
    <p:extLst>
      <p:ext uri="{BB962C8B-B14F-4D97-AF65-F5344CB8AC3E}">
        <p14:creationId xmlns:p14="http://schemas.microsoft.com/office/powerpoint/2010/main" val="130293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a:t>分析設計</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sp>
        <p:nvSpPr>
          <p:cNvPr id="15" name="正方形/長方形 14"/>
          <p:cNvSpPr/>
          <p:nvPr/>
        </p:nvSpPr>
        <p:spPr>
          <a:xfrm>
            <a:off x="2548583" y="2636912"/>
            <a:ext cx="8208912" cy="1800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rgbClr val="333333"/>
                </a:solidFill>
              </a:rPr>
              <a:t>時系列は考慮していない</a:t>
            </a:r>
          </a:p>
        </p:txBody>
      </p:sp>
      <p:sp>
        <p:nvSpPr>
          <p:cNvPr id="17" name="正方形/長方形 16"/>
          <p:cNvSpPr/>
          <p:nvPr/>
        </p:nvSpPr>
        <p:spPr>
          <a:xfrm>
            <a:off x="2548583" y="4581128"/>
            <a:ext cx="8208912" cy="1800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713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a:t>データの準備</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533640074"/>
              </p:ext>
            </p:extLst>
          </p:nvPr>
        </p:nvGraphicFramePr>
        <p:xfrm>
          <a:off x="388345" y="1412776"/>
          <a:ext cx="10369152" cy="4517795"/>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288032">
                  <a:extLst>
                    <a:ext uri="{9D8B030D-6E8A-4147-A177-3AD203B41FA5}">
                      <a16:colId xmlns:a16="http://schemas.microsoft.com/office/drawing/2014/main" val="20004"/>
                    </a:ext>
                  </a:extLst>
                </a:gridCol>
                <a:gridCol w="2088232">
                  <a:extLst>
                    <a:ext uri="{9D8B030D-6E8A-4147-A177-3AD203B41FA5}">
                      <a16:colId xmlns:a16="http://schemas.microsoft.com/office/drawing/2014/main" val="20005"/>
                    </a:ext>
                  </a:extLst>
                </a:gridCol>
                <a:gridCol w="288032">
                  <a:extLst>
                    <a:ext uri="{9D8B030D-6E8A-4147-A177-3AD203B41FA5}">
                      <a16:colId xmlns:a16="http://schemas.microsoft.com/office/drawing/2014/main" val="20006"/>
                    </a:ext>
                  </a:extLst>
                </a:gridCol>
                <a:gridCol w="2808312">
                  <a:extLst>
                    <a:ext uri="{9D8B030D-6E8A-4147-A177-3AD203B41FA5}">
                      <a16:colId xmlns:a16="http://schemas.microsoft.com/office/drawing/2014/main" val="20007"/>
                    </a:ext>
                  </a:extLst>
                </a:gridCol>
              </a:tblGrid>
              <a:tr h="370840">
                <a:tc>
                  <a:txBody>
                    <a:bodyPr/>
                    <a:lstStyle/>
                    <a:p>
                      <a:endParaRPr kumimoji="1" lang="ja-JP" altLang="en-US" sz="1200" dirty="0"/>
                    </a:p>
                  </a:txBody>
                  <a:tcPr/>
                </a:tc>
                <a:tc gridSpan="2">
                  <a:txBody>
                    <a:bodyPr/>
                    <a:lstStyle/>
                    <a:p>
                      <a:r>
                        <a:rPr kumimoji="1" lang="en-US" altLang="ja-JP" sz="1200" dirty="0"/>
                        <a:t>LT</a:t>
                      </a:r>
                      <a:r>
                        <a:rPr kumimoji="1" lang="ja-JP" altLang="en-US" sz="1200" dirty="0"/>
                        <a:t>が伸びる要因</a:t>
                      </a:r>
                      <a:r>
                        <a:rPr kumimoji="1" lang="en-US" altLang="ja-JP" sz="1200" dirty="0"/>
                        <a:t>①</a:t>
                      </a:r>
                      <a:endParaRPr kumimoji="1" lang="ja-JP" altLang="en-US" sz="1200" dirty="0"/>
                    </a:p>
                  </a:txBody>
                  <a:tcPr/>
                </a:tc>
                <a:tc hMerge="1">
                  <a:txBody>
                    <a:bodyPr/>
                    <a:lstStyle/>
                    <a:p>
                      <a:endParaRPr kumimoji="1" lang="ja-JP" altLang="en-US" sz="1400" dirty="0"/>
                    </a:p>
                  </a:txBody>
                  <a:tcPr/>
                </a:tc>
                <a:tc gridSpan="2">
                  <a:txBody>
                    <a:bodyPr/>
                    <a:lstStyle/>
                    <a:p>
                      <a:r>
                        <a:rPr kumimoji="1" lang="en-US" altLang="ja-JP" sz="1200" dirty="0"/>
                        <a:t>LT</a:t>
                      </a:r>
                      <a:r>
                        <a:rPr kumimoji="1" lang="ja-JP" altLang="en-US" sz="1200" dirty="0"/>
                        <a:t>が伸びる要因</a:t>
                      </a:r>
                      <a:r>
                        <a:rPr kumimoji="1" lang="en-US" altLang="ja-JP" sz="1200" dirty="0"/>
                        <a:t>②</a:t>
                      </a:r>
                      <a:endParaRPr kumimoji="1" lang="ja-JP" altLang="en-US" sz="1200" dirty="0"/>
                    </a:p>
                  </a:txBody>
                  <a:tcPr/>
                </a:tc>
                <a:tc hMerge="1">
                  <a:txBody>
                    <a:bodyPr/>
                    <a:lstStyle/>
                    <a:p>
                      <a:endParaRPr kumimoji="1" lang="ja-JP" altLang="en-US" sz="1400" dirty="0"/>
                    </a:p>
                  </a:txBody>
                  <a:tcPr/>
                </a:tc>
                <a:tc gridSpan="2">
                  <a:txBody>
                    <a:bodyPr/>
                    <a:lstStyle/>
                    <a:p>
                      <a:r>
                        <a:rPr kumimoji="1" lang="en-US" altLang="ja-JP" sz="1200" dirty="0"/>
                        <a:t>LT</a:t>
                      </a:r>
                      <a:r>
                        <a:rPr kumimoji="1" lang="ja-JP" altLang="en-US" sz="1200" dirty="0"/>
                        <a:t>が伸びる要因</a:t>
                      </a:r>
                      <a:r>
                        <a:rPr kumimoji="1" lang="en-US" altLang="ja-JP" sz="1200" dirty="0"/>
                        <a:t>③</a:t>
                      </a:r>
                      <a:endParaRPr kumimoji="1" lang="ja-JP" altLang="en-US" sz="1200" dirty="0"/>
                    </a:p>
                  </a:txBody>
                  <a:tcPr/>
                </a:tc>
                <a:tc hMerge="1">
                  <a:txBody>
                    <a:bodyPr/>
                    <a:lstStyle/>
                    <a:p>
                      <a:endParaRPr kumimoji="1" lang="ja-JP" altLang="en-US" sz="1400" dirty="0"/>
                    </a:p>
                  </a:txBody>
                  <a:tcPr/>
                </a:tc>
                <a:tc>
                  <a:txBody>
                    <a:bodyPr/>
                    <a:lstStyle/>
                    <a:p>
                      <a:r>
                        <a:rPr kumimoji="1" lang="ja-JP" altLang="en-US" sz="1200" dirty="0"/>
                        <a:t>データ変数の洗い出し</a:t>
                      </a:r>
                    </a:p>
                  </a:txBody>
                  <a:tcPr/>
                </a:tc>
                <a:extLst>
                  <a:ext uri="{0D108BD9-81ED-4DB2-BD59-A6C34878D82A}">
                    <a16:rowId xmlns:a16="http://schemas.microsoft.com/office/drawing/2014/main" val="10000"/>
                  </a:ext>
                </a:extLst>
              </a:tr>
              <a:tr h="370840">
                <a:tc rowSpan="6">
                  <a:txBody>
                    <a:bodyPr/>
                    <a:lstStyle/>
                    <a:p>
                      <a:r>
                        <a:rPr kumimoji="1" lang="ja-JP" altLang="en-US" sz="1200" dirty="0"/>
                        <a:t>検収入庫</a:t>
                      </a:r>
                      <a:r>
                        <a:rPr kumimoji="1" lang="en-US" altLang="ja-JP" sz="1200" dirty="0"/>
                        <a:t>LT</a:t>
                      </a:r>
                      <a:endParaRPr kumimoji="1" lang="ja-JP" altLang="en-US" sz="1200" dirty="0"/>
                    </a:p>
                  </a:txBody>
                  <a:tcPr/>
                </a:tc>
                <a:tc rowSpan="3">
                  <a:txBody>
                    <a:bodyPr/>
                    <a:lstStyle/>
                    <a:p>
                      <a:r>
                        <a:rPr kumimoji="1" lang="ja-JP" altLang="en-US" sz="1200" dirty="0"/>
                        <a:t>検収タイムスタンプが早く押される</a:t>
                      </a:r>
                    </a:p>
                  </a:txBody>
                  <a:tcPr/>
                </a:tc>
                <a:tc rowSpan="3">
                  <a:txBody>
                    <a:bodyPr/>
                    <a:lstStyle/>
                    <a:p>
                      <a:r>
                        <a:rPr kumimoji="1" lang="en-US" altLang="ja-JP" sz="1200" dirty="0"/>
                        <a:t>○</a:t>
                      </a:r>
                    </a:p>
                  </a:txBody>
                  <a:tcPr/>
                </a:tc>
                <a:tc>
                  <a:txBody>
                    <a:bodyPr/>
                    <a:lstStyle/>
                    <a:p>
                      <a:r>
                        <a:rPr kumimoji="1" lang="ja-JP" altLang="en-US" sz="1200" dirty="0"/>
                        <a:t>トラック（</a:t>
                      </a:r>
                      <a:r>
                        <a:rPr kumimoji="1" lang="en-US" altLang="ja-JP" sz="1200" dirty="0"/>
                        <a:t>from</a:t>
                      </a:r>
                      <a:r>
                        <a:rPr kumimoji="1" lang="ja-JP" altLang="en-US" sz="1200" dirty="0"/>
                        <a:t>仕入先）の早着</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仕入先</a:t>
                      </a:r>
                    </a:p>
                  </a:txBody>
                  <a:tcPr/>
                </a:tc>
                <a:extLst>
                  <a:ext uri="{0D108BD9-81ED-4DB2-BD59-A6C34878D82A}">
                    <a16:rowId xmlns:a16="http://schemas.microsoft.com/office/drawing/2014/main" val="10001"/>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荷下ろし前の検収読み取り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検収タイムスタンプの平均とのズレ</a:t>
                      </a:r>
                    </a:p>
                  </a:txBody>
                  <a:tcPr/>
                </a:tc>
                <a:extLst>
                  <a:ext uri="{0D108BD9-81ED-4DB2-BD59-A6C34878D82A}">
                    <a16:rowId xmlns:a16="http://schemas.microsoft.com/office/drawing/2014/main" val="10002"/>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荷下ろしが通常より早く終わる</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１便あたりの箱数が少ない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便</a:t>
                      </a:r>
                      <a:r>
                        <a:rPr kumimoji="1" lang="en-US" altLang="ja-JP" sz="1200" dirty="0"/>
                        <a:t>Ave</a:t>
                      </a:r>
                      <a:r>
                        <a:rPr kumimoji="1" lang="ja-JP" altLang="en-US" sz="1200" dirty="0"/>
                        <a:t>、ピッチ、納入回数</a:t>
                      </a:r>
                      <a:r>
                        <a:rPr kumimoji="1" lang="en-US" altLang="ja-JP" sz="1200" dirty="0"/>
                        <a:t>B</a:t>
                      </a:r>
                      <a:endParaRPr kumimoji="1" lang="ja-JP" altLang="en-US" sz="1200" dirty="0"/>
                    </a:p>
                  </a:txBody>
                  <a:tcPr/>
                </a:tc>
                <a:extLst>
                  <a:ext uri="{0D108BD9-81ED-4DB2-BD59-A6C34878D82A}">
                    <a16:rowId xmlns:a16="http://schemas.microsoft.com/office/drawing/2014/main" val="10003"/>
                  </a:ext>
                </a:extLst>
              </a:tr>
              <a:tr h="370840">
                <a:tc vMerge="1">
                  <a:txBody>
                    <a:bodyPr/>
                    <a:lstStyle/>
                    <a:p>
                      <a:endParaRPr kumimoji="1" lang="ja-JP" altLang="en-US" sz="1400" dirty="0"/>
                    </a:p>
                  </a:txBody>
                  <a:tcPr/>
                </a:tc>
                <a:tc>
                  <a:txBody>
                    <a:bodyPr/>
                    <a:lstStyle/>
                    <a:p>
                      <a:r>
                        <a:rPr kumimoji="1" lang="ja-JP" altLang="en-US" sz="1200" dirty="0"/>
                        <a:t>トラック（</a:t>
                      </a:r>
                      <a:r>
                        <a:rPr kumimoji="1" lang="en-US" altLang="ja-JP" sz="1200" dirty="0"/>
                        <a:t>from</a:t>
                      </a:r>
                      <a:r>
                        <a:rPr kumimoji="1" lang="ja-JP" altLang="en-US" sz="1200" dirty="0"/>
                        <a:t>西尾東）の出発待ちが長い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仕入先の納入便によっては、トラック（</a:t>
                      </a:r>
                      <a:r>
                        <a:rPr kumimoji="1" lang="en-US" altLang="ja-JP" sz="1200" dirty="0"/>
                        <a:t>from</a:t>
                      </a:r>
                      <a:r>
                        <a:rPr kumimoji="1" lang="ja-JP" altLang="en-US" sz="1200" dirty="0"/>
                        <a:t>西尾東）の乗り換えの待ち時間が長い</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納入便</a:t>
                      </a:r>
                    </a:p>
                  </a:txBody>
                  <a:tcPr/>
                </a:tc>
                <a:extLst>
                  <a:ext uri="{0D108BD9-81ED-4DB2-BD59-A6C34878D82A}">
                    <a16:rowId xmlns:a16="http://schemas.microsoft.com/office/drawing/2014/main" val="10004"/>
                  </a:ext>
                </a:extLst>
              </a:tr>
              <a:tr h="370840">
                <a:tc vMerge="1">
                  <a:txBody>
                    <a:bodyPr/>
                    <a:lstStyle/>
                    <a:p>
                      <a:endParaRPr kumimoji="1" lang="ja-JP" altLang="en-US" sz="1400" dirty="0"/>
                    </a:p>
                  </a:txBody>
                  <a:tcPr/>
                </a:tc>
                <a:tc rowSpan="2">
                  <a:txBody>
                    <a:bodyPr/>
                    <a:lstStyle/>
                    <a:p>
                      <a:r>
                        <a:rPr kumimoji="1" lang="ja-JP" altLang="en-US" sz="1200" dirty="0"/>
                        <a:t>入庫スタンプが遅く押される</a:t>
                      </a:r>
                    </a:p>
                  </a:txBody>
                  <a:tcPr/>
                </a:tc>
                <a:tc rowSpan="2">
                  <a:txBody>
                    <a:bodyPr/>
                    <a:lstStyle/>
                    <a:p>
                      <a:r>
                        <a:rPr kumimoji="1" lang="en-US" altLang="ja-JP" sz="1200" dirty="0"/>
                        <a:t>○</a:t>
                      </a:r>
                      <a:endParaRPr kumimoji="1" lang="ja-JP" altLang="en-US" sz="1200" dirty="0"/>
                    </a:p>
                  </a:txBody>
                  <a:tcPr/>
                </a:tc>
                <a:tc>
                  <a:txBody>
                    <a:bodyPr/>
                    <a:lstStyle/>
                    <a:p>
                      <a:r>
                        <a:rPr kumimoji="1" lang="ja-JP" altLang="en-US" sz="1200" dirty="0"/>
                        <a:t>入庫作業に通常より時間がかかる</a:t>
                      </a:r>
                    </a:p>
                  </a:txBody>
                  <a:tcPr/>
                </a:tc>
                <a:tc>
                  <a:txBody>
                    <a:bodyPr/>
                    <a:lstStyle/>
                    <a:p>
                      <a:r>
                        <a:rPr kumimoji="1" lang="en-US" altLang="ja-JP" sz="1200" dirty="0"/>
                        <a:t>×</a:t>
                      </a:r>
                      <a:endParaRPr kumimoji="1" lang="ja-JP" altLang="en-US" sz="1200" dirty="0"/>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１便あたりの箱数が多い</a:t>
                      </a:r>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便</a:t>
                      </a:r>
                      <a:r>
                        <a:rPr kumimoji="1" lang="en-US" altLang="ja-JP" sz="1200" dirty="0"/>
                        <a:t>Ave</a:t>
                      </a:r>
                      <a:r>
                        <a:rPr kumimoji="1" lang="ja-JP" altLang="en-US" sz="1200" dirty="0"/>
                        <a:t>、ピッチ、納入回数</a:t>
                      </a:r>
                      <a:r>
                        <a:rPr kumimoji="1" lang="en-US" altLang="ja-JP" sz="1200" dirty="0"/>
                        <a:t>B</a:t>
                      </a:r>
                      <a:endParaRPr kumimoji="1" lang="ja-JP" altLang="en-US" sz="1200" dirty="0"/>
                    </a:p>
                  </a:txBody>
                  <a:tcPr/>
                </a:tc>
                <a:extLst>
                  <a:ext uri="{0D108BD9-81ED-4DB2-BD59-A6C34878D82A}">
                    <a16:rowId xmlns:a16="http://schemas.microsoft.com/office/drawing/2014/main" val="10005"/>
                  </a:ext>
                </a:extLst>
              </a:tr>
              <a:tr h="370840">
                <a:tc vMerge="1">
                  <a:txBody>
                    <a:bodyPr/>
                    <a:lstStyle/>
                    <a:p>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p>
                  </a:txBody>
                  <a:tcPr/>
                </a:tc>
                <a:tc>
                  <a:txBody>
                    <a:bodyPr/>
                    <a:lstStyle/>
                    <a:p>
                      <a:r>
                        <a:rPr kumimoji="1" lang="ja-JP" altLang="en-US" sz="1200" dirty="0"/>
                        <a:t>入庫時の順番の入れ替わり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入庫順番入れ替わりフラグ</a:t>
                      </a:r>
                    </a:p>
                  </a:txBody>
                  <a:tcPr/>
                </a:tc>
                <a:extLst>
                  <a:ext uri="{0D108BD9-81ED-4DB2-BD59-A6C34878D82A}">
                    <a16:rowId xmlns:a16="http://schemas.microsoft.com/office/drawing/2014/main" val="10006"/>
                  </a:ext>
                </a:extLst>
              </a:tr>
              <a:tr h="370840">
                <a:tc rowSpan="2">
                  <a:txBody>
                    <a:bodyPr/>
                    <a:lstStyle/>
                    <a:p>
                      <a:r>
                        <a:rPr kumimoji="1" lang="ja-JP" altLang="en-US" sz="1200" dirty="0"/>
                        <a:t>入庫出庫</a:t>
                      </a:r>
                      <a:r>
                        <a:rPr kumimoji="1" lang="en-US" altLang="ja-JP" sz="1200" dirty="0"/>
                        <a:t>LT</a:t>
                      </a:r>
                      <a:endParaRPr kumimoji="1" lang="ja-JP" altLang="en-US" sz="1200" dirty="0"/>
                    </a:p>
                  </a:txBody>
                  <a:tcPr/>
                </a:tc>
                <a:tc>
                  <a:txBody>
                    <a:bodyPr/>
                    <a:lstStyle/>
                    <a:p>
                      <a:r>
                        <a:rPr kumimoji="1" lang="ja-JP" altLang="en-US" sz="1200" dirty="0"/>
                        <a:t>順立装置の出庫の仕組み</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出庫時の順番の入れ替わり</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早く出庫できる箱から出す</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出庫順番入れ替わりフラグ</a:t>
                      </a:r>
                    </a:p>
                  </a:txBody>
                  <a:tcPr/>
                </a:tc>
                <a:extLst>
                  <a:ext uri="{0D108BD9-81ED-4DB2-BD59-A6C34878D82A}">
                    <a16:rowId xmlns:a16="http://schemas.microsoft.com/office/drawing/2014/main" val="10007"/>
                  </a:ext>
                </a:extLst>
              </a:tr>
              <a:tr h="298524">
                <a:tc vMerge="1">
                  <a:txBody>
                    <a:bodyPr/>
                    <a:lstStyle/>
                    <a:p>
                      <a:endParaRPr kumimoji="1" lang="ja-JP" altLang="en-US" sz="1200" dirty="0"/>
                    </a:p>
                  </a:txBody>
                  <a:tcPr/>
                </a:tc>
                <a:tc>
                  <a:txBody>
                    <a:bodyPr/>
                    <a:lstStyle/>
                    <a:p>
                      <a:r>
                        <a:rPr kumimoji="1" lang="ja-JP" altLang="en-US" sz="1200" dirty="0"/>
                        <a:t>生産状況</a:t>
                      </a:r>
                      <a:endParaRPr kumimoji="1" lang="en-US" altLang="ja-JP" sz="1200" dirty="0"/>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片方の機種を多く生産して部品の使われ方に差が出る</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日量数、日量数</a:t>
                      </a:r>
                      <a:r>
                        <a:rPr kumimoji="1" lang="en-US" altLang="ja-JP" sz="1200" dirty="0"/>
                        <a:t>/</a:t>
                      </a:r>
                      <a:r>
                        <a:rPr kumimoji="1" lang="ja-JP" altLang="en-US" sz="1200" dirty="0"/>
                        <a:t>収容数</a:t>
                      </a:r>
                      <a:endParaRPr kumimoji="1" lang="en-US" altLang="ja-JP" sz="1200" dirty="0"/>
                    </a:p>
                  </a:txBody>
                  <a:tcPr/>
                </a:tc>
                <a:extLst>
                  <a:ext uri="{0D108BD9-81ED-4DB2-BD59-A6C34878D82A}">
                    <a16:rowId xmlns:a16="http://schemas.microsoft.com/office/drawing/2014/main" val="10008"/>
                  </a:ext>
                </a:extLst>
              </a:tr>
              <a:tr h="324936">
                <a:tc rowSpan="2">
                  <a:txBody>
                    <a:bodyPr/>
                    <a:lstStyle/>
                    <a:p>
                      <a:r>
                        <a:rPr kumimoji="1" lang="ja-JP" altLang="en-US" sz="1200" dirty="0"/>
                        <a:t>出庫回収</a:t>
                      </a:r>
                      <a:r>
                        <a:rPr kumimoji="1" lang="en-US" altLang="ja-JP" sz="1200" dirty="0"/>
                        <a:t>LT</a:t>
                      </a:r>
                      <a:endParaRPr kumimoji="1" lang="ja-JP" altLang="en-US" sz="1200" dirty="0"/>
                    </a:p>
                  </a:txBody>
                  <a:tcPr/>
                </a:tc>
                <a:tc>
                  <a:txBody>
                    <a:bodyPr/>
                    <a:lstStyle/>
                    <a:p>
                      <a:r>
                        <a:rPr kumimoji="1" lang="ja-JP" altLang="en-US" sz="1200" dirty="0"/>
                        <a:t>生産状況</a:t>
                      </a:r>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en-US" altLang="ja-JP" sz="1200" dirty="0"/>
                        <a:t>〃</a:t>
                      </a:r>
                      <a:endParaRPr lang="ja-JP" altLang="en-US" sz="1200" dirty="0"/>
                    </a:p>
                  </a:txBody>
                  <a:tcPr/>
                </a:tc>
                <a:tc>
                  <a:txBody>
                    <a:bodyPr/>
                    <a:lstStyle/>
                    <a:p>
                      <a:r>
                        <a:rPr lang="ja-JP" altLang="en-US" sz="1200" dirty="0"/>
                        <a:t>ー</a:t>
                      </a:r>
                    </a:p>
                  </a:txBody>
                  <a:tcPr/>
                </a:tc>
                <a:tc>
                  <a:txBody>
                    <a:bodyPr/>
                    <a:lstStyle/>
                    <a:p>
                      <a:r>
                        <a:rPr lang="en-US" altLang="ja-JP" sz="1200" dirty="0"/>
                        <a:t>〃</a:t>
                      </a:r>
                      <a:endParaRPr lang="ja-JP" altLang="en-US" sz="1200" dirty="0"/>
                    </a:p>
                  </a:txBody>
                  <a:tcPr/>
                </a:tc>
                <a:extLst>
                  <a:ext uri="{0D108BD9-81ED-4DB2-BD59-A6C34878D82A}">
                    <a16:rowId xmlns:a16="http://schemas.microsoft.com/office/drawing/2014/main" val="10009"/>
                  </a:ext>
                </a:extLst>
              </a:tr>
              <a:tr h="413339">
                <a:tc vMerge="1">
                  <a:txBody>
                    <a:bodyPr/>
                    <a:lstStyle/>
                    <a:p>
                      <a:endParaRPr kumimoji="1" lang="ja-JP" altLang="en-US" dirty="0"/>
                    </a:p>
                  </a:txBody>
                  <a:tcPr/>
                </a:tc>
                <a:tc>
                  <a:txBody>
                    <a:bodyPr/>
                    <a:lstStyle/>
                    <a:p>
                      <a:r>
                        <a:rPr kumimoji="1" lang="ja-JP" altLang="en-US" sz="1200" dirty="0"/>
                        <a:t>かんばん回収の遅れ</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回収時の順番の入れ替わりなど</a:t>
                      </a:r>
                    </a:p>
                  </a:txBody>
                  <a:tcPr/>
                </a:tc>
                <a:tc>
                  <a:txBody>
                    <a:bodyPr/>
                    <a:lstStyle/>
                    <a:p>
                      <a:r>
                        <a:rPr kumimoji="1" lang="en-US" altLang="ja-JP" sz="1200" dirty="0"/>
                        <a:t>×</a:t>
                      </a:r>
                      <a:endParaRPr kumimoji="1" lang="ja-JP" altLang="en-US" sz="1200" dirty="0"/>
                    </a:p>
                  </a:txBody>
                  <a:tcPr/>
                </a:tc>
                <a:tc>
                  <a:txBody>
                    <a:bodyPr/>
                    <a:lstStyle/>
                    <a:p>
                      <a:r>
                        <a:rPr kumimoji="1" lang="ja-JP" altLang="en-US" sz="1200" dirty="0"/>
                        <a:t>ーーー</a:t>
                      </a:r>
                    </a:p>
                  </a:txBody>
                  <a:tcPr/>
                </a:tc>
                <a:tc>
                  <a:txBody>
                    <a:bodyPr/>
                    <a:lstStyle/>
                    <a:p>
                      <a:r>
                        <a:rPr kumimoji="1" lang="ja-JP" altLang="en-US" sz="1200" dirty="0"/>
                        <a:t>ー</a:t>
                      </a:r>
                    </a:p>
                  </a:txBody>
                  <a:tcPr/>
                </a:tc>
                <a:tc>
                  <a:txBody>
                    <a:bodyPr/>
                    <a:lstStyle/>
                    <a:p>
                      <a:r>
                        <a:rPr kumimoji="1" lang="ja-JP" altLang="en-US" sz="1200" dirty="0"/>
                        <a:t>回収入れ替わりフラグ</a:t>
                      </a:r>
                    </a:p>
                  </a:txBody>
                  <a:tcPr/>
                </a:tc>
                <a:extLst>
                  <a:ext uri="{0D108BD9-81ED-4DB2-BD59-A6C34878D82A}">
                    <a16:rowId xmlns:a16="http://schemas.microsoft.com/office/drawing/2014/main" val="10010"/>
                  </a:ext>
                </a:extLst>
              </a:tr>
            </a:tbl>
          </a:graphicData>
        </a:graphic>
      </p:graphicFrame>
      <p:sp>
        <p:nvSpPr>
          <p:cNvPr id="6" name="テキスト ボックス 5"/>
          <p:cNvSpPr txBox="1"/>
          <p:nvPr/>
        </p:nvSpPr>
        <p:spPr>
          <a:xfrm>
            <a:off x="388343" y="5949280"/>
            <a:ext cx="6827510" cy="523220"/>
          </a:xfrm>
          <a:prstGeom prst="rect">
            <a:avLst/>
          </a:prstGeom>
          <a:noFill/>
        </p:spPr>
        <p:txBody>
          <a:bodyPr wrap="none" rtlCol="0">
            <a:spAutoFit/>
          </a:bodyPr>
          <a:lstStyle/>
          <a:p>
            <a:r>
              <a:rPr lang="en-US" altLang="ja-JP" sz="1400" dirty="0"/>
              <a:t>※</a:t>
            </a:r>
            <a:r>
              <a:rPr lang="ja-JP" altLang="en-US" sz="1400" dirty="0"/>
              <a:t>箱種や収容数、仕入れ先など、変更の難しい（対策が取りづらい）変数は対象外</a:t>
            </a:r>
            <a:endParaRPr lang="en-US" altLang="ja-JP" sz="1400" dirty="0"/>
          </a:p>
          <a:p>
            <a:r>
              <a:rPr kumimoji="1" lang="en-US" altLang="ja-JP" sz="1400" dirty="0"/>
              <a:t>※AGV</a:t>
            </a:r>
            <a:r>
              <a:rPr kumimoji="1" lang="ja-JP" altLang="en-US" sz="1400" dirty="0"/>
              <a:t>の停止などデータにないものは対象外</a:t>
            </a:r>
          </a:p>
        </p:txBody>
      </p:sp>
    </p:spTree>
    <p:extLst>
      <p:ext uri="{BB962C8B-B14F-4D97-AF65-F5344CB8AC3E}">
        <p14:creationId xmlns:p14="http://schemas.microsoft.com/office/powerpoint/2010/main" val="343852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dirty="0"/>
              <a:t>納入回数</a:t>
            </a:r>
            <a:r>
              <a:rPr lang="en-US" altLang="ja-JP" dirty="0"/>
              <a:t>B</a:t>
            </a:r>
            <a:r>
              <a:rPr lang="ja-JP" altLang="en-US" dirty="0"/>
              <a:t>が１回だと滞留しやすい</a:t>
            </a:r>
            <a:endParaRPr lang="en-US" altLang="ja-JP" dirty="0"/>
          </a:p>
          <a:p>
            <a:r>
              <a:rPr kumimoji="1" lang="ja-JP" altLang="en-US" dirty="0"/>
              <a:t>１便あたりの箱の数が多いと、滞留しやうい</a:t>
            </a:r>
          </a:p>
        </p:txBody>
      </p:sp>
      <p:sp>
        <p:nvSpPr>
          <p:cNvPr id="3" name="テキスト プレースホルダー 2"/>
          <p:cNvSpPr>
            <a:spLocks noGrp="1"/>
          </p:cNvSpPr>
          <p:nvPr>
            <p:ph type="body" sz="quarter" idx="20"/>
          </p:nvPr>
        </p:nvSpPr>
        <p:spPr/>
        <p:txBody>
          <a:bodyPr/>
          <a:lstStyle/>
          <a:p>
            <a:r>
              <a:rPr kumimoji="1" lang="ja-JP" altLang="en-US" dirty="0"/>
              <a:t>分析結果：ベイジアンネットワーク</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spTree>
    <p:extLst>
      <p:ext uri="{BB962C8B-B14F-4D97-AF65-F5344CB8AC3E}">
        <p14:creationId xmlns:p14="http://schemas.microsoft.com/office/powerpoint/2010/main" val="17075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2548583" y="76470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48" name="正方形/長方形 47"/>
          <p:cNvSpPr/>
          <p:nvPr/>
        </p:nvSpPr>
        <p:spPr>
          <a:xfrm>
            <a:off x="388343" y="76470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a:t>①</a:t>
            </a:r>
            <a:r>
              <a:rPr kumimoji="1" lang="ja-JP" altLang="en-US" sz="2000" b="1" dirty="0"/>
              <a:t>在庫の過多</a:t>
            </a:r>
          </a:p>
        </p:txBody>
      </p:sp>
      <p:sp>
        <p:nvSpPr>
          <p:cNvPr id="33" name="テキスト ボックス 32"/>
          <p:cNvSpPr txBox="1"/>
          <p:nvPr/>
        </p:nvSpPr>
        <p:spPr>
          <a:xfrm>
            <a:off x="2584587" y="1865357"/>
            <a:ext cx="2952328" cy="523220"/>
          </a:xfrm>
          <a:prstGeom prst="rect">
            <a:avLst/>
          </a:prstGeom>
          <a:noFill/>
        </p:spPr>
        <p:txBody>
          <a:bodyPr wrap="square" rtlCol="0">
            <a:spAutoFit/>
          </a:bodyPr>
          <a:lstStyle/>
          <a:p>
            <a:r>
              <a:rPr kumimoji="1" lang="ja-JP" altLang="en-US" sz="1400" dirty="0"/>
              <a:t>順立装置の在庫が設計値に多い</a:t>
            </a:r>
            <a:endParaRPr kumimoji="1" lang="en-US" altLang="ja-JP" sz="1400" dirty="0"/>
          </a:p>
          <a:p>
            <a:r>
              <a:rPr kumimoji="1" lang="ja-JP" altLang="en-US" sz="1400" dirty="0"/>
              <a:t>仮置場で箱が溢れている</a:t>
            </a:r>
          </a:p>
        </p:txBody>
      </p:sp>
      <p:sp>
        <p:nvSpPr>
          <p:cNvPr id="56" name="正方形/長方形 55"/>
          <p:cNvSpPr/>
          <p:nvPr/>
        </p:nvSpPr>
        <p:spPr>
          <a:xfrm>
            <a:off x="6725047" y="1844824"/>
            <a:ext cx="4104456" cy="523220"/>
          </a:xfrm>
          <a:prstGeom prst="rect">
            <a:avLst/>
          </a:prstGeom>
        </p:spPr>
        <p:txBody>
          <a:bodyPr wrap="square">
            <a:spAutoFit/>
          </a:bodyPr>
          <a:lstStyle/>
          <a:p>
            <a:r>
              <a:rPr lang="ja-JP" altLang="en-US" sz="1400" dirty="0"/>
              <a:t>実績の</a:t>
            </a:r>
            <a:r>
              <a:rPr lang="en-US" altLang="ja-JP" sz="1400" dirty="0"/>
              <a:t>LT</a:t>
            </a:r>
            <a:r>
              <a:rPr lang="ja-JP" altLang="en-US" sz="1400" dirty="0"/>
              <a:t>が設計値より長い滞留が判明</a:t>
            </a:r>
            <a:endParaRPr lang="en-US" altLang="ja-JP" sz="1400" dirty="0"/>
          </a:p>
          <a:p>
            <a:r>
              <a:rPr lang="en-US" altLang="ja-JP" sz="1400" dirty="0"/>
              <a:t>→ </a:t>
            </a:r>
            <a:r>
              <a:rPr lang="ja-JP" altLang="en-US" sz="1400" dirty="0"/>
              <a:t>箱（かんばん）の数が多いんじゃないか</a:t>
            </a:r>
          </a:p>
        </p:txBody>
      </p:sp>
      <p:sp>
        <p:nvSpPr>
          <p:cNvPr id="52" name="正方形/長方形 51"/>
          <p:cNvSpPr/>
          <p:nvPr/>
        </p:nvSpPr>
        <p:spPr>
          <a:xfrm>
            <a:off x="2548584" y="2780928"/>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54" name="正方形/長方形 53"/>
          <p:cNvSpPr/>
          <p:nvPr/>
        </p:nvSpPr>
        <p:spPr>
          <a:xfrm>
            <a:off x="2548583" y="4725144"/>
            <a:ext cx="8208912" cy="16561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000" b="1" dirty="0"/>
          </a:p>
        </p:txBody>
      </p:sp>
      <p:sp>
        <p:nvSpPr>
          <p:cNvPr id="49" name="正方形/長方形 48"/>
          <p:cNvSpPr/>
          <p:nvPr/>
        </p:nvSpPr>
        <p:spPr>
          <a:xfrm>
            <a:off x="388343" y="2780928"/>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b="1" dirty="0"/>
              <a:t>②</a:t>
            </a:r>
            <a:r>
              <a:rPr lang="ja-JP" altLang="en-US" sz="2000" b="1" dirty="0"/>
              <a:t>在庫の低減</a:t>
            </a:r>
            <a:endParaRPr kumimoji="1" lang="ja-JP" altLang="en-US" sz="2000" b="1" dirty="0"/>
          </a:p>
        </p:txBody>
      </p:sp>
      <p:sp>
        <p:nvSpPr>
          <p:cNvPr id="50" name="正方形/長方形 49"/>
          <p:cNvSpPr/>
          <p:nvPr/>
        </p:nvSpPr>
        <p:spPr>
          <a:xfrm>
            <a:off x="388343" y="4725144"/>
            <a:ext cx="2160240"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b="1" dirty="0"/>
              <a:t>③</a:t>
            </a:r>
            <a:r>
              <a:rPr lang="ja-JP" altLang="en-US" sz="2000" b="1" dirty="0"/>
              <a:t>？？</a:t>
            </a:r>
            <a:endParaRPr kumimoji="1" lang="ja-JP" altLang="en-US" sz="2000" b="1" dirty="0"/>
          </a:p>
        </p:txBody>
      </p:sp>
      <p:sp>
        <p:nvSpPr>
          <p:cNvPr id="53" name="テキスト ボックス 52"/>
          <p:cNvSpPr txBox="1"/>
          <p:nvPr/>
        </p:nvSpPr>
        <p:spPr>
          <a:xfrm>
            <a:off x="2908623" y="4077072"/>
            <a:ext cx="1584176" cy="307777"/>
          </a:xfrm>
          <a:prstGeom prst="rect">
            <a:avLst/>
          </a:prstGeom>
          <a:noFill/>
        </p:spPr>
        <p:txBody>
          <a:bodyPr wrap="square" rtlCol="0">
            <a:spAutoFit/>
          </a:bodyPr>
          <a:lstStyle/>
          <a:p>
            <a:r>
              <a:rPr kumimoji="1" lang="ja-JP" altLang="en-US" sz="1400" dirty="0"/>
              <a:t>設計値</a:t>
            </a:r>
            <a:r>
              <a:rPr lang="ja-JP" altLang="en-US" sz="1400" dirty="0"/>
              <a:t>の</a:t>
            </a:r>
            <a:r>
              <a:rPr kumimoji="1" lang="ja-JP" altLang="en-US" sz="1400" dirty="0"/>
              <a:t>変更</a:t>
            </a:r>
            <a:endParaRPr kumimoji="1" lang="en-US" altLang="ja-JP" sz="1400" dirty="0"/>
          </a:p>
        </p:txBody>
      </p:sp>
      <p:sp>
        <p:nvSpPr>
          <p:cNvPr id="3" name="テキスト プレースホルダー 2"/>
          <p:cNvSpPr>
            <a:spLocks noGrp="1"/>
          </p:cNvSpPr>
          <p:nvPr>
            <p:ph type="body" sz="quarter" idx="20"/>
          </p:nvPr>
        </p:nvSpPr>
        <p:spPr/>
        <p:txBody>
          <a:bodyPr/>
          <a:lstStyle/>
          <a:p>
            <a:r>
              <a:rPr kumimoji="1" lang="ja-JP" altLang="en-US" dirty="0"/>
              <a:t>問題設定</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6, 2023</a:t>
            </a:fld>
            <a:endParaRPr lang="en-US" dirty="0"/>
          </a:p>
        </p:txBody>
      </p:sp>
      <p:sp>
        <p:nvSpPr>
          <p:cNvPr id="58" name="正方形/長方形 57"/>
          <p:cNvSpPr/>
          <p:nvPr/>
        </p:nvSpPr>
        <p:spPr>
          <a:xfrm>
            <a:off x="5644927" y="1124744"/>
            <a:ext cx="1368152" cy="276999"/>
          </a:xfrm>
          <a:prstGeom prst="rect">
            <a:avLst/>
          </a:prstGeom>
        </p:spPr>
        <p:txBody>
          <a:bodyPr wrap="square">
            <a:spAutoFit/>
          </a:bodyPr>
          <a:lstStyle/>
          <a:p>
            <a:r>
              <a:rPr lang="en-US" altLang="ja-JP" sz="1200" dirty="0"/>
              <a:t>LT</a:t>
            </a:r>
            <a:r>
              <a:rPr lang="ja-JP" altLang="en-US" sz="1200" dirty="0"/>
              <a:t>を確認すると、</a:t>
            </a:r>
            <a:endParaRPr lang="en-US" altLang="ja-JP" sz="1200" dirty="0"/>
          </a:p>
        </p:txBody>
      </p:sp>
      <p:pic>
        <p:nvPicPr>
          <p:cNvPr id="62" name="図 61"/>
          <p:cNvPicPr>
            <a:picLocks noChangeAspect="1"/>
          </p:cNvPicPr>
          <p:nvPr/>
        </p:nvPicPr>
        <p:blipFill>
          <a:blip r:embed="rId2"/>
          <a:stretch>
            <a:fillRect/>
          </a:stretch>
        </p:blipFill>
        <p:spPr>
          <a:xfrm>
            <a:off x="2620591" y="2933944"/>
            <a:ext cx="2016223" cy="1134125"/>
          </a:xfrm>
          <a:prstGeom prst="rect">
            <a:avLst/>
          </a:prstGeom>
        </p:spPr>
      </p:pic>
      <p:sp>
        <p:nvSpPr>
          <p:cNvPr id="63" name="正方形/長方形 62"/>
          <p:cNvSpPr/>
          <p:nvPr/>
        </p:nvSpPr>
        <p:spPr>
          <a:xfrm>
            <a:off x="6581031" y="3861048"/>
            <a:ext cx="4104456" cy="523220"/>
          </a:xfrm>
          <a:prstGeom prst="rect">
            <a:avLst/>
          </a:prstGeom>
        </p:spPr>
        <p:txBody>
          <a:bodyPr wrap="square">
            <a:spAutoFit/>
          </a:bodyPr>
          <a:lstStyle/>
          <a:p>
            <a:r>
              <a:rPr lang="ja-JP" altLang="en-US" sz="1400" dirty="0"/>
              <a:t>滞留度合いが短縮。ただ滞留自体は一部残存</a:t>
            </a:r>
            <a:endParaRPr lang="en-US" altLang="ja-JP" sz="1400" dirty="0"/>
          </a:p>
          <a:p>
            <a:r>
              <a:rPr lang="en-US" altLang="ja-JP" sz="1400" dirty="0"/>
              <a:t>→</a:t>
            </a:r>
            <a:r>
              <a:rPr lang="ja-JP" altLang="en-US" sz="1400" dirty="0"/>
              <a:t> これが問題なのか判断がつかない</a:t>
            </a:r>
          </a:p>
        </p:txBody>
      </p:sp>
      <p:sp>
        <p:nvSpPr>
          <p:cNvPr id="64" name="テキスト ボックス 63"/>
          <p:cNvSpPr txBox="1"/>
          <p:nvPr/>
        </p:nvSpPr>
        <p:spPr>
          <a:xfrm>
            <a:off x="4780831" y="4077072"/>
            <a:ext cx="1584176" cy="307777"/>
          </a:xfrm>
          <a:prstGeom prst="rect">
            <a:avLst/>
          </a:prstGeom>
          <a:noFill/>
        </p:spPr>
        <p:txBody>
          <a:bodyPr wrap="square" rtlCol="0">
            <a:spAutoFit/>
          </a:bodyPr>
          <a:lstStyle/>
          <a:p>
            <a:r>
              <a:rPr kumimoji="1" lang="ja-JP" altLang="en-US" sz="1400" dirty="0"/>
              <a:t>かんばん減</a:t>
            </a:r>
            <a:endParaRPr kumimoji="1" lang="en-US" altLang="ja-JP" sz="1400" dirty="0"/>
          </a:p>
        </p:txBody>
      </p:sp>
      <p:sp>
        <p:nvSpPr>
          <p:cNvPr id="65" name="正方形/長方形 64"/>
          <p:cNvSpPr/>
          <p:nvPr/>
        </p:nvSpPr>
        <p:spPr>
          <a:xfrm>
            <a:off x="5644927" y="3140968"/>
            <a:ext cx="1368152" cy="276999"/>
          </a:xfrm>
          <a:prstGeom prst="rect">
            <a:avLst/>
          </a:prstGeom>
        </p:spPr>
        <p:txBody>
          <a:bodyPr wrap="square">
            <a:spAutoFit/>
          </a:bodyPr>
          <a:lstStyle/>
          <a:p>
            <a:r>
              <a:rPr lang="en-US" altLang="ja-JP" sz="1200" dirty="0"/>
              <a:t>LT</a:t>
            </a:r>
            <a:r>
              <a:rPr lang="ja-JP" altLang="en-US" sz="1200" dirty="0"/>
              <a:t>を確認すると、</a:t>
            </a:r>
            <a:endParaRPr lang="en-US" altLang="ja-JP" sz="1200" dirty="0"/>
          </a:p>
        </p:txBody>
      </p:sp>
      <p:cxnSp>
        <p:nvCxnSpPr>
          <p:cNvPr id="78" name="カギ線コネクタ 77"/>
          <p:cNvCxnSpPr>
            <a:cxnSpLocks/>
            <a:stCxn id="56" idx="2"/>
            <a:endCxn id="62" idx="0"/>
          </p:cNvCxnSpPr>
          <p:nvPr/>
        </p:nvCxnSpPr>
        <p:spPr>
          <a:xfrm rot="5400000">
            <a:off x="5920039" y="76708"/>
            <a:ext cx="565900" cy="51485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カギ線コネクタ 85"/>
          <p:cNvCxnSpPr/>
          <p:nvPr/>
        </p:nvCxnSpPr>
        <p:spPr>
          <a:xfrm rot="5400000">
            <a:off x="5991322" y="2146501"/>
            <a:ext cx="495344" cy="493255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91" name="図 90">
            <a:extLst>
              <a:ext uri="{FF2B5EF4-FFF2-40B4-BE49-F238E27FC236}">
                <a16:creationId xmlns:a16="http://schemas.microsoft.com/office/drawing/2014/main" id="{E2530157-B32E-460D-A0DC-A362FE060C6D}"/>
              </a:ext>
            </a:extLst>
          </p:cNvPr>
          <p:cNvPicPr>
            <a:picLocks noChangeAspect="1"/>
          </p:cNvPicPr>
          <p:nvPr/>
        </p:nvPicPr>
        <p:blipFill>
          <a:blip r:embed="rId3"/>
          <a:stretch>
            <a:fillRect/>
          </a:stretch>
        </p:blipFill>
        <p:spPr>
          <a:xfrm>
            <a:off x="7013079" y="2901901"/>
            <a:ext cx="3637515" cy="873004"/>
          </a:xfrm>
          <a:prstGeom prst="rect">
            <a:avLst/>
          </a:prstGeom>
        </p:spPr>
      </p:pic>
      <p:sp>
        <p:nvSpPr>
          <p:cNvPr id="93" name="テキスト ボックス 92">
            <a:extLst>
              <a:ext uri="{FF2B5EF4-FFF2-40B4-BE49-F238E27FC236}">
                <a16:creationId xmlns:a16="http://schemas.microsoft.com/office/drawing/2014/main" id="{199DC9AC-0EB2-42A5-958F-C47C8FDB5ED8}"/>
              </a:ext>
            </a:extLst>
          </p:cNvPr>
          <p:cNvSpPr txBox="1"/>
          <p:nvPr/>
        </p:nvSpPr>
        <p:spPr>
          <a:xfrm>
            <a:off x="7805167" y="2852936"/>
            <a:ext cx="1944216" cy="215444"/>
          </a:xfrm>
          <a:prstGeom prst="rect">
            <a:avLst/>
          </a:prstGeom>
          <a:noFill/>
        </p:spPr>
        <p:txBody>
          <a:bodyPr wrap="square">
            <a:spAutoFit/>
          </a:bodyPr>
          <a:lstStyle/>
          <a:p>
            <a:r>
              <a:rPr lang="ja-JP" altLang="en-US" sz="800" b="0" dirty="0"/>
              <a:t>設計値変更前と変更後の差分</a:t>
            </a:r>
            <a:r>
              <a:rPr lang="en-US" altLang="ja-JP" sz="800" b="0" dirty="0"/>
              <a:t>LT</a:t>
            </a:r>
            <a:r>
              <a:rPr lang="ja-JP" altLang="en-US" sz="800" b="0" dirty="0"/>
              <a:t>の結果</a:t>
            </a:r>
            <a:endParaRPr lang="en-US" altLang="ja-JP" sz="800" b="0" dirty="0"/>
          </a:p>
        </p:txBody>
      </p:sp>
      <p:sp>
        <p:nvSpPr>
          <p:cNvPr id="94" name="テキスト ボックス 93"/>
          <p:cNvSpPr txBox="1"/>
          <p:nvPr/>
        </p:nvSpPr>
        <p:spPr>
          <a:xfrm>
            <a:off x="7013079" y="6021288"/>
            <a:ext cx="1512168" cy="307777"/>
          </a:xfrm>
          <a:prstGeom prst="rect">
            <a:avLst/>
          </a:prstGeom>
          <a:noFill/>
        </p:spPr>
        <p:txBody>
          <a:bodyPr wrap="square" rtlCol="0">
            <a:spAutoFit/>
          </a:bodyPr>
          <a:lstStyle/>
          <a:p>
            <a:r>
              <a:rPr lang="ja-JP" altLang="en-US" sz="1400" dirty="0"/>
              <a:t>滞留の原因分析</a:t>
            </a:r>
            <a:endParaRPr kumimoji="1" lang="en-US" altLang="ja-JP" sz="1400" dirty="0"/>
          </a:p>
        </p:txBody>
      </p:sp>
      <p:sp>
        <p:nvSpPr>
          <p:cNvPr id="96" name="テキスト ボックス 95"/>
          <p:cNvSpPr txBox="1"/>
          <p:nvPr/>
        </p:nvSpPr>
        <p:spPr>
          <a:xfrm>
            <a:off x="8741271" y="6021288"/>
            <a:ext cx="1944216" cy="307777"/>
          </a:xfrm>
          <a:prstGeom prst="rect">
            <a:avLst/>
          </a:prstGeom>
          <a:noFill/>
        </p:spPr>
        <p:txBody>
          <a:bodyPr wrap="square" rtlCol="0">
            <a:spAutoFit/>
          </a:bodyPr>
          <a:lstStyle/>
          <a:p>
            <a:r>
              <a:rPr lang="ja-JP" altLang="en-US" sz="1400" dirty="0"/>
              <a:t>欠品リスクの定量化</a:t>
            </a:r>
            <a:endParaRPr kumimoji="1" lang="en-US" altLang="ja-JP" sz="1400" dirty="0"/>
          </a:p>
        </p:txBody>
      </p:sp>
      <p:sp>
        <p:nvSpPr>
          <p:cNvPr id="97" name="テキスト ボックス 96"/>
          <p:cNvSpPr txBox="1"/>
          <p:nvPr/>
        </p:nvSpPr>
        <p:spPr>
          <a:xfrm>
            <a:off x="2620591" y="4869160"/>
            <a:ext cx="3384376" cy="1384995"/>
          </a:xfrm>
          <a:prstGeom prst="rect">
            <a:avLst/>
          </a:prstGeom>
          <a:noFill/>
        </p:spPr>
        <p:txBody>
          <a:bodyPr wrap="square" rtlCol="0">
            <a:spAutoFit/>
          </a:bodyPr>
          <a:lstStyle/>
          <a:p>
            <a:r>
              <a:rPr lang="ja-JP" altLang="en-US" sz="1400" dirty="0"/>
              <a:t>本当の問題（不要な過多）を明確にして手立てを打つ。手立てを考えるために滞留の原因分析を行う</a:t>
            </a:r>
            <a:endParaRPr lang="en-US" altLang="ja-JP" sz="1400" dirty="0"/>
          </a:p>
          <a:p>
            <a:endParaRPr lang="en-US" altLang="ja-JP" sz="1400" dirty="0"/>
          </a:p>
          <a:p>
            <a:r>
              <a:rPr lang="ja-JP" altLang="en-US" sz="1400" dirty="0"/>
              <a:t>必要な過多：</a:t>
            </a:r>
            <a:r>
              <a:rPr kumimoji="1" lang="ja-JP" altLang="en-US" sz="1400" dirty="0"/>
              <a:t>欠品リスクが高くて滞留</a:t>
            </a:r>
            <a:r>
              <a:rPr lang="ja-JP" altLang="ja-JP" sz="1400" dirty="0"/>
              <a:t>　</a:t>
            </a:r>
            <a:endParaRPr lang="en-US" altLang="ja-JP" sz="1400" dirty="0"/>
          </a:p>
          <a:p>
            <a:r>
              <a:rPr lang="ja-JP" altLang="en-US" sz="1400" dirty="0"/>
              <a:t>不要な過多：</a:t>
            </a:r>
            <a:r>
              <a:rPr kumimoji="1" lang="ja-JP" altLang="en-US" sz="1400" dirty="0"/>
              <a:t>欠品リスクが低いの</a:t>
            </a:r>
            <a:r>
              <a:rPr lang="ja-JP" altLang="en-US" sz="1400" dirty="0"/>
              <a:t>に滞留</a:t>
            </a:r>
            <a:endParaRPr kumimoji="1" lang="en-US" altLang="ja-JP" sz="1400" dirty="0"/>
          </a:p>
        </p:txBody>
      </p:sp>
      <p:sp>
        <p:nvSpPr>
          <p:cNvPr id="99" name="右矢印 98"/>
          <p:cNvSpPr/>
          <p:nvPr/>
        </p:nvSpPr>
        <p:spPr>
          <a:xfrm>
            <a:off x="6076975" y="5301208"/>
            <a:ext cx="432048" cy="484632"/>
          </a:xfrm>
          <a:prstGeom prst="rightArrow">
            <a:avLst/>
          </a:prstGeom>
          <a:solidFill>
            <a:srgbClr val="001A72"/>
          </a:solidFill>
          <a:ln>
            <a:solidFill>
              <a:srgbClr val="808CB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104" name="右矢印 103"/>
          <p:cNvSpPr/>
          <p:nvPr/>
        </p:nvSpPr>
        <p:spPr>
          <a:xfrm>
            <a:off x="6076975" y="3429000"/>
            <a:ext cx="432048" cy="484632"/>
          </a:xfrm>
          <a:prstGeom prst="rightArrow">
            <a:avLst/>
          </a:prstGeom>
          <a:solidFill>
            <a:srgbClr val="001A7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105" name="右矢印 104"/>
          <p:cNvSpPr/>
          <p:nvPr/>
        </p:nvSpPr>
        <p:spPr>
          <a:xfrm>
            <a:off x="6076975" y="1412776"/>
            <a:ext cx="432048" cy="484632"/>
          </a:xfrm>
          <a:prstGeom prst="rightArrow">
            <a:avLst/>
          </a:prstGeom>
          <a:solidFill>
            <a:srgbClr val="001A7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2" name="吹き出し: 角を丸めた四角形 1">
            <a:extLst>
              <a:ext uri="{FF2B5EF4-FFF2-40B4-BE49-F238E27FC236}">
                <a16:creationId xmlns:a16="http://schemas.microsoft.com/office/drawing/2014/main" id="{91B5F1D2-93A5-4C35-B6EE-39D927D33D19}"/>
              </a:ext>
            </a:extLst>
          </p:cNvPr>
          <p:cNvSpPr/>
          <p:nvPr/>
        </p:nvSpPr>
        <p:spPr>
          <a:xfrm>
            <a:off x="5347889" y="-934533"/>
            <a:ext cx="3429385" cy="1463467"/>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在庫の過多の検出はできる</a:t>
            </a:r>
            <a:endParaRPr kumimoji="1" lang="en-US" altLang="ja-JP" dirty="0"/>
          </a:p>
          <a:p>
            <a:pPr algn="ctr"/>
            <a:r>
              <a:rPr kumimoji="1" lang="ja-JP" altLang="en-US" dirty="0"/>
              <a:t>基準は作れる、監視はできる</a:t>
            </a:r>
            <a:endParaRPr kumimoji="1" lang="en-US" altLang="ja-JP" dirty="0"/>
          </a:p>
          <a:p>
            <a:pPr algn="ctr"/>
            <a:r>
              <a:rPr lang="ja-JP" altLang="en-US" dirty="0"/>
              <a:t>適正化、シミュレーション？</a:t>
            </a:r>
            <a:endParaRPr kumimoji="1" lang="ja-JP" altLang="en-US" dirty="0"/>
          </a:p>
        </p:txBody>
      </p:sp>
      <p:sp>
        <p:nvSpPr>
          <p:cNvPr id="29" name="吹き出し: 角を丸めた四角形 28">
            <a:extLst>
              <a:ext uri="{FF2B5EF4-FFF2-40B4-BE49-F238E27FC236}">
                <a16:creationId xmlns:a16="http://schemas.microsoft.com/office/drawing/2014/main" id="{24267387-58ED-4CF3-B9B2-7941116F6EBC}"/>
              </a:ext>
            </a:extLst>
          </p:cNvPr>
          <p:cNvSpPr/>
          <p:nvPr/>
        </p:nvSpPr>
        <p:spPr>
          <a:xfrm>
            <a:off x="10973520" y="1897409"/>
            <a:ext cx="3429385" cy="2564220"/>
          </a:xfrm>
          <a:prstGeom prst="wedgeRoundRectCallout">
            <a:avLst>
              <a:gd name="adj1" fmla="val -64060"/>
              <a:gd name="adj2" fmla="val 227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変わらない</a:t>
            </a:r>
            <a:endParaRPr kumimoji="1" lang="en-US" altLang="ja-JP" dirty="0"/>
          </a:p>
          <a:p>
            <a:r>
              <a:rPr lang="ja-JP" altLang="en-US" dirty="0"/>
              <a:t>他の要因がある➡滞留分析</a:t>
            </a:r>
            <a:endParaRPr lang="en-US" altLang="ja-JP" dirty="0"/>
          </a:p>
          <a:p>
            <a:endParaRPr kumimoji="1" lang="en-US" altLang="ja-JP" dirty="0"/>
          </a:p>
          <a:p>
            <a:r>
              <a:rPr kumimoji="1" lang="ja-JP" altLang="en-US" dirty="0"/>
              <a:t>変わる➡欠品リスクの定量化</a:t>
            </a:r>
            <a:endParaRPr kumimoji="1" lang="en-US" altLang="ja-JP" dirty="0"/>
          </a:p>
          <a:p>
            <a:r>
              <a:rPr lang="ja-JP" altLang="en-US" dirty="0"/>
              <a:t>（</a:t>
            </a:r>
            <a:r>
              <a:rPr kumimoji="1" lang="ja-JP" altLang="en-US" dirty="0"/>
              <a:t>かんばんが減ったことで欠品リスク）</a:t>
            </a:r>
          </a:p>
        </p:txBody>
      </p:sp>
      <p:pic>
        <p:nvPicPr>
          <p:cNvPr id="6" name="図 5">
            <a:extLst>
              <a:ext uri="{FF2B5EF4-FFF2-40B4-BE49-F238E27FC236}">
                <a16:creationId xmlns:a16="http://schemas.microsoft.com/office/drawing/2014/main" id="{0402CE20-8E6B-48E2-911F-15C11BF76CBD}"/>
              </a:ext>
            </a:extLst>
          </p:cNvPr>
          <p:cNvPicPr>
            <a:picLocks noChangeAspect="1"/>
          </p:cNvPicPr>
          <p:nvPr/>
        </p:nvPicPr>
        <p:blipFill>
          <a:blip r:embed="rId4"/>
          <a:stretch>
            <a:fillRect/>
          </a:stretch>
        </p:blipFill>
        <p:spPr>
          <a:xfrm>
            <a:off x="2612567" y="810906"/>
            <a:ext cx="1552309" cy="997913"/>
          </a:xfrm>
          <a:prstGeom prst="rect">
            <a:avLst/>
          </a:prstGeom>
        </p:spPr>
      </p:pic>
      <p:pic>
        <p:nvPicPr>
          <p:cNvPr id="8" name="図 7">
            <a:extLst>
              <a:ext uri="{FF2B5EF4-FFF2-40B4-BE49-F238E27FC236}">
                <a16:creationId xmlns:a16="http://schemas.microsoft.com/office/drawing/2014/main" id="{AC84A191-0784-401E-8427-441AD28D6FBE}"/>
              </a:ext>
            </a:extLst>
          </p:cNvPr>
          <p:cNvPicPr>
            <a:picLocks noChangeAspect="1"/>
          </p:cNvPicPr>
          <p:nvPr/>
        </p:nvPicPr>
        <p:blipFill>
          <a:blip r:embed="rId5"/>
          <a:stretch>
            <a:fillRect/>
          </a:stretch>
        </p:blipFill>
        <p:spPr>
          <a:xfrm>
            <a:off x="4153366" y="823694"/>
            <a:ext cx="1526115" cy="984463"/>
          </a:xfrm>
          <a:prstGeom prst="rect">
            <a:avLst/>
          </a:prstGeom>
        </p:spPr>
      </p:pic>
      <p:sp>
        <p:nvSpPr>
          <p:cNvPr id="34" name="正方形/長方形 33">
            <a:extLst>
              <a:ext uri="{FF2B5EF4-FFF2-40B4-BE49-F238E27FC236}">
                <a16:creationId xmlns:a16="http://schemas.microsoft.com/office/drawing/2014/main" id="{995826A9-0B78-46B2-9ABE-B465745ED18B}"/>
              </a:ext>
            </a:extLst>
          </p:cNvPr>
          <p:cNvSpPr/>
          <p:nvPr/>
        </p:nvSpPr>
        <p:spPr>
          <a:xfrm>
            <a:off x="4149731" y="1539870"/>
            <a:ext cx="887790" cy="276999"/>
          </a:xfrm>
          <a:prstGeom prst="rect">
            <a:avLst/>
          </a:prstGeom>
        </p:spPr>
        <p:txBody>
          <a:bodyPr wrap="square">
            <a:spAutoFit/>
          </a:bodyPr>
          <a:lstStyle/>
          <a:p>
            <a:r>
              <a:rPr lang="ja-JP" altLang="en-US" sz="1200" dirty="0">
                <a:solidFill>
                  <a:schemeClr val="bg1"/>
                </a:solidFill>
              </a:rPr>
              <a:t>仮置き場</a:t>
            </a:r>
            <a:endParaRPr lang="en-US" altLang="ja-JP" sz="1200" dirty="0">
              <a:solidFill>
                <a:schemeClr val="bg1"/>
              </a:solidFill>
            </a:endParaRPr>
          </a:p>
        </p:txBody>
      </p:sp>
      <p:sp>
        <p:nvSpPr>
          <p:cNvPr id="35" name="正方形/長方形 34">
            <a:extLst>
              <a:ext uri="{FF2B5EF4-FFF2-40B4-BE49-F238E27FC236}">
                <a16:creationId xmlns:a16="http://schemas.microsoft.com/office/drawing/2014/main" id="{64667939-9113-4ED6-84D6-2E67FF9601C1}"/>
              </a:ext>
            </a:extLst>
          </p:cNvPr>
          <p:cNvSpPr/>
          <p:nvPr/>
        </p:nvSpPr>
        <p:spPr>
          <a:xfrm>
            <a:off x="2536736" y="1292608"/>
            <a:ext cx="887790" cy="461665"/>
          </a:xfrm>
          <a:prstGeom prst="rect">
            <a:avLst/>
          </a:prstGeom>
        </p:spPr>
        <p:txBody>
          <a:bodyPr wrap="square">
            <a:spAutoFit/>
          </a:bodyPr>
          <a:lstStyle/>
          <a:p>
            <a:r>
              <a:rPr lang="ja-JP" altLang="en-US" sz="1200" dirty="0"/>
              <a:t>順立装置の在庫</a:t>
            </a:r>
            <a:endParaRPr lang="en-US" altLang="ja-JP" sz="1200" dirty="0"/>
          </a:p>
        </p:txBody>
      </p:sp>
      <p:pic>
        <p:nvPicPr>
          <p:cNvPr id="10" name="図 9">
            <a:extLst>
              <a:ext uri="{FF2B5EF4-FFF2-40B4-BE49-F238E27FC236}">
                <a16:creationId xmlns:a16="http://schemas.microsoft.com/office/drawing/2014/main" id="{EFDDEA6C-A103-4963-8AB2-CF9CE69602F6}"/>
              </a:ext>
            </a:extLst>
          </p:cNvPr>
          <p:cNvPicPr>
            <a:picLocks noChangeAspect="1"/>
          </p:cNvPicPr>
          <p:nvPr/>
        </p:nvPicPr>
        <p:blipFill>
          <a:blip r:embed="rId6"/>
          <a:stretch>
            <a:fillRect/>
          </a:stretch>
        </p:blipFill>
        <p:spPr>
          <a:xfrm>
            <a:off x="2540288" y="29687"/>
            <a:ext cx="884238" cy="702706"/>
          </a:xfrm>
          <a:prstGeom prst="rect">
            <a:avLst/>
          </a:prstGeom>
        </p:spPr>
      </p:pic>
      <p:sp>
        <p:nvSpPr>
          <p:cNvPr id="38" name="正方形/長方形 37">
            <a:extLst>
              <a:ext uri="{FF2B5EF4-FFF2-40B4-BE49-F238E27FC236}">
                <a16:creationId xmlns:a16="http://schemas.microsoft.com/office/drawing/2014/main" id="{2668B8DA-81E0-4140-94CF-B4870EAF9353}"/>
              </a:ext>
            </a:extLst>
          </p:cNvPr>
          <p:cNvSpPr/>
          <p:nvPr/>
        </p:nvSpPr>
        <p:spPr>
          <a:xfrm>
            <a:off x="2569549" y="476672"/>
            <a:ext cx="887790" cy="276999"/>
          </a:xfrm>
          <a:prstGeom prst="rect">
            <a:avLst/>
          </a:prstGeom>
        </p:spPr>
        <p:txBody>
          <a:bodyPr wrap="square">
            <a:spAutoFit/>
          </a:bodyPr>
          <a:lstStyle/>
          <a:p>
            <a:r>
              <a:rPr lang="ja-JP" altLang="en-US" sz="1200" dirty="0">
                <a:solidFill>
                  <a:schemeClr val="bg1"/>
                </a:solidFill>
              </a:rPr>
              <a:t>順立装置</a:t>
            </a:r>
            <a:endParaRPr lang="en-US" altLang="ja-JP" sz="1200" dirty="0">
              <a:solidFill>
                <a:schemeClr val="bg1"/>
              </a:solidFill>
            </a:endParaRPr>
          </a:p>
        </p:txBody>
      </p:sp>
      <p:pic>
        <p:nvPicPr>
          <p:cNvPr id="12" name="図 11">
            <a:extLst>
              <a:ext uri="{FF2B5EF4-FFF2-40B4-BE49-F238E27FC236}">
                <a16:creationId xmlns:a16="http://schemas.microsoft.com/office/drawing/2014/main" id="{2A2C0851-BFC4-43D8-A1C2-B02348055F11}"/>
              </a:ext>
            </a:extLst>
          </p:cNvPr>
          <p:cNvPicPr>
            <a:picLocks noChangeAspect="1"/>
          </p:cNvPicPr>
          <p:nvPr/>
        </p:nvPicPr>
        <p:blipFill>
          <a:blip r:embed="rId7"/>
          <a:stretch>
            <a:fillRect/>
          </a:stretch>
        </p:blipFill>
        <p:spPr>
          <a:xfrm>
            <a:off x="6906517" y="844925"/>
            <a:ext cx="3817660" cy="823635"/>
          </a:xfrm>
          <a:prstGeom prst="rect">
            <a:avLst/>
          </a:prstGeom>
        </p:spPr>
      </p:pic>
      <p:pic>
        <p:nvPicPr>
          <p:cNvPr id="14" name="図 13">
            <a:extLst>
              <a:ext uri="{FF2B5EF4-FFF2-40B4-BE49-F238E27FC236}">
                <a16:creationId xmlns:a16="http://schemas.microsoft.com/office/drawing/2014/main" id="{87B2D983-F98E-487F-9619-EF883C4C2A16}"/>
              </a:ext>
            </a:extLst>
          </p:cNvPr>
          <p:cNvPicPr>
            <a:picLocks noChangeAspect="1"/>
          </p:cNvPicPr>
          <p:nvPr/>
        </p:nvPicPr>
        <p:blipFill>
          <a:blip r:embed="rId8"/>
          <a:stretch>
            <a:fillRect/>
          </a:stretch>
        </p:blipFill>
        <p:spPr>
          <a:xfrm>
            <a:off x="4555610" y="3055217"/>
            <a:ext cx="1152129" cy="997889"/>
          </a:xfrm>
          <a:prstGeom prst="rect">
            <a:avLst/>
          </a:prstGeom>
        </p:spPr>
      </p:pic>
    </p:spTree>
    <p:extLst>
      <p:ext uri="{BB962C8B-B14F-4D97-AF65-F5344CB8AC3E}">
        <p14:creationId xmlns:p14="http://schemas.microsoft.com/office/powerpoint/2010/main" val="4216795619"/>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7121</TotalTime>
  <Words>1233</Words>
  <Application>Microsoft Office PowerPoint</Application>
  <PresentationFormat>ユーザー設定</PresentationFormat>
  <Paragraphs>217</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3</vt:i4>
      </vt:variant>
      <vt:variant>
        <vt:lpstr>スライド タイトル</vt:lpstr>
      </vt:variant>
      <vt:variant>
        <vt:i4>12</vt:i4>
      </vt:variant>
    </vt:vector>
  </HeadingPairs>
  <TitlesOfParts>
    <vt:vector size="20" baseType="lpstr">
      <vt:lpstr>Meiryo UI</vt:lpstr>
      <vt:lpstr>メイリオ</vt:lpstr>
      <vt:lpstr>Arial</vt:lpstr>
      <vt:lpstr>Calibri</vt:lpstr>
      <vt:lpstr>Segoe UI</vt: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 Yuki／笹岡　優樹／AI</cp:lastModifiedBy>
  <cp:revision>119</cp:revision>
  <cp:lastPrinted>2020-12-23T05:36:25Z</cp:lastPrinted>
  <dcterms:created xsi:type="dcterms:W3CDTF">2021-07-02T01:49:26Z</dcterms:created>
  <dcterms:modified xsi:type="dcterms:W3CDTF">2023-10-06T10:22:11Z</dcterms:modified>
</cp:coreProperties>
</file>