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  <p:sldMasterId id="2147483683" r:id="rId5"/>
  </p:sldMasterIdLst>
  <p:notesMasterIdLst>
    <p:notesMasterId r:id="rId19"/>
  </p:notesMasterIdLst>
  <p:sldIdLst>
    <p:sldId id="15106" r:id="rId6"/>
    <p:sldId id="15107" r:id="rId7"/>
    <p:sldId id="15115" r:id="rId8"/>
    <p:sldId id="15114" r:id="rId9"/>
    <p:sldId id="15110" r:id="rId10"/>
    <p:sldId id="15108" r:id="rId11"/>
    <p:sldId id="15116" r:id="rId12"/>
    <p:sldId id="15104" r:id="rId13"/>
    <p:sldId id="15117" r:id="rId14"/>
    <p:sldId id="15119" r:id="rId15"/>
    <p:sldId id="15118" r:id="rId16"/>
    <p:sldId id="15111" r:id="rId17"/>
    <p:sldId id="1511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3B"/>
    <a:srgbClr val="0596AE"/>
    <a:srgbClr val="064885"/>
    <a:srgbClr val="0595AE"/>
    <a:srgbClr val="E6E6E6"/>
    <a:srgbClr val="001A72"/>
    <a:srgbClr val="057CA1"/>
    <a:srgbClr val="05568F"/>
    <a:srgbClr val="064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056000" y="2709000"/>
            <a:ext cx="10080000" cy="720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 sz="4000" b="0"/>
            </a:lvl1pPr>
          </a:lstStyle>
          <a:p>
            <a:r>
              <a:rPr kumimoji="1" lang="ja-JP" altLang="en-US"/>
              <a:t>資料タイトル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054901" y="4149000"/>
            <a:ext cx="1261100" cy="43757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YYYY/MM/DD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50299" y="1269000"/>
            <a:ext cx="10085701" cy="405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サブタイトル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2361001" y="4149000"/>
            <a:ext cx="8775000" cy="4375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kumimoji="1" lang="ja-JP" altLang="en-US" dirty="0"/>
              <a:t>部署名・担当者名</a:t>
            </a:r>
          </a:p>
        </p:txBody>
      </p:sp>
    </p:spTree>
    <p:extLst>
      <p:ext uri="{BB962C8B-B14F-4D97-AF65-F5344CB8AC3E}">
        <p14:creationId xmlns:p14="http://schemas.microsoft.com/office/powerpoint/2010/main" val="1108050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B43663D-F33C-8640-389B-B350A0B860F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endParaRPr lang="en-JP" sz="1400" b="1" dirty="0">
              <a:solidFill>
                <a:schemeClr val="tx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764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0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88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66">
          <p15:clr>
            <a:srgbClr val="F26B43"/>
          </p15:clr>
        </p15:guide>
        <p15:guide id="4" pos="7514">
          <p15:clr>
            <a:srgbClr val="F26B43"/>
          </p15:clr>
        </p15:guide>
        <p15:guide id="5" orient="horz" pos="3997">
          <p15:clr>
            <a:srgbClr val="F26B43"/>
          </p15:clr>
        </p15:guide>
        <p15:guide id="6" orient="horz" pos="4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880AE46-7042-5DC0-3814-B3C8A71B88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上期のマイルストーン</a:t>
            </a:r>
            <a:r>
              <a:rPr lang="ja-JP" altLang="en-US" dirty="0"/>
              <a:t>（</a:t>
            </a:r>
            <a:r>
              <a:rPr kumimoji="1" lang="ja-JP" altLang="en-US" dirty="0"/>
              <a:t>要因粒度や目標精度について）</a:t>
            </a:r>
            <a:endParaRPr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トライ用アプリの要件</a:t>
            </a:r>
            <a:endParaRPr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上期のスケジュール</a:t>
            </a:r>
            <a:endParaRPr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 dirty="0">
                <a:solidFill>
                  <a:schemeClr val="tx1"/>
                </a:solidFill>
              </a:rPr>
              <a:t>要因正解データ収集依頼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tx1"/>
                </a:solidFill>
              </a:rPr>
              <a:t>UI</a:t>
            </a:r>
            <a:r>
              <a:rPr lang="ja-JP" altLang="en-US" sz="2000" dirty="0">
                <a:solidFill>
                  <a:schemeClr val="tx1"/>
                </a:solidFill>
              </a:rPr>
              <a:t>要望出し</a:t>
            </a:r>
            <a:endParaRPr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2000" dirty="0">
                <a:solidFill>
                  <a:schemeClr val="tx1"/>
                </a:solidFill>
              </a:rPr>
              <a:t>-------------------------------------------------------------------------------------------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 dirty="0">
                <a:solidFill>
                  <a:schemeClr val="tx1"/>
                </a:solidFill>
              </a:rPr>
              <a:t>ろじれこについて：</a:t>
            </a:r>
            <a:r>
              <a:rPr lang="en-US" altLang="ja-JP" sz="2000" dirty="0">
                <a:solidFill>
                  <a:schemeClr val="tx1"/>
                </a:solidFill>
              </a:rPr>
              <a:t>24</a:t>
            </a:r>
            <a:r>
              <a:rPr lang="ja-JP" altLang="en-US" sz="2000" dirty="0">
                <a:solidFill>
                  <a:schemeClr val="tx1"/>
                </a:solidFill>
              </a:rPr>
              <a:t>年</a:t>
            </a:r>
            <a:r>
              <a:rPr lang="en-US" altLang="ja-JP" sz="2000" dirty="0">
                <a:solidFill>
                  <a:schemeClr val="tx1"/>
                </a:solidFill>
              </a:rPr>
              <a:t>5</a:t>
            </a:r>
            <a:r>
              <a:rPr lang="ja-JP" altLang="en-US" sz="2000" dirty="0">
                <a:solidFill>
                  <a:schemeClr val="tx1"/>
                </a:solidFill>
              </a:rPr>
              <a:t>月</a:t>
            </a:r>
            <a:r>
              <a:rPr lang="en-US" altLang="ja-JP" sz="2000" dirty="0">
                <a:solidFill>
                  <a:schemeClr val="tx1"/>
                </a:solidFill>
              </a:rPr>
              <a:t>7</a:t>
            </a:r>
            <a:r>
              <a:rPr lang="ja-JP" altLang="en-US" sz="2000" dirty="0">
                <a:solidFill>
                  <a:schemeClr val="tx1"/>
                </a:solidFill>
              </a:rPr>
              <a:t>日以降、現場での記録が停止している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2B0667-129E-D730-CE72-1D4CAA1908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2024/08/06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F04103-311A-1C38-102B-C7AD2A88AA4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8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E8893A-5728-C955-933F-937F83E0C8F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やりたいこと絵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031E06-0C64-9328-5D64-BAD30A4F6A8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09C7A393-FAF6-C4EB-6B57-55469C8D8281}"/>
              </a:ext>
            </a:extLst>
          </p:cNvPr>
          <p:cNvSpPr/>
          <p:nvPr/>
        </p:nvSpPr>
        <p:spPr>
          <a:xfrm>
            <a:off x="1526685" y="4466236"/>
            <a:ext cx="1844913" cy="1446122"/>
          </a:xfrm>
          <a:custGeom>
            <a:avLst/>
            <a:gdLst>
              <a:gd name="connsiteX0" fmla="*/ 0 w 4306139"/>
              <a:gd name="connsiteY0" fmla="*/ 0 h 4350450"/>
              <a:gd name="connsiteX1" fmla="*/ 350453 w 4306139"/>
              <a:gd name="connsiteY1" fmla="*/ 721047 h 4350450"/>
              <a:gd name="connsiteX2" fmla="*/ 712990 w 4306139"/>
              <a:gd name="connsiteY2" fmla="*/ 725075 h 4350450"/>
              <a:gd name="connsiteX3" fmla="*/ 1075528 w 4306139"/>
              <a:gd name="connsiteY3" fmla="*/ 717019 h 4350450"/>
              <a:gd name="connsiteX4" fmla="*/ 1442094 w 4306139"/>
              <a:gd name="connsiteY4" fmla="*/ 1442094 h 4350450"/>
              <a:gd name="connsiteX5" fmla="*/ 1808659 w 4306139"/>
              <a:gd name="connsiteY5" fmla="*/ 2175225 h 4350450"/>
              <a:gd name="connsiteX6" fmla="*/ 2884187 w 4306139"/>
              <a:gd name="connsiteY6" fmla="*/ 2163141 h 4350450"/>
              <a:gd name="connsiteX7" fmla="*/ 3242696 w 4306139"/>
              <a:gd name="connsiteY7" fmla="*/ 2884187 h 4350450"/>
              <a:gd name="connsiteX8" fmla="*/ 3593149 w 4306139"/>
              <a:gd name="connsiteY8" fmla="*/ 3617319 h 4350450"/>
              <a:gd name="connsiteX9" fmla="*/ 3975827 w 4306139"/>
              <a:gd name="connsiteY9" fmla="*/ 4350450 h 4350450"/>
              <a:gd name="connsiteX10" fmla="*/ 4306139 w 4306139"/>
              <a:gd name="connsiteY10" fmla="*/ 4346422 h 435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06139" h="4350450">
                <a:moveTo>
                  <a:pt x="0" y="0"/>
                </a:moveTo>
                <a:lnTo>
                  <a:pt x="350453" y="721047"/>
                </a:lnTo>
                <a:lnTo>
                  <a:pt x="712990" y="725075"/>
                </a:lnTo>
                <a:lnTo>
                  <a:pt x="1075528" y="717019"/>
                </a:lnTo>
                <a:lnTo>
                  <a:pt x="1442094" y="1442094"/>
                </a:lnTo>
                <a:lnTo>
                  <a:pt x="1808659" y="2175225"/>
                </a:lnTo>
                <a:lnTo>
                  <a:pt x="2884187" y="2163141"/>
                </a:lnTo>
                <a:lnTo>
                  <a:pt x="3242696" y="2884187"/>
                </a:lnTo>
                <a:lnTo>
                  <a:pt x="3593149" y="3617319"/>
                </a:lnTo>
                <a:lnTo>
                  <a:pt x="3975827" y="4350450"/>
                </a:lnTo>
                <a:lnTo>
                  <a:pt x="4306139" y="434642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72EF076-44D0-1986-903D-BD4D81EDC15A}"/>
              </a:ext>
            </a:extLst>
          </p:cNvPr>
          <p:cNvCxnSpPr>
            <a:cxnSpLocks/>
          </p:cNvCxnSpPr>
          <p:nvPr/>
        </p:nvCxnSpPr>
        <p:spPr>
          <a:xfrm>
            <a:off x="1192346" y="5807623"/>
            <a:ext cx="230815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55380F33-3E60-F4D7-EFC0-C1AF19946609}"/>
              </a:ext>
            </a:extLst>
          </p:cNvPr>
          <p:cNvSpPr/>
          <p:nvPr/>
        </p:nvSpPr>
        <p:spPr>
          <a:xfrm>
            <a:off x="3548839" y="5627623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！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85A32ED-7445-7B35-5153-D23FCCD2041E}"/>
              </a:ext>
            </a:extLst>
          </p:cNvPr>
          <p:cNvCxnSpPr>
            <a:cxnSpLocks/>
          </p:cNvCxnSpPr>
          <p:nvPr/>
        </p:nvCxnSpPr>
        <p:spPr>
          <a:xfrm flipV="1">
            <a:off x="1192346" y="3914372"/>
            <a:ext cx="0" cy="2176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2D29C4A-21CB-057C-B7C2-E18ED6798693}"/>
              </a:ext>
            </a:extLst>
          </p:cNvPr>
          <p:cNvCxnSpPr>
            <a:cxnSpLocks/>
          </p:cNvCxnSpPr>
          <p:nvPr/>
        </p:nvCxnSpPr>
        <p:spPr>
          <a:xfrm>
            <a:off x="1192346" y="6090604"/>
            <a:ext cx="28962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293B0ED-3173-5103-8301-B0BE02743EDD}"/>
              </a:ext>
            </a:extLst>
          </p:cNvPr>
          <p:cNvSpPr txBox="1"/>
          <p:nvPr/>
        </p:nvSpPr>
        <p:spPr>
          <a:xfrm>
            <a:off x="390020" y="38457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在庫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0973111B-BAD2-6F4C-2DEA-CC26B617397D}"/>
              </a:ext>
            </a:extLst>
          </p:cNvPr>
          <p:cNvSpPr/>
          <p:nvPr/>
        </p:nvSpPr>
        <p:spPr>
          <a:xfrm>
            <a:off x="4197357" y="3614174"/>
            <a:ext cx="189864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C0186EF-E2AE-6BC7-6ABC-904D86B22152}"/>
              </a:ext>
            </a:extLst>
          </p:cNvPr>
          <p:cNvCxnSpPr>
            <a:cxnSpLocks/>
          </p:cNvCxnSpPr>
          <p:nvPr/>
        </p:nvCxnSpPr>
        <p:spPr>
          <a:xfrm>
            <a:off x="1192346" y="1933411"/>
            <a:ext cx="2308154" cy="0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0093318D-2266-20BD-A2EA-C4009734A602}"/>
              </a:ext>
            </a:extLst>
          </p:cNvPr>
          <p:cNvSpPr/>
          <p:nvPr/>
        </p:nvSpPr>
        <p:spPr>
          <a:xfrm>
            <a:off x="3580153" y="1753411"/>
            <a:ext cx="360000" cy="36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！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8281CF4-254A-6EFC-D4A8-0D296C36A354}"/>
              </a:ext>
            </a:extLst>
          </p:cNvPr>
          <p:cNvCxnSpPr>
            <a:cxnSpLocks/>
          </p:cNvCxnSpPr>
          <p:nvPr/>
        </p:nvCxnSpPr>
        <p:spPr>
          <a:xfrm flipV="1">
            <a:off x="1192346" y="1437942"/>
            <a:ext cx="0" cy="2176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BA789-E8A2-6A3E-CC29-CCE8E3D8B7B1}"/>
              </a:ext>
            </a:extLst>
          </p:cNvPr>
          <p:cNvCxnSpPr>
            <a:cxnSpLocks/>
          </p:cNvCxnSpPr>
          <p:nvPr/>
        </p:nvCxnSpPr>
        <p:spPr>
          <a:xfrm>
            <a:off x="1192346" y="3614174"/>
            <a:ext cx="28962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8FB6E6B-3593-1615-DDE7-E9C60C85AA6D}"/>
              </a:ext>
            </a:extLst>
          </p:cNvPr>
          <p:cNvSpPr txBox="1"/>
          <p:nvPr/>
        </p:nvSpPr>
        <p:spPr>
          <a:xfrm>
            <a:off x="470234" y="1358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在庫</a:t>
            </a:r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A98EC59F-3F03-3106-0831-6CE3E42A83FE}"/>
              </a:ext>
            </a:extLst>
          </p:cNvPr>
          <p:cNvSpPr/>
          <p:nvPr/>
        </p:nvSpPr>
        <p:spPr>
          <a:xfrm>
            <a:off x="1402775" y="1827547"/>
            <a:ext cx="2270028" cy="1220543"/>
          </a:xfrm>
          <a:custGeom>
            <a:avLst/>
            <a:gdLst>
              <a:gd name="connsiteX0" fmla="*/ 0 w 4326280"/>
              <a:gd name="connsiteY0" fmla="*/ 2175225 h 2912384"/>
              <a:gd name="connsiteX1" fmla="*/ 382678 w 4326280"/>
              <a:gd name="connsiteY1" fmla="*/ 2171196 h 2912384"/>
              <a:gd name="connsiteX2" fmla="*/ 737159 w 4326280"/>
              <a:gd name="connsiteY2" fmla="*/ 2912384 h 2912384"/>
              <a:gd name="connsiteX3" fmla="*/ 1099697 w 4326280"/>
              <a:gd name="connsiteY3" fmla="*/ 2908356 h 2912384"/>
              <a:gd name="connsiteX4" fmla="*/ 1079556 w 4326280"/>
              <a:gd name="connsiteY4" fmla="*/ 0 h 2912384"/>
              <a:gd name="connsiteX5" fmla="*/ 1446121 w 4326280"/>
              <a:gd name="connsiteY5" fmla="*/ 8056 h 2912384"/>
              <a:gd name="connsiteX6" fmla="*/ 1808659 w 4326280"/>
              <a:gd name="connsiteY6" fmla="*/ 753272 h 2912384"/>
              <a:gd name="connsiteX7" fmla="*/ 2159112 w 4326280"/>
              <a:gd name="connsiteY7" fmla="*/ 749244 h 2912384"/>
              <a:gd name="connsiteX8" fmla="*/ 2864046 w 4326280"/>
              <a:gd name="connsiteY8" fmla="*/ 2183281 h 2912384"/>
              <a:gd name="connsiteX9" fmla="*/ 4326280 w 4326280"/>
              <a:gd name="connsiteY9" fmla="*/ 2195366 h 291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6280" h="2912384">
                <a:moveTo>
                  <a:pt x="0" y="2175225"/>
                </a:moveTo>
                <a:lnTo>
                  <a:pt x="382678" y="2171196"/>
                </a:lnTo>
                <a:lnTo>
                  <a:pt x="737159" y="2912384"/>
                </a:lnTo>
                <a:lnTo>
                  <a:pt x="1099697" y="2908356"/>
                </a:lnTo>
                <a:lnTo>
                  <a:pt x="1079556" y="0"/>
                </a:lnTo>
                <a:lnTo>
                  <a:pt x="1446121" y="8056"/>
                </a:lnTo>
                <a:lnTo>
                  <a:pt x="1808659" y="753272"/>
                </a:lnTo>
                <a:lnTo>
                  <a:pt x="2159112" y="749244"/>
                </a:lnTo>
                <a:lnTo>
                  <a:pt x="2864046" y="2183281"/>
                </a:lnTo>
                <a:lnTo>
                  <a:pt x="4326280" y="219536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62061829-E28D-E318-0AB5-6C4C1533D5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92" y="2447333"/>
            <a:ext cx="823871" cy="932321"/>
          </a:xfrm>
          <a:prstGeom prst="rect">
            <a:avLst/>
          </a:prstGeom>
        </p:spPr>
      </p:pic>
      <p:graphicFrame>
        <p:nvGraphicFramePr>
          <p:cNvPr id="38" name="表 37">
            <a:extLst>
              <a:ext uri="{FF2B5EF4-FFF2-40B4-BE49-F238E27FC236}">
                <a16:creationId xmlns:a16="http://schemas.microsoft.com/office/drawing/2014/main" id="{45152AA0-799E-B8D9-5696-AD646DF83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851335"/>
              </p:ext>
            </p:extLst>
          </p:nvPr>
        </p:nvGraphicFramePr>
        <p:xfrm>
          <a:off x="6663110" y="1980442"/>
          <a:ext cx="27104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26">
                  <a:extLst>
                    <a:ext uri="{9D8B030D-6E8A-4147-A177-3AD203B41FA5}">
                      <a16:colId xmlns:a16="http://schemas.microsoft.com/office/drawing/2014/main" val="1118734866"/>
                    </a:ext>
                  </a:extLst>
                </a:gridCol>
                <a:gridCol w="1224570">
                  <a:extLst>
                    <a:ext uri="{9D8B030D-6E8A-4147-A177-3AD203B41FA5}">
                      <a16:colId xmlns:a16="http://schemas.microsoft.com/office/drawing/2014/main" val="102722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ランキング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5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86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02635"/>
                  </a:ext>
                </a:extLst>
              </a:tr>
            </a:tbl>
          </a:graphicData>
        </a:graphic>
      </p:graphicFrame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F4F8FA5-FFC1-46AF-C365-29D9EB28528C}"/>
              </a:ext>
            </a:extLst>
          </p:cNvPr>
          <p:cNvSpPr txBox="1"/>
          <p:nvPr/>
        </p:nvSpPr>
        <p:spPr>
          <a:xfrm>
            <a:off x="4639064" y="2060298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AI</a:t>
            </a:r>
            <a:r>
              <a:rPr lang="ja-JP" altLang="en-US" dirty="0"/>
              <a:t>等で要因</a:t>
            </a:r>
            <a:r>
              <a:rPr kumimoji="1" lang="ja-JP" altLang="en-US" dirty="0"/>
              <a:t>分析</a:t>
            </a:r>
            <a:endParaRPr kumimoji="1" lang="en-US" altLang="ja-JP" dirty="0"/>
          </a:p>
        </p:txBody>
      </p:sp>
      <p:graphicFrame>
        <p:nvGraphicFramePr>
          <p:cNvPr id="40" name="表 39">
            <a:extLst>
              <a:ext uri="{FF2B5EF4-FFF2-40B4-BE49-F238E27FC236}">
                <a16:creationId xmlns:a16="http://schemas.microsoft.com/office/drawing/2014/main" id="{C4D68FFB-4F67-ABF4-5783-C003D3BB5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353198"/>
              </p:ext>
            </p:extLst>
          </p:nvPr>
        </p:nvGraphicFramePr>
        <p:xfrm>
          <a:off x="6663110" y="4349428"/>
          <a:ext cx="27104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26">
                  <a:extLst>
                    <a:ext uri="{9D8B030D-6E8A-4147-A177-3AD203B41FA5}">
                      <a16:colId xmlns:a16="http://schemas.microsoft.com/office/drawing/2014/main" val="1118734866"/>
                    </a:ext>
                  </a:extLst>
                </a:gridCol>
                <a:gridCol w="1224570">
                  <a:extLst>
                    <a:ext uri="{9D8B030D-6E8A-4147-A177-3AD203B41FA5}">
                      <a16:colId xmlns:a16="http://schemas.microsoft.com/office/drawing/2014/main" val="102722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ランキング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5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86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02635"/>
                  </a:ext>
                </a:extLst>
              </a:tr>
            </a:tbl>
          </a:graphicData>
        </a:graphic>
      </p:graphicFrame>
      <p:sp>
        <p:nvSpPr>
          <p:cNvPr id="42" name="矢印: 右 41">
            <a:extLst>
              <a:ext uri="{FF2B5EF4-FFF2-40B4-BE49-F238E27FC236}">
                <a16:creationId xmlns:a16="http://schemas.microsoft.com/office/drawing/2014/main" id="{DDC97980-0C73-36B2-A227-9EF03759D27B}"/>
              </a:ext>
            </a:extLst>
          </p:cNvPr>
          <p:cNvSpPr/>
          <p:nvPr/>
        </p:nvSpPr>
        <p:spPr>
          <a:xfrm>
            <a:off x="9257006" y="3545828"/>
            <a:ext cx="163187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746FF0-BC10-8DF2-42AD-D9888B73C1DB}"/>
              </a:ext>
            </a:extLst>
          </p:cNvPr>
          <p:cNvSpPr txBox="1"/>
          <p:nvPr/>
        </p:nvSpPr>
        <p:spPr>
          <a:xfrm>
            <a:off x="9789879" y="304809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現場にフィードバック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7D256FB-49BE-9178-D0E7-68BA838A8102}"/>
              </a:ext>
            </a:extLst>
          </p:cNvPr>
          <p:cNvSpPr/>
          <p:nvPr/>
        </p:nvSpPr>
        <p:spPr>
          <a:xfrm>
            <a:off x="4533065" y="1361530"/>
            <a:ext cx="4921106" cy="49788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DE30F6D-E334-CE6A-4EC5-857D477A73C8}"/>
              </a:ext>
            </a:extLst>
          </p:cNvPr>
          <p:cNvSpPr/>
          <p:nvPr/>
        </p:nvSpPr>
        <p:spPr>
          <a:xfrm>
            <a:off x="4533064" y="989316"/>
            <a:ext cx="4921106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分析ツール開発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D76851F6-31C6-270A-68AF-BA9A3DCB5C57}"/>
              </a:ext>
            </a:extLst>
          </p:cNvPr>
          <p:cNvSpPr/>
          <p:nvPr/>
        </p:nvSpPr>
        <p:spPr>
          <a:xfrm>
            <a:off x="2569988" y="1137745"/>
            <a:ext cx="1597883" cy="4915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基準越え</a:t>
            </a: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4F5DC267-DB8C-DD16-D018-C3E4611B6073}"/>
              </a:ext>
            </a:extLst>
          </p:cNvPr>
          <p:cNvSpPr/>
          <p:nvPr/>
        </p:nvSpPr>
        <p:spPr>
          <a:xfrm>
            <a:off x="1526685" y="5046924"/>
            <a:ext cx="2533927" cy="4915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基準割り、集欠</a:t>
            </a:r>
            <a:endParaRPr kumimoji="1" lang="en-US" altLang="ja-JP" dirty="0"/>
          </a:p>
        </p:txBody>
      </p:sp>
      <p:sp>
        <p:nvSpPr>
          <p:cNvPr id="51" name="吹き出し: 四角形 50">
            <a:extLst>
              <a:ext uri="{FF2B5EF4-FFF2-40B4-BE49-F238E27FC236}">
                <a16:creationId xmlns:a16="http://schemas.microsoft.com/office/drawing/2014/main" id="{D871807B-C61C-8CA1-202B-037C7E605006}"/>
              </a:ext>
            </a:extLst>
          </p:cNvPr>
          <p:cNvSpPr/>
          <p:nvPr/>
        </p:nvSpPr>
        <p:spPr>
          <a:xfrm>
            <a:off x="9622012" y="512919"/>
            <a:ext cx="2406174" cy="1916711"/>
          </a:xfrm>
          <a:prstGeom prst="wedgeRectCallout">
            <a:avLst>
              <a:gd name="adj1" fmla="val -69215"/>
              <a:gd name="adj2" fmla="val 18516"/>
            </a:avLst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＜課題＞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・要因の表現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・画面の見せ方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ユーザーの声を反映しながら作りたい</a:t>
            </a:r>
          </a:p>
        </p:txBody>
      </p:sp>
    </p:spTree>
    <p:extLst>
      <p:ext uri="{BB962C8B-B14F-4D97-AF65-F5344CB8AC3E}">
        <p14:creationId xmlns:p14="http://schemas.microsoft.com/office/powerpoint/2010/main" val="300836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2B73165-9407-27EC-3D31-131DBC743A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59AF4F-BC3E-EB30-74AE-53C3FBDF15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システム構成図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3343A-92D9-2F6E-ACC5-C1A4C71E950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5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3841EDC-6E83-0034-4FAA-8C0209724F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5EF549-028E-41CB-125E-DF8F300A12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採用手法の星取表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D4045E-B6C0-E34D-E6BD-C99D7EC3E5B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70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C8DCAA8-319E-21A4-7723-DFA8F9DDE4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dirty="0"/>
              <a:t>全員</a:t>
            </a:r>
            <a:endParaRPr lang="en-US" altLang="ja-JP" b="0" dirty="0"/>
          </a:p>
          <a:p>
            <a:r>
              <a:rPr lang="ja-JP" altLang="en-US" b="0" dirty="0"/>
              <a:t>・要件整理</a:t>
            </a:r>
            <a:endParaRPr lang="en-US" altLang="ja-JP" b="0" dirty="0"/>
          </a:p>
          <a:p>
            <a:endParaRPr lang="en-US" altLang="ja-JP" b="0" dirty="0"/>
          </a:p>
          <a:p>
            <a:r>
              <a:rPr lang="ja-JP" altLang="en-US" b="0" dirty="0"/>
              <a:t>もの革さん</a:t>
            </a:r>
            <a:endParaRPr kumimoji="1" lang="en-US" altLang="ja-JP" b="0" dirty="0"/>
          </a:p>
          <a:p>
            <a:r>
              <a:rPr kumimoji="1" lang="ja-JP" altLang="en-US" b="0" dirty="0"/>
              <a:t>・持ち出し</a:t>
            </a:r>
            <a:r>
              <a:rPr kumimoji="1" lang="en-US" altLang="ja-JP" b="0" dirty="0"/>
              <a:t>PC</a:t>
            </a:r>
            <a:r>
              <a:rPr kumimoji="1" lang="ja-JP" altLang="en-US" b="0" dirty="0"/>
              <a:t>の確認</a:t>
            </a:r>
            <a:endParaRPr kumimoji="1" lang="en-US" altLang="ja-JP" b="0" dirty="0"/>
          </a:p>
          <a:p>
            <a:endParaRPr kumimoji="1" lang="en-US" altLang="ja-JP" b="0" dirty="0"/>
          </a:p>
          <a:p>
            <a:r>
              <a:rPr lang="en-US" altLang="ja-JP" b="0" dirty="0"/>
              <a:t>DS</a:t>
            </a:r>
            <a:r>
              <a:rPr lang="ja-JP" altLang="en-US" b="0" dirty="0"/>
              <a:t>部</a:t>
            </a:r>
            <a:endParaRPr lang="en-US" altLang="ja-JP" b="0" dirty="0"/>
          </a:p>
          <a:p>
            <a:r>
              <a:rPr kumimoji="1" lang="ja-JP" altLang="en-US" b="0" dirty="0"/>
              <a:t>・アプリ実行に必要な</a:t>
            </a:r>
            <a:r>
              <a:rPr kumimoji="1" lang="en-US" altLang="ja-JP" b="0" dirty="0"/>
              <a:t>PC</a:t>
            </a:r>
            <a:r>
              <a:rPr kumimoji="1" lang="ja-JP" altLang="en-US" b="0" dirty="0"/>
              <a:t>スペック確認</a:t>
            </a:r>
            <a:endParaRPr kumimoji="1" lang="en-US" altLang="ja-JP" b="0" dirty="0"/>
          </a:p>
          <a:p>
            <a:r>
              <a:rPr lang="ja-JP" altLang="en-US" b="0" dirty="0"/>
              <a:t>・要因正解データ記載シート修正</a:t>
            </a:r>
            <a:endParaRPr lang="en-US" altLang="ja-JP" b="0" dirty="0"/>
          </a:p>
          <a:p>
            <a:r>
              <a:rPr lang="ja-JP" altLang="en-US" b="0" dirty="0"/>
              <a:t>・システム構成図共有</a:t>
            </a:r>
            <a:endParaRPr lang="en-US" altLang="ja-JP" b="0" dirty="0"/>
          </a:p>
          <a:p>
            <a:endParaRPr kumimoji="1" lang="en-US" altLang="ja-JP" b="0" dirty="0"/>
          </a:p>
          <a:p>
            <a:r>
              <a:rPr lang="en-US" altLang="ja-JP" b="0" dirty="0"/>
              <a:t>DX3</a:t>
            </a:r>
            <a:r>
              <a:rPr lang="ja-JP" altLang="en-US" b="0" dirty="0"/>
              <a:t>部</a:t>
            </a:r>
            <a:endParaRPr lang="en-US" altLang="ja-JP" b="0" dirty="0"/>
          </a:p>
          <a:p>
            <a:r>
              <a:rPr kumimoji="1" lang="ja-JP" altLang="en-US" b="0" dirty="0"/>
              <a:t>・データ連携詳細レクチャー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089B68-64FC-D0D0-02AD-9B9325B74F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タスク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C0FA3E-B7B6-8F5F-B2D5-53C8229742F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258B30-229D-5C65-55E0-DA5AD2D507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B866B7-BA6E-F960-3DBE-0B237F2A01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1. 24</a:t>
            </a:r>
            <a:r>
              <a:rPr kumimoji="1" lang="ja-JP" altLang="en-US" dirty="0"/>
              <a:t>年度上期マイルストーン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D7093D-DB09-110A-EC08-1262563C7CE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FBD6750-93D9-EB8A-1206-A37E9FE37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937635"/>
              </p:ext>
            </p:extLst>
          </p:nvPr>
        </p:nvGraphicFramePr>
        <p:xfrm>
          <a:off x="443076" y="767396"/>
          <a:ext cx="1134155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398">
                  <a:extLst>
                    <a:ext uri="{9D8B030D-6E8A-4147-A177-3AD203B41FA5}">
                      <a16:colId xmlns:a16="http://schemas.microsoft.com/office/drawing/2014/main" val="1668638597"/>
                    </a:ext>
                  </a:extLst>
                </a:gridCol>
                <a:gridCol w="9318157">
                  <a:extLst>
                    <a:ext uri="{9D8B030D-6E8A-4147-A177-3AD203B41FA5}">
                      <a16:colId xmlns:a16="http://schemas.microsoft.com/office/drawing/2014/main" val="1138656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5W1H+Do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0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When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年度の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月末までに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5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Who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職長、班長、ライン外の方が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（第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工場 工場管理室 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</a:rPr>
                        <a:t>製品補給・部品整備課 </a:t>
                      </a:r>
                      <a:endParaRPr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部品整備第２係 第２職場整備課）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9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Where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第一工場（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T-403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T-154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の自働化整備室）で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What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集荷欠品の</a:t>
                      </a:r>
                      <a:r>
                        <a:rPr kumimoji="1" lang="ja-JP" altLang="en-US" sz="2400" u="sng" dirty="0">
                          <a:solidFill>
                            <a:srgbClr val="FF0000"/>
                          </a:solidFill>
                        </a:rPr>
                        <a:t>要因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49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Why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トライ活用（精度検証）のために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How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社用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（社内のネットワークに繋いだ状態）内の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AI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分析ツールを使って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44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Do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過去のデータ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に対しては、実行できる状態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u="sng" dirty="0">
                          <a:solidFill>
                            <a:schemeClr val="accent6"/>
                          </a:solidFill>
                        </a:rPr>
                        <a:t>精度</a:t>
                      </a:r>
                      <a:r>
                        <a:rPr kumimoji="1" lang="en-US" altLang="ja-JP" sz="2400" u="sng" dirty="0">
                          <a:solidFill>
                            <a:schemeClr val="accent6"/>
                          </a:solidFill>
                        </a:rPr>
                        <a:t>80%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で分析・結果表示ができる状態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48654"/>
                  </a:ext>
                </a:extLst>
              </a:tr>
            </a:tbl>
          </a:graphicData>
        </a:graphic>
      </p:graphicFrame>
      <p:sp>
        <p:nvSpPr>
          <p:cNvPr id="8" name="矢印: 右 7">
            <a:extLst>
              <a:ext uri="{FF2B5EF4-FFF2-40B4-BE49-F238E27FC236}">
                <a16:creationId xmlns:a16="http://schemas.microsoft.com/office/drawing/2014/main" id="{7613D633-E75B-E0E5-4C0C-3066963AB9DB}"/>
              </a:ext>
            </a:extLst>
          </p:cNvPr>
          <p:cNvSpPr/>
          <p:nvPr/>
        </p:nvSpPr>
        <p:spPr>
          <a:xfrm>
            <a:off x="640207" y="6007387"/>
            <a:ext cx="422601" cy="344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175B58-1182-9678-B69D-D67E6A51E543}"/>
              </a:ext>
            </a:extLst>
          </p:cNvPr>
          <p:cNvSpPr txBox="1"/>
          <p:nvPr/>
        </p:nvSpPr>
        <p:spPr>
          <a:xfrm>
            <a:off x="1259938" y="5961220"/>
            <a:ext cx="6423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dirty="0"/>
              <a:t>トライ用アプリが完成している（</a:t>
            </a:r>
            <a:r>
              <a:rPr kumimoji="1" lang="en-US" altLang="ja-JP" sz="2400" dirty="0"/>
              <a:t>9/E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AA5CD1C-F088-E03D-62CC-5D5D41430899}"/>
              </a:ext>
            </a:extLst>
          </p:cNvPr>
          <p:cNvSpPr/>
          <p:nvPr/>
        </p:nvSpPr>
        <p:spPr>
          <a:xfrm>
            <a:off x="6455554" y="104762"/>
            <a:ext cx="5293368" cy="571975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tx1"/>
                </a:solidFill>
              </a:rPr>
              <a:t>前回の打合せで上期のマイルストーンを明文化したい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ja-JP" altLang="en-US" sz="1200" b="1" dirty="0">
                <a:solidFill>
                  <a:schemeClr val="tx1"/>
                </a:solidFill>
              </a:rPr>
              <a:t>→　</a:t>
            </a:r>
            <a:r>
              <a:rPr lang="en-US" altLang="ja-JP" sz="1200" b="1" dirty="0">
                <a:solidFill>
                  <a:schemeClr val="tx1"/>
                </a:solidFill>
              </a:rPr>
              <a:t>24</a:t>
            </a:r>
            <a:r>
              <a:rPr lang="ja-JP" altLang="en-US" sz="1200" b="1" dirty="0">
                <a:solidFill>
                  <a:schemeClr val="tx1"/>
                </a:solidFill>
              </a:rPr>
              <a:t>年度の上期のマイルストーンについて認識合わせさせてください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418651-77FC-C6FC-71BB-31166E386DDA}"/>
              </a:ext>
            </a:extLst>
          </p:cNvPr>
          <p:cNvSpPr txBox="1"/>
          <p:nvPr/>
        </p:nvSpPr>
        <p:spPr>
          <a:xfrm>
            <a:off x="9350684" y="5604298"/>
            <a:ext cx="24925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 dirty="0"/>
              <a:t>：分析日の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日前以降のデータ</a:t>
            </a:r>
            <a:endParaRPr kumimoji="1" lang="en-US" altLang="ja-JP" sz="1200" dirty="0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BE79F5FD-BE27-3594-AEE3-4B42798CE78C}"/>
              </a:ext>
            </a:extLst>
          </p:cNvPr>
          <p:cNvSpPr/>
          <p:nvPr/>
        </p:nvSpPr>
        <p:spPr>
          <a:xfrm>
            <a:off x="1120726" y="4923693"/>
            <a:ext cx="1202822" cy="581485"/>
          </a:xfrm>
          <a:prstGeom prst="wedgeRoundRectCallout">
            <a:avLst>
              <a:gd name="adj1" fmla="val 65069"/>
              <a:gd name="adj2" fmla="val 58023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5</a:t>
            </a:r>
            <a:r>
              <a:rPr kumimoji="1" lang="ja-JP" altLang="en-US" sz="1600" dirty="0">
                <a:solidFill>
                  <a:schemeClr val="tx1"/>
                </a:solidFill>
              </a:rPr>
              <a:t>ページ</a:t>
            </a:r>
            <a:r>
              <a:rPr lang="ja-JP" altLang="en-US" sz="1600" dirty="0">
                <a:solidFill>
                  <a:schemeClr val="tx1"/>
                </a:solidFill>
              </a:rPr>
              <a:t>目で</a:t>
            </a:r>
            <a:r>
              <a:rPr kumimoji="1" lang="ja-JP" altLang="en-US" sz="1600" dirty="0">
                <a:solidFill>
                  <a:schemeClr val="tx1"/>
                </a:solidFill>
              </a:rPr>
              <a:t>相談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E301ABA-F9A8-7726-104D-F3B178CB1126}"/>
              </a:ext>
            </a:extLst>
          </p:cNvPr>
          <p:cNvSpPr/>
          <p:nvPr/>
        </p:nvSpPr>
        <p:spPr>
          <a:xfrm>
            <a:off x="5241276" y="3363687"/>
            <a:ext cx="1900422" cy="379367"/>
          </a:xfrm>
          <a:prstGeom prst="wedgeRoundRectCallout">
            <a:avLst>
              <a:gd name="adj1" fmla="val -61493"/>
              <a:gd name="adj2" fmla="val -2903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4</a:t>
            </a:r>
            <a:r>
              <a:rPr kumimoji="1" lang="ja-JP" altLang="en-US" sz="1600" dirty="0">
                <a:solidFill>
                  <a:schemeClr val="tx1"/>
                </a:solidFill>
              </a:rPr>
              <a:t>ページ</a:t>
            </a:r>
            <a:r>
              <a:rPr lang="ja-JP" altLang="en-US" sz="1600" dirty="0">
                <a:solidFill>
                  <a:schemeClr val="tx1"/>
                </a:solidFill>
              </a:rPr>
              <a:t>目で相談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90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9C0723A-37F8-8A5B-F9D6-8FD8C22AE0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59871D-D82C-116A-287F-56560C6ADD9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要因粒度や表現について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C28DFD-9D5C-EB38-0418-07E986FE6B6C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204DAA3-8CAC-908C-4C5B-4294A5FA8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69302"/>
              </p:ext>
            </p:extLst>
          </p:nvPr>
        </p:nvGraphicFramePr>
        <p:xfrm>
          <a:off x="443077" y="767396"/>
          <a:ext cx="11341554" cy="3406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841">
                  <a:extLst>
                    <a:ext uri="{9D8B030D-6E8A-4147-A177-3AD203B41FA5}">
                      <a16:colId xmlns:a16="http://schemas.microsoft.com/office/drawing/2014/main" val="1186658803"/>
                    </a:ext>
                  </a:extLst>
                </a:gridCol>
                <a:gridCol w="5535691">
                  <a:extLst>
                    <a:ext uri="{9D8B030D-6E8A-4147-A177-3AD203B41FA5}">
                      <a16:colId xmlns:a16="http://schemas.microsoft.com/office/drawing/2014/main" val="1668638597"/>
                    </a:ext>
                  </a:extLst>
                </a:gridCol>
                <a:gridCol w="4950022">
                  <a:extLst>
                    <a:ext uri="{9D8B030D-6E8A-4147-A177-3AD203B41FA5}">
                      <a16:colId xmlns:a16="http://schemas.microsoft.com/office/drawing/2014/main" val="1138656750"/>
                    </a:ext>
                  </a:extLst>
                </a:gridCol>
              </a:tblGrid>
              <a:tr h="3890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rgbClr val="FFFFCC"/>
                          </a:solidFill>
                        </a:rPr>
                        <a:t>大要因（上期対象）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小要因（上期対象外）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406383"/>
                  </a:ext>
                </a:extLst>
              </a:tr>
              <a:tr h="311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</a:rPr>
                        <a:t>発注かんばん数が少ない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かんばん増減数、回収かんばん数、廃却かんばん数など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058021"/>
                  </a:ext>
                </a:extLst>
              </a:tr>
              <a:tr h="311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</a:rPr>
                        <a:t>計画組立生産台数が少ない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流動機種の比率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494046"/>
                  </a:ext>
                </a:extLst>
              </a:tr>
              <a:tr h="311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➂</a:t>
                      </a:r>
                      <a:endParaRPr kumimoji="1" lang="en-US" altLang="ja-JP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</a:rPr>
                        <a:t>組立生産稼働率が高い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ライン停止時間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33321"/>
                  </a:ext>
                </a:extLst>
              </a:tr>
              <a:tr h="14590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</a:rPr>
                        <a:t>間口の充足率が高い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各間口毎の充足率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495904"/>
                  </a:ext>
                </a:extLst>
              </a:tr>
              <a:tr h="311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</a:rPr>
                        <a:t>部品置き場で滞留している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人が少ないから入庫が遅れている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79672"/>
                  </a:ext>
                </a:extLst>
              </a:tr>
              <a:tr h="311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</a:rPr>
                        <a:t>定期便にモノがない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転送レーンで滞留、後詰め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444879"/>
                  </a:ext>
                </a:extLst>
              </a:tr>
              <a:tr h="311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</a:rPr>
                        <a:t>仕入先の未納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仕入先でライン停止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48654"/>
                  </a:ext>
                </a:extLst>
              </a:tr>
              <a:tr h="311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</a:rPr>
                        <a:t>仕入先便の到着遅れ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交通渋滞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186396"/>
                  </a:ext>
                </a:extLst>
              </a:tr>
              <a:tr h="311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</a:rPr>
                        <a:t>定期便の出発遅れ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荷役時間の延長、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hogehoge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057098"/>
                  </a:ext>
                </a:extLst>
              </a:tr>
            </a:tbl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16FF3F-B282-32B0-2953-5D096DAD2EF2}"/>
              </a:ext>
            </a:extLst>
          </p:cNvPr>
          <p:cNvSpPr/>
          <p:nvPr/>
        </p:nvSpPr>
        <p:spPr>
          <a:xfrm>
            <a:off x="443077" y="4316422"/>
            <a:ext cx="9235179" cy="2088574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tx1"/>
                </a:solidFill>
              </a:rPr>
              <a:t>●本日確認したいこと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・</a:t>
            </a:r>
            <a:r>
              <a:rPr lang="en-US" altLang="ja-JP" sz="1600" b="1" dirty="0">
                <a:solidFill>
                  <a:schemeClr val="tx1"/>
                </a:solidFill>
              </a:rPr>
              <a:t>9</a:t>
            </a:r>
            <a:r>
              <a:rPr lang="ja-JP" altLang="en-US" sz="1600" b="1" dirty="0">
                <a:solidFill>
                  <a:schemeClr val="tx1"/>
                </a:solidFill>
              </a:rPr>
              <a:t>要因で問題ないか（整備課メンバーと</a:t>
            </a:r>
            <a:r>
              <a:rPr lang="en-US" altLang="ja-JP" sz="1600" b="1" dirty="0">
                <a:solidFill>
                  <a:schemeClr val="tx1"/>
                </a:solidFill>
              </a:rPr>
              <a:t>DS</a:t>
            </a:r>
            <a:r>
              <a:rPr lang="ja-JP" altLang="en-US" sz="1600" b="1" dirty="0">
                <a:solidFill>
                  <a:schemeClr val="tx1"/>
                </a:solidFill>
              </a:rPr>
              <a:t>部で意味が一致するか確認させて頂きたい）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●懸念点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・</a:t>
            </a:r>
            <a:r>
              <a:rPr lang="en-US" altLang="ja-JP" sz="1600" b="1" dirty="0">
                <a:solidFill>
                  <a:schemeClr val="tx1"/>
                </a:solidFill>
              </a:rPr>
              <a:t>9</a:t>
            </a:r>
            <a:r>
              <a:rPr lang="ja-JP" altLang="en-US" sz="1600" b="1" dirty="0">
                <a:solidFill>
                  <a:schemeClr val="tx1"/>
                </a:solidFill>
              </a:rPr>
              <a:t>個の要因がすべて真因ではないかもしれない。➀～⑨の要因が互いに関係している</a:t>
            </a:r>
            <a:br>
              <a:rPr lang="en-US" altLang="ja-JP" sz="1600" b="1" dirty="0">
                <a:solidFill>
                  <a:schemeClr val="tx1"/>
                </a:solidFill>
              </a:rPr>
            </a:br>
            <a:r>
              <a:rPr lang="en-US" altLang="ja-JP" sz="1600" b="1" dirty="0">
                <a:solidFill>
                  <a:schemeClr val="tx1"/>
                </a:solidFill>
              </a:rPr>
              <a:t>   </a:t>
            </a:r>
            <a:r>
              <a:rPr lang="ja-JP" altLang="en-US" sz="1600" b="1" dirty="0">
                <a:solidFill>
                  <a:schemeClr val="tx1"/>
                </a:solidFill>
              </a:rPr>
              <a:t>分析として嬉しくない可能性があるのでは。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　例：発注かんばん数が多いから　→　間口の充足率が高くなる　</a:t>
            </a:r>
            <a:endParaRPr lang="en-US" altLang="ja-JP" sz="1600" b="1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15F6D9A-4D00-6116-B08C-001615540BF2}"/>
              </a:ext>
            </a:extLst>
          </p:cNvPr>
          <p:cNvSpPr txBox="1"/>
          <p:nvPr/>
        </p:nvSpPr>
        <p:spPr>
          <a:xfrm>
            <a:off x="9941169" y="4173979"/>
            <a:ext cx="18077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 dirty="0"/>
              <a:t>在庫減側のみ記載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5812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218F702-468C-9080-2FA0-E4CFCB49E0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dirty="0"/>
              <a:t>要因分析の結果はランキング表示できる</a:t>
            </a:r>
            <a:endParaRPr kumimoji="1" lang="ja-JP" altLang="en-US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E868C1-94B2-B337-DA56-7C388FEE296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1. </a:t>
            </a:r>
            <a:r>
              <a:rPr lang="ja-JP" altLang="en-US" dirty="0"/>
              <a:t>精度</a:t>
            </a:r>
            <a:r>
              <a:rPr kumimoji="1" lang="ja-JP" altLang="en-US" dirty="0"/>
              <a:t>評価方法と目標精度について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44DBEC-ADB3-CDBF-8E17-B8E10831CEB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D20F790-4DB2-B70F-BCF3-15F8DB6A3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737560"/>
              </p:ext>
            </p:extLst>
          </p:nvPr>
        </p:nvGraphicFramePr>
        <p:xfrm>
          <a:off x="443077" y="1336430"/>
          <a:ext cx="3570905" cy="5068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092">
                  <a:extLst>
                    <a:ext uri="{9D8B030D-6E8A-4147-A177-3AD203B41FA5}">
                      <a16:colId xmlns:a16="http://schemas.microsoft.com/office/drawing/2014/main" val="221869206"/>
                    </a:ext>
                  </a:extLst>
                </a:gridCol>
                <a:gridCol w="1692813">
                  <a:extLst>
                    <a:ext uri="{9D8B030D-6E8A-4147-A177-3AD203B41FA5}">
                      <a16:colId xmlns:a16="http://schemas.microsoft.com/office/drawing/2014/main" val="825894398"/>
                    </a:ext>
                  </a:extLst>
                </a:gridCol>
              </a:tblGrid>
              <a:tr h="5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ランキング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021279"/>
                  </a:ext>
                </a:extLst>
              </a:tr>
              <a:tr h="5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351376"/>
                  </a:ext>
                </a:extLst>
              </a:tr>
              <a:tr h="5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168832"/>
                  </a:ext>
                </a:extLst>
              </a:tr>
              <a:tr h="5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３位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920698"/>
                  </a:ext>
                </a:extLst>
              </a:tr>
              <a:tr h="5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４位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141736"/>
                  </a:ext>
                </a:extLst>
              </a:tr>
              <a:tr h="5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643486"/>
                  </a:ext>
                </a:extLst>
              </a:tr>
              <a:tr h="5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６位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664559"/>
                  </a:ext>
                </a:extLst>
              </a:tr>
              <a:tr h="5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７位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055331"/>
                  </a:ext>
                </a:extLst>
              </a:tr>
              <a:tr h="5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８位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566476"/>
                  </a:ext>
                </a:extLst>
              </a:tr>
              <a:tr h="5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９位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797033"/>
                  </a:ext>
                </a:extLst>
              </a:tr>
            </a:tbl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2DDFAC4-A5B0-1FDE-9073-C1F6341B47E7}"/>
              </a:ext>
            </a:extLst>
          </p:cNvPr>
          <p:cNvCxnSpPr>
            <a:cxnSpLocks/>
          </p:cNvCxnSpPr>
          <p:nvPr/>
        </p:nvCxnSpPr>
        <p:spPr>
          <a:xfrm>
            <a:off x="4389120" y="1885070"/>
            <a:ext cx="0" cy="1397392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E3F26C-8926-D20A-66EF-BBAEF1F1C537}"/>
              </a:ext>
            </a:extLst>
          </p:cNvPr>
          <p:cNvSpPr/>
          <p:nvPr/>
        </p:nvSpPr>
        <p:spPr>
          <a:xfrm>
            <a:off x="443077" y="1885070"/>
            <a:ext cx="3570904" cy="147041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348E91-3006-9B71-948A-3B6273955B52}"/>
              </a:ext>
            </a:extLst>
          </p:cNvPr>
          <p:cNvSpPr txBox="1"/>
          <p:nvPr/>
        </p:nvSpPr>
        <p:spPr>
          <a:xfrm>
            <a:off x="4671201" y="2260600"/>
            <a:ext cx="3506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上位</a:t>
            </a:r>
            <a:r>
              <a:rPr lang="en-US" altLang="ja-JP" dirty="0"/>
              <a:t>3</a:t>
            </a:r>
            <a:r>
              <a:rPr lang="ja-JP" altLang="en-US" dirty="0"/>
              <a:t>位（上位</a:t>
            </a:r>
            <a:r>
              <a:rPr lang="en-US" altLang="ja-JP" dirty="0"/>
              <a:t>30%</a:t>
            </a:r>
            <a:r>
              <a:rPr lang="ja-JP" altLang="en-US" dirty="0"/>
              <a:t>）に正解要因が含まれるかで評価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4E8EE85-1183-452D-E4DF-8616B74D9A32}"/>
              </a:ext>
            </a:extLst>
          </p:cNvPr>
          <p:cNvSpPr txBox="1"/>
          <p:nvPr/>
        </p:nvSpPr>
        <p:spPr>
          <a:xfrm>
            <a:off x="9697330" y="2399099"/>
            <a:ext cx="1445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80%</a:t>
            </a:r>
            <a:endParaRPr lang="ja-JP" altLang="en-US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E793577A-9A11-2B5B-A23C-5CE1B88D6878}"/>
              </a:ext>
            </a:extLst>
          </p:cNvPr>
          <p:cNvSpPr/>
          <p:nvPr/>
        </p:nvSpPr>
        <p:spPr>
          <a:xfrm>
            <a:off x="8721788" y="2399099"/>
            <a:ext cx="431047" cy="369332"/>
          </a:xfrm>
          <a:prstGeom prst="rightArrow">
            <a:avLst>
              <a:gd name="adj1" fmla="val 50000"/>
              <a:gd name="adj2" fmla="val 451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AAEA01D2-4ED9-3A16-5911-669617B348A7}"/>
              </a:ext>
            </a:extLst>
          </p:cNvPr>
          <p:cNvSpPr/>
          <p:nvPr/>
        </p:nvSpPr>
        <p:spPr>
          <a:xfrm>
            <a:off x="4764259" y="1754927"/>
            <a:ext cx="3413035" cy="387831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精度評価</a:t>
            </a:r>
          </a:p>
        </p:txBody>
      </p:sp>
      <p:sp>
        <p:nvSpPr>
          <p:cNvPr id="28" name="フローチャート: 代替処理 27">
            <a:extLst>
              <a:ext uri="{FF2B5EF4-FFF2-40B4-BE49-F238E27FC236}">
                <a16:creationId xmlns:a16="http://schemas.microsoft.com/office/drawing/2014/main" id="{90B9F65F-70C7-AB09-03DE-0AF3052E15F2}"/>
              </a:ext>
            </a:extLst>
          </p:cNvPr>
          <p:cNvSpPr/>
          <p:nvPr/>
        </p:nvSpPr>
        <p:spPr>
          <a:xfrm>
            <a:off x="9554017" y="1754926"/>
            <a:ext cx="1619256" cy="387831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目標精度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BF25BB-E69B-9589-57EC-2F06BFA70977}"/>
              </a:ext>
            </a:extLst>
          </p:cNvPr>
          <p:cNvSpPr/>
          <p:nvPr/>
        </p:nvSpPr>
        <p:spPr>
          <a:xfrm>
            <a:off x="4764260" y="4436012"/>
            <a:ext cx="6378674" cy="1706880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>
                <a:solidFill>
                  <a:schemeClr val="tx1"/>
                </a:solidFill>
              </a:rPr>
              <a:t>上期末（</a:t>
            </a:r>
            <a:r>
              <a:rPr lang="en-US" altLang="ja-JP" sz="2400" b="1" dirty="0">
                <a:solidFill>
                  <a:schemeClr val="tx1"/>
                </a:solidFill>
              </a:rPr>
              <a:t>DS</a:t>
            </a:r>
            <a:r>
              <a:rPr lang="ja-JP" altLang="en-US" sz="2400" b="1" dirty="0">
                <a:solidFill>
                  <a:schemeClr val="tx1"/>
                </a:solidFill>
              </a:rPr>
              <a:t>部案）</a:t>
            </a:r>
            <a:endParaRPr lang="en-US" altLang="ja-JP" sz="2400" b="1" dirty="0">
              <a:solidFill>
                <a:schemeClr val="tx1"/>
              </a:solidFill>
            </a:endParaRPr>
          </a:p>
          <a:p>
            <a:r>
              <a:rPr lang="ja-JP" altLang="en-US" sz="2400" b="1" dirty="0">
                <a:solidFill>
                  <a:schemeClr val="tx1"/>
                </a:solidFill>
              </a:rPr>
              <a:t>・正解ライン：上位</a:t>
            </a:r>
            <a:r>
              <a:rPr lang="en-US" altLang="ja-JP" sz="2400" b="1" dirty="0">
                <a:solidFill>
                  <a:schemeClr val="tx1"/>
                </a:solidFill>
              </a:rPr>
              <a:t>30%</a:t>
            </a:r>
            <a:r>
              <a:rPr lang="ja-JP" altLang="en-US" sz="2400" b="1" dirty="0">
                <a:solidFill>
                  <a:schemeClr val="tx1"/>
                </a:solidFill>
              </a:rPr>
              <a:t>以内</a:t>
            </a:r>
            <a:endParaRPr lang="en-US" altLang="ja-JP" sz="2400" b="1" dirty="0">
              <a:solidFill>
                <a:schemeClr val="tx1"/>
              </a:solidFill>
            </a:endParaRPr>
          </a:p>
          <a:p>
            <a:r>
              <a:rPr lang="ja-JP" altLang="en-US" sz="2400" b="1" dirty="0">
                <a:solidFill>
                  <a:schemeClr val="tx1"/>
                </a:solidFill>
              </a:rPr>
              <a:t>・目標精度：</a:t>
            </a:r>
            <a:r>
              <a:rPr lang="en-US" altLang="ja-JP" sz="2400" b="1" dirty="0">
                <a:solidFill>
                  <a:schemeClr val="tx1"/>
                </a:solidFill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266557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4D0896E-BDD8-D0E6-60BE-8F4F873A06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F232BA-F066-1196-E7EA-ECB2BB75FA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 </a:t>
            </a:r>
            <a:r>
              <a:rPr lang="ja-JP" altLang="en-US" dirty="0"/>
              <a:t>トライ用アプリの要件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2F1722-0245-601F-F921-DB64F35400F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8FB11D62-D40F-1662-C60E-3D29021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92927"/>
              </p:ext>
            </p:extLst>
          </p:nvPr>
        </p:nvGraphicFramePr>
        <p:xfrm>
          <a:off x="443076" y="767397"/>
          <a:ext cx="1134155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149">
                  <a:extLst>
                    <a:ext uri="{9D8B030D-6E8A-4147-A177-3AD203B41FA5}">
                      <a16:colId xmlns:a16="http://schemas.microsoft.com/office/drawing/2014/main" val="1668638597"/>
                    </a:ext>
                  </a:extLst>
                </a:gridCol>
                <a:gridCol w="9313406">
                  <a:extLst>
                    <a:ext uri="{9D8B030D-6E8A-4147-A177-3AD203B41FA5}">
                      <a16:colId xmlns:a16="http://schemas.microsoft.com/office/drawing/2014/main" val="1138656750"/>
                    </a:ext>
                  </a:extLst>
                </a:gridCol>
              </a:tblGrid>
              <a:tr h="362586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5W1H+Do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06383"/>
                  </a:ext>
                </a:extLst>
              </a:tr>
              <a:tr h="362586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When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集荷欠品を要因を調べる時（頻度：</a:t>
                      </a:r>
                      <a:r>
                        <a:rPr kumimoji="1" lang="en-US" altLang="ja-JP" sz="2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kumimoji="1" lang="ja-JP" altLang="en-US" sz="2000" b="1" dirty="0">
                          <a:solidFill>
                            <a:srgbClr val="FF0000"/>
                          </a:solidFill>
                        </a:rPr>
                        <a:t>回程度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/1week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58021"/>
                  </a:ext>
                </a:extLst>
              </a:tr>
              <a:tr h="362586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Who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職長、班長、ライン外、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kumimoji="1" lang="ja-JP" altLang="en-US" sz="2000" b="1" dirty="0">
                          <a:solidFill>
                            <a:srgbClr val="FF0000"/>
                          </a:solidFill>
                        </a:rPr>
                        <a:t>１台（昼夜共通？）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94046"/>
                  </a:ext>
                </a:extLst>
              </a:tr>
              <a:tr h="362586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Where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利用場所：第一工場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3321"/>
                  </a:ext>
                </a:extLst>
              </a:tr>
              <a:tr h="362586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What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集荷欠品の要因を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495904"/>
                  </a:ext>
                </a:extLst>
              </a:tr>
              <a:tr h="36649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Why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トライ活用（精度検証）のために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9672"/>
                  </a:ext>
                </a:extLst>
              </a:tr>
              <a:tr h="362586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How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OAPC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を使って：</a:t>
                      </a:r>
                      <a:r>
                        <a:rPr kumimoji="1" lang="ja-JP" altLang="en-US" sz="2000" b="1" dirty="0">
                          <a:solidFill>
                            <a:srgbClr val="FF0000"/>
                          </a:solidFill>
                        </a:rPr>
                        <a:t>現場</a:t>
                      </a:r>
                      <a:r>
                        <a:rPr kumimoji="1" lang="en-US" altLang="ja-JP" sz="2000" b="1" dirty="0">
                          <a:solidFill>
                            <a:srgbClr val="FF0000"/>
                          </a:solidFill>
                        </a:rPr>
                        <a:t>PC</a:t>
                      </a:r>
                      <a:r>
                        <a:rPr kumimoji="1" lang="ja-JP" altLang="en-US" sz="20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2000" b="1" dirty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kumimoji="1" lang="ja-JP" altLang="en-US" sz="2000" b="1" dirty="0">
                          <a:solidFill>
                            <a:srgbClr val="FF0000"/>
                          </a:solidFill>
                        </a:rPr>
                        <a:t> もの革さん</a:t>
                      </a:r>
                      <a:r>
                        <a:rPr kumimoji="1" lang="en-US" altLang="ja-JP" sz="2000" b="1" dirty="0">
                          <a:solidFill>
                            <a:srgbClr val="FF0000"/>
                          </a:solidFill>
                        </a:rPr>
                        <a:t>PC</a:t>
                      </a:r>
                      <a:endParaRPr kumimoji="1" lang="ja-JP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444879"/>
                  </a:ext>
                </a:extLst>
              </a:tr>
              <a:tr h="641498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Do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過去のデータ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に対しては、実行できる状態</a:t>
                      </a:r>
                      <a:endParaRPr kumimoji="1" lang="en-US" altLang="ja-JP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000" u="none" dirty="0">
                          <a:solidFill>
                            <a:schemeClr val="tx1"/>
                          </a:solidFill>
                        </a:rPr>
                        <a:t>精度</a:t>
                      </a:r>
                      <a:r>
                        <a:rPr kumimoji="1" lang="en-US" altLang="ja-JP" sz="2000" u="none" dirty="0">
                          <a:solidFill>
                            <a:schemeClr val="tx1"/>
                          </a:solidFill>
                        </a:rPr>
                        <a:t>80%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で分析・結果表示ができる状態</a:t>
                      </a:r>
                      <a:endParaRPr kumimoji="1" lang="en-US" altLang="ja-JP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48654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5C99F9-783D-F47B-229F-0CEF8F5C8197}"/>
              </a:ext>
            </a:extLst>
          </p:cNvPr>
          <p:cNvSpPr/>
          <p:nvPr/>
        </p:nvSpPr>
        <p:spPr>
          <a:xfrm>
            <a:off x="6455553" y="137703"/>
            <a:ext cx="5293369" cy="539034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tx1"/>
                </a:solidFill>
              </a:rPr>
              <a:t>アプリの要件について認識合わせさせて頂きたい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DD971AA5-ED79-DC9B-7A3B-C54640A0D948}"/>
              </a:ext>
            </a:extLst>
          </p:cNvPr>
          <p:cNvSpPr/>
          <p:nvPr/>
        </p:nvSpPr>
        <p:spPr>
          <a:xfrm>
            <a:off x="2478662" y="4441640"/>
            <a:ext cx="4111254" cy="407039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Lv1. </a:t>
            </a:r>
            <a:r>
              <a:rPr kumimoji="1" lang="ja-JP" altLang="en-US" sz="1600" dirty="0"/>
              <a:t>トライ開発時（上期）</a:t>
            </a:r>
          </a:p>
        </p:txBody>
      </p:sp>
      <p:sp>
        <p:nvSpPr>
          <p:cNvPr id="5" name="矢印: 山形 4">
            <a:extLst>
              <a:ext uri="{FF2B5EF4-FFF2-40B4-BE49-F238E27FC236}">
                <a16:creationId xmlns:a16="http://schemas.microsoft.com/office/drawing/2014/main" id="{F468FC99-DEB1-7B21-C481-B9F9A6CBC87D}"/>
              </a:ext>
            </a:extLst>
          </p:cNvPr>
          <p:cNvSpPr/>
          <p:nvPr/>
        </p:nvSpPr>
        <p:spPr>
          <a:xfrm>
            <a:off x="6469620" y="4441640"/>
            <a:ext cx="3767388" cy="407039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Lv2. </a:t>
            </a:r>
            <a:r>
              <a:rPr lang="ja-JP" altLang="en-US" sz="1600" dirty="0">
                <a:solidFill>
                  <a:schemeClr val="bg1"/>
                </a:solidFill>
              </a:rPr>
              <a:t>本番開発時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FD5BE8-EF0D-7E7D-BEE3-45CFA74D6C86}"/>
              </a:ext>
            </a:extLst>
          </p:cNvPr>
          <p:cNvSpPr txBox="1"/>
          <p:nvPr/>
        </p:nvSpPr>
        <p:spPr>
          <a:xfrm>
            <a:off x="9292092" y="3980838"/>
            <a:ext cx="24925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 dirty="0"/>
              <a:t>：分析日の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日前以降のデータ</a:t>
            </a:r>
            <a:endParaRPr kumimoji="1" lang="en-US" altLang="ja-JP" sz="1200" dirty="0"/>
          </a:p>
        </p:txBody>
      </p:sp>
      <p:pic>
        <p:nvPicPr>
          <p:cNvPr id="2050" name="Picture 2" descr="会社で働く人のイラスト（男性） | かわいいフリー素材集 いらすとや">
            <a:extLst>
              <a:ext uri="{FF2B5EF4-FFF2-40B4-BE49-F238E27FC236}">
                <a16:creationId xmlns:a16="http://schemas.microsoft.com/office/drawing/2014/main" id="{F95B9B67-84EB-EBC3-CA0B-BA2F72F7D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64" y="5467631"/>
            <a:ext cx="873369" cy="87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会社で働く人のイラスト（男性） | かわいいフリー素材集 いらすとや">
            <a:extLst>
              <a:ext uri="{FF2B5EF4-FFF2-40B4-BE49-F238E27FC236}">
                <a16:creationId xmlns:a16="http://schemas.microsoft.com/office/drawing/2014/main" id="{B4A33B54-78F4-C480-DE85-2CF037B5A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259" y="5467627"/>
            <a:ext cx="873369" cy="87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0F4772F7-95A4-407F-D631-EF82381EA527}"/>
              </a:ext>
            </a:extLst>
          </p:cNvPr>
          <p:cNvSpPr/>
          <p:nvPr/>
        </p:nvSpPr>
        <p:spPr>
          <a:xfrm>
            <a:off x="3500175" y="5467627"/>
            <a:ext cx="482991" cy="382634"/>
          </a:xfrm>
          <a:prstGeom prst="wedgeRoundRectCallout">
            <a:avLst>
              <a:gd name="adj1" fmla="val -43397"/>
              <a:gd name="adj2" fmla="val 88674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4" name="Picture 6" descr="人工知能・AIのイラスト | かわいいフリー素材集 いらすとや">
            <a:extLst>
              <a:ext uri="{FF2B5EF4-FFF2-40B4-BE49-F238E27FC236}">
                <a16:creationId xmlns:a16="http://schemas.microsoft.com/office/drawing/2014/main" id="{09EC42DD-A6A7-A3A2-17A3-7EAF1CEDE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87" y="5492573"/>
            <a:ext cx="381366" cy="33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07D54152-B06A-FDB7-6AAB-FC4DD29064F2}"/>
              </a:ext>
            </a:extLst>
          </p:cNvPr>
          <p:cNvSpPr/>
          <p:nvPr/>
        </p:nvSpPr>
        <p:spPr>
          <a:xfrm>
            <a:off x="4988132" y="5488748"/>
            <a:ext cx="482991" cy="382634"/>
          </a:xfrm>
          <a:prstGeom prst="wedgeRoundRectCallout">
            <a:avLst>
              <a:gd name="adj1" fmla="val -43397"/>
              <a:gd name="adj2" fmla="val 88674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6" descr="人工知能・AIのイラスト | かわいいフリー素材集 いらすとや">
            <a:extLst>
              <a:ext uri="{FF2B5EF4-FFF2-40B4-BE49-F238E27FC236}">
                <a16:creationId xmlns:a16="http://schemas.microsoft.com/office/drawing/2014/main" id="{9550CE94-EC0F-5F91-A722-751B80CA4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944" y="5513694"/>
            <a:ext cx="381366" cy="33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クラウドコンピューティングのイラスト | かわいいフリー素材集 いらすとや">
            <a:extLst>
              <a:ext uri="{FF2B5EF4-FFF2-40B4-BE49-F238E27FC236}">
                <a16:creationId xmlns:a16="http://schemas.microsoft.com/office/drawing/2014/main" id="{D704F15E-A926-DBA6-DB28-4617C3DC78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4188"/>
          <a:stretch/>
        </p:blipFill>
        <p:spPr bwMode="auto">
          <a:xfrm>
            <a:off x="7486373" y="5098477"/>
            <a:ext cx="1168467" cy="56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会社で働く人のイラスト（男性） | かわいいフリー素材集 いらすとや">
            <a:extLst>
              <a:ext uri="{FF2B5EF4-FFF2-40B4-BE49-F238E27FC236}">
                <a16:creationId xmlns:a16="http://schemas.microsoft.com/office/drawing/2014/main" id="{F59D5690-76FC-6C00-6B35-E385E7FD1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40" y="5459769"/>
            <a:ext cx="873369" cy="87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会社で働く人のイラスト（男性） | かわいいフリー素材集 いらすとや">
            <a:extLst>
              <a:ext uri="{FF2B5EF4-FFF2-40B4-BE49-F238E27FC236}">
                <a16:creationId xmlns:a16="http://schemas.microsoft.com/office/drawing/2014/main" id="{1F99BC85-E1BC-3C75-6EF6-E53A91948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841" y="5467626"/>
            <a:ext cx="873369" cy="87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25EC3AD-93AD-8FDE-4B7C-65111096D2D4}"/>
              </a:ext>
            </a:extLst>
          </p:cNvPr>
          <p:cNvCxnSpPr/>
          <p:nvPr/>
        </p:nvCxnSpPr>
        <p:spPr>
          <a:xfrm flipV="1">
            <a:off x="7418363" y="5513694"/>
            <a:ext cx="242646" cy="16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C765EFE-0E38-410A-B4C9-5DF479407A1C}"/>
              </a:ext>
            </a:extLst>
          </p:cNvPr>
          <p:cNvCxnSpPr>
            <a:cxnSpLocks/>
          </p:cNvCxnSpPr>
          <p:nvPr/>
        </p:nvCxnSpPr>
        <p:spPr>
          <a:xfrm flipH="1" flipV="1">
            <a:off x="8489830" y="5453732"/>
            <a:ext cx="165010" cy="1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0874F4BA-A785-A734-BF22-353B0C06F6D5}"/>
              </a:ext>
            </a:extLst>
          </p:cNvPr>
          <p:cNvSpPr/>
          <p:nvPr/>
        </p:nvSpPr>
        <p:spPr>
          <a:xfrm>
            <a:off x="8311959" y="4939338"/>
            <a:ext cx="482991" cy="382634"/>
          </a:xfrm>
          <a:prstGeom prst="wedgeRoundRectCallout">
            <a:avLst>
              <a:gd name="adj1" fmla="val -54076"/>
              <a:gd name="adj2" fmla="val 71517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Picture 6" descr="人工知能・AIのイラスト | かわいいフリー素材集 いらすとや">
            <a:extLst>
              <a:ext uri="{FF2B5EF4-FFF2-40B4-BE49-F238E27FC236}">
                <a16:creationId xmlns:a16="http://schemas.microsoft.com/office/drawing/2014/main" id="{D0B24641-03FC-3774-26BC-9897E7D51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771" y="4964284"/>
            <a:ext cx="381366" cy="33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166F83-F501-EF11-3933-03BA8E1C2454}"/>
              </a:ext>
            </a:extLst>
          </p:cNvPr>
          <p:cNvSpPr txBox="1"/>
          <p:nvPr/>
        </p:nvSpPr>
        <p:spPr>
          <a:xfrm>
            <a:off x="3768933" y="5034851"/>
            <a:ext cx="18804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ローカル</a:t>
            </a:r>
            <a:r>
              <a:rPr lang="en-US" altLang="ja-JP" sz="1400" dirty="0"/>
              <a:t>PC</a:t>
            </a:r>
            <a:r>
              <a:rPr lang="ja-JP" altLang="en-US" sz="1400" dirty="0"/>
              <a:t>上で動作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E2C6649-5730-560D-0924-B45BF5BC3F01}"/>
              </a:ext>
            </a:extLst>
          </p:cNvPr>
          <p:cNvSpPr txBox="1"/>
          <p:nvPr/>
        </p:nvSpPr>
        <p:spPr>
          <a:xfrm>
            <a:off x="9185424" y="5252083"/>
            <a:ext cx="1880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クラウド上？で動作</a:t>
            </a:r>
            <a:endParaRPr lang="en-US" altLang="ja-JP" sz="1400" dirty="0"/>
          </a:p>
          <a:p>
            <a:r>
              <a:rPr lang="ja-JP" altLang="en-US" sz="1400" dirty="0"/>
              <a:t>（要件次第）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50ACAB37-9B14-0299-27B8-F97EE94783CC}"/>
              </a:ext>
            </a:extLst>
          </p:cNvPr>
          <p:cNvSpPr/>
          <p:nvPr/>
        </p:nvSpPr>
        <p:spPr>
          <a:xfrm>
            <a:off x="9893498" y="1238275"/>
            <a:ext cx="1810137" cy="2752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データアクセス</a:t>
            </a:r>
            <a:r>
              <a:rPr kumimoji="1" lang="ja-JP" altLang="en-US" sz="1000" dirty="0"/>
              <a:t>負荷確認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D885AB82-E684-ED45-13BE-8ECF8EEB15CC}"/>
              </a:ext>
            </a:extLst>
          </p:cNvPr>
          <p:cNvSpPr/>
          <p:nvPr/>
        </p:nvSpPr>
        <p:spPr>
          <a:xfrm>
            <a:off x="9893498" y="1612716"/>
            <a:ext cx="1810137" cy="2752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ユーザ数確認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401C3D5C-7D40-FA2C-15EF-186C809336F8}"/>
              </a:ext>
            </a:extLst>
          </p:cNvPr>
          <p:cNvSpPr/>
          <p:nvPr/>
        </p:nvSpPr>
        <p:spPr>
          <a:xfrm>
            <a:off x="9893497" y="2016433"/>
            <a:ext cx="1810137" cy="2752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テスト環境確認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CF8A6342-5832-F3F0-A77D-50642A96A3DE}"/>
              </a:ext>
            </a:extLst>
          </p:cNvPr>
          <p:cNvSpPr/>
          <p:nvPr/>
        </p:nvSpPr>
        <p:spPr>
          <a:xfrm>
            <a:off x="9893496" y="3232147"/>
            <a:ext cx="1810137" cy="2752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実行環境</a:t>
            </a:r>
            <a:r>
              <a:rPr kumimoji="1" lang="ja-JP" altLang="en-US" sz="1000" dirty="0"/>
              <a:t>確認</a:t>
            </a:r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4DA1FC48-5F3A-2EC3-996C-5630DAE80132}"/>
              </a:ext>
            </a:extLst>
          </p:cNvPr>
          <p:cNvSpPr/>
          <p:nvPr/>
        </p:nvSpPr>
        <p:spPr>
          <a:xfrm>
            <a:off x="239773" y="5252083"/>
            <a:ext cx="2282697" cy="1008167"/>
          </a:xfrm>
          <a:prstGeom prst="wedgeRoundRectCallout">
            <a:avLst>
              <a:gd name="adj1" fmla="val 66172"/>
              <a:gd name="adj2" fmla="val 5608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OAPC</a:t>
            </a:r>
            <a:r>
              <a:rPr kumimoji="1" lang="ja-JP" altLang="en-US" sz="1400" dirty="0">
                <a:solidFill>
                  <a:schemeClr val="tx1"/>
                </a:solidFill>
              </a:rPr>
              <a:t>上で動かすことを考えているため、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>
                <a:solidFill>
                  <a:schemeClr val="tx1"/>
                </a:solidFill>
              </a:rPr>
              <a:t>PC</a:t>
            </a:r>
            <a:r>
              <a:rPr lang="ja-JP" altLang="en-US" sz="1400" dirty="0">
                <a:solidFill>
                  <a:schemeClr val="tx1"/>
                </a:solidFill>
              </a:rPr>
              <a:t>スペックを確認したい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BC5D2AF-8971-6847-BB0A-DBC93EC32ECC}"/>
              </a:ext>
            </a:extLst>
          </p:cNvPr>
          <p:cNvCxnSpPr/>
          <p:nvPr/>
        </p:nvCxnSpPr>
        <p:spPr>
          <a:xfrm>
            <a:off x="443076" y="4242116"/>
            <a:ext cx="2002038" cy="199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98A242A-ADDC-B9E7-EA2C-2FC6B292F496}"/>
              </a:ext>
            </a:extLst>
          </p:cNvPr>
          <p:cNvCxnSpPr>
            <a:cxnSpLocks/>
          </p:cNvCxnSpPr>
          <p:nvPr/>
        </p:nvCxnSpPr>
        <p:spPr>
          <a:xfrm flipH="1">
            <a:off x="6396772" y="4242116"/>
            <a:ext cx="5387859" cy="199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12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24</a:t>
            </a:r>
            <a:r>
              <a:rPr kumimoji="1" lang="ja-JP" altLang="en-US" dirty="0"/>
              <a:t>年度の上期スケジュール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12387"/>
              </p:ext>
            </p:extLst>
          </p:nvPr>
        </p:nvGraphicFramePr>
        <p:xfrm>
          <a:off x="410339" y="754800"/>
          <a:ext cx="11407029" cy="563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319422753"/>
                    </a:ext>
                  </a:extLst>
                </a:gridCol>
              </a:tblGrid>
              <a:tr h="512509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r>
                        <a:rPr lang="ja-JP" altLang="en-US" sz="1400" b="1" dirty="0"/>
                        <a:t>マイルストーン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400" b="1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418919"/>
                  </a:ext>
                </a:extLst>
              </a:tr>
              <a:tr h="512509">
                <a:tc rowSpan="3">
                  <a:txBody>
                    <a:bodyPr/>
                    <a:lstStyle/>
                    <a:p>
                      <a:r>
                        <a:rPr lang="ja-JP" altLang="en-US" sz="1400" b="1" dirty="0"/>
                        <a:t>❶バックエンド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整備課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509">
                <a:tc vMerge="1"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509">
                <a:tc vMerge="1"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DS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509">
                <a:tc rowSpan="3"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❷フロントエンド</a:t>
                      </a:r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整備課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509">
                <a:tc vMerge="1"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509">
                <a:tc vMerge="1"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DS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50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/>
                        <a:t>❸</a:t>
                      </a:r>
                      <a:r>
                        <a:rPr lang="ja-JP" altLang="en-US" sz="1400" b="1" dirty="0"/>
                        <a:t>データ連携実装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DX3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2509">
                <a:tc vMerge="1"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DS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ホームベース 5"/>
          <p:cNvSpPr/>
          <p:nvPr/>
        </p:nvSpPr>
        <p:spPr>
          <a:xfrm>
            <a:off x="3923046" y="2571170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4798110" y="1777683"/>
            <a:ext cx="861265" cy="462731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3786808" y="2323152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正解データ収集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5058802" y="3811254"/>
            <a:ext cx="31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夏</a:t>
            </a:r>
            <a:endParaRPr lang="en-US" altLang="ja-JP" sz="1000" dirty="0"/>
          </a:p>
          <a:p>
            <a:r>
              <a:rPr lang="ja-JP" altLang="en-US" sz="1000" dirty="0"/>
              <a:t>期</a:t>
            </a:r>
            <a:endParaRPr lang="en-US" altLang="ja-JP" sz="1000" dirty="0"/>
          </a:p>
          <a:p>
            <a:r>
              <a:rPr lang="ja-JP" altLang="en-US" sz="1000" dirty="0"/>
              <a:t>休</a:t>
            </a:r>
            <a:endParaRPr lang="en-US" altLang="ja-JP" sz="1000" dirty="0"/>
          </a:p>
          <a:p>
            <a:r>
              <a:rPr lang="ja-JP" altLang="en-US" sz="1000" dirty="0"/>
              <a:t>暇</a:t>
            </a:r>
          </a:p>
        </p:txBody>
      </p:sp>
      <p:sp>
        <p:nvSpPr>
          <p:cNvPr id="26" name="ホームベース 5">
            <a:extLst>
              <a:ext uri="{FF2B5EF4-FFF2-40B4-BE49-F238E27FC236}">
                <a16:creationId xmlns:a16="http://schemas.microsoft.com/office/drawing/2014/main" id="{E4D0CD4E-EEDC-9C93-1056-5AE22D59FEC8}"/>
              </a:ext>
            </a:extLst>
          </p:cNvPr>
          <p:cNvSpPr/>
          <p:nvPr/>
        </p:nvSpPr>
        <p:spPr>
          <a:xfrm>
            <a:off x="5687818" y="2556268"/>
            <a:ext cx="4320000" cy="22655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5">
            <a:extLst>
              <a:ext uri="{FF2B5EF4-FFF2-40B4-BE49-F238E27FC236}">
                <a16:creationId xmlns:a16="http://schemas.microsoft.com/office/drawing/2014/main" id="{F24928ED-A673-482F-BEDC-94E2D7F287AD}"/>
              </a:ext>
            </a:extLst>
          </p:cNvPr>
          <p:cNvSpPr/>
          <p:nvPr/>
        </p:nvSpPr>
        <p:spPr>
          <a:xfrm>
            <a:off x="3926887" y="3831924"/>
            <a:ext cx="857735" cy="100203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ホームベース 5">
            <a:extLst>
              <a:ext uri="{FF2B5EF4-FFF2-40B4-BE49-F238E27FC236}">
                <a16:creationId xmlns:a16="http://schemas.microsoft.com/office/drawing/2014/main" id="{C6C10D54-1CD8-A6C2-3B64-08E95064EDF2}"/>
              </a:ext>
            </a:extLst>
          </p:cNvPr>
          <p:cNvSpPr/>
          <p:nvPr/>
        </p:nvSpPr>
        <p:spPr>
          <a:xfrm>
            <a:off x="3062536" y="4358519"/>
            <a:ext cx="857982" cy="100203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ホームベース 5">
            <a:extLst>
              <a:ext uri="{FF2B5EF4-FFF2-40B4-BE49-F238E27FC236}">
                <a16:creationId xmlns:a16="http://schemas.microsoft.com/office/drawing/2014/main" id="{61F450A7-4DE9-CDFC-3204-13EE79251604}"/>
              </a:ext>
            </a:extLst>
          </p:cNvPr>
          <p:cNvSpPr/>
          <p:nvPr/>
        </p:nvSpPr>
        <p:spPr>
          <a:xfrm>
            <a:off x="6546114" y="3566372"/>
            <a:ext cx="4366644" cy="22655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ホームベース 5">
            <a:extLst>
              <a:ext uri="{FF2B5EF4-FFF2-40B4-BE49-F238E27FC236}">
                <a16:creationId xmlns:a16="http://schemas.microsoft.com/office/drawing/2014/main" id="{7D124482-AC55-290B-FACF-0F74CD46A93E}"/>
              </a:ext>
            </a:extLst>
          </p:cNvPr>
          <p:cNvSpPr/>
          <p:nvPr/>
        </p:nvSpPr>
        <p:spPr>
          <a:xfrm>
            <a:off x="5689008" y="5133999"/>
            <a:ext cx="2587452" cy="22655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5">
            <a:extLst>
              <a:ext uri="{FF2B5EF4-FFF2-40B4-BE49-F238E27FC236}">
                <a16:creationId xmlns:a16="http://schemas.microsoft.com/office/drawing/2014/main" id="{F107310E-858C-B604-A762-359E4AA42E76}"/>
              </a:ext>
            </a:extLst>
          </p:cNvPr>
          <p:cNvSpPr/>
          <p:nvPr/>
        </p:nvSpPr>
        <p:spPr>
          <a:xfrm>
            <a:off x="3058436" y="5408908"/>
            <a:ext cx="1682944" cy="98122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ホームベース 5">
            <a:extLst>
              <a:ext uri="{FF2B5EF4-FFF2-40B4-BE49-F238E27FC236}">
                <a16:creationId xmlns:a16="http://schemas.microsoft.com/office/drawing/2014/main" id="{8CED52F4-7F5B-D413-7245-1D58AF72B722}"/>
              </a:ext>
            </a:extLst>
          </p:cNvPr>
          <p:cNvSpPr/>
          <p:nvPr/>
        </p:nvSpPr>
        <p:spPr>
          <a:xfrm>
            <a:off x="5687818" y="5638636"/>
            <a:ext cx="1682944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ホームベース 5">
            <a:extLst>
              <a:ext uri="{FF2B5EF4-FFF2-40B4-BE49-F238E27FC236}">
                <a16:creationId xmlns:a16="http://schemas.microsoft.com/office/drawing/2014/main" id="{696F8607-E38B-5947-10E4-117BB6A78040}"/>
              </a:ext>
            </a:extLst>
          </p:cNvPr>
          <p:cNvSpPr/>
          <p:nvPr/>
        </p:nvSpPr>
        <p:spPr>
          <a:xfrm>
            <a:off x="7440818" y="6168825"/>
            <a:ext cx="3438307" cy="201481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ホームベース 8">
            <a:extLst>
              <a:ext uri="{FF2B5EF4-FFF2-40B4-BE49-F238E27FC236}">
                <a16:creationId xmlns:a16="http://schemas.microsoft.com/office/drawing/2014/main" id="{0195FDFE-EA1D-0B8B-1BC8-66E68B52B1BE}"/>
              </a:ext>
            </a:extLst>
          </p:cNvPr>
          <p:cNvSpPr/>
          <p:nvPr/>
        </p:nvSpPr>
        <p:spPr>
          <a:xfrm>
            <a:off x="3061218" y="5420190"/>
            <a:ext cx="1261790" cy="965540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ホームベース 8">
            <a:extLst>
              <a:ext uri="{FF2B5EF4-FFF2-40B4-BE49-F238E27FC236}">
                <a16:creationId xmlns:a16="http://schemas.microsoft.com/office/drawing/2014/main" id="{363AE403-A232-261A-6050-1ABBBFB524F5}"/>
              </a:ext>
            </a:extLst>
          </p:cNvPr>
          <p:cNvSpPr/>
          <p:nvPr/>
        </p:nvSpPr>
        <p:spPr>
          <a:xfrm>
            <a:off x="3064279" y="4371767"/>
            <a:ext cx="855991" cy="988782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DDB2DDF-02ED-4097-E98C-44E24FB82241}"/>
              </a:ext>
            </a:extLst>
          </p:cNvPr>
          <p:cNvSpPr/>
          <p:nvPr/>
        </p:nvSpPr>
        <p:spPr>
          <a:xfrm>
            <a:off x="11120796" y="2063216"/>
            <a:ext cx="3085760" cy="388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600" dirty="0">
              <a:solidFill>
                <a:schemeClr val="tx1"/>
              </a:solidFill>
            </a:endParaRP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整備課メンバーがトライ活用できる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❶バックエンド（要因分析機能）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accent6"/>
                </a:solidFill>
              </a:rPr>
              <a:t>目標精度</a:t>
            </a:r>
            <a:r>
              <a:rPr lang="en-US" altLang="ja-JP" sz="1400" dirty="0">
                <a:solidFill>
                  <a:schemeClr val="accent6"/>
                </a:solidFill>
              </a:rPr>
              <a:t>80</a:t>
            </a:r>
            <a:r>
              <a:rPr lang="ja-JP" altLang="en-US" sz="1400" dirty="0">
                <a:solidFill>
                  <a:schemeClr val="accent6"/>
                </a:solidFill>
              </a:rPr>
              <a:t>％達成</a:t>
            </a:r>
            <a:endParaRPr lang="en-US" altLang="ja-JP" sz="1400" dirty="0">
              <a:solidFill>
                <a:schemeClr val="accent6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❷フロントエンド（画面動作）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accent6"/>
                </a:solidFill>
              </a:rPr>
              <a:t>要望をもとに</a:t>
            </a:r>
            <a:r>
              <a:rPr lang="en-US" altLang="ja-JP" sz="1400" dirty="0">
                <a:solidFill>
                  <a:schemeClr val="accent6"/>
                </a:solidFill>
              </a:rPr>
              <a:t>UI</a:t>
            </a:r>
            <a:r>
              <a:rPr lang="ja-JP" altLang="en-US" sz="1400" dirty="0">
                <a:solidFill>
                  <a:schemeClr val="accent6"/>
                </a:solidFill>
              </a:rPr>
              <a:t>を改修済み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❸データ連携実装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accent6"/>
                </a:solidFill>
              </a:rPr>
              <a:t>データを手動で収集する必要がなく、</a:t>
            </a:r>
            <a:endParaRPr lang="en-US" altLang="ja-JP" sz="1400" dirty="0">
              <a:solidFill>
                <a:schemeClr val="accent6"/>
              </a:solidFill>
            </a:endParaRPr>
          </a:p>
          <a:p>
            <a:r>
              <a:rPr lang="ja-JP" altLang="en-US" sz="1400" dirty="0">
                <a:solidFill>
                  <a:schemeClr val="accent6"/>
                </a:solidFill>
              </a:rPr>
              <a:t>自動連携（バッチ連携）できる</a:t>
            </a:r>
            <a:endParaRPr lang="en-US" altLang="ja-JP" sz="1400" dirty="0">
              <a:solidFill>
                <a:schemeClr val="accent6"/>
              </a:solidFill>
            </a:endParaRP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ホームベース 5">
            <a:extLst>
              <a:ext uri="{FF2B5EF4-FFF2-40B4-BE49-F238E27FC236}">
                <a16:creationId xmlns:a16="http://schemas.microsoft.com/office/drawing/2014/main" id="{C9BA4C73-0258-3218-9F59-727DFBF36921}"/>
              </a:ext>
            </a:extLst>
          </p:cNvPr>
          <p:cNvSpPr/>
          <p:nvPr/>
        </p:nvSpPr>
        <p:spPr>
          <a:xfrm>
            <a:off x="3040623" y="2799315"/>
            <a:ext cx="857982" cy="98878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ホームベース 8">
            <a:extLst>
              <a:ext uri="{FF2B5EF4-FFF2-40B4-BE49-F238E27FC236}">
                <a16:creationId xmlns:a16="http://schemas.microsoft.com/office/drawing/2014/main" id="{240CBDEC-4062-A408-A94E-DDE0ADAFFAEF}"/>
              </a:ext>
            </a:extLst>
          </p:cNvPr>
          <p:cNvSpPr/>
          <p:nvPr/>
        </p:nvSpPr>
        <p:spPr>
          <a:xfrm>
            <a:off x="3037147" y="2804041"/>
            <a:ext cx="861458" cy="992753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923142D6-06AC-94B4-BCFC-FEE86D4A8B7F}"/>
              </a:ext>
            </a:extLst>
          </p:cNvPr>
          <p:cNvSpPr/>
          <p:nvPr/>
        </p:nvSpPr>
        <p:spPr>
          <a:xfrm>
            <a:off x="3923046" y="4211229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/>
              <a:t>UI</a:t>
            </a:r>
            <a:r>
              <a:rPr lang="ja-JP" altLang="en-US" sz="1000" b="1" dirty="0"/>
              <a:t>要望出し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A4D0994-A3CC-2C63-4525-3213C350243A}"/>
              </a:ext>
            </a:extLst>
          </p:cNvPr>
          <p:cNvSpPr/>
          <p:nvPr/>
        </p:nvSpPr>
        <p:spPr>
          <a:xfrm>
            <a:off x="2973026" y="317385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進め方協議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D671AC8-6812-F248-4630-315164A13CE9}"/>
              </a:ext>
            </a:extLst>
          </p:cNvPr>
          <p:cNvSpPr/>
          <p:nvPr/>
        </p:nvSpPr>
        <p:spPr>
          <a:xfrm>
            <a:off x="3037147" y="475083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進め方協議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529502E-FB07-40E1-43AA-B5C0D218BD87}"/>
              </a:ext>
            </a:extLst>
          </p:cNvPr>
          <p:cNvSpPr/>
          <p:nvPr/>
        </p:nvSpPr>
        <p:spPr>
          <a:xfrm>
            <a:off x="3513695" y="5801460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進め方整理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7709549-93A3-D391-589E-3AB16B627A97}"/>
              </a:ext>
            </a:extLst>
          </p:cNvPr>
          <p:cNvSpPr/>
          <p:nvPr/>
        </p:nvSpPr>
        <p:spPr>
          <a:xfrm>
            <a:off x="6027233" y="5408908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操作レクチャー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0C496AE-1995-56B2-E02E-BC2E19CBB3C7}"/>
              </a:ext>
            </a:extLst>
          </p:cNvPr>
          <p:cNvSpPr/>
          <p:nvPr/>
        </p:nvSpPr>
        <p:spPr>
          <a:xfrm>
            <a:off x="8462345" y="5924570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連携実装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634A83D-ED87-FAB8-D40A-B6A1BF387AF2}"/>
              </a:ext>
            </a:extLst>
          </p:cNvPr>
          <p:cNvSpPr/>
          <p:nvPr/>
        </p:nvSpPr>
        <p:spPr>
          <a:xfrm>
            <a:off x="6432060" y="4907817"/>
            <a:ext cx="5741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/>
              <a:t>UI</a:t>
            </a:r>
            <a:r>
              <a:rPr lang="ja-JP" altLang="en-US" sz="1000" b="1" dirty="0"/>
              <a:t>改修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75F74E2-3B22-3DB2-9208-6505F20410D8}"/>
              </a:ext>
            </a:extLst>
          </p:cNvPr>
          <p:cNvSpPr/>
          <p:nvPr/>
        </p:nvSpPr>
        <p:spPr>
          <a:xfrm>
            <a:off x="5900386" y="2323152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正解データ収集</a:t>
            </a:r>
            <a:endParaRPr lang="ja-JP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0AF21C-E49F-10FC-B2D6-060A07018A01}"/>
              </a:ext>
            </a:extLst>
          </p:cNvPr>
          <p:cNvSpPr/>
          <p:nvPr/>
        </p:nvSpPr>
        <p:spPr>
          <a:xfrm>
            <a:off x="7974530" y="3325109"/>
            <a:ext cx="13388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要因分析アルゴ改良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B95319D-64F8-1C7C-32C7-AF4E63723D56}"/>
              </a:ext>
            </a:extLst>
          </p:cNvPr>
          <p:cNvSpPr/>
          <p:nvPr/>
        </p:nvSpPr>
        <p:spPr>
          <a:xfrm>
            <a:off x="11120795" y="2063215"/>
            <a:ext cx="3085760" cy="5742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目指す状態（</a:t>
            </a:r>
            <a:r>
              <a:rPr kumimoji="1" lang="en-US" altLang="ja-JP" dirty="0"/>
              <a:t>9/E</a:t>
            </a:r>
            <a:r>
              <a:rPr kumimoji="1" lang="ja-JP" altLang="en-US" dirty="0"/>
              <a:t>）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10FF133-D54A-A9C6-3A92-DD978F581D72}"/>
              </a:ext>
            </a:extLst>
          </p:cNvPr>
          <p:cNvSpPr/>
          <p:nvPr/>
        </p:nvSpPr>
        <p:spPr>
          <a:xfrm>
            <a:off x="4117811" y="1787733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chemeClr val="accent6"/>
                </a:solidFill>
              </a:rPr>
              <a:t>本日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3B7441-302A-6D68-6966-3BDDFB4BAE49}"/>
              </a:ext>
            </a:extLst>
          </p:cNvPr>
          <p:cNvSpPr/>
          <p:nvPr/>
        </p:nvSpPr>
        <p:spPr>
          <a:xfrm>
            <a:off x="9191250" y="1913931"/>
            <a:ext cx="19223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chemeClr val="accent6"/>
                </a:solidFill>
              </a:rPr>
              <a:t>トライ用アプリ完成（</a:t>
            </a:r>
            <a:r>
              <a:rPr lang="en-US" altLang="ja-JP" sz="1000" b="1" dirty="0">
                <a:solidFill>
                  <a:schemeClr val="accent6"/>
                </a:solidFill>
              </a:rPr>
              <a:t>9/E</a:t>
            </a:r>
            <a:r>
              <a:rPr lang="ja-JP" altLang="en-US" sz="1000" b="1" dirty="0">
                <a:solidFill>
                  <a:schemeClr val="accent6"/>
                </a:solidFill>
              </a:rPr>
              <a:t>）★</a:t>
            </a:r>
          </a:p>
        </p:txBody>
      </p:sp>
      <p:sp>
        <p:nvSpPr>
          <p:cNvPr id="34" name="ホームベース 5">
            <a:extLst>
              <a:ext uri="{FF2B5EF4-FFF2-40B4-BE49-F238E27FC236}">
                <a16:creationId xmlns:a16="http://schemas.microsoft.com/office/drawing/2014/main" id="{D5057DF7-5132-4DF6-0078-7C3749CFF50B}"/>
              </a:ext>
            </a:extLst>
          </p:cNvPr>
          <p:cNvSpPr/>
          <p:nvPr/>
        </p:nvSpPr>
        <p:spPr>
          <a:xfrm>
            <a:off x="3920272" y="4873947"/>
            <a:ext cx="857982" cy="48660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F9451F7-0F43-7F71-183C-96DC3E8FB7B6}"/>
              </a:ext>
            </a:extLst>
          </p:cNvPr>
          <p:cNvSpPr/>
          <p:nvPr/>
        </p:nvSpPr>
        <p:spPr>
          <a:xfrm>
            <a:off x="3935877" y="5007634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反映検討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5251F2B-963D-8C78-9632-74A9D864D614}"/>
              </a:ext>
            </a:extLst>
          </p:cNvPr>
          <p:cNvSpPr/>
          <p:nvPr/>
        </p:nvSpPr>
        <p:spPr>
          <a:xfrm>
            <a:off x="6900530" y="104762"/>
            <a:ext cx="4916838" cy="571975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tx1"/>
                </a:solidFill>
              </a:rPr>
              <a:t>上期スケジュールについて認識合わせさせてください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5AB302E-D26D-8077-4606-4FCF8D62CBDD}"/>
              </a:ext>
            </a:extLst>
          </p:cNvPr>
          <p:cNvCxnSpPr>
            <a:cxnSpLocks/>
          </p:cNvCxnSpPr>
          <p:nvPr/>
        </p:nvCxnSpPr>
        <p:spPr>
          <a:xfrm flipH="1">
            <a:off x="4342948" y="2063215"/>
            <a:ext cx="10466" cy="4307091"/>
          </a:xfrm>
          <a:prstGeom prst="line">
            <a:avLst/>
          </a:prstGeom>
          <a:ln w="28575">
            <a:solidFill>
              <a:schemeClr val="accent6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ホームベース 5">
            <a:extLst>
              <a:ext uri="{FF2B5EF4-FFF2-40B4-BE49-F238E27FC236}">
                <a16:creationId xmlns:a16="http://schemas.microsoft.com/office/drawing/2014/main" id="{CE69D6A0-BADC-2E91-F538-AEB3ADD867B9}"/>
              </a:ext>
            </a:extLst>
          </p:cNvPr>
          <p:cNvSpPr/>
          <p:nvPr/>
        </p:nvSpPr>
        <p:spPr>
          <a:xfrm>
            <a:off x="6577388" y="3843415"/>
            <a:ext cx="857735" cy="995167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061A11E-26B6-8720-CED3-8566C49E3DFD}"/>
              </a:ext>
            </a:extLst>
          </p:cNvPr>
          <p:cNvSpPr/>
          <p:nvPr/>
        </p:nvSpPr>
        <p:spPr>
          <a:xfrm>
            <a:off x="6547061" y="4242591"/>
            <a:ext cx="830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/>
              <a:t>UI</a:t>
            </a:r>
            <a:r>
              <a:rPr lang="ja-JP" altLang="en-US" sz="1000" b="1" dirty="0"/>
              <a:t>追加要望</a:t>
            </a:r>
            <a:endParaRPr lang="en-US" altLang="ja-JP" sz="1000" b="1" dirty="0"/>
          </a:p>
          <a:p>
            <a:r>
              <a:rPr lang="ja-JP" altLang="en-US" sz="1000" b="1" dirty="0"/>
              <a:t>出し</a:t>
            </a:r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632860FA-2EF0-4770-7E63-4E51A1DF6129}"/>
              </a:ext>
            </a:extLst>
          </p:cNvPr>
          <p:cNvSpPr/>
          <p:nvPr/>
        </p:nvSpPr>
        <p:spPr>
          <a:xfrm>
            <a:off x="7783860" y="4118922"/>
            <a:ext cx="2523632" cy="428034"/>
          </a:xfrm>
          <a:prstGeom prst="wedgeRoundRectCallout">
            <a:avLst>
              <a:gd name="adj1" fmla="val -59939"/>
              <a:gd name="adj2" fmla="val 337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1</a:t>
            </a:r>
            <a:r>
              <a:rPr kumimoji="1" lang="ja-JP" altLang="en-US" sz="1200" dirty="0">
                <a:solidFill>
                  <a:schemeClr val="tx1"/>
                </a:solidFill>
              </a:rPr>
              <a:t>回で要望出しできなかった場合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3673DCBA-0A03-3C94-A0E9-CE23ED1247F0}"/>
              </a:ext>
            </a:extLst>
          </p:cNvPr>
          <p:cNvSpPr/>
          <p:nvPr/>
        </p:nvSpPr>
        <p:spPr>
          <a:xfrm>
            <a:off x="6622816" y="2847460"/>
            <a:ext cx="4225706" cy="308956"/>
          </a:xfrm>
          <a:prstGeom prst="wedgeRoundRectCallout">
            <a:avLst>
              <a:gd name="adj1" fmla="val -34563"/>
              <a:gd name="adj2" fmla="val -9547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データが足りない場合、延長をお願いするかもしれません</a:t>
            </a:r>
          </a:p>
        </p:txBody>
      </p:sp>
    </p:spTree>
    <p:extLst>
      <p:ext uri="{BB962C8B-B14F-4D97-AF65-F5344CB8AC3E}">
        <p14:creationId xmlns:p14="http://schemas.microsoft.com/office/powerpoint/2010/main" val="260799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5F6D60-BA02-D680-9A40-8E9A53EABC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/>
              <a:t>. </a:t>
            </a:r>
            <a:r>
              <a:rPr kumimoji="1" lang="ja-JP" altLang="en-US" dirty="0"/>
              <a:t>要因正解データ収集依頼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C932B0-D842-1867-28CA-B6159C1653F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A5A91D-53C6-CACA-B0E9-FEC1823D47B9}"/>
              </a:ext>
            </a:extLst>
          </p:cNvPr>
          <p:cNvSpPr txBox="1"/>
          <p:nvPr/>
        </p:nvSpPr>
        <p:spPr>
          <a:xfrm>
            <a:off x="680292" y="1055106"/>
            <a:ext cx="163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u="sng" dirty="0"/>
              <a:t>全体の進め方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7C3D64A-092E-2B3E-DB0A-47C1F8C5F6D4}"/>
              </a:ext>
            </a:extLst>
          </p:cNvPr>
          <p:cNvSpPr/>
          <p:nvPr/>
        </p:nvSpPr>
        <p:spPr>
          <a:xfrm>
            <a:off x="1035586" y="1566881"/>
            <a:ext cx="3349127" cy="91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データ依頼</a:t>
            </a:r>
            <a:r>
              <a:rPr kumimoji="1" lang="ja-JP" altLang="en-US" dirty="0">
                <a:solidFill>
                  <a:schemeClr val="accent6"/>
                </a:solidFill>
              </a:rPr>
              <a:t>（本日）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85FCF13-8E34-623E-5A08-29F90589CB7B}"/>
              </a:ext>
            </a:extLst>
          </p:cNvPr>
          <p:cNvSpPr/>
          <p:nvPr/>
        </p:nvSpPr>
        <p:spPr>
          <a:xfrm>
            <a:off x="1035583" y="3274352"/>
            <a:ext cx="3349127" cy="914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データ収集</a:t>
            </a:r>
            <a:endParaRPr kumimoji="1" lang="ja-JP" altLang="en-US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3B608792-CCD1-7C12-4AB2-0A6CD75E9603}"/>
              </a:ext>
            </a:extLst>
          </p:cNvPr>
          <p:cNvSpPr/>
          <p:nvPr/>
        </p:nvSpPr>
        <p:spPr>
          <a:xfrm>
            <a:off x="2588960" y="2693149"/>
            <a:ext cx="242371" cy="3513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2F335879-4CDA-9AB3-992B-36C74A8AC175}"/>
              </a:ext>
            </a:extLst>
          </p:cNvPr>
          <p:cNvSpPr/>
          <p:nvPr/>
        </p:nvSpPr>
        <p:spPr>
          <a:xfrm>
            <a:off x="2588960" y="4427591"/>
            <a:ext cx="242371" cy="3513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B55B5B2-6473-2EF7-128F-375489A8B703}"/>
              </a:ext>
            </a:extLst>
          </p:cNvPr>
          <p:cNvSpPr/>
          <p:nvPr/>
        </p:nvSpPr>
        <p:spPr>
          <a:xfrm>
            <a:off x="1035583" y="4981824"/>
            <a:ext cx="3349127" cy="914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アルゴ改良</a:t>
            </a:r>
          </a:p>
        </p:txBody>
      </p:sp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2E197C92-FC9C-D2FD-61F1-2F2ECAFD5F08}"/>
              </a:ext>
            </a:extLst>
          </p:cNvPr>
          <p:cNvSpPr/>
          <p:nvPr/>
        </p:nvSpPr>
        <p:spPr>
          <a:xfrm>
            <a:off x="762365" y="3274352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47440EE-A824-A647-31A2-82C21C7BF2E5}"/>
              </a:ext>
            </a:extLst>
          </p:cNvPr>
          <p:cNvSpPr txBox="1"/>
          <p:nvPr/>
        </p:nvSpPr>
        <p:spPr>
          <a:xfrm>
            <a:off x="-21371" y="3546886"/>
            <a:ext cx="89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8</a:t>
            </a:r>
            <a:r>
              <a:rPr lang="ja-JP" altLang="en-US" dirty="0"/>
              <a:t>月～</a:t>
            </a:r>
          </a:p>
        </p:txBody>
      </p:sp>
      <p:sp>
        <p:nvSpPr>
          <p:cNvPr id="27" name="左中かっこ 26">
            <a:extLst>
              <a:ext uri="{FF2B5EF4-FFF2-40B4-BE49-F238E27FC236}">
                <a16:creationId xmlns:a16="http://schemas.microsoft.com/office/drawing/2014/main" id="{243742DD-B84C-FA85-625A-37CCFAC5CE2F}"/>
              </a:ext>
            </a:extLst>
          </p:cNvPr>
          <p:cNvSpPr/>
          <p:nvPr/>
        </p:nvSpPr>
        <p:spPr>
          <a:xfrm>
            <a:off x="718297" y="4981824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9BC3F21-703D-D85C-D3F8-557EB8BF0470}"/>
              </a:ext>
            </a:extLst>
          </p:cNvPr>
          <p:cNvSpPr txBox="1"/>
          <p:nvPr/>
        </p:nvSpPr>
        <p:spPr>
          <a:xfrm>
            <a:off x="-28257" y="5254358"/>
            <a:ext cx="89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8,9</a:t>
            </a:r>
            <a:r>
              <a:rPr lang="ja-JP" altLang="en-US" dirty="0"/>
              <a:t>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392B011-694F-51D6-8199-2BE31C605A58}"/>
              </a:ext>
            </a:extLst>
          </p:cNvPr>
          <p:cNvSpPr txBox="1"/>
          <p:nvPr/>
        </p:nvSpPr>
        <p:spPr>
          <a:xfrm>
            <a:off x="5303520" y="1122966"/>
            <a:ext cx="6424246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収集方法を明確にしたい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</a:rPr>
              <a:t>現場が続けられるやり方を採用したい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＜手段＞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</a:rPr>
              <a:t>・紙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　・毎日</a:t>
            </a:r>
            <a:r>
              <a:rPr lang="en-US" altLang="ja-JP" sz="1400" dirty="0">
                <a:solidFill>
                  <a:schemeClr val="tx1"/>
                </a:solidFill>
              </a:rPr>
              <a:t>PDF</a:t>
            </a:r>
            <a:r>
              <a:rPr lang="ja-JP" altLang="en-US" sz="1400" dirty="0">
                <a:solidFill>
                  <a:schemeClr val="tx1"/>
                </a:solidFill>
              </a:rPr>
              <a:t>化して送ってもらう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　・週毎に</a:t>
            </a:r>
            <a:r>
              <a:rPr lang="en-US" altLang="ja-JP" sz="1400" dirty="0">
                <a:solidFill>
                  <a:schemeClr val="tx1"/>
                </a:solidFill>
              </a:rPr>
              <a:t>PDF</a:t>
            </a:r>
            <a:r>
              <a:rPr lang="ja-JP" altLang="en-US" sz="1400" dirty="0">
                <a:solidFill>
                  <a:schemeClr val="tx1"/>
                </a:solidFill>
              </a:rPr>
              <a:t>化して送ってもらう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　・笹岡が回収に行く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・電子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　・</a:t>
            </a:r>
            <a:r>
              <a:rPr kumimoji="1" lang="ja-JP" altLang="en-US" sz="1400" dirty="0">
                <a:solidFill>
                  <a:schemeClr val="tx1"/>
                </a:solidFill>
              </a:rPr>
              <a:t>毎日共有フォルダに更新してもらう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</a:rPr>
              <a:t>　・共有フォルダに帳票、直接書いてもらう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＜担当者＞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・記入者：ライン外○○人。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・集約：鈴木職長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endParaRPr kumimoji="1" lang="en-US" altLang="ja-JP" sz="1400" dirty="0">
              <a:solidFill>
                <a:schemeClr val="tx1"/>
              </a:solidFill>
            </a:endParaRPr>
          </a:p>
          <a:p>
            <a:endParaRPr kumimoji="1" lang="ja-JP" altLang="en-US" sz="1400" dirty="0">
              <a:solidFill>
                <a:schemeClr val="accent6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5DFEE9C-5AC4-A847-FF2F-0D17337B8CCC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384713" y="2024081"/>
            <a:ext cx="918807" cy="12994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6E4EA48E-4D6B-8868-B917-07CB0CCC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643" y="410052"/>
            <a:ext cx="3463612" cy="202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1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F32AB7-EDFA-A824-DEDA-82E034FE4D0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5. UI</a:t>
            </a:r>
            <a:r>
              <a:rPr kumimoji="1" lang="ja-JP" altLang="en-US" dirty="0"/>
              <a:t>要望出し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10ECCD-3F99-8994-1613-E526A2E63DB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855AA5D-73B6-C7A6-DFAF-2BFD9138A214}"/>
              </a:ext>
            </a:extLst>
          </p:cNvPr>
          <p:cNvSpPr/>
          <p:nvPr/>
        </p:nvSpPr>
        <p:spPr>
          <a:xfrm>
            <a:off x="1035586" y="1566881"/>
            <a:ext cx="3349127" cy="91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要望出し</a:t>
            </a:r>
            <a:r>
              <a:rPr kumimoji="1" lang="ja-JP" altLang="en-US" dirty="0">
                <a:solidFill>
                  <a:schemeClr val="accent6"/>
                </a:solidFill>
              </a:rPr>
              <a:t>（本日）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B40DC78-59BA-33E9-B424-E8022CBE0FA3}"/>
              </a:ext>
            </a:extLst>
          </p:cNvPr>
          <p:cNvSpPr/>
          <p:nvPr/>
        </p:nvSpPr>
        <p:spPr>
          <a:xfrm>
            <a:off x="1035583" y="3274352"/>
            <a:ext cx="3349127" cy="914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反映検討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ECB9D90-55D1-F141-2687-FF051E39C1CB}"/>
              </a:ext>
            </a:extLst>
          </p:cNvPr>
          <p:cNvSpPr/>
          <p:nvPr/>
        </p:nvSpPr>
        <p:spPr>
          <a:xfrm>
            <a:off x="1035583" y="4981824"/>
            <a:ext cx="3349127" cy="914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実装改善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E266C0-4C49-9FB5-5BBE-5B34B3B9EFBE}"/>
              </a:ext>
            </a:extLst>
          </p:cNvPr>
          <p:cNvSpPr txBox="1"/>
          <p:nvPr/>
        </p:nvSpPr>
        <p:spPr>
          <a:xfrm>
            <a:off x="680292" y="1055106"/>
            <a:ext cx="163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u="sng" dirty="0"/>
              <a:t>全体の進め方</a:t>
            </a: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F00EE2EA-C475-5D90-F44D-DCCC53BBC91F}"/>
              </a:ext>
            </a:extLst>
          </p:cNvPr>
          <p:cNvSpPr/>
          <p:nvPr/>
        </p:nvSpPr>
        <p:spPr>
          <a:xfrm>
            <a:off x="2588960" y="2693149"/>
            <a:ext cx="242371" cy="3513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A866EE2F-C5CA-FD29-FD64-D23788C50C3D}"/>
              </a:ext>
            </a:extLst>
          </p:cNvPr>
          <p:cNvSpPr/>
          <p:nvPr/>
        </p:nvSpPr>
        <p:spPr>
          <a:xfrm>
            <a:off x="2588960" y="4427591"/>
            <a:ext cx="242371" cy="3513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F06562-5875-1131-CD43-037D115F4039}"/>
              </a:ext>
            </a:extLst>
          </p:cNvPr>
          <p:cNvSpPr txBox="1"/>
          <p:nvPr/>
        </p:nvSpPr>
        <p:spPr>
          <a:xfrm>
            <a:off x="2828284" y="2693149"/>
            <a:ext cx="2023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要望</a:t>
            </a:r>
            <a:r>
              <a:rPr lang="ja-JP" altLang="en-US" dirty="0"/>
              <a:t>、優先度</a:t>
            </a:r>
            <a:endParaRPr kumimoji="1" lang="ja-JP" altLang="en-US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1F962CC0-7E85-AAA5-BE76-952CCE90758A}"/>
              </a:ext>
            </a:extLst>
          </p:cNvPr>
          <p:cNvSpPr/>
          <p:nvPr/>
        </p:nvSpPr>
        <p:spPr>
          <a:xfrm rot="5400000">
            <a:off x="4738132" y="3555875"/>
            <a:ext cx="242371" cy="3513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Python Tutorial: Streamlit | DataCamp">
            <a:extLst>
              <a:ext uri="{FF2B5EF4-FFF2-40B4-BE49-F238E27FC236}">
                <a16:creationId xmlns:a16="http://schemas.microsoft.com/office/drawing/2014/main" id="{F4B08267-8473-7D5B-3683-6D714D8F6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875" y="3406756"/>
            <a:ext cx="1190062" cy="69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33702A1-E7A5-AFB8-A8D0-50F2A96C1E73}"/>
              </a:ext>
            </a:extLst>
          </p:cNvPr>
          <p:cNvSpPr/>
          <p:nvPr/>
        </p:nvSpPr>
        <p:spPr>
          <a:xfrm>
            <a:off x="7104185" y="273600"/>
            <a:ext cx="4919771" cy="6157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＜進め方＞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➀画面共有しながら操作（笹岡</a:t>
            </a:r>
            <a:r>
              <a:rPr lang="en-US" altLang="ja-JP" dirty="0">
                <a:solidFill>
                  <a:schemeClr val="tx1"/>
                </a:solidFill>
              </a:rPr>
              <a:t>PC</a:t>
            </a:r>
            <a:r>
              <a:rPr lang="ja-JP" altLang="en-US" dirty="0">
                <a:solidFill>
                  <a:schemeClr val="tx1"/>
                </a:solidFill>
              </a:rPr>
              <a:t>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・鈴木職長など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➁</a:t>
            </a:r>
            <a:r>
              <a:rPr lang="en-US" altLang="ja-JP" dirty="0">
                <a:solidFill>
                  <a:schemeClr val="tx1"/>
                </a:solidFill>
              </a:rPr>
              <a:t>UI</a:t>
            </a:r>
            <a:r>
              <a:rPr lang="ja-JP" altLang="en-US" dirty="0">
                <a:solidFill>
                  <a:schemeClr val="tx1"/>
                </a:solidFill>
              </a:rPr>
              <a:t>要望出し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・全員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➂メモする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・笹岡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5B2000F-0894-168C-A98D-56EADF2824FD}"/>
              </a:ext>
            </a:extLst>
          </p:cNvPr>
          <p:cNvSpPr txBox="1"/>
          <p:nvPr/>
        </p:nvSpPr>
        <p:spPr>
          <a:xfrm>
            <a:off x="4384710" y="4107245"/>
            <a:ext cx="1035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dirty="0"/>
              <a:t>実現度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D75F7BB-11CC-3B08-A6CC-8216A77E1129}"/>
              </a:ext>
            </a:extLst>
          </p:cNvPr>
          <p:cNvSpPr txBox="1"/>
          <p:nvPr/>
        </p:nvSpPr>
        <p:spPr>
          <a:xfrm>
            <a:off x="2723121" y="4468156"/>
            <a:ext cx="1118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選定</a:t>
            </a:r>
            <a:endParaRPr kumimoji="1" lang="ja-JP" altLang="en-US" dirty="0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49304F7F-EF62-36D8-C269-16E509757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470" y="1939416"/>
            <a:ext cx="2668358" cy="154467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67F083C6-1961-D070-65C3-50EDB075F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602" y="3562072"/>
            <a:ext cx="2370876" cy="2790718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0943E22-2147-7D10-151E-FA13679C2A48}"/>
              </a:ext>
            </a:extLst>
          </p:cNvPr>
          <p:cNvSpPr/>
          <p:nvPr/>
        </p:nvSpPr>
        <p:spPr>
          <a:xfrm>
            <a:off x="7863840" y="4600438"/>
            <a:ext cx="991724" cy="3360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鈴木職長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FC388E9-4C29-2F62-5B59-928D5F2F7559}"/>
              </a:ext>
            </a:extLst>
          </p:cNvPr>
          <p:cNvSpPr/>
          <p:nvPr/>
        </p:nvSpPr>
        <p:spPr>
          <a:xfrm>
            <a:off x="7863840" y="5638167"/>
            <a:ext cx="991724" cy="3360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笹岡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1185E94-A797-2CDC-4D4D-A789B74D21B1}"/>
              </a:ext>
            </a:extLst>
          </p:cNvPr>
          <p:cNvSpPr/>
          <p:nvPr/>
        </p:nvSpPr>
        <p:spPr>
          <a:xfrm>
            <a:off x="9040537" y="4020744"/>
            <a:ext cx="1125006" cy="336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</a:rPr>
              <a:t>アプリ画面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6DD414B-1F2B-276A-9CFC-30CE594C1C47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4384713" y="2024081"/>
            <a:ext cx="2719472" cy="132810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57F2369-543A-DBE5-7DAD-B34377191FD7}"/>
              </a:ext>
            </a:extLst>
          </p:cNvPr>
          <p:cNvSpPr txBox="1"/>
          <p:nvPr/>
        </p:nvSpPr>
        <p:spPr>
          <a:xfrm>
            <a:off x="-28257" y="5254358"/>
            <a:ext cx="89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8,9</a:t>
            </a:r>
            <a:r>
              <a:rPr lang="ja-JP" altLang="en-US" dirty="0"/>
              <a:t>月</a:t>
            </a:r>
          </a:p>
        </p:txBody>
      </p:sp>
      <p:sp>
        <p:nvSpPr>
          <p:cNvPr id="41" name="左中かっこ 40">
            <a:extLst>
              <a:ext uri="{FF2B5EF4-FFF2-40B4-BE49-F238E27FC236}">
                <a16:creationId xmlns:a16="http://schemas.microsoft.com/office/drawing/2014/main" id="{C2A3BF7D-BCD0-A792-19C3-08363DCF2301}"/>
              </a:ext>
            </a:extLst>
          </p:cNvPr>
          <p:cNvSpPr/>
          <p:nvPr/>
        </p:nvSpPr>
        <p:spPr>
          <a:xfrm>
            <a:off x="718297" y="4981824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左中かっこ 41">
            <a:extLst>
              <a:ext uri="{FF2B5EF4-FFF2-40B4-BE49-F238E27FC236}">
                <a16:creationId xmlns:a16="http://schemas.microsoft.com/office/drawing/2014/main" id="{0FAD8838-227F-F8F5-6F2B-FDC1F0F8636B}"/>
              </a:ext>
            </a:extLst>
          </p:cNvPr>
          <p:cNvSpPr/>
          <p:nvPr/>
        </p:nvSpPr>
        <p:spPr>
          <a:xfrm>
            <a:off x="718297" y="3267939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EC65E58-7001-F160-F424-91E938151A6F}"/>
              </a:ext>
            </a:extLst>
          </p:cNvPr>
          <p:cNvSpPr txBox="1"/>
          <p:nvPr/>
        </p:nvSpPr>
        <p:spPr>
          <a:xfrm>
            <a:off x="-72171" y="3600478"/>
            <a:ext cx="89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3W</a:t>
            </a:r>
            <a:endParaRPr lang="ja-JP" altLang="en-US" dirty="0"/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6B940618-37A7-757F-1079-B8DAB061D990}"/>
              </a:ext>
            </a:extLst>
          </p:cNvPr>
          <p:cNvSpPr/>
          <p:nvPr/>
        </p:nvSpPr>
        <p:spPr>
          <a:xfrm>
            <a:off x="4546548" y="4648751"/>
            <a:ext cx="2355674" cy="868080"/>
          </a:xfrm>
          <a:prstGeom prst="wedgeRoundRectCallout">
            <a:avLst>
              <a:gd name="adj1" fmla="val 1973"/>
              <a:gd name="adj2" fmla="val -8980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UI</a:t>
            </a:r>
            <a:r>
              <a:rPr lang="ja-JP" altLang="en-US" sz="1400" dirty="0">
                <a:solidFill>
                  <a:schemeClr val="tx1"/>
                </a:solidFill>
              </a:rPr>
              <a:t>パーツが豊富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（最小限のコードで実装可</a:t>
            </a:r>
            <a:r>
              <a:rPr lang="ja-JP" altLang="en-US" sz="1400" dirty="0">
                <a:solidFill>
                  <a:schemeClr val="tx1"/>
                </a:solidFill>
              </a:rPr>
              <a:t>、カスタマイズ性△</a:t>
            </a:r>
            <a:r>
              <a:rPr kumimoji="1" lang="ja-JP" altLang="en-US" sz="1400" dirty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6710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490158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表紙・目次">
  <a:themeElements>
    <a:clrScheme name="デジタル庁ダッシュボードカラーパレット">
      <a:dk1>
        <a:srgbClr val="000000"/>
      </a:dk1>
      <a:lt1>
        <a:srgbClr val="FFFFFF"/>
      </a:lt1>
      <a:dk2>
        <a:srgbClr val="0C21BA"/>
      </a:dk2>
      <a:lt2>
        <a:srgbClr val="F7F8FB"/>
      </a:lt2>
      <a:accent1>
        <a:srgbClr val="0C21B9"/>
      </a:accent1>
      <a:accent2>
        <a:srgbClr val="2E4EE7"/>
      </a:accent2>
      <a:accent3>
        <a:srgbClr val="4F7AE9"/>
      </a:accent3>
      <a:accent4>
        <a:srgbClr val="99B0EC"/>
      </a:accent4>
      <a:accent5>
        <a:srgbClr val="CFDCF0"/>
      </a:accent5>
      <a:accent6>
        <a:srgbClr val="FEFFFF"/>
      </a:accent6>
      <a:hlink>
        <a:srgbClr val="0017B6"/>
      </a:hlink>
      <a:folHlink>
        <a:srgbClr val="954F72"/>
      </a:folHlink>
    </a:clrScheme>
    <a:fontScheme name="Font">
      <a:majorFont>
        <a:latin typeface="Noto Sans JP"/>
        <a:ea typeface="Noto Sans JP"/>
        <a:cs typeface=""/>
      </a:majorFont>
      <a:minorFont>
        <a:latin typeface="Noto Sans JP"/>
        <a:ea typeface="Noto Sans JP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3255952-F5FE-D142-8FD9-2967F0F48248}" vid="{F834B85D-0249-B94E-B277-C496A5ADB243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10521</TotalTime>
  <Words>1130</Words>
  <Application>Microsoft Office PowerPoint</Application>
  <PresentationFormat>ワイド画面</PresentationFormat>
  <Paragraphs>306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13</vt:i4>
      </vt:variant>
    </vt:vector>
  </HeadingPairs>
  <TitlesOfParts>
    <vt:vector size="24" baseType="lpstr">
      <vt:lpstr>Noto Sans JP</vt:lpstr>
      <vt:lpstr>メイリオ</vt:lpstr>
      <vt:lpstr>游ゴシック</vt:lpstr>
      <vt:lpstr>Yu Gothic Medium</vt:lpstr>
      <vt:lpstr>Arial</vt:lpstr>
      <vt:lpstr>Segoe UI</vt:lpstr>
      <vt:lpstr>アイシンwide</vt:lpstr>
      <vt:lpstr>最終頁</vt:lpstr>
      <vt:lpstr>内容</vt:lpstr>
      <vt:lpstr>内容［関係社外秘］</vt:lpstr>
      <vt:lpstr>表紙・目次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 Yuki／笹岡　優樹／AI</cp:lastModifiedBy>
  <cp:revision>195</cp:revision>
  <dcterms:created xsi:type="dcterms:W3CDTF">2022-01-19T01:36:44Z</dcterms:created>
  <dcterms:modified xsi:type="dcterms:W3CDTF">2024-08-06T07:40:57Z</dcterms:modified>
</cp:coreProperties>
</file>