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0"/>
  </p:notesMasterIdLst>
  <p:sldIdLst>
    <p:sldId id="15091" r:id="rId5"/>
    <p:sldId id="15093" r:id="rId6"/>
    <p:sldId id="15092" r:id="rId7"/>
    <p:sldId id="15089" r:id="rId8"/>
    <p:sldId id="15090"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3（最新版）" id="{E12596EA-AF32-4220-9BC6-FA096E3690F4}">
          <p14:sldIdLst>
            <p14:sldId id="15091"/>
            <p14:sldId id="15093"/>
            <p14:sldId id="15092"/>
          </p14:sldIdLst>
        </p14:section>
        <p14:section name="ver2（田中さんコメントあり）" id="{D32D5C11-6844-4F4F-A382-93AD19EEE943}">
          <p14:sldIdLst>
            <p14:sldId id="15089"/>
          </p14:sldIdLst>
        </p14:section>
        <p14:section name="ver1（DS部作）" id="{B5B93CCB-2E52-4F12-8CFC-56F9201470DE}">
          <p14:sldIdLst>
            <p14:sldId id="1509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596AE"/>
    <a:srgbClr val="064885"/>
    <a:srgbClr val="0595AE"/>
    <a:srgbClr val="E6E6E6"/>
    <a:srgbClr val="001A72"/>
    <a:srgbClr val="057CA1"/>
    <a:srgbClr val="05568F"/>
    <a:srgbClr val="064077"/>
    <a:srgbClr val="058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autoAdjust="0"/>
    <p:restoredTop sz="94660"/>
  </p:normalViewPr>
  <p:slideViewPr>
    <p:cSldViewPr snapToGrid="0">
      <p:cViewPr varScale="1">
        <p:scale>
          <a:sx n="159" d="100"/>
          <a:sy n="159" d="100"/>
        </p:scale>
        <p:origin x="1632" y="1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2024/1/24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4BEA18-6BF8-BC47-87AC-45C27908F33C}" type="slidenum">
              <a:rPr lang="en-US" altLang="ja-JP" smtClean="0"/>
              <a:t>1</a:t>
            </a:fld>
            <a:endParaRPr kumimoji="1" lang="ja-JP" altLang="en-US"/>
          </a:p>
        </p:txBody>
      </p:sp>
    </p:spTree>
    <p:extLst>
      <p:ext uri="{BB962C8B-B14F-4D97-AF65-F5344CB8AC3E}">
        <p14:creationId xmlns:p14="http://schemas.microsoft.com/office/powerpoint/2010/main" val="377960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4BEA18-6BF8-BC47-87AC-45C27908F33C}" type="slidenum">
              <a:rPr lang="en-US" altLang="ja-JP" smtClean="0"/>
              <a:t>4</a:t>
            </a:fld>
            <a:endParaRPr kumimoji="1" lang="ja-JP" altLang="en-US"/>
          </a:p>
        </p:txBody>
      </p:sp>
    </p:spTree>
    <p:extLst>
      <p:ext uri="{BB962C8B-B14F-4D97-AF65-F5344CB8AC3E}">
        <p14:creationId xmlns:p14="http://schemas.microsoft.com/office/powerpoint/2010/main" val="18472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4BEA18-6BF8-BC47-87AC-45C27908F33C}" type="slidenum">
              <a:rPr lang="en-US" altLang="ja-JP" smtClean="0"/>
              <a:t>5</a:t>
            </a:fld>
            <a:endParaRPr kumimoji="1" lang="ja-JP" altLang="en-US"/>
          </a:p>
        </p:txBody>
      </p:sp>
    </p:spTree>
    <p:extLst>
      <p:ext uri="{BB962C8B-B14F-4D97-AF65-F5344CB8AC3E}">
        <p14:creationId xmlns:p14="http://schemas.microsoft.com/office/powerpoint/2010/main" val="284611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2024/1/24</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24, 2024</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dirty="0"/>
              <a:t> </a:t>
            </a:r>
            <a:r>
              <a:rPr kumimoji="1" lang="ja-JP" altLang="en-US"/>
              <a:t>メイリオ</a:t>
            </a:r>
            <a:r>
              <a:rPr kumimoji="1" lang="en-US" altLang="ja-JP" dirty="0"/>
              <a:t>18pt</a:t>
            </a:r>
            <a:endParaRPr kumimoji="1" lang="ja-JP" altLang="en-US" dirty="0"/>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186961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2024/1/24</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2024/1/24</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2024/1/24</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2024/1/24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January 24, 2024</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January 24, 2024</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24, 2024</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theme" Target="../theme/theme4.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2024/1/24</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January 24, 2024</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2" r:id="rId5"/>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a:extLst>
              <a:ext uri="{FF2B5EF4-FFF2-40B4-BE49-F238E27FC236}">
                <a16:creationId xmlns:a16="http://schemas.microsoft.com/office/drawing/2014/main" id="{F35F0AF7-AB03-4E0E-6D3A-3618348CCD55}"/>
              </a:ext>
            </a:extLst>
          </p:cNvPr>
          <p:cNvGraphicFramePr>
            <a:graphicFrameLocks noGrp="1"/>
          </p:cNvGraphicFramePr>
          <p:nvPr>
            <p:extLst>
              <p:ext uri="{D42A27DB-BD31-4B8C-83A1-F6EECF244321}">
                <p14:modId xmlns:p14="http://schemas.microsoft.com/office/powerpoint/2010/main" val="1052749433"/>
              </p:ext>
            </p:extLst>
          </p:nvPr>
        </p:nvGraphicFramePr>
        <p:xfrm>
          <a:off x="240468" y="853415"/>
          <a:ext cx="11880412" cy="5674946"/>
        </p:xfrm>
        <a:graphic>
          <a:graphicData uri="http://schemas.openxmlformats.org/drawingml/2006/table">
            <a:tbl>
              <a:tblPr firstRow="1" bandRow="1"/>
              <a:tblGrid>
                <a:gridCol w="2136972">
                  <a:extLst>
                    <a:ext uri="{9D8B030D-6E8A-4147-A177-3AD203B41FA5}">
                      <a16:colId xmlns:a16="http://schemas.microsoft.com/office/drawing/2014/main" val="20000"/>
                    </a:ext>
                  </a:extLst>
                </a:gridCol>
                <a:gridCol w="1464310">
                  <a:extLst>
                    <a:ext uri="{9D8B030D-6E8A-4147-A177-3AD203B41FA5}">
                      <a16:colId xmlns:a16="http://schemas.microsoft.com/office/drawing/2014/main" val="20007"/>
                    </a:ext>
                  </a:extLst>
                </a:gridCol>
                <a:gridCol w="984250">
                  <a:extLst>
                    <a:ext uri="{9D8B030D-6E8A-4147-A177-3AD203B41FA5}">
                      <a16:colId xmlns:a16="http://schemas.microsoft.com/office/drawing/2014/main" val="20011"/>
                    </a:ext>
                  </a:extLst>
                </a:gridCol>
                <a:gridCol w="1028700">
                  <a:extLst>
                    <a:ext uri="{9D8B030D-6E8A-4147-A177-3AD203B41FA5}">
                      <a16:colId xmlns:a16="http://schemas.microsoft.com/office/drawing/2014/main" val="3360587242"/>
                    </a:ext>
                  </a:extLst>
                </a:gridCol>
                <a:gridCol w="1028700">
                  <a:extLst>
                    <a:ext uri="{9D8B030D-6E8A-4147-A177-3AD203B41FA5}">
                      <a16:colId xmlns:a16="http://schemas.microsoft.com/office/drawing/2014/main" val="1710499062"/>
                    </a:ext>
                  </a:extLst>
                </a:gridCol>
                <a:gridCol w="1028700">
                  <a:extLst>
                    <a:ext uri="{9D8B030D-6E8A-4147-A177-3AD203B41FA5}">
                      <a16:colId xmlns:a16="http://schemas.microsoft.com/office/drawing/2014/main" val="20013"/>
                    </a:ext>
                  </a:extLst>
                </a:gridCol>
                <a:gridCol w="1003300">
                  <a:extLst>
                    <a:ext uri="{9D8B030D-6E8A-4147-A177-3AD203B41FA5}">
                      <a16:colId xmlns:a16="http://schemas.microsoft.com/office/drawing/2014/main" val="2692486742"/>
                    </a:ext>
                  </a:extLst>
                </a:gridCol>
                <a:gridCol w="933450">
                  <a:extLst>
                    <a:ext uri="{9D8B030D-6E8A-4147-A177-3AD203B41FA5}">
                      <a16:colId xmlns:a16="http://schemas.microsoft.com/office/drawing/2014/main" val="687327168"/>
                    </a:ext>
                  </a:extLst>
                </a:gridCol>
                <a:gridCol w="1111250">
                  <a:extLst>
                    <a:ext uri="{9D8B030D-6E8A-4147-A177-3AD203B41FA5}">
                      <a16:colId xmlns:a16="http://schemas.microsoft.com/office/drawing/2014/main" val="2238796691"/>
                    </a:ext>
                  </a:extLst>
                </a:gridCol>
                <a:gridCol w="1160780">
                  <a:extLst>
                    <a:ext uri="{9D8B030D-6E8A-4147-A177-3AD203B41FA5}">
                      <a16:colId xmlns:a16="http://schemas.microsoft.com/office/drawing/2014/main" val="718924436"/>
                    </a:ext>
                  </a:extLst>
                </a:gridCol>
              </a:tblGrid>
              <a:tr h="146710">
                <a:tc rowSpan="2">
                  <a:txBody>
                    <a:bodyPr/>
                    <a:lstStyle>
                      <a:lvl1pPr marL="0" algn="l" defTabSz="914400" rtl="0" eaLnBrk="1" latinLnBrk="0" hangingPunct="1">
                        <a:defRPr kumimoji="1" sz="1800" b="1" kern="1200">
                          <a:solidFill>
                            <a:schemeClr val="lt1"/>
                          </a:solidFill>
                          <a:latin typeface="Times New Roman"/>
                          <a:ea typeface="ＭＳ Ｐゴシック"/>
                          <a:cs typeface=""/>
                        </a:defRPr>
                      </a:lvl1pPr>
                      <a:lvl2pPr marL="457200" algn="l" defTabSz="914400" rtl="0" eaLnBrk="1" latinLnBrk="0" hangingPunct="1">
                        <a:defRPr kumimoji="1" sz="1800" b="1" kern="1200">
                          <a:solidFill>
                            <a:schemeClr val="lt1"/>
                          </a:solidFill>
                          <a:latin typeface="Times New Roman"/>
                          <a:ea typeface="ＭＳ Ｐゴシック"/>
                          <a:cs typeface=""/>
                        </a:defRPr>
                      </a:lvl2pPr>
                      <a:lvl3pPr marL="914400" algn="l" defTabSz="914400" rtl="0" eaLnBrk="1" latinLnBrk="0" hangingPunct="1">
                        <a:defRPr kumimoji="1" sz="1800" b="1" kern="1200">
                          <a:solidFill>
                            <a:schemeClr val="lt1"/>
                          </a:solidFill>
                          <a:latin typeface="Times New Roman"/>
                          <a:ea typeface="ＭＳ Ｐゴシック"/>
                          <a:cs typeface=""/>
                        </a:defRPr>
                      </a:lvl3pPr>
                      <a:lvl4pPr marL="1371600" algn="l" defTabSz="914400" rtl="0" eaLnBrk="1" latinLnBrk="0" hangingPunct="1">
                        <a:defRPr kumimoji="1" sz="1800" b="1" kern="1200">
                          <a:solidFill>
                            <a:schemeClr val="lt1"/>
                          </a:solidFill>
                          <a:latin typeface="Times New Roman"/>
                          <a:ea typeface="ＭＳ Ｐゴシック"/>
                          <a:cs typeface=""/>
                        </a:defRPr>
                      </a:lvl4pPr>
                      <a:lvl5pPr marL="1828800" algn="l" defTabSz="914400" rtl="0" eaLnBrk="1" latinLnBrk="0" hangingPunct="1">
                        <a:defRPr kumimoji="1" sz="1800" b="1" kern="1200">
                          <a:solidFill>
                            <a:schemeClr val="lt1"/>
                          </a:solidFill>
                          <a:latin typeface="Times New Roman"/>
                          <a:ea typeface="ＭＳ Ｐゴシック"/>
                          <a:cs typeface=""/>
                        </a:defRPr>
                      </a:lvl5pPr>
                      <a:lvl6pPr marL="2286000" algn="l" defTabSz="914400" rtl="0" eaLnBrk="1" latinLnBrk="0" hangingPunct="1">
                        <a:defRPr kumimoji="1" sz="1800" b="1" kern="1200">
                          <a:solidFill>
                            <a:schemeClr val="lt1"/>
                          </a:solidFill>
                          <a:latin typeface="Times New Roman"/>
                          <a:ea typeface="ＭＳ Ｐゴシック"/>
                          <a:cs typeface=""/>
                        </a:defRPr>
                      </a:lvl6pPr>
                      <a:lvl7pPr marL="2743200" algn="l" defTabSz="914400" rtl="0" eaLnBrk="1" latinLnBrk="0" hangingPunct="1">
                        <a:defRPr kumimoji="1" sz="1800" b="1" kern="1200">
                          <a:solidFill>
                            <a:schemeClr val="lt1"/>
                          </a:solidFill>
                          <a:latin typeface="Times New Roman"/>
                          <a:ea typeface="ＭＳ Ｐゴシック"/>
                          <a:cs typeface=""/>
                        </a:defRPr>
                      </a:lvl7pPr>
                      <a:lvl8pPr marL="3200400" algn="l" defTabSz="914400" rtl="0" eaLnBrk="1" latinLnBrk="0" hangingPunct="1">
                        <a:defRPr kumimoji="1" sz="1800" b="1" kern="1200">
                          <a:solidFill>
                            <a:schemeClr val="lt1"/>
                          </a:solidFill>
                          <a:latin typeface="Times New Roman"/>
                          <a:ea typeface="ＭＳ Ｐゴシック"/>
                          <a:cs typeface=""/>
                        </a:defRPr>
                      </a:lvl8pPr>
                      <a:lvl9pPr marL="3657600" algn="l" defTabSz="914400" rtl="0" eaLnBrk="1" latinLnBrk="0" hangingPunct="1">
                        <a:defRPr kumimoji="1" sz="1800" b="1" kern="1200">
                          <a:solidFill>
                            <a:schemeClr val="lt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2023</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2024</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mn-lt"/>
                        <a:ea typeface="+mn-ea"/>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2025</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0"/>
                  </a:ext>
                </a:extLst>
              </a:tr>
              <a:tr h="320353">
                <a:tc vMerge="1">
                  <a:txBody>
                    <a:bodyPr/>
                    <a:lstStyle/>
                    <a:p>
                      <a:endParaRPr kumimoji="1" lang="ja-JP" altLang="en-US" sz="1800" dirty="0">
                        <a:solidFill>
                          <a:schemeClr val="bg1"/>
                        </a:solidFill>
                      </a:endParaRPr>
                    </a:p>
                  </a:txBody>
                  <a:tcPr marL="0" marR="0" marT="36000" marB="36000">
                    <a:lnB w="38100" cap="flat" cmpd="sng" algn="ctr">
                      <a:solidFill>
                        <a:schemeClr val="bg1"/>
                      </a:solidFill>
                      <a:prstDash val="solid"/>
                      <a:round/>
                      <a:headEnd type="none" w="med" len="med"/>
                      <a:tailEnd type="none" w="med" len="med"/>
                    </a:lnB>
                    <a:solidFill>
                      <a:schemeClr val="accent2"/>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1"/>
                  </a:ext>
                </a:extLst>
              </a:tr>
              <a:tr h="1919639">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r>
                        <a:rPr kumimoji="1" lang="ja-JP" altLang="en-US" sz="1800" dirty="0">
                          <a:latin typeface="ＭＳ Ｐゴシック" panose="020B0600070205080204" pitchFamily="50" charset="-128"/>
                          <a:ea typeface="ＭＳ Ｐゴシック" panose="020B0600070205080204" pitchFamily="50" charset="-128"/>
                        </a:rPr>
                        <a:t>工場</a:t>
                      </a:r>
                    </a:p>
                  </a:txBody>
                  <a:tcPr marL="99100" marR="99100" marT="45722" marB="45722">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10002"/>
                  </a:ext>
                </a:extLst>
              </a:tr>
              <a:tr h="1783080">
                <a:tc>
                  <a:txBody>
                    <a:bodyPr/>
                    <a:lstStyle/>
                    <a:p>
                      <a:r>
                        <a:rPr kumimoji="1" lang="ja-JP" altLang="en-US" sz="1800" dirty="0">
                          <a:latin typeface="ＭＳ Ｐゴシック" panose="020B0600070205080204" pitchFamily="50" charset="-128"/>
                          <a:ea typeface="ＭＳ Ｐゴシック" panose="020B0600070205080204" pitchFamily="50" charset="-128"/>
                        </a:rPr>
                        <a:t>ものづくり革新部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2715157252"/>
                  </a:ext>
                </a:extLst>
              </a:tr>
              <a:tr h="1336040">
                <a:tc>
                  <a:txBody>
                    <a:bodyPr/>
                    <a:lstStyle/>
                    <a:p>
                      <a:r>
                        <a:rPr kumimoji="1" lang="en-US" altLang="ja-JP" sz="1800" dirty="0">
                          <a:latin typeface="ＭＳ Ｐゴシック" panose="020B0600070205080204" pitchFamily="50" charset="-128"/>
                          <a:ea typeface="ＭＳ Ｐゴシック" panose="020B0600070205080204" pitchFamily="50" charset="-128"/>
                        </a:rPr>
                        <a:t>DS</a:t>
                      </a:r>
                      <a:r>
                        <a:rPr kumimoji="1" lang="ja-JP" altLang="en-US" sz="1800" dirty="0">
                          <a:latin typeface="ＭＳ Ｐゴシック" panose="020B0600070205080204" pitchFamily="50" charset="-128"/>
                          <a:ea typeface="ＭＳ Ｐゴシック" panose="020B0600070205080204" pitchFamily="50" charset="-128"/>
                        </a:rPr>
                        <a:t>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551088860"/>
                  </a:ext>
                </a:extLst>
              </a:tr>
            </a:tbl>
          </a:graphicData>
        </a:graphic>
      </p:graphicFrame>
      <p:sp>
        <p:nvSpPr>
          <p:cNvPr id="14" name="テキスト ボックス 13">
            <a:extLst>
              <a:ext uri="{FF2B5EF4-FFF2-40B4-BE49-F238E27FC236}">
                <a16:creationId xmlns:a16="http://schemas.microsoft.com/office/drawing/2014/main" id="{A4AC88B3-925E-D3CD-0642-F46A180BF2B4}"/>
              </a:ext>
            </a:extLst>
          </p:cNvPr>
          <p:cNvSpPr txBox="1"/>
          <p:nvPr/>
        </p:nvSpPr>
        <p:spPr>
          <a:xfrm>
            <a:off x="10797215" y="2229259"/>
            <a:ext cx="1522332" cy="646331"/>
          </a:xfrm>
          <a:prstGeom prst="rect">
            <a:avLst/>
          </a:prstGeom>
          <a:noFill/>
        </p:spPr>
        <p:txBody>
          <a:bodyPr wrap="square" rtlCol="0">
            <a:spAutoFit/>
          </a:bodyPr>
          <a:lstStyle/>
          <a:p>
            <a:r>
              <a:rPr lang="ja-JP" altLang="en-US" sz="1200" dirty="0"/>
              <a:t>★</a:t>
            </a:r>
            <a:r>
              <a:rPr lang="ja-JP" altLang="en-US" sz="1200" b="1" dirty="0"/>
              <a:t>工程間の中間在庫にも</a:t>
            </a:r>
            <a:r>
              <a:rPr lang="en-US" altLang="ja-JP" sz="1200" dirty="0"/>
              <a:t>AI</a:t>
            </a:r>
            <a:r>
              <a:rPr lang="ja-JP" altLang="en-US" sz="1200" dirty="0"/>
              <a:t>在庫ツール導入できる状態</a:t>
            </a:r>
            <a:endParaRPr lang="en-US" altLang="ja-JP" sz="1200" dirty="0"/>
          </a:p>
        </p:txBody>
      </p:sp>
      <p:sp>
        <p:nvSpPr>
          <p:cNvPr id="16" name="テキスト ボックス 15">
            <a:extLst>
              <a:ext uri="{FF2B5EF4-FFF2-40B4-BE49-F238E27FC236}">
                <a16:creationId xmlns:a16="http://schemas.microsoft.com/office/drawing/2014/main" id="{C43F8E94-C7DA-AA85-727F-951304F18B8E}"/>
              </a:ext>
            </a:extLst>
          </p:cNvPr>
          <p:cNvSpPr txBox="1"/>
          <p:nvPr/>
        </p:nvSpPr>
        <p:spPr>
          <a:xfrm>
            <a:off x="6787903" y="1500160"/>
            <a:ext cx="1712513" cy="623248"/>
          </a:xfrm>
          <a:prstGeom prst="rect">
            <a:avLst/>
          </a:prstGeom>
          <a:noFill/>
        </p:spPr>
        <p:txBody>
          <a:bodyPr wrap="square" rtlCol="0">
            <a:spAutoFit/>
          </a:bodyPr>
          <a:lstStyle/>
          <a:p>
            <a:r>
              <a:rPr lang="ja-JP" altLang="en-US" sz="1200" dirty="0"/>
              <a:t>★</a:t>
            </a:r>
            <a:r>
              <a:rPr lang="ja-JP" altLang="en-US" sz="1200" b="1" dirty="0"/>
              <a:t>順立装置工程</a:t>
            </a:r>
            <a:br>
              <a:rPr lang="en-US" altLang="ja-JP" sz="1200" dirty="0"/>
            </a:br>
            <a:r>
              <a:rPr lang="ja-JP" altLang="en-US" sz="1200" dirty="0"/>
              <a:t>　へ</a:t>
            </a:r>
            <a:r>
              <a:rPr lang="en-US" altLang="ja-JP" sz="1200" dirty="0"/>
              <a:t>AI</a:t>
            </a:r>
            <a:r>
              <a:rPr lang="ja-JP" altLang="en-US" sz="1200" dirty="0"/>
              <a:t>在庫ツール導入</a:t>
            </a:r>
            <a:endParaRPr lang="en-US" altLang="ja-JP" sz="1200" dirty="0"/>
          </a:p>
          <a:p>
            <a:r>
              <a:rPr kumimoji="1" lang="ja-JP" altLang="en-US" sz="1050" b="1" dirty="0"/>
              <a:t>　⇒</a:t>
            </a:r>
            <a:r>
              <a:rPr lang="en-US" altLang="ja-JP" sz="1050" b="1" dirty="0">
                <a:solidFill>
                  <a:srgbClr val="FF0000"/>
                </a:solidFill>
              </a:rPr>
              <a:t>T154</a:t>
            </a:r>
            <a:r>
              <a:rPr lang="ja-JP" altLang="en-US" sz="1050" b="1" dirty="0">
                <a:solidFill>
                  <a:srgbClr val="FF0000"/>
                </a:solidFill>
              </a:rPr>
              <a:t>も</a:t>
            </a:r>
            <a:r>
              <a:rPr kumimoji="1" lang="ja-JP" altLang="en-US" sz="1050" b="1" dirty="0">
                <a:solidFill>
                  <a:srgbClr val="FF0000"/>
                </a:solidFill>
              </a:rPr>
              <a:t>活用</a:t>
            </a:r>
            <a:endParaRPr kumimoji="1" lang="ja-JP" altLang="en-US" sz="1200" b="1" dirty="0">
              <a:solidFill>
                <a:srgbClr val="FF0000"/>
              </a:solidFill>
            </a:endParaRPr>
          </a:p>
        </p:txBody>
      </p:sp>
      <p:sp>
        <p:nvSpPr>
          <p:cNvPr id="17" name="テキスト ボックス 16">
            <a:extLst>
              <a:ext uri="{FF2B5EF4-FFF2-40B4-BE49-F238E27FC236}">
                <a16:creationId xmlns:a16="http://schemas.microsoft.com/office/drawing/2014/main" id="{5B9E255D-0583-FDE2-5F0D-0CC12F8553C1}"/>
              </a:ext>
            </a:extLst>
          </p:cNvPr>
          <p:cNvSpPr txBox="1"/>
          <p:nvPr/>
        </p:nvSpPr>
        <p:spPr>
          <a:xfrm>
            <a:off x="1130199" y="5210560"/>
            <a:ext cx="1260758" cy="577081"/>
          </a:xfrm>
          <a:prstGeom prst="rect">
            <a:avLst/>
          </a:prstGeom>
          <a:noFill/>
        </p:spPr>
        <p:txBody>
          <a:bodyPr wrap="square" rtlCol="0">
            <a:spAutoFit/>
          </a:bodyPr>
          <a:lstStyle/>
          <a:p>
            <a:r>
              <a:rPr kumimoji="1" lang="ja-JP" altLang="en-US" sz="1050" dirty="0"/>
              <a:t>★コード＆マニュアル提供できてい状態</a:t>
            </a:r>
          </a:p>
        </p:txBody>
      </p:sp>
      <p:sp>
        <p:nvSpPr>
          <p:cNvPr id="19" name="テキスト ボックス 18">
            <a:extLst>
              <a:ext uri="{FF2B5EF4-FFF2-40B4-BE49-F238E27FC236}">
                <a16:creationId xmlns:a16="http://schemas.microsoft.com/office/drawing/2014/main" id="{EFF5358A-08B7-162F-7AC8-B5B98E05B2E7}"/>
              </a:ext>
            </a:extLst>
          </p:cNvPr>
          <p:cNvSpPr txBox="1"/>
          <p:nvPr/>
        </p:nvSpPr>
        <p:spPr>
          <a:xfrm>
            <a:off x="1916503" y="3830496"/>
            <a:ext cx="1167808" cy="577081"/>
          </a:xfrm>
          <a:prstGeom prst="rect">
            <a:avLst/>
          </a:prstGeom>
          <a:noFill/>
        </p:spPr>
        <p:txBody>
          <a:bodyPr wrap="square" rtlCol="0">
            <a:spAutoFit/>
          </a:bodyPr>
          <a:lstStyle/>
          <a:p>
            <a:r>
              <a:rPr kumimoji="1" lang="ja-JP" altLang="en-US" sz="1050" dirty="0"/>
              <a:t>★</a:t>
            </a:r>
            <a:r>
              <a:rPr kumimoji="1" lang="en-US" altLang="ja-JP" sz="1050" dirty="0"/>
              <a:t>AI</a:t>
            </a:r>
            <a:r>
              <a:rPr kumimoji="1" lang="ja-JP" altLang="en-US" sz="1050" dirty="0"/>
              <a:t>在庫ツール</a:t>
            </a:r>
            <a:endParaRPr lang="en-US" altLang="ja-JP" sz="1050" dirty="0"/>
          </a:p>
          <a:p>
            <a:r>
              <a:rPr kumimoji="1" lang="ja-JP" altLang="en-US" sz="1050" dirty="0"/>
              <a:t>のトライできている状態</a:t>
            </a:r>
          </a:p>
        </p:txBody>
      </p:sp>
      <p:sp>
        <p:nvSpPr>
          <p:cNvPr id="21" name="テキスト ボックス 20">
            <a:extLst>
              <a:ext uri="{FF2B5EF4-FFF2-40B4-BE49-F238E27FC236}">
                <a16:creationId xmlns:a16="http://schemas.microsoft.com/office/drawing/2014/main" id="{D857DFC1-E88B-848D-8C4C-8A7F5D1813B5}"/>
              </a:ext>
            </a:extLst>
          </p:cNvPr>
          <p:cNvSpPr txBox="1"/>
          <p:nvPr/>
        </p:nvSpPr>
        <p:spPr>
          <a:xfrm>
            <a:off x="3669447" y="4215101"/>
            <a:ext cx="1624534" cy="761747"/>
          </a:xfrm>
          <a:prstGeom prst="rect">
            <a:avLst/>
          </a:prstGeom>
          <a:noFill/>
        </p:spPr>
        <p:txBody>
          <a:bodyPr wrap="square" rtlCol="0">
            <a:spAutoFit/>
          </a:bodyPr>
          <a:lstStyle/>
          <a:p>
            <a:r>
              <a:rPr kumimoji="1" lang="ja-JP" altLang="en-US" sz="1050" dirty="0">
                <a:solidFill>
                  <a:srgbClr val="FF0000"/>
                </a:solidFill>
              </a:rPr>
              <a:t>★</a:t>
            </a:r>
            <a:r>
              <a:rPr kumimoji="1" lang="en-US" altLang="ja-JP" sz="1050" dirty="0">
                <a:solidFill>
                  <a:srgbClr val="FF0000"/>
                </a:solidFill>
              </a:rPr>
              <a:t>AI</a:t>
            </a:r>
            <a:r>
              <a:rPr lang="ja-JP" altLang="en-US" sz="1050" dirty="0">
                <a:solidFill>
                  <a:srgbClr val="FF0000"/>
                </a:solidFill>
              </a:rPr>
              <a:t>在庫ツール</a:t>
            </a:r>
            <a:endParaRPr lang="en-US" altLang="ja-JP" sz="1050" dirty="0">
              <a:solidFill>
                <a:srgbClr val="FF0000"/>
              </a:solidFill>
            </a:endParaRPr>
          </a:p>
          <a:p>
            <a:r>
              <a:rPr kumimoji="1" lang="ja-JP" altLang="en-US" sz="1050" dirty="0">
                <a:solidFill>
                  <a:srgbClr val="FF0000"/>
                </a:solidFill>
              </a:rPr>
              <a:t>　実現可否判断</a:t>
            </a:r>
            <a:br>
              <a:rPr kumimoji="1" lang="en-US" altLang="ja-JP" sz="1050" dirty="0">
                <a:solidFill>
                  <a:srgbClr val="FF0000"/>
                </a:solidFill>
              </a:rPr>
            </a:br>
            <a:r>
              <a:rPr kumimoji="1" lang="ja-JP" altLang="en-US" sz="1050" dirty="0">
                <a:solidFill>
                  <a:srgbClr val="FF0000"/>
                </a:solidFill>
              </a:rPr>
              <a:t>　できている状態</a:t>
            </a:r>
            <a:br>
              <a:rPr kumimoji="1" lang="en-US" altLang="ja-JP" sz="1050" dirty="0">
                <a:solidFill>
                  <a:srgbClr val="FF0000"/>
                </a:solidFill>
              </a:rPr>
            </a:br>
            <a:r>
              <a:rPr kumimoji="1" lang="ja-JP" altLang="en-US" sz="1050" dirty="0">
                <a:solidFill>
                  <a:srgbClr val="FF0000"/>
                </a:solidFill>
              </a:rPr>
              <a:t>　（課題洗い出し）</a:t>
            </a:r>
          </a:p>
        </p:txBody>
      </p:sp>
      <p:sp>
        <p:nvSpPr>
          <p:cNvPr id="24" name="テキスト ボックス 23">
            <a:extLst>
              <a:ext uri="{FF2B5EF4-FFF2-40B4-BE49-F238E27FC236}">
                <a16:creationId xmlns:a16="http://schemas.microsoft.com/office/drawing/2014/main" id="{D66790A9-1B8D-20EA-3D48-135BB5A83D9F}"/>
              </a:ext>
            </a:extLst>
          </p:cNvPr>
          <p:cNvSpPr txBox="1"/>
          <p:nvPr/>
        </p:nvSpPr>
        <p:spPr>
          <a:xfrm>
            <a:off x="1219349" y="1568173"/>
            <a:ext cx="1117451" cy="461665"/>
          </a:xfrm>
          <a:prstGeom prst="rect">
            <a:avLst/>
          </a:prstGeom>
          <a:noFill/>
          <a:ln>
            <a:solidFill>
              <a:schemeClr val="tx1"/>
            </a:solidFill>
          </a:ln>
        </p:spPr>
        <p:txBody>
          <a:bodyPr wrap="square" rtlCol="0">
            <a:spAutoFit/>
          </a:bodyPr>
          <a:lstStyle/>
          <a:p>
            <a:r>
              <a:rPr lang="ja-JP" altLang="en-US" sz="1200" dirty="0"/>
              <a:t>安城第１工場</a:t>
            </a:r>
            <a:r>
              <a:rPr lang="en-US" altLang="ja-JP" sz="1200" dirty="0"/>
              <a:t>(T403)</a:t>
            </a:r>
            <a:endParaRPr kumimoji="1" lang="ja-JP" altLang="en-US" sz="1200" dirty="0"/>
          </a:p>
        </p:txBody>
      </p:sp>
      <p:sp>
        <p:nvSpPr>
          <p:cNvPr id="25" name="テキスト ボックス 24">
            <a:extLst>
              <a:ext uri="{FF2B5EF4-FFF2-40B4-BE49-F238E27FC236}">
                <a16:creationId xmlns:a16="http://schemas.microsoft.com/office/drawing/2014/main" id="{C0F9009E-3932-A852-7B45-3F689D436AB9}"/>
              </a:ext>
            </a:extLst>
          </p:cNvPr>
          <p:cNvSpPr txBox="1"/>
          <p:nvPr/>
        </p:nvSpPr>
        <p:spPr>
          <a:xfrm>
            <a:off x="1219349" y="2157199"/>
            <a:ext cx="1117451" cy="461665"/>
          </a:xfrm>
          <a:prstGeom prst="rect">
            <a:avLst/>
          </a:prstGeom>
          <a:noFill/>
          <a:ln>
            <a:solidFill>
              <a:schemeClr val="tx1"/>
            </a:solidFill>
          </a:ln>
        </p:spPr>
        <p:txBody>
          <a:bodyPr wrap="square" rtlCol="0">
            <a:spAutoFit/>
          </a:bodyPr>
          <a:lstStyle/>
          <a:p>
            <a:r>
              <a:rPr lang="ja-JP" altLang="en-US" sz="1200" dirty="0"/>
              <a:t>安城第２工場</a:t>
            </a:r>
            <a:br>
              <a:rPr lang="en-US" altLang="ja-JP" sz="1200" dirty="0"/>
            </a:br>
            <a:r>
              <a:rPr lang="en-US" altLang="ja-JP" sz="1200" dirty="0"/>
              <a:t>(T447)</a:t>
            </a:r>
            <a:endParaRPr kumimoji="1" lang="ja-JP" altLang="en-US" sz="1200" dirty="0"/>
          </a:p>
        </p:txBody>
      </p:sp>
      <p:sp>
        <p:nvSpPr>
          <p:cNvPr id="26" name="テキスト ボックス 25">
            <a:extLst>
              <a:ext uri="{FF2B5EF4-FFF2-40B4-BE49-F238E27FC236}">
                <a16:creationId xmlns:a16="http://schemas.microsoft.com/office/drawing/2014/main" id="{5EEE0683-83EC-0C53-D56E-27B95432CAF4}"/>
              </a:ext>
            </a:extLst>
          </p:cNvPr>
          <p:cNvSpPr txBox="1"/>
          <p:nvPr/>
        </p:nvSpPr>
        <p:spPr>
          <a:xfrm>
            <a:off x="1219349" y="2742689"/>
            <a:ext cx="1117451" cy="461665"/>
          </a:xfrm>
          <a:prstGeom prst="rect">
            <a:avLst/>
          </a:prstGeom>
          <a:noFill/>
          <a:ln>
            <a:solidFill>
              <a:schemeClr val="tx1"/>
            </a:solidFill>
          </a:ln>
        </p:spPr>
        <p:txBody>
          <a:bodyPr wrap="square" rtlCol="0">
            <a:spAutoFit/>
          </a:bodyPr>
          <a:lstStyle/>
          <a:p>
            <a:r>
              <a:rPr lang="ja-JP" altLang="en-US" sz="1200" dirty="0"/>
              <a:t>〇〇工場</a:t>
            </a:r>
            <a:br>
              <a:rPr lang="en-US" altLang="ja-JP" sz="1200" dirty="0"/>
            </a:br>
            <a:r>
              <a:rPr lang="en-US" altLang="ja-JP" sz="1200" dirty="0"/>
              <a:t>…</a:t>
            </a:r>
          </a:p>
        </p:txBody>
      </p:sp>
      <p:sp>
        <p:nvSpPr>
          <p:cNvPr id="27" name="テキスト ボックス 26">
            <a:extLst>
              <a:ext uri="{FF2B5EF4-FFF2-40B4-BE49-F238E27FC236}">
                <a16:creationId xmlns:a16="http://schemas.microsoft.com/office/drawing/2014/main" id="{9449E601-09FE-5ED5-F65A-363704C74EAB}"/>
              </a:ext>
            </a:extLst>
          </p:cNvPr>
          <p:cNvSpPr txBox="1"/>
          <p:nvPr/>
        </p:nvSpPr>
        <p:spPr>
          <a:xfrm>
            <a:off x="6848958" y="2150674"/>
            <a:ext cx="2295606" cy="623248"/>
          </a:xfrm>
          <a:prstGeom prst="rect">
            <a:avLst/>
          </a:prstGeom>
          <a:noFill/>
        </p:spPr>
        <p:txBody>
          <a:bodyPr wrap="square" rtlCol="0">
            <a:spAutoFit/>
          </a:bodyPr>
          <a:lstStyle/>
          <a:p>
            <a:r>
              <a:rPr lang="ja-JP" altLang="en-US" sz="1200" dirty="0"/>
              <a:t>★</a:t>
            </a:r>
            <a:r>
              <a:rPr lang="ja-JP" altLang="en-US" sz="1200" b="1" dirty="0"/>
              <a:t>順立装置工程</a:t>
            </a:r>
            <a:r>
              <a:rPr lang="ja-JP" altLang="en-US" sz="1200" dirty="0"/>
              <a:t>の</a:t>
            </a:r>
            <a:br>
              <a:rPr lang="en-US" altLang="ja-JP" sz="1200" dirty="0"/>
            </a:br>
            <a:r>
              <a:rPr lang="ja-JP" altLang="en-US" sz="1200" dirty="0"/>
              <a:t>　へ</a:t>
            </a:r>
            <a:r>
              <a:rPr lang="en-US" altLang="ja-JP" sz="1200" dirty="0"/>
              <a:t>AI</a:t>
            </a:r>
            <a:r>
              <a:rPr lang="ja-JP" altLang="en-US" sz="1200" dirty="0"/>
              <a:t>在庫ツール導入</a:t>
            </a:r>
            <a:endParaRPr lang="en-US" altLang="ja-JP" sz="1200" dirty="0"/>
          </a:p>
          <a:p>
            <a:r>
              <a:rPr kumimoji="1" lang="ja-JP" altLang="en-US" sz="1000" dirty="0"/>
              <a:t>　</a:t>
            </a:r>
            <a:r>
              <a:rPr kumimoji="1" lang="ja-JP" altLang="en-US" sz="1050" dirty="0"/>
              <a:t>⇒</a:t>
            </a:r>
            <a:r>
              <a:rPr lang="en-US" altLang="ja-JP" sz="1050" dirty="0">
                <a:solidFill>
                  <a:srgbClr val="FF0000"/>
                </a:solidFill>
              </a:rPr>
              <a:t>’</a:t>
            </a:r>
            <a:r>
              <a:rPr kumimoji="1" lang="en-US" altLang="ja-JP" sz="1050" b="1" dirty="0">
                <a:solidFill>
                  <a:srgbClr val="FF0000"/>
                </a:solidFill>
              </a:rPr>
              <a:t>24/10</a:t>
            </a:r>
            <a:r>
              <a:rPr lang="ja-JP" altLang="en-US" sz="1050" b="1" dirty="0">
                <a:solidFill>
                  <a:srgbClr val="FF0000"/>
                </a:solidFill>
              </a:rPr>
              <a:t> </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000" b="1" dirty="0">
              <a:solidFill>
                <a:srgbClr val="FF0000"/>
              </a:solidFill>
            </a:endParaRPr>
          </a:p>
        </p:txBody>
      </p:sp>
      <p:sp>
        <p:nvSpPr>
          <p:cNvPr id="29" name="矢印: 五方向 28">
            <a:extLst>
              <a:ext uri="{FF2B5EF4-FFF2-40B4-BE49-F238E27FC236}">
                <a16:creationId xmlns:a16="http://schemas.microsoft.com/office/drawing/2014/main" id="{D96BEA35-03CE-410C-8707-F6B105706328}"/>
              </a:ext>
            </a:extLst>
          </p:cNvPr>
          <p:cNvSpPr/>
          <p:nvPr/>
        </p:nvSpPr>
        <p:spPr>
          <a:xfrm>
            <a:off x="3845061" y="5000771"/>
            <a:ext cx="571383" cy="484061"/>
          </a:xfrm>
          <a:prstGeom prst="homePlate">
            <a:avLst>
              <a:gd name="adj" fmla="val 24832"/>
            </a:avLst>
          </a:prstGeom>
          <a:solidFill>
            <a:schemeClr val="accent5">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要件定義</a:t>
            </a:r>
          </a:p>
        </p:txBody>
      </p:sp>
      <p:sp>
        <p:nvSpPr>
          <p:cNvPr id="58" name="矢印: 五方向 57">
            <a:extLst>
              <a:ext uri="{FF2B5EF4-FFF2-40B4-BE49-F238E27FC236}">
                <a16:creationId xmlns:a16="http://schemas.microsoft.com/office/drawing/2014/main" id="{B6B3B50E-8D29-06A5-0510-4684CC070351}"/>
              </a:ext>
            </a:extLst>
          </p:cNvPr>
          <p:cNvSpPr/>
          <p:nvPr/>
        </p:nvSpPr>
        <p:spPr>
          <a:xfrm>
            <a:off x="2600420" y="4228801"/>
            <a:ext cx="1239882" cy="70288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sp>
        <p:nvSpPr>
          <p:cNvPr id="60" name="テキスト ボックス 59">
            <a:extLst>
              <a:ext uri="{FF2B5EF4-FFF2-40B4-BE49-F238E27FC236}">
                <a16:creationId xmlns:a16="http://schemas.microsoft.com/office/drawing/2014/main" id="{C121C5B7-5765-E2B8-F341-C45A66C75718}"/>
              </a:ext>
            </a:extLst>
          </p:cNvPr>
          <p:cNvSpPr txBox="1"/>
          <p:nvPr/>
        </p:nvSpPr>
        <p:spPr>
          <a:xfrm>
            <a:off x="4061927" y="1523244"/>
            <a:ext cx="1367629" cy="577081"/>
          </a:xfrm>
          <a:prstGeom prst="rect">
            <a:avLst/>
          </a:prstGeom>
          <a:noFill/>
        </p:spPr>
        <p:txBody>
          <a:bodyPr wrap="square" rtlCol="0">
            <a:spAutoFit/>
          </a:bodyPr>
          <a:lstStyle/>
          <a:p>
            <a:r>
              <a:rPr kumimoji="1" lang="en-US" altLang="ja-JP" sz="1050" dirty="0"/>
              <a:t>★AI</a:t>
            </a:r>
            <a:r>
              <a:rPr lang="ja-JP" altLang="en-US" sz="1050" dirty="0"/>
              <a:t>在庫ツール</a:t>
            </a:r>
            <a:endParaRPr lang="en-US" altLang="ja-JP" sz="1050" dirty="0"/>
          </a:p>
          <a:p>
            <a:r>
              <a:rPr kumimoji="1" lang="ja-JP" altLang="en-US" sz="1050" dirty="0"/>
              <a:t>導入できる状態</a:t>
            </a:r>
            <a:endParaRPr kumimoji="1" lang="en-US" altLang="ja-JP" sz="1050" dirty="0"/>
          </a:p>
          <a:p>
            <a:r>
              <a:rPr kumimoji="1" lang="ja-JP" altLang="en-US" sz="1050" dirty="0"/>
              <a:t>　（</a:t>
            </a:r>
            <a:r>
              <a:rPr kumimoji="1" lang="en-US" altLang="ja-JP" sz="1050" dirty="0"/>
              <a:t>for</a:t>
            </a:r>
            <a:r>
              <a:rPr kumimoji="1" lang="ja-JP" altLang="en-US" sz="1050" dirty="0"/>
              <a:t>試験運用）</a:t>
            </a:r>
          </a:p>
        </p:txBody>
      </p:sp>
      <p:sp>
        <p:nvSpPr>
          <p:cNvPr id="78" name="矢印: 五方向 77">
            <a:extLst>
              <a:ext uri="{FF2B5EF4-FFF2-40B4-BE49-F238E27FC236}">
                <a16:creationId xmlns:a16="http://schemas.microsoft.com/office/drawing/2014/main" id="{54188150-56FD-3F60-7A50-1BCF7D84E9CD}"/>
              </a:ext>
            </a:extLst>
          </p:cNvPr>
          <p:cNvSpPr/>
          <p:nvPr/>
        </p:nvSpPr>
        <p:spPr>
          <a:xfrm>
            <a:off x="5228689" y="1507683"/>
            <a:ext cx="648464" cy="526279"/>
          </a:xfrm>
          <a:prstGeom prst="homePlate">
            <a:avLst>
              <a:gd name="adj" fmla="val 24832"/>
            </a:avLst>
          </a:prstGeom>
          <a:solidFill>
            <a:schemeClr val="accent5">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87" name="矢印: 五方向 86">
            <a:extLst>
              <a:ext uri="{FF2B5EF4-FFF2-40B4-BE49-F238E27FC236}">
                <a16:creationId xmlns:a16="http://schemas.microsoft.com/office/drawing/2014/main" id="{DD3A389F-2135-547D-97CE-82E147B18A55}"/>
              </a:ext>
            </a:extLst>
          </p:cNvPr>
          <p:cNvSpPr/>
          <p:nvPr/>
        </p:nvSpPr>
        <p:spPr>
          <a:xfrm>
            <a:off x="4419345" y="5526799"/>
            <a:ext cx="747228" cy="605601"/>
          </a:xfrm>
          <a:prstGeom prst="homePlate">
            <a:avLst>
              <a:gd name="adj" fmla="val 24832"/>
            </a:avLst>
          </a:prstGeom>
          <a:solidFill>
            <a:schemeClr val="accent5">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アプリ化</a:t>
            </a:r>
            <a:endParaRPr kumimoji="1" lang="ja-JP" altLang="en-US" sz="1200" dirty="0">
              <a:solidFill>
                <a:schemeClr val="tx1"/>
              </a:solidFill>
            </a:endParaRPr>
          </a:p>
        </p:txBody>
      </p:sp>
      <p:sp>
        <p:nvSpPr>
          <p:cNvPr id="89" name="テキスト ボックス 88">
            <a:extLst>
              <a:ext uri="{FF2B5EF4-FFF2-40B4-BE49-F238E27FC236}">
                <a16:creationId xmlns:a16="http://schemas.microsoft.com/office/drawing/2014/main" id="{32B6B6F6-261E-C2E0-9A2B-EEBF2DC0C008}"/>
              </a:ext>
            </a:extLst>
          </p:cNvPr>
          <p:cNvSpPr txBox="1"/>
          <p:nvPr/>
        </p:nvSpPr>
        <p:spPr>
          <a:xfrm>
            <a:off x="5010595" y="5840846"/>
            <a:ext cx="1024904" cy="738664"/>
          </a:xfrm>
          <a:prstGeom prst="rect">
            <a:avLst/>
          </a:prstGeom>
          <a:noFill/>
        </p:spPr>
        <p:txBody>
          <a:bodyPr wrap="square" rtlCol="0">
            <a:spAutoFit/>
          </a:bodyPr>
          <a:lstStyle/>
          <a:p>
            <a:r>
              <a:rPr kumimoji="1" lang="ja-JP" altLang="en-US" sz="1050" dirty="0"/>
              <a:t>★</a:t>
            </a:r>
            <a:r>
              <a:rPr kumimoji="1" lang="en-US" altLang="ja-JP" sz="1050" dirty="0"/>
              <a:t>UI</a:t>
            </a:r>
            <a:r>
              <a:rPr kumimoji="1" lang="ja-JP" altLang="en-US" sz="1050" dirty="0"/>
              <a:t>含めて</a:t>
            </a:r>
            <a:br>
              <a:rPr kumimoji="1" lang="en-US" altLang="ja-JP" sz="1050" dirty="0"/>
            </a:br>
            <a:r>
              <a:rPr kumimoji="1" lang="en-US" altLang="ja-JP" sz="1050" dirty="0"/>
              <a:t>AI</a:t>
            </a:r>
            <a:r>
              <a:rPr kumimoji="1" lang="ja-JP" altLang="en-US" sz="1050" dirty="0"/>
              <a:t>在庫ツール提供できている状態</a:t>
            </a:r>
          </a:p>
        </p:txBody>
      </p:sp>
      <p:sp>
        <p:nvSpPr>
          <p:cNvPr id="102" name="矢印: 五方向 101">
            <a:extLst>
              <a:ext uri="{FF2B5EF4-FFF2-40B4-BE49-F238E27FC236}">
                <a16:creationId xmlns:a16="http://schemas.microsoft.com/office/drawing/2014/main" id="{1031A7A2-9D57-698F-4C6C-B76FF380AEAB}"/>
              </a:ext>
            </a:extLst>
          </p:cNvPr>
          <p:cNvSpPr/>
          <p:nvPr/>
        </p:nvSpPr>
        <p:spPr>
          <a:xfrm>
            <a:off x="2606074" y="5000771"/>
            <a:ext cx="1225667" cy="484061"/>
          </a:xfrm>
          <a:prstGeom prst="homePlate">
            <a:avLst>
              <a:gd name="adj" fmla="val 24832"/>
            </a:avLst>
          </a:prstGeom>
          <a:solidFill>
            <a:schemeClr val="accent5">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目指す姿</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活用形</a:t>
            </a:r>
            <a:r>
              <a:rPr kumimoji="1" lang="en-US" altLang="ja-JP" sz="1200" dirty="0">
                <a:solidFill>
                  <a:schemeClr val="tx1"/>
                </a:solidFill>
              </a:rPr>
              <a:t>)</a:t>
            </a:r>
            <a:r>
              <a:rPr kumimoji="1" lang="ja-JP" altLang="en-US" sz="1200" dirty="0">
                <a:solidFill>
                  <a:schemeClr val="tx1"/>
                </a:solidFill>
              </a:rPr>
              <a:t>検討</a:t>
            </a:r>
          </a:p>
        </p:txBody>
      </p:sp>
      <p:cxnSp>
        <p:nvCxnSpPr>
          <p:cNvPr id="114" name="直線コネクタ 113">
            <a:extLst>
              <a:ext uri="{FF2B5EF4-FFF2-40B4-BE49-F238E27FC236}">
                <a16:creationId xmlns:a16="http://schemas.microsoft.com/office/drawing/2014/main" id="{BD2CF682-A2A9-3A34-F176-38B3D20D103B}"/>
              </a:ext>
            </a:extLst>
          </p:cNvPr>
          <p:cNvCxnSpPr>
            <a:cxnSpLocks/>
          </p:cNvCxnSpPr>
          <p:nvPr/>
        </p:nvCxnSpPr>
        <p:spPr>
          <a:xfrm>
            <a:off x="1028236" y="2117003"/>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2" name="矢印: 五方向 121">
            <a:extLst>
              <a:ext uri="{FF2B5EF4-FFF2-40B4-BE49-F238E27FC236}">
                <a16:creationId xmlns:a16="http://schemas.microsoft.com/office/drawing/2014/main" id="{DFCEEBE5-1C82-FD8E-6C8C-41A544AE4C08}"/>
              </a:ext>
            </a:extLst>
          </p:cNvPr>
          <p:cNvSpPr/>
          <p:nvPr/>
        </p:nvSpPr>
        <p:spPr>
          <a:xfrm>
            <a:off x="5825553" y="5570716"/>
            <a:ext cx="799855" cy="480698"/>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sp>
        <p:nvSpPr>
          <p:cNvPr id="1230" name="矢印: 五方向 1229">
            <a:extLst>
              <a:ext uri="{FF2B5EF4-FFF2-40B4-BE49-F238E27FC236}">
                <a16:creationId xmlns:a16="http://schemas.microsoft.com/office/drawing/2014/main" id="{7252EAB1-8D11-0F2A-AAE0-AD6A7AD6FFF1}"/>
              </a:ext>
            </a:extLst>
          </p:cNvPr>
          <p:cNvSpPr/>
          <p:nvPr/>
        </p:nvSpPr>
        <p:spPr>
          <a:xfrm>
            <a:off x="9839999" y="1500160"/>
            <a:ext cx="580090" cy="1022533"/>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43" name="矢印: 五方向 1242">
            <a:extLst>
              <a:ext uri="{FF2B5EF4-FFF2-40B4-BE49-F238E27FC236}">
                <a16:creationId xmlns:a16="http://schemas.microsoft.com/office/drawing/2014/main" id="{7EBAA505-8D0F-49B7-79CB-BD2DE8344CDE}"/>
              </a:ext>
            </a:extLst>
          </p:cNvPr>
          <p:cNvSpPr/>
          <p:nvPr/>
        </p:nvSpPr>
        <p:spPr>
          <a:xfrm>
            <a:off x="6645849" y="4896985"/>
            <a:ext cx="753558" cy="615710"/>
          </a:xfrm>
          <a:prstGeom prst="homePlate">
            <a:avLst>
              <a:gd name="adj" fmla="val 24832"/>
            </a:avLst>
          </a:prstGeom>
          <a:solidFill>
            <a:schemeClr val="accent5">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システム連携実装</a:t>
            </a:r>
            <a:endParaRPr kumimoji="1" lang="ja-JP" altLang="en-US" sz="1200" dirty="0">
              <a:solidFill>
                <a:schemeClr val="tx1"/>
              </a:solidFill>
            </a:endParaRPr>
          </a:p>
        </p:txBody>
      </p:sp>
      <p:cxnSp>
        <p:nvCxnSpPr>
          <p:cNvPr id="6" name="コネクタ: カギ線 5">
            <a:extLst>
              <a:ext uri="{FF2B5EF4-FFF2-40B4-BE49-F238E27FC236}">
                <a16:creationId xmlns:a16="http://schemas.microsoft.com/office/drawing/2014/main" id="{E91AC04B-29A6-420C-860F-9C0325AC8311}"/>
              </a:ext>
            </a:extLst>
          </p:cNvPr>
          <p:cNvCxnSpPr>
            <a:cxnSpLocks/>
            <a:stCxn id="17" idx="0"/>
            <a:endCxn id="58" idx="1"/>
          </p:cNvCxnSpPr>
          <p:nvPr/>
        </p:nvCxnSpPr>
        <p:spPr>
          <a:xfrm rot="5400000" flipH="1" flipV="1">
            <a:off x="1865340" y="4475480"/>
            <a:ext cx="630318" cy="8398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矢印: 五方向 1245">
            <a:extLst>
              <a:ext uri="{FF2B5EF4-FFF2-40B4-BE49-F238E27FC236}">
                <a16:creationId xmlns:a16="http://schemas.microsoft.com/office/drawing/2014/main" id="{DD75AFF3-9912-2BF5-8931-2E9355D93D0E}"/>
              </a:ext>
            </a:extLst>
          </p:cNvPr>
          <p:cNvSpPr/>
          <p:nvPr/>
        </p:nvSpPr>
        <p:spPr>
          <a:xfrm>
            <a:off x="7284124" y="4228801"/>
            <a:ext cx="1648958"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データ収集準備</a:t>
            </a:r>
            <a:endParaRPr kumimoji="1" lang="en-US" altLang="ja-JP" sz="1200" dirty="0">
              <a:solidFill>
                <a:schemeClr val="tx1"/>
              </a:solidFill>
            </a:endParaRPr>
          </a:p>
          <a:p>
            <a:r>
              <a:rPr lang="ja-JP" altLang="en-US" sz="1200" dirty="0">
                <a:solidFill>
                  <a:schemeClr val="tx1"/>
                </a:solidFill>
              </a:rPr>
              <a:t>（必要に応じて）</a:t>
            </a:r>
            <a:endParaRPr kumimoji="1" lang="en-US" altLang="ja-JP" sz="1200" dirty="0">
              <a:solidFill>
                <a:schemeClr val="tx1"/>
              </a:solidFill>
            </a:endParaRPr>
          </a:p>
        </p:txBody>
      </p:sp>
      <p:sp>
        <p:nvSpPr>
          <p:cNvPr id="64" name="テキスト ボックス 63">
            <a:extLst>
              <a:ext uri="{FF2B5EF4-FFF2-40B4-BE49-F238E27FC236}">
                <a16:creationId xmlns:a16="http://schemas.microsoft.com/office/drawing/2014/main" id="{D857DFC1-E88B-848D-8C4C-8A7F5D1813B5}"/>
              </a:ext>
            </a:extLst>
          </p:cNvPr>
          <p:cNvSpPr txBox="1"/>
          <p:nvPr/>
        </p:nvSpPr>
        <p:spPr>
          <a:xfrm>
            <a:off x="8872839" y="4280508"/>
            <a:ext cx="1147034" cy="577081"/>
          </a:xfrm>
          <a:prstGeom prst="rect">
            <a:avLst/>
          </a:prstGeom>
          <a:noFill/>
        </p:spPr>
        <p:txBody>
          <a:bodyPr wrap="square" rtlCol="0">
            <a:spAutoFit/>
          </a:bodyPr>
          <a:lstStyle/>
          <a:p>
            <a:r>
              <a:rPr kumimoji="1" lang="en-US" altLang="ja-JP" sz="1050" dirty="0">
                <a:solidFill>
                  <a:srgbClr val="333333"/>
                </a:solidFill>
              </a:rPr>
              <a:t>★</a:t>
            </a:r>
            <a:r>
              <a:rPr kumimoji="1" lang="ja-JP" altLang="en-US" sz="1050" dirty="0">
                <a:solidFill>
                  <a:srgbClr val="333333"/>
                </a:solidFill>
              </a:rPr>
              <a:t>工程間の中間在庫のデータが取得できている</a:t>
            </a:r>
            <a:endParaRPr kumimoji="1" lang="en-US" altLang="ja-JP" sz="1050" dirty="0">
              <a:solidFill>
                <a:srgbClr val="333333"/>
              </a:solidFill>
            </a:endParaRPr>
          </a:p>
        </p:txBody>
      </p:sp>
      <p:graphicFrame>
        <p:nvGraphicFramePr>
          <p:cNvPr id="3" name="表 4">
            <a:extLst>
              <a:ext uri="{FF2B5EF4-FFF2-40B4-BE49-F238E27FC236}">
                <a16:creationId xmlns:a16="http://schemas.microsoft.com/office/drawing/2014/main" id="{B17EF2AB-0492-41D6-A533-CF072C19756B}"/>
              </a:ext>
            </a:extLst>
          </p:cNvPr>
          <p:cNvGraphicFramePr>
            <a:graphicFrameLocks noGrp="1"/>
          </p:cNvGraphicFramePr>
          <p:nvPr>
            <p:extLst>
              <p:ext uri="{D42A27DB-BD31-4B8C-83A1-F6EECF244321}">
                <p14:modId xmlns:p14="http://schemas.microsoft.com/office/powerpoint/2010/main" val="1771302494"/>
              </p:ext>
            </p:extLst>
          </p:nvPr>
        </p:nvGraphicFramePr>
        <p:xfrm>
          <a:off x="-2878070" y="0"/>
          <a:ext cx="2518609" cy="6844746"/>
        </p:xfrm>
        <a:graphic>
          <a:graphicData uri="http://schemas.openxmlformats.org/drawingml/2006/table">
            <a:tbl>
              <a:tblPr firstRow="1" bandRow="1">
                <a:tableStyleId>{5C22544A-7EE6-4342-B048-85BDC9FD1C3A}</a:tableStyleId>
              </a:tblPr>
              <a:tblGrid>
                <a:gridCol w="2518609">
                  <a:extLst>
                    <a:ext uri="{9D8B030D-6E8A-4147-A177-3AD203B41FA5}">
                      <a16:colId xmlns:a16="http://schemas.microsoft.com/office/drawing/2014/main" val="1878335236"/>
                    </a:ext>
                  </a:extLst>
                </a:gridCol>
              </a:tblGrid>
              <a:tr h="473466">
                <a:tc>
                  <a:txBody>
                    <a:bodyPr/>
                    <a:lstStyle/>
                    <a:p>
                      <a:r>
                        <a:rPr kumimoji="1" lang="ja-JP" altLang="en-US" dirty="0"/>
                        <a:t>現状、実態</a:t>
                      </a:r>
                      <a:endParaRPr kumimoji="1" lang="en-US" altLang="ja-JP" dirty="0"/>
                    </a:p>
                  </a:txBody>
                  <a:tcPr/>
                </a:tc>
                <a:extLst>
                  <a:ext uri="{0D108BD9-81ED-4DB2-BD59-A6C34878D82A}">
                    <a16:rowId xmlns:a16="http://schemas.microsoft.com/office/drawing/2014/main" val="1816142085"/>
                  </a:ext>
                </a:extLst>
              </a:tr>
              <a:tr h="6371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a:t>
                      </a:r>
                      <a:r>
                        <a:rPr kumimoji="1" lang="ja-JP" altLang="en-US" sz="1800" b="0" i="0" u="none" strike="noStrike" kern="1200" cap="none" spc="0" normalizeH="0" baseline="0" noProof="0" dirty="0">
                          <a:ln>
                            <a:noFill/>
                          </a:ln>
                          <a:solidFill>
                            <a:schemeClr val="tx1"/>
                          </a:solidFill>
                          <a:effectLst/>
                          <a:uLnTx/>
                          <a:uFillTx/>
                          <a:latin typeface="+mn-lt"/>
                          <a:ea typeface="+mn-ea"/>
                          <a:cs typeface="+mn-cs"/>
                        </a:rPr>
                        <a:t>過去の欠品の経験や</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心理的な不安から）</a:t>
                      </a:r>
                      <a:r>
                        <a:rPr lang="ja-JP" altLang="en-US" dirty="0"/>
                        <a:t>各工程で在庫を持ってしまい、結果全体在庫が過剰になっている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・欠品が発生し、ライン停止や特車ロスが発生している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・過剰在庫により非生産スペースが増大している</a:t>
                      </a:r>
                      <a:endParaRPr lang="en-US" altLang="ja-JP"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bl>
          </a:graphicData>
        </a:graphic>
      </p:graphicFrame>
      <p:graphicFrame>
        <p:nvGraphicFramePr>
          <p:cNvPr id="55" name="表 4">
            <a:extLst>
              <a:ext uri="{FF2B5EF4-FFF2-40B4-BE49-F238E27FC236}">
                <a16:creationId xmlns:a16="http://schemas.microsoft.com/office/drawing/2014/main" id="{5C6EDF07-CFD7-4467-8477-C4920F036D80}"/>
              </a:ext>
            </a:extLst>
          </p:cNvPr>
          <p:cNvGraphicFramePr>
            <a:graphicFrameLocks noGrp="1"/>
          </p:cNvGraphicFramePr>
          <p:nvPr>
            <p:extLst>
              <p:ext uri="{D42A27DB-BD31-4B8C-83A1-F6EECF244321}">
                <p14:modId xmlns:p14="http://schemas.microsoft.com/office/powerpoint/2010/main" val="2666132453"/>
              </p:ext>
            </p:extLst>
          </p:nvPr>
        </p:nvGraphicFramePr>
        <p:xfrm>
          <a:off x="-1" y="-2288173"/>
          <a:ext cx="17264416" cy="2141157"/>
        </p:xfrm>
        <a:graphic>
          <a:graphicData uri="http://schemas.openxmlformats.org/drawingml/2006/table">
            <a:tbl>
              <a:tblPr firstRow="1" bandRow="1">
                <a:tableStyleId>{5C22544A-7EE6-4342-B048-85BDC9FD1C3A}</a:tableStyleId>
              </a:tblPr>
              <a:tblGrid>
                <a:gridCol w="5325036">
                  <a:extLst>
                    <a:ext uri="{9D8B030D-6E8A-4147-A177-3AD203B41FA5}">
                      <a16:colId xmlns:a16="http://schemas.microsoft.com/office/drawing/2014/main" val="1878335236"/>
                    </a:ext>
                  </a:extLst>
                </a:gridCol>
                <a:gridCol w="5736981">
                  <a:extLst>
                    <a:ext uri="{9D8B030D-6E8A-4147-A177-3AD203B41FA5}">
                      <a16:colId xmlns:a16="http://schemas.microsoft.com/office/drawing/2014/main" val="1999781853"/>
                    </a:ext>
                  </a:extLst>
                </a:gridCol>
                <a:gridCol w="6202399">
                  <a:extLst>
                    <a:ext uri="{9D8B030D-6E8A-4147-A177-3AD203B41FA5}">
                      <a16:colId xmlns:a16="http://schemas.microsoft.com/office/drawing/2014/main" val="1491881347"/>
                    </a:ext>
                  </a:extLst>
                </a:gridCol>
              </a:tblGrid>
              <a:tr h="343538">
                <a:tc>
                  <a:txBody>
                    <a:bodyPr/>
                    <a:lstStyle/>
                    <a:p>
                      <a:r>
                        <a:rPr kumimoji="1" lang="ja-JP" altLang="en-US" dirty="0"/>
                        <a:t>課題</a:t>
                      </a:r>
                    </a:p>
                  </a:txBody>
                  <a:tcPr/>
                </a:tc>
                <a:tc>
                  <a:txBody>
                    <a:bodyPr/>
                    <a:lstStyle/>
                    <a:p>
                      <a:r>
                        <a:rPr kumimoji="1" lang="ja-JP" altLang="en-US" dirty="0"/>
                        <a:t>（分析開発で）実現したいこと</a:t>
                      </a:r>
                    </a:p>
                  </a:txBody>
                  <a:tcPr/>
                </a:tc>
                <a:tc>
                  <a:txBody>
                    <a:bodyPr/>
                    <a:lstStyle/>
                    <a:p>
                      <a:r>
                        <a:rPr kumimoji="1" lang="ja-JP" altLang="en-US" dirty="0"/>
                        <a:t>実施事項</a:t>
                      </a:r>
                    </a:p>
                  </a:txBody>
                  <a:tcPr/>
                </a:tc>
                <a:extLst>
                  <a:ext uri="{0D108BD9-81ED-4DB2-BD59-A6C34878D82A}">
                    <a16:rowId xmlns:a16="http://schemas.microsoft.com/office/drawing/2014/main" val="1816142085"/>
                  </a:ext>
                </a:extLst>
              </a:tr>
              <a:tr h="6011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Lv1. </a:t>
                      </a:r>
                      <a:r>
                        <a:rPr lang="ja-JP" altLang="en-US" sz="1800" dirty="0"/>
                        <a:t>在庫の基準や指標を定義・明確化すること</a:t>
                      </a:r>
                      <a:endParaRPr kumimoji="1" lang="ja-JP" alt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正常</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or</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異常の判断がつくこと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分析</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r h="6011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Lv2.</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a:t>
                      </a:r>
                      <a:r>
                        <a:rPr lang="ja-JP" altLang="en-US" sz="1800" dirty="0"/>
                        <a:t>基準に対して在庫が異常になっている、なる、なりそうなときに気づけるようにすること</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正常</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or</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異常でアラートが出ること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ー（検討済み？）</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2286470403"/>
                  </a:ext>
                </a:extLst>
              </a:tr>
              <a:tr h="495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Lv3.</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異常に対して対策を打てるようになること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異常の原因が分かること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AI</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在庫ツール（仮名）の開発</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2589562036"/>
                  </a:ext>
                </a:extLst>
              </a:tr>
            </a:tbl>
          </a:graphicData>
        </a:graphic>
      </p:graphicFrame>
      <p:graphicFrame>
        <p:nvGraphicFramePr>
          <p:cNvPr id="62" name="表 4">
            <a:extLst>
              <a:ext uri="{FF2B5EF4-FFF2-40B4-BE49-F238E27FC236}">
                <a16:creationId xmlns:a16="http://schemas.microsoft.com/office/drawing/2014/main" id="{DBDDED80-7978-4C7B-95B0-7AE910046B75}"/>
              </a:ext>
            </a:extLst>
          </p:cNvPr>
          <p:cNvGraphicFramePr>
            <a:graphicFrameLocks noGrp="1"/>
          </p:cNvGraphicFramePr>
          <p:nvPr>
            <p:extLst>
              <p:ext uri="{D42A27DB-BD31-4B8C-83A1-F6EECF244321}">
                <p14:modId xmlns:p14="http://schemas.microsoft.com/office/powerpoint/2010/main" val="4073562779"/>
              </p:ext>
            </p:extLst>
          </p:nvPr>
        </p:nvGraphicFramePr>
        <p:xfrm>
          <a:off x="12807220" y="0"/>
          <a:ext cx="4446226" cy="7017664"/>
        </p:xfrm>
        <a:graphic>
          <a:graphicData uri="http://schemas.openxmlformats.org/drawingml/2006/table">
            <a:tbl>
              <a:tblPr firstRow="1" bandRow="1">
                <a:tableStyleId>{5C22544A-7EE6-4342-B048-85BDC9FD1C3A}</a:tableStyleId>
              </a:tblPr>
              <a:tblGrid>
                <a:gridCol w="2016873">
                  <a:extLst>
                    <a:ext uri="{9D8B030D-6E8A-4147-A177-3AD203B41FA5}">
                      <a16:colId xmlns:a16="http://schemas.microsoft.com/office/drawing/2014/main" val="1878335236"/>
                    </a:ext>
                  </a:extLst>
                </a:gridCol>
                <a:gridCol w="2429353">
                  <a:extLst>
                    <a:ext uri="{9D8B030D-6E8A-4147-A177-3AD203B41FA5}">
                      <a16:colId xmlns:a16="http://schemas.microsoft.com/office/drawing/2014/main" val="1361259256"/>
                    </a:ext>
                  </a:extLst>
                </a:gridCol>
              </a:tblGrid>
              <a:tr h="485428">
                <a:tc>
                  <a:txBody>
                    <a:bodyPr/>
                    <a:lstStyle/>
                    <a:p>
                      <a:r>
                        <a:rPr kumimoji="1" lang="ja-JP" altLang="en-US" dirty="0"/>
                        <a:t>あるべき姿</a:t>
                      </a:r>
                      <a:endParaRPr kumimoji="1" lang="en-US" altLang="ja-JP" dirty="0"/>
                    </a:p>
                  </a:txBody>
                  <a:tcPr/>
                </a:tc>
                <a:tc>
                  <a:txBody>
                    <a:bodyPr/>
                    <a:lstStyle/>
                    <a:p>
                      <a:r>
                        <a:rPr kumimoji="1" lang="ja-JP" altLang="en-US" dirty="0"/>
                        <a:t>期待効果</a:t>
                      </a:r>
                      <a:endParaRPr kumimoji="1" lang="en-US" altLang="ja-JP" dirty="0"/>
                    </a:p>
                  </a:txBody>
                  <a:tcPr/>
                </a:tc>
                <a:extLst>
                  <a:ext uri="{0D108BD9-81ED-4DB2-BD59-A6C34878D82A}">
                    <a16:rowId xmlns:a16="http://schemas.microsoft.com/office/drawing/2014/main" val="1816142085"/>
                  </a:ext>
                </a:extLst>
              </a:tr>
              <a:tr h="65322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・各工程で適正な在庫を抱えている</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構想）</a:t>
                      </a:r>
                      <a:r>
                        <a:rPr lang="ja-JP" altLang="en-US" dirty="0"/>
                        <a:t>工場にコントロール室（物流に限らず情報を集約して指示を出す司令部みたいなところ）を構築し、指示を出すことで在庫適正化を実現</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■在庫適正化</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・箱数減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・非生産スペース減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・人員減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・欠品レス化</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bl>
          </a:graphicData>
        </a:graphic>
      </p:graphicFrame>
      <p:sp>
        <p:nvSpPr>
          <p:cNvPr id="11" name="二等辺三角形 10">
            <a:extLst>
              <a:ext uri="{FF2B5EF4-FFF2-40B4-BE49-F238E27FC236}">
                <a16:creationId xmlns:a16="http://schemas.microsoft.com/office/drawing/2014/main" id="{C786EE63-D7E4-4C1A-B8DA-D325A30D4F0C}"/>
              </a:ext>
            </a:extLst>
          </p:cNvPr>
          <p:cNvSpPr/>
          <p:nvPr/>
        </p:nvSpPr>
        <p:spPr>
          <a:xfrm rot="5400000">
            <a:off x="-790112" y="3295385"/>
            <a:ext cx="1482072" cy="2853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二等辺三角形 64">
            <a:extLst>
              <a:ext uri="{FF2B5EF4-FFF2-40B4-BE49-F238E27FC236}">
                <a16:creationId xmlns:a16="http://schemas.microsoft.com/office/drawing/2014/main" id="{7F277203-E885-405F-817C-6D209DD1FBA7}"/>
              </a:ext>
            </a:extLst>
          </p:cNvPr>
          <p:cNvSpPr/>
          <p:nvPr/>
        </p:nvSpPr>
        <p:spPr>
          <a:xfrm rot="5400000">
            <a:off x="11713952" y="3445991"/>
            <a:ext cx="1482072" cy="2853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6" name="図 65">
            <a:extLst>
              <a:ext uri="{FF2B5EF4-FFF2-40B4-BE49-F238E27FC236}">
                <a16:creationId xmlns:a16="http://schemas.microsoft.com/office/drawing/2014/main" id="{D440978B-8A0D-4538-A49C-AA8A246E98FA}"/>
              </a:ext>
            </a:extLst>
          </p:cNvPr>
          <p:cNvPicPr>
            <a:picLocks noChangeAspect="1"/>
          </p:cNvPicPr>
          <p:nvPr/>
        </p:nvPicPr>
        <p:blipFill>
          <a:blip r:embed="rId3"/>
          <a:stretch>
            <a:fillRect/>
          </a:stretch>
        </p:blipFill>
        <p:spPr>
          <a:xfrm>
            <a:off x="12928451" y="-1229109"/>
            <a:ext cx="948914" cy="513703"/>
          </a:xfrm>
          <a:prstGeom prst="rect">
            <a:avLst/>
          </a:prstGeom>
        </p:spPr>
      </p:pic>
      <p:pic>
        <p:nvPicPr>
          <p:cNvPr id="67" name="図 66">
            <a:extLst>
              <a:ext uri="{FF2B5EF4-FFF2-40B4-BE49-F238E27FC236}">
                <a16:creationId xmlns:a16="http://schemas.microsoft.com/office/drawing/2014/main" id="{92FE228B-023F-4E4A-9A38-1C938BD6F2E4}"/>
              </a:ext>
            </a:extLst>
          </p:cNvPr>
          <p:cNvPicPr>
            <a:picLocks noChangeAspect="1"/>
          </p:cNvPicPr>
          <p:nvPr/>
        </p:nvPicPr>
        <p:blipFill>
          <a:blip r:embed="rId4"/>
          <a:stretch>
            <a:fillRect/>
          </a:stretch>
        </p:blipFill>
        <p:spPr>
          <a:xfrm>
            <a:off x="14353311" y="-554607"/>
            <a:ext cx="692028" cy="388681"/>
          </a:xfrm>
          <a:prstGeom prst="rect">
            <a:avLst/>
          </a:prstGeom>
        </p:spPr>
      </p:pic>
      <p:sp>
        <p:nvSpPr>
          <p:cNvPr id="34" name="正方形/長方形 33">
            <a:extLst>
              <a:ext uri="{FF2B5EF4-FFF2-40B4-BE49-F238E27FC236}">
                <a16:creationId xmlns:a16="http://schemas.microsoft.com/office/drawing/2014/main" id="{A883DD03-C49A-4E03-9E26-580EBAABB131}"/>
              </a:ext>
            </a:extLst>
          </p:cNvPr>
          <p:cNvSpPr/>
          <p:nvPr/>
        </p:nvSpPr>
        <p:spPr>
          <a:xfrm>
            <a:off x="-2878070" y="-2169994"/>
            <a:ext cx="2518609" cy="192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協議用</a:t>
            </a:r>
          </a:p>
        </p:txBody>
      </p:sp>
      <p:sp>
        <p:nvSpPr>
          <p:cNvPr id="36" name="テキスト ボックス 35">
            <a:extLst>
              <a:ext uri="{FF2B5EF4-FFF2-40B4-BE49-F238E27FC236}">
                <a16:creationId xmlns:a16="http://schemas.microsoft.com/office/drawing/2014/main" id="{18927B91-F060-4D49-8116-F46657E822E2}"/>
              </a:ext>
            </a:extLst>
          </p:cNvPr>
          <p:cNvSpPr txBox="1"/>
          <p:nvPr/>
        </p:nvSpPr>
        <p:spPr>
          <a:xfrm>
            <a:off x="-1" y="78064"/>
            <a:ext cx="6846746" cy="369332"/>
          </a:xfrm>
          <a:prstGeom prst="rect">
            <a:avLst/>
          </a:prstGeom>
          <a:noFill/>
        </p:spPr>
        <p:txBody>
          <a:bodyPr wrap="none" rtlCol="0">
            <a:spAutoFit/>
          </a:bodyPr>
          <a:lstStyle/>
          <a:p>
            <a:r>
              <a:rPr kumimoji="1" lang="ja-JP" altLang="en-US" dirty="0"/>
              <a:t>はじめは工程を限定してトライ→最終的には工程スルーで実現？</a:t>
            </a:r>
            <a:endParaRPr kumimoji="1" lang="en-US" altLang="ja-JP" dirty="0"/>
          </a:p>
        </p:txBody>
      </p:sp>
      <p:sp>
        <p:nvSpPr>
          <p:cNvPr id="2" name="テキスト ボックス 1">
            <a:extLst>
              <a:ext uri="{FF2B5EF4-FFF2-40B4-BE49-F238E27FC236}">
                <a16:creationId xmlns:a16="http://schemas.microsoft.com/office/drawing/2014/main" id="{6BB93749-F6FC-4F3F-8905-C062B8C90ACF}"/>
              </a:ext>
            </a:extLst>
          </p:cNvPr>
          <p:cNvSpPr txBox="1"/>
          <p:nvPr/>
        </p:nvSpPr>
        <p:spPr>
          <a:xfrm>
            <a:off x="-2577339" y="-2086176"/>
            <a:ext cx="2076683" cy="523220"/>
          </a:xfrm>
          <a:prstGeom prst="rect">
            <a:avLst/>
          </a:prstGeom>
          <a:noFill/>
        </p:spPr>
        <p:txBody>
          <a:bodyPr wrap="square" rtlCol="0">
            <a:spAutoFit/>
          </a:bodyPr>
          <a:lstStyle/>
          <a:p>
            <a:r>
              <a:rPr lang="ja-JP" altLang="en-US" sz="2800" b="1" dirty="0">
                <a:solidFill>
                  <a:schemeClr val="accent6"/>
                </a:solidFill>
              </a:rPr>
              <a:t>笹岡修正版</a:t>
            </a:r>
            <a:endParaRPr kumimoji="1" lang="ja-JP" altLang="en-US" sz="2800" b="1" dirty="0">
              <a:solidFill>
                <a:schemeClr val="accent6"/>
              </a:solidFill>
            </a:endParaRPr>
          </a:p>
        </p:txBody>
      </p:sp>
      <p:sp>
        <p:nvSpPr>
          <p:cNvPr id="79" name="矢印: 五方向 78">
            <a:extLst>
              <a:ext uri="{FF2B5EF4-FFF2-40B4-BE49-F238E27FC236}">
                <a16:creationId xmlns:a16="http://schemas.microsoft.com/office/drawing/2014/main" id="{34ABF961-258C-43F9-80E1-55EC9B828E58}"/>
              </a:ext>
            </a:extLst>
          </p:cNvPr>
          <p:cNvSpPr/>
          <p:nvPr/>
        </p:nvSpPr>
        <p:spPr>
          <a:xfrm>
            <a:off x="2609479" y="5532677"/>
            <a:ext cx="1225667" cy="60560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基準の検討などデータ分析</a:t>
            </a:r>
          </a:p>
        </p:txBody>
      </p:sp>
      <p:cxnSp>
        <p:nvCxnSpPr>
          <p:cNvPr id="85" name="コネクタ: カギ線 84">
            <a:extLst>
              <a:ext uri="{FF2B5EF4-FFF2-40B4-BE49-F238E27FC236}">
                <a16:creationId xmlns:a16="http://schemas.microsoft.com/office/drawing/2014/main" id="{C17008BA-4AFB-4C14-9B41-DE8919976DD4}"/>
              </a:ext>
            </a:extLst>
          </p:cNvPr>
          <p:cNvCxnSpPr>
            <a:cxnSpLocks/>
            <a:stCxn id="87" idx="3"/>
            <a:endCxn id="78" idx="2"/>
          </p:cNvCxnSpPr>
          <p:nvPr/>
        </p:nvCxnSpPr>
        <p:spPr>
          <a:xfrm flipV="1">
            <a:off x="5166573" y="2033962"/>
            <a:ext cx="321005" cy="37956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E4620C8E-049B-4D0D-A13E-E60843709818}"/>
              </a:ext>
            </a:extLst>
          </p:cNvPr>
          <p:cNvCxnSpPr>
            <a:cxnSpLocks/>
            <a:stCxn id="78" idx="3"/>
            <a:endCxn id="150" idx="1"/>
          </p:cNvCxnSpPr>
          <p:nvPr/>
        </p:nvCxnSpPr>
        <p:spPr>
          <a:xfrm flipH="1">
            <a:off x="5835499" y="1770823"/>
            <a:ext cx="41654" cy="3440812"/>
          </a:xfrm>
          <a:prstGeom prst="bentConnector5">
            <a:avLst>
              <a:gd name="adj1" fmla="val -548807"/>
              <a:gd name="adj2" fmla="val 49335"/>
              <a:gd name="adj3" fmla="val 648807"/>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a:extLst>
              <a:ext uri="{FF2B5EF4-FFF2-40B4-BE49-F238E27FC236}">
                <a16:creationId xmlns:a16="http://schemas.microsoft.com/office/drawing/2014/main" id="{B67FE56F-D219-4441-8B2A-FF9DF3F2036B}"/>
              </a:ext>
            </a:extLst>
          </p:cNvPr>
          <p:cNvSpPr txBox="1"/>
          <p:nvPr/>
        </p:nvSpPr>
        <p:spPr>
          <a:xfrm>
            <a:off x="7357440" y="4956644"/>
            <a:ext cx="1267182" cy="577081"/>
          </a:xfrm>
          <a:prstGeom prst="rect">
            <a:avLst/>
          </a:prstGeom>
          <a:noFill/>
        </p:spPr>
        <p:txBody>
          <a:bodyPr wrap="square" rtlCol="0">
            <a:spAutoFit/>
          </a:bodyPr>
          <a:lstStyle/>
          <a:p>
            <a:r>
              <a:rPr kumimoji="1" lang="ja-JP" altLang="en-US" sz="1050" dirty="0"/>
              <a:t>★データ連携含めて</a:t>
            </a:r>
            <a:r>
              <a:rPr kumimoji="1" lang="en-US" altLang="ja-JP" sz="1050" dirty="0"/>
              <a:t>AI</a:t>
            </a:r>
            <a:r>
              <a:rPr kumimoji="1" lang="ja-JP" altLang="en-US" sz="1050" dirty="0"/>
              <a:t>在庫ツール提供できている状態</a:t>
            </a:r>
          </a:p>
        </p:txBody>
      </p:sp>
      <p:sp>
        <p:nvSpPr>
          <p:cNvPr id="112" name="矢印: 五方向 111">
            <a:extLst>
              <a:ext uri="{FF2B5EF4-FFF2-40B4-BE49-F238E27FC236}">
                <a16:creationId xmlns:a16="http://schemas.microsoft.com/office/drawing/2014/main" id="{01476973-F678-4A16-B07D-674D74ED5BC5}"/>
              </a:ext>
            </a:extLst>
          </p:cNvPr>
          <p:cNvSpPr/>
          <p:nvPr/>
        </p:nvSpPr>
        <p:spPr>
          <a:xfrm>
            <a:off x="8914409" y="5552306"/>
            <a:ext cx="930366" cy="577080"/>
          </a:xfrm>
          <a:prstGeom prst="homePlate">
            <a:avLst>
              <a:gd name="adj" fmla="val 24832"/>
            </a:avLst>
          </a:prstGeom>
          <a:solidFill>
            <a:schemeClr val="accent5">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ツール</a:t>
            </a:r>
            <a:endParaRPr kumimoji="1" lang="en-US" altLang="ja-JP" sz="1200" dirty="0">
              <a:solidFill>
                <a:schemeClr val="tx1"/>
              </a:solidFill>
            </a:endParaRPr>
          </a:p>
          <a:p>
            <a:pPr algn="ctr"/>
            <a:r>
              <a:rPr kumimoji="1" lang="ja-JP" altLang="en-US" sz="1200" dirty="0">
                <a:solidFill>
                  <a:schemeClr val="tx1"/>
                </a:solidFill>
              </a:rPr>
              <a:t>拡張</a:t>
            </a:r>
          </a:p>
        </p:txBody>
      </p:sp>
      <p:cxnSp>
        <p:nvCxnSpPr>
          <p:cNvPr id="113" name="コネクタ: カギ線 112">
            <a:extLst>
              <a:ext uri="{FF2B5EF4-FFF2-40B4-BE49-F238E27FC236}">
                <a16:creationId xmlns:a16="http://schemas.microsoft.com/office/drawing/2014/main" id="{DF5009BB-CC46-4751-B37E-6888A58C5994}"/>
              </a:ext>
            </a:extLst>
          </p:cNvPr>
          <p:cNvCxnSpPr>
            <a:cxnSpLocks/>
            <a:stCxn id="112" idx="3"/>
            <a:endCxn id="1230" idx="2"/>
          </p:cNvCxnSpPr>
          <p:nvPr/>
        </p:nvCxnSpPr>
        <p:spPr>
          <a:xfrm flipV="1">
            <a:off x="9844775" y="2522693"/>
            <a:ext cx="213245" cy="33181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矢印: 五方向 117">
            <a:extLst>
              <a:ext uri="{FF2B5EF4-FFF2-40B4-BE49-F238E27FC236}">
                <a16:creationId xmlns:a16="http://schemas.microsoft.com/office/drawing/2014/main" id="{A3303631-2850-4B1D-BF22-93CF94DA0FEA}"/>
              </a:ext>
            </a:extLst>
          </p:cNvPr>
          <p:cNvSpPr/>
          <p:nvPr/>
        </p:nvSpPr>
        <p:spPr>
          <a:xfrm>
            <a:off x="10394894" y="4886712"/>
            <a:ext cx="816100" cy="615710"/>
          </a:xfrm>
          <a:prstGeom prst="homePlate">
            <a:avLst>
              <a:gd name="adj" fmla="val 24832"/>
            </a:avLst>
          </a:prstGeom>
          <a:solidFill>
            <a:schemeClr val="accent5">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システム連携実装</a:t>
            </a:r>
            <a:endParaRPr kumimoji="1" lang="ja-JP" altLang="en-US" sz="1200" dirty="0">
              <a:solidFill>
                <a:schemeClr val="tx1"/>
              </a:solidFill>
            </a:endParaRPr>
          </a:p>
        </p:txBody>
      </p:sp>
      <p:sp>
        <p:nvSpPr>
          <p:cNvPr id="119" name="矢印: 五方向 118">
            <a:extLst>
              <a:ext uri="{FF2B5EF4-FFF2-40B4-BE49-F238E27FC236}">
                <a16:creationId xmlns:a16="http://schemas.microsoft.com/office/drawing/2014/main" id="{67D95AC4-E68C-4B93-BC45-EE249A157BB8}"/>
              </a:ext>
            </a:extLst>
          </p:cNvPr>
          <p:cNvSpPr/>
          <p:nvPr/>
        </p:nvSpPr>
        <p:spPr>
          <a:xfrm>
            <a:off x="10390998" y="5561198"/>
            <a:ext cx="812434" cy="57708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cxnSp>
        <p:nvCxnSpPr>
          <p:cNvPr id="121" name="コネクタ: カギ線 120">
            <a:extLst>
              <a:ext uri="{FF2B5EF4-FFF2-40B4-BE49-F238E27FC236}">
                <a16:creationId xmlns:a16="http://schemas.microsoft.com/office/drawing/2014/main" id="{D3E9522B-AB67-411F-BE8E-A72CDA90C163}"/>
              </a:ext>
            </a:extLst>
          </p:cNvPr>
          <p:cNvCxnSpPr>
            <a:cxnSpLocks/>
            <a:stCxn id="1230" idx="3"/>
            <a:endCxn id="118" idx="1"/>
          </p:cNvCxnSpPr>
          <p:nvPr/>
        </p:nvCxnSpPr>
        <p:spPr>
          <a:xfrm flipH="1">
            <a:off x="10394894" y="2011427"/>
            <a:ext cx="25195" cy="3183140"/>
          </a:xfrm>
          <a:prstGeom prst="bentConnector5">
            <a:avLst>
              <a:gd name="adj1" fmla="val -907323"/>
              <a:gd name="adj2" fmla="val 53195"/>
              <a:gd name="adj3" fmla="val 10073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84806353-5004-4047-8EAF-DB6E1766FFF3}"/>
              </a:ext>
            </a:extLst>
          </p:cNvPr>
          <p:cNvCxnSpPr>
            <a:cxnSpLocks/>
            <a:stCxn id="1243" idx="0"/>
          </p:cNvCxnSpPr>
          <p:nvPr/>
        </p:nvCxnSpPr>
        <p:spPr>
          <a:xfrm flipV="1">
            <a:off x="6946181" y="2727748"/>
            <a:ext cx="356608" cy="216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56D72142-540A-4753-9188-58E03D01F35F}"/>
              </a:ext>
            </a:extLst>
          </p:cNvPr>
          <p:cNvCxnSpPr>
            <a:cxnSpLocks/>
            <a:stCxn id="118" idx="3"/>
            <a:endCxn id="14" idx="2"/>
          </p:cNvCxnSpPr>
          <p:nvPr/>
        </p:nvCxnSpPr>
        <p:spPr>
          <a:xfrm flipV="1">
            <a:off x="11210994" y="2875590"/>
            <a:ext cx="347387" cy="2318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A0E20B2D-5A33-4C40-A6B2-062476EE873F}"/>
              </a:ext>
            </a:extLst>
          </p:cNvPr>
          <p:cNvSpPr txBox="1"/>
          <p:nvPr/>
        </p:nvSpPr>
        <p:spPr>
          <a:xfrm>
            <a:off x="3907830" y="5533725"/>
            <a:ext cx="431994" cy="253916"/>
          </a:xfrm>
          <a:prstGeom prst="rect">
            <a:avLst/>
          </a:prstGeom>
          <a:noFill/>
        </p:spPr>
        <p:txBody>
          <a:bodyPr wrap="square" rtlCol="0">
            <a:spAutoFit/>
          </a:bodyPr>
          <a:lstStyle/>
          <a:p>
            <a:r>
              <a:rPr lang="en-US" altLang="ja-JP" sz="1050" dirty="0"/>
              <a:t>4</a:t>
            </a:r>
            <a:r>
              <a:rPr lang="ja-JP" altLang="en-US" sz="1050" dirty="0"/>
              <a:t>週</a:t>
            </a:r>
            <a:endParaRPr kumimoji="1" lang="ja-JP" altLang="en-US" sz="1050" dirty="0"/>
          </a:p>
        </p:txBody>
      </p:sp>
      <p:sp>
        <p:nvSpPr>
          <p:cNvPr id="145" name="テキスト ボックス 144">
            <a:extLst>
              <a:ext uri="{FF2B5EF4-FFF2-40B4-BE49-F238E27FC236}">
                <a16:creationId xmlns:a16="http://schemas.microsoft.com/office/drawing/2014/main" id="{BD0C75AF-364D-4446-A8F8-B5A384C59C6A}"/>
              </a:ext>
            </a:extLst>
          </p:cNvPr>
          <p:cNvSpPr txBox="1"/>
          <p:nvPr/>
        </p:nvSpPr>
        <p:spPr>
          <a:xfrm>
            <a:off x="4529744" y="6167585"/>
            <a:ext cx="537556" cy="253916"/>
          </a:xfrm>
          <a:prstGeom prst="rect">
            <a:avLst/>
          </a:prstGeom>
          <a:noFill/>
        </p:spPr>
        <p:txBody>
          <a:bodyPr wrap="square" rtlCol="0">
            <a:spAutoFit/>
          </a:bodyPr>
          <a:lstStyle/>
          <a:p>
            <a:r>
              <a:rPr lang="en-US" altLang="ja-JP" sz="1050" dirty="0"/>
              <a:t>12</a:t>
            </a:r>
            <a:r>
              <a:rPr lang="ja-JP" altLang="en-US" sz="1050" dirty="0"/>
              <a:t>週</a:t>
            </a:r>
            <a:endParaRPr kumimoji="1" lang="ja-JP" altLang="en-US" sz="1050" dirty="0"/>
          </a:p>
        </p:txBody>
      </p:sp>
      <p:sp>
        <p:nvSpPr>
          <p:cNvPr id="148" name="テキスト ボックス 147">
            <a:extLst>
              <a:ext uri="{FF2B5EF4-FFF2-40B4-BE49-F238E27FC236}">
                <a16:creationId xmlns:a16="http://schemas.microsoft.com/office/drawing/2014/main" id="{E75D3471-713D-4717-BA90-CCC61E18E9BF}"/>
              </a:ext>
            </a:extLst>
          </p:cNvPr>
          <p:cNvSpPr txBox="1"/>
          <p:nvPr/>
        </p:nvSpPr>
        <p:spPr>
          <a:xfrm>
            <a:off x="5591877" y="3485845"/>
            <a:ext cx="1320738" cy="577081"/>
          </a:xfrm>
          <a:prstGeom prst="rect">
            <a:avLst/>
          </a:prstGeom>
          <a:noFill/>
        </p:spPr>
        <p:txBody>
          <a:bodyPr wrap="square" rtlCol="0">
            <a:spAutoFit/>
          </a:bodyPr>
          <a:lstStyle/>
          <a:p>
            <a:r>
              <a:rPr kumimoji="1" lang="ja-JP" altLang="en-US" sz="1050" dirty="0">
                <a:solidFill>
                  <a:srgbClr val="FF0000"/>
                </a:solidFill>
              </a:rPr>
              <a:t>★</a:t>
            </a:r>
            <a:r>
              <a:rPr kumimoji="1" lang="en-US" altLang="ja-JP" sz="1050" dirty="0">
                <a:solidFill>
                  <a:srgbClr val="FF0000"/>
                </a:solidFill>
              </a:rPr>
              <a:t>AI</a:t>
            </a:r>
            <a:r>
              <a:rPr lang="ja-JP" altLang="en-US" sz="1050" dirty="0">
                <a:solidFill>
                  <a:srgbClr val="FF0000"/>
                </a:solidFill>
              </a:rPr>
              <a:t>在庫ツール</a:t>
            </a:r>
            <a:endParaRPr lang="en-US" altLang="ja-JP" sz="1050" dirty="0">
              <a:solidFill>
                <a:srgbClr val="FF0000"/>
              </a:solidFill>
            </a:endParaRPr>
          </a:p>
          <a:p>
            <a:r>
              <a:rPr kumimoji="1" lang="ja-JP" altLang="en-US" sz="1050" dirty="0">
                <a:solidFill>
                  <a:srgbClr val="FF0000"/>
                </a:solidFill>
              </a:rPr>
              <a:t>　</a:t>
            </a:r>
            <a:r>
              <a:rPr lang="ja-JP" altLang="en-US" sz="1050" dirty="0">
                <a:solidFill>
                  <a:srgbClr val="FF0000"/>
                </a:solidFill>
              </a:rPr>
              <a:t>本運用</a:t>
            </a:r>
            <a:r>
              <a:rPr kumimoji="1" lang="ja-JP" altLang="en-US" sz="1050" dirty="0">
                <a:solidFill>
                  <a:srgbClr val="FF0000"/>
                </a:solidFill>
              </a:rPr>
              <a:t>可否判断</a:t>
            </a:r>
            <a:br>
              <a:rPr kumimoji="1" lang="en-US" altLang="ja-JP" sz="1050" dirty="0">
                <a:solidFill>
                  <a:srgbClr val="FF0000"/>
                </a:solidFill>
              </a:rPr>
            </a:br>
            <a:r>
              <a:rPr kumimoji="1" lang="ja-JP" altLang="en-US" sz="1050" dirty="0">
                <a:solidFill>
                  <a:srgbClr val="FF0000"/>
                </a:solidFill>
              </a:rPr>
              <a:t>　できている状態</a:t>
            </a:r>
          </a:p>
        </p:txBody>
      </p:sp>
      <p:sp>
        <p:nvSpPr>
          <p:cNvPr id="150" name="矢印: 五方向 149">
            <a:extLst>
              <a:ext uri="{FF2B5EF4-FFF2-40B4-BE49-F238E27FC236}">
                <a16:creationId xmlns:a16="http://schemas.microsoft.com/office/drawing/2014/main" id="{602D59B7-1A97-4455-BA0A-68574027714D}"/>
              </a:ext>
            </a:extLst>
          </p:cNvPr>
          <p:cNvSpPr/>
          <p:nvPr/>
        </p:nvSpPr>
        <p:spPr>
          <a:xfrm>
            <a:off x="5835499" y="4902705"/>
            <a:ext cx="789909" cy="617860"/>
          </a:xfrm>
          <a:prstGeom prst="homePlate">
            <a:avLst>
              <a:gd name="adj" fmla="val 24832"/>
            </a:avLst>
          </a:prstGeom>
          <a:solidFill>
            <a:schemeClr val="accent5">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データ収集の検討</a:t>
            </a:r>
          </a:p>
        </p:txBody>
      </p:sp>
      <p:sp>
        <p:nvSpPr>
          <p:cNvPr id="155" name="テキスト ボックス 154">
            <a:extLst>
              <a:ext uri="{FF2B5EF4-FFF2-40B4-BE49-F238E27FC236}">
                <a16:creationId xmlns:a16="http://schemas.microsoft.com/office/drawing/2014/main" id="{887BAC45-53E3-4481-887B-3352C84A7483}"/>
              </a:ext>
            </a:extLst>
          </p:cNvPr>
          <p:cNvSpPr txBox="1"/>
          <p:nvPr/>
        </p:nvSpPr>
        <p:spPr>
          <a:xfrm>
            <a:off x="5969199" y="6078680"/>
            <a:ext cx="537556" cy="253916"/>
          </a:xfrm>
          <a:prstGeom prst="rect">
            <a:avLst/>
          </a:prstGeom>
          <a:noFill/>
        </p:spPr>
        <p:txBody>
          <a:bodyPr wrap="square" rtlCol="0">
            <a:spAutoFit/>
          </a:bodyPr>
          <a:lstStyle/>
          <a:p>
            <a:r>
              <a:rPr lang="en-US" altLang="ja-JP" sz="1050" dirty="0"/>
              <a:t>4</a:t>
            </a:r>
            <a:r>
              <a:rPr lang="ja-JP" altLang="en-US" sz="1050" dirty="0"/>
              <a:t>週</a:t>
            </a:r>
            <a:endParaRPr kumimoji="1" lang="ja-JP" altLang="en-US" sz="1050" dirty="0"/>
          </a:p>
        </p:txBody>
      </p:sp>
      <p:sp>
        <p:nvSpPr>
          <p:cNvPr id="171" name="テキスト ボックス 170">
            <a:extLst>
              <a:ext uri="{FF2B5EF4-FFF2-40B4-BE49-F238E27FC236}">
                <a16:creationId xmlns:a16="http://schemas.microsoft.com/office/drawing/2014/main" id="{EC196335-502A-4F49-9D44-3A69034457F1}"/>
              </a:ext>
            </a:extLst>
          </p:cNvPr>
          <p:cNvSpPr txBox="1"/>
          <p:nvPr/>
        </p:nvSpPr>
        <p:spPr>
          <a:xfrm>
            <a:off x="6739289" y="5529398"/>
            <a:ext cx="537556" cy="253916"/>
          </a:xfrm>
          <a:prstGeom prst="rect">
            <a:avLst/>
          </a:prstGeom>
          <a:noFill/>
        </p:spPr>
        <p:txBody>
          <a:bodyPr wrap="square" rtlCol="0">
            <a:spAutoFit/>
          </a:bodyPr>
          <a:lstStyle/>
          <a:p>
            <a:r>
              <a:rPr lang="en-US" altLang="ja-JP" sz="1050" dirty="0"/>
              <a:t>12</a:t>
            </a:r>
            <a:r>
              <a:rPr lang="ja-JP" altLang="en-US" sz="1050" dirty="0"/>
              <a:t>週</a:t>
            </a:r>
            <a:endParaRPr kumimoji="1" lang="ja-JP" altLang="en-US" sz="1050" dirty="0"/>
          </a:p>
        </p:txBody>
      </p:sp>
    </p:spTree>
    <p:extLst>
      <p:ext uri="{BB962C8B-B14F-4D97-AF65-F5344CB8AC3E}">
        <p14:creationId xmlns:p14="http://schemas.microsoft.com/office/powerpoint/2010/main" val="185397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3A5B39-ACD5-49BD-87DF-7D0A7E783683}"/>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BB26543D-FB95-4E53-A0DF-D345EE4E6DF6}"/>
              </a:ext>
            </a:extLst>
          </p:cNvPr>
          <p:cNvSpPr>
            <a:spLocks noGrp="1"/>
          </p:cNvSpPr>
          <p:nvPr>
            <p:ph type="body" sz="quarter" idx="20"/>
          </p:nvPr>
        </p:nvSpPr>
        <p:spPr/>
        <p:txBody>
          <a:bodyPr/>
          <a:lstStyle/>
          <a:p>
            <a:r>
              <a:rPr kumimoji="1" lang="ja-JP" altLang="en-US" dirty="0"/>
              <a:t>実現可能性検証のスケジュール</a:t>
            </a:r>
          </a:p>
        </p:txBody>
      </p:sp>
      <p:sp>
        <p:nvSpPr>
          <p:cNvPr id="4" name="日付プレースホルダー 3">
            <a:extLst>
              <a:ext uri="{FF2B5EF4-FFF2-40B4-BE49-F238E27FC236}">
                <a16:creationId xmlns:a16="http://schemas.microsoft.com/office/drawing/2014/main" id="{FB342B32-FE85-4B75-9F7E-0E8637798ED9}"/>
              </a:ext>
            </a:extLst>
          </p:cNvPr>
          <p:cNvSpPr>
            <a:spLocks noGrp="1"/>
          </p:cNvSpPr>
          <p:nvPr>
            <p:ph type="dt" sz="half" idx="19"/>
          </p:nvPr>
        </p:nvSpPr>
        <p:spPr/>
        <p:txBody>
          <a:bodyPr/>
          <a:lstStyle/>
          <a:p>
            <a:fld id="{FCAFAC13-DB77-42F2-BE26-45BA5532FD50}" type="datetime4">
              <a:rPr lang="en-US" altLang="ja-JP" smtClean="0"/>
              <a:pPr/>
              <a:t>January 24, 2024</a:t>
            </a:fld>
            <a:endParaRPr lang="en-US" dirty="0"/>
          </a:p>
        </p:txBody>
      </p:sp>
      <p:graphicFrame>
        <p:nvGraphicFramePr>
          <p:cNvPr id="5" name="表 4">
            <a:extLst>
              <a:ext uri="{FF2B5EF4-FFF2-40B4-BE49-F238E27FC236}">
                <a16:creationId xmlns:a16="http://schemas.microsoft.com/office/drawing/2014/main" id="{94F005D0-B39A-4CD7-AAAF-E98D78DF88D2}"/>
              </a:ext>
            </a:extLst>
          </p:cNvPr>
          <p:cNvGraphicFramePr>
            <a:graphicFrameLocks noGrp="1"/>
          </p:cNvGraphicFramePr>
          <p:nvPr>
            <p:extLst>
              <p:ext uri="{D42A27DB-BD31-4B8C-83A1-F6EECF244321}">
                <p14:modId xmlns:p14="http://schemas.microsoft.com/office/powerpoint/2010/main" val="846046976"/>
              </p:ext>
            </p:extLst>
          </p:nvPr>
        </p:nvGraphicFramePr>
        <p:xfrm>
          <a:off x="443077" y="730050"/>
          <a:ext cx="11341554" cy="5674945"/>
        </p:xfrm>
        <a:graphic>
          <a:graphicData uri="http://schemas.openxmlformats.org/drawingml/2006/table">
            <a:tbl>
              <a:tblPr firstRow="1" bandRow="1"/>
              <a:tblGrid>
                <a:gridCol w="2093533">
                  <a:extLst>
                    <a:ext uri="{9D8B030D-6E8A-4147-A177-3AD203B41FA5}">
                      <a16:colId xmlns:a16="http://schemas.microsoft.com/office/drawing/2014/main" val="20000"/>
                    </a:ext>
                  </a:extLst>
                </a:gridCol>
                <a:gridCol w="964243">
                  <a:extLst>
                    <a:ext uri="{9D8B030D-6E8A-4147-A177-3AD203B41FA5}">
                      <a16:colId xmlns:a16="http://schemas.microsoft.com/office/drawing/2014/main" val="20011"/>
                    </a:ext>
                  </a:extLst>
                </a:gridCol>
                <a:gridCol w="1007789">
                  <a:extLst>
                    <a:ext uri="{9D8B030D-6E8A-4147-A177-3AD203B41FA5}">
                      <a16:colId xmlns:a16="http://schemas.microsoft.com/office/drawing/2014/main" val="3360587242"/>
                    </a:ext>
                  </a:extLst>
                </a:gridCol>
                <a:gridCol w="1007789">
                  <a:extLst>
                    <a:ext uri="{9D8B030D-6E8A-4147-A177-3AD203B41FA5}">
                      <a16:colId xmlns:a16="http://schemas.microsoft.com/office/drawing/2014/main" val="1710499062"/>
                    </a:ext>
                  </a:extLst>
                </a:gridCol>
                <a:gridCol w="1007789">
                  <a:extLst>
                    <a:ext uri="{9D8B030D-6E8A-4147-A177-3AD203B41FA5}">
                      <a16:colId xmlns:a16="http://schemas.microsoft.com/office/drawing/2014/main" val="20013"/>
                    </a:ext>
                  </a:extLst>
                </a:gridCol>
                <a:gridCol w="982906">
                  <a:extLst>
                    <a:ext uri="{9D8B030D-6E8A-4147-A177-3AD203B41FA5}">
                      <a16:colId xmlns:a16="http://schemas.microsoft.com/office/drawing/2014/main" val="2692486742"/>
                    </a:ext>
                  </a:extLst>
                </a:gridCol>
                <a:gridCol w="914476">
                  <a:extLst>
                    <a:ext uri="{9D8B030D-6E8A-4147-A177-3AD203B41FA5}">
                      <a16:colId xmlns:a16="http://schemas.microsoft.com/office/drawing/2014/main" val="687327168"/>
                    </a:ext>
                  </a:extLst>
                </a:gridCol>
                <a:gridCol w="1088661">
                  <a:extLst>
                    <a:ext uri="{9D8B030D-6E8A-4147-A177-3AD203B41FA5}">
                      <a16:colId xmlns:a16="http://schemas.microsoft.com/office/drawing/2014/main" val="2238796691"/>
                    </a:ext>
                  </a:extLst>
                </a:gridCol>
                <a:gridCol w="1137184">
                  <a:extLst>
                    <a:ext uri="{9D8B030D-6E8A-4147-A177-3AD203B41FA5}">
                      <a16:colId xmlns:a16="http://schemas.microsoft.com/office/drawing/2014/main" val="718924436"/>
                    </a:ext>
                  </a:extLst>
                </a:gridCol>
                <a:gridCol w="1137184">
                  <a:extLst>
                    <a:ext uri="{9D8B030D-6E8A-4147-A177-3AD203B41FA5}">
                      <a16:colId xmlns:a16="http://schemas.microsoft.com/office/drawing/2014/main" val="4274197066"/>
                    </a:ext>
                  </a:extLst>
                </a:gridCol>
              </a:tblGrid>
              <a:tr h="333110">
                <a:tc rowSpan="2">
                  <a:txBody>
                    <a:bodyPr/>
                    <a:lstStyle>
                      <a:lvl1pPr marL="0" algn="l" defTabSz="914400" rtl="0" eaLnBrk="1" latinLnBrk="0" hangingPunct="1">
                        <a:defRPr kumimoji="1" sz="1800" b="1" kern="1200">
                          <a:solidFill>
                            <a:schemeClr val="lt1"/>
                          </a:solidFill>
                          <a:latin typeface="Times New Roman"/>
                          <a:ea typeface="ＭＳ Ｐゴシック"/>
                          <a:cs typeface=""/>
                        </a:defRPr>
                      </a:lvl1pPr>
                      <a:lvl2pPr marL="457200" algn="l" defTabSz="914400" rtl="0" eaLnBrk="1" latinLnBrk="0" hangingPunct="1">
                        <a:defRPr kumimoji="1" sz="1800" b="1" kern="1200">
                          <a:solidFill>
                            <a:schemeClr val="lt1"/>
                          </a:solidFill>
                          <a:latin typeface="Times New Roman"/>
                          <a:ea typeface="ＭＳ Ｐゴシック"/>
                          <a:cs typeface=""/>
                        </a:defRPr>
                      </a:lvl2pPr>
                      <a:lvl3pPr marL="914400" algn="l" defTabSz="914400" rtl="0" eaLnBrk="1" latinLnBrk="0" hangingPunct="1">
                        <a:defRPr kumimoji="1" sz="1800" b="1" kern="1200">
                          <a:solidFill>
                            <a:schemeClr val="lt1"/>
                          </a:solidFill>
                          <a:latin typeface="Times New Roman"/>
                          <a:ea typeface="ＭＳ Ｐゴシック"/>
                          <a:cs typeface=""/>
                        </a:defRPr>
                      </a:lvl3pPr>
                      <a:lvl4pPr marL="1371600" algn="l" defTabSz="914400" rtl="0" eaLnBrk="1" latinLnBrk="0" hangingPunct="1">
                        <a:defRPr kumimoji="1" sz="1800" b="1" kern="1200">
                          <a:solidFill>
                            <a:schemeClr val="lt1"/>
                          </a:solidFill>
                          <a:latin typeface="Times New Roman"/>
                          <a:ea typeface="ＭＳ Ｐゴシック"/>
                          <a:cs typeface=""/>
                        </a:defRPr>
                      </a:lvl4pPr>
                      <a:lvl5pPr marL="1828800" algn="l" defTabSz="914400" rtl="0" eaLnBrk="1" latinLnBrk="0" hangingPunct="1">
                        <a:defRPr kumimoji="1" sz="1800" b="1" kern="1200">
                          <a:solidFill>
                            <a:schemeClr val="lt1"/>
                          </a:solidFill>
                          <a:latin typeface="Times New Roman"/>
                          <a:ea typeface="ＭＳ Ｐゴシック"/>
                          <a:cs typeface=""/>
                        </a:defRPr>
                      </a:lvl5pPr>
                      <a:lvl6pPr marL="2286000" algn="l" defTabSz="914400" rtl="0" eaLnBrk="1" latinLnBrk="0" hangingPunct="1">
                        <a:defRPr kumimoji="1" sz="1800" b="1" kern="1200">
                          <a:solidFill>
                            <a:schemeClr val="lt1"/>
                          </a:solidFill>
                          <a:latin typeface="Times New Roman"/>
                          <a:ea typeface="ＭＳ Ｐゴシック"/>
                          <a:cs typeface=""/>
                        </a:defRPr>
                      </a:lvl6pPr>
                      <a:lvl7pPr marL="2743200" algn="l" defTabSz="914400" rtl="0" eaLnBrk="1" latinLnBrk="0" hangingPunct="1">
                        <a:defRPr kumimoji="1" sz="1800" b="1" kern="1200">
                          <a:solidFill>
                            <a:schemeClr val="lt1"/>
                          </a:solidFill>
                          <a:latin typeface="Times New Roman"/>
                          <a:ea typeface="ＭＳ Ｐゴシック"/>
                          <a:cs typeface=""/>
                        </a:defRPr>
                      </a:lvl7pPr>
                      <a:lvl8pPr marL="3200400" algn="l" defTabSz="914400" rtl="0" eaLnBrk="1" latinLnBrk="0" hangingPunct="1">
                        <a:defRPr kumimoji="1" sz="1800" b="1" kern="1200">
                          <a:solidFill>
                            <a:schemeClr val="lt1"/>
                          </a:solidFill>
                          <a:latin typeface="Times New Roman"/>
                          <a:ea typeface="ＭＳ Ｐゴシック"/>
                          <a:cs typeface=""/>
                        </a:defRPr>
                      </a:lvl8pPr>
                      <a:lvl9pPr marL="3657600" algn="l" defTabSz="914400" rtl="0" eaLnBrk="1" latinLnBrk="0" hangingPunct="1">
                        <a:defRPr kumimoji="1" sz="1800" b="1" kern="1200">
                          <a:solidFill>
                            <a:schemeClr val="lt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4Q</a:t>
                      </a: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mn-lt"/>
                        <a:ea typeface="+mn-ea"/>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202X</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203X</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1Q</a:t>
                      </a: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0"/>
                  </a:ext>
                </a:extLst>
              </a:tr>
              <a:tr h="333110">
                <a:tc vMerge="1">
                  <a:txBody>
                    <a:bodyPr/>
                    <a:lstStyle/>
                    <a:p>
                      <a:endParaRPr kumimoji="1" lang="ja-JP" altLang="en-US" sz="1800" dirty="0">
                        <a:solidFill>
                          <a:schemeClr val="bg1"/>
                        </a:solidFill>
                      </a:endParaRPr>
                    </a:p>
                  </a:txBody>
                  <a:tcPr marL="0" marR="0" marT="36000" marB="36000">
                    <a:lnB w="38100" cap="flat" cmpd="sng" algn="ctr">
                      <a:solidFill>
                        <a:schemeClr val="bg1"/>
                      </a:solidFill>
                      <a:prstDash val="solid"/>
                      <a:round/>
                      <a:headEnd type="none" w="med" len="med"/>
                      <a:tailEnd type="none" w="med" len="med"/>
                    </a:lnB>
                    <a:solidFill>
                      <a:schemeClr val="accent2"/>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月１</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a:t>
                      </a: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月</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1W</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1"/>
                  </a:ext>
                </a:extLst>
              </a:tr>
              <a:tr h="1908197">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r>
                        <a:rPr kumimoji="1" lang="ja-JP" altLang="en-US" sz="1800" dirty="0">
                          <a:latin typeface="ＭＳ Ｐゴシック" panose="020B0600070205080204" pitchFamily="50" charset="-128"/>
                          <a:ea typeface="ＭＳ Ｐゴシック" panose="020B0600070205080204" pitchFamily="50" charset="-128"/>
                        </a:rPr>
                        <a:t>工場</a:t>
                      </a:r>
                    </a:p>
                  </a:txBody>
                  <a:tcPr marL="99100" marR="99100" marT="45722" marB="45722">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10002"/>
                  </a:ext>
                </a:extLst>
              </a:tr>
              <a:tr h="1772452">
                <a:tc>
                  <a:txBody>
                    <a:bodyPr/>
                    <a:lstStyle/>
                    <a:p>
                      <a:r>
                        <a:rPr kumimoji="1" lang="ja-JP" altLang="en-US" sz="1800" dirty="0">
                          <a:latin typeface="ＭＳ Ｐゴシック" panose="020B0600070205080204" pitchFamily="50" charset="-128"/>
                          <a:ea typeface="ＭＳ Ｐゴシック" panose="020B0600070205080204" pitchFamily="50" charset="-128"/>
                        </a:rPr>
                        <a:t>ものづくり革新部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2715157252"/>
                  </a:ext>
                </a:extLst>
              </a:tr>
              <a:tr h="1328076">
                <a:tc>
                  <a:txBody>
                    <a:bodyPr/>
                    <a:lstStyle/>
                    <a:p>
                      <a:r>
                        <a:rPr kumimoji="1" lang="en-US" altLang="ja-JP" sz="1800" dirty="0">
                          <a:latin typeface="ＭＳ Ｐゴシック" panose="020B0600070205080204" pitchFamily="50" charset="-128"/>
                          <a:ea typeface="ＭＳ Ｐゴシック" panose="020B0600070205080204" pitchFamily="50" charset="-128"/>
                        </a:rPr>
                        <a:t>DS</a:t>
                      </a:r>
                      <a:r>
                        <a:rPr kumimoji="1" lang="ja-JP" altLang="en-US" sz="1800" dirty="0">
                          <a:latin typeface="ＭＳ Ｐゴシック" panose="020B0600070205080204" pitchFamily="50" charset="-128"/>
                          <a:ea typeface="ＭＳ Ｐゴシック" panose="020B0600070205080204" pitchFamily="50" charset="-128"/>
                        </a:rPr>
                        <a:t>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551088860"/>
                  </a:ext>
                </a:extLst>
              </a:tr>
            </a:tbl>
          </a:graphicData>
        </a:graphic>
      </p:graphicFrame>
      <p:sp>
        <p:nvSpPr>
          <p:cNvPr id="19" name="テキスト ボックス 18">
            <a:extLst>
              <a:ext uri="{FF2B5EF4-FFF2-40B4-BE49-F238E27FC236}">
                <a16:creationId xmlns:a16="http://schemas.microsoft.com/office/drawing/2014/main" id="{B5E60166-9C73-4BB4-9D73-109E4D44BB95}"/>
              </a:ext>
            </a:extLst>
          </p:cNvPr>
          <p:cNvSpPr txBox="1"/>
          <p:nvPr/>
        </p:nvSpPr>
        <p:spPr>
          <a:xfrm>
            <a:off x="1280309" y="1446108"/>
            <a:ext cx="1117451" cy="461665"/>
          </a:xfrm>
          <a:prstGeom prst="rect">
            <a:avLst/>
          </a:prstGeom>
          <a:noFill/>
          <a:ln>
            <a:solidFill>
              <a:schemeClr val="tx1"/>
            </a:solidFill>
          </a:ln>
        </p:spPr>
        <p:txBody>
          <a:bodyPr wrap="square" rtlCol="0">
            <a:spAutoFit/>
          </a:bodyPr>
          <a:lstStyle/>
          <a:p>
            <a:r>
              <a:rPr lang="ja-JP" altLang="en-US" sz="1200" dirty="0"/>
              <a:t>安城第１工場</a:t>
            </a:r>
            <a:r>
              <a:rPr lang="en-US" altLang="ja-JP" sz="1200" dirty="0"/>
              <a:t>(T403)</a:t>
            </a:r>
            <a:endParaRPr kumimoji="1" lang="ja-JP" altLang="en-US" sz="1200" dirty="0"/>
          </a:p>
        </p:txBody>
      </p:sp>
      <p:sp>
        <p:nvSpPr>
          <p:cNvPr id="20" name="テキスト ボックス 19">
            <a:extLst>
              <a:ext uri="{FF2B5EF4-FFF2-40B4-BE49-F238E27FC236}">
                <a16:creationId xmlns:a16="http://schemas.microsoft.com/office/drawing/2014/main" id="{7359960A-B667-425A-8A8D-A9BEF79289BB}"/>
              </a:ext>
            </a:extLst>
          </p:cNvPr>
          <p:cNvSpPr txBox="1"/>
          <p:nvPr/>
        </p:nvSpPr>
        <p:spPr>
          <a:xfrm>
            <a:off x="1280308" y="2050216"/>
            <a:ext cx="1117451" cy="461665"/>
          </a:xfrm>
          <a:prstGeom prst="rect">
            <a:avLst/>
          </a:prstGeom>
          <a:noFill/>
          <a:ln>
            <a:solidFill>
              <a:schemeClr val="tx1"/>
            </a:solidFill>
          </a:ln>
        </p:spPr>
        <p:txBody>
          <a:bodyPr wrap="square" rtlCol="0">
            <a:spAutoFit/>
          </a:bodyPr>
          <a:lstStyle/>
          <a:p>
            <a:r>
              <a:rPr lang="ja-JP" altLang="en-US" sz="1200" dirty="0"/>
              <a:t>安城第２工場</a:t>
            </a:r>
            <a:br>
              <a:rPr lang="en-US" altLang="ja-JP" sz="1200" dirty="0"/>
            </a:br>
            <a:r>
              <a:rPr lang="en-US" altLang="ja-JP" sz="1200" dirty="0"/>
              <a:t>(T447)</a:t>
            </a:r>
            <a:endParaRPr kumimoji="1" lang="ja-JP" altLang="en-US" sz="1200" dirty="0"/>
          </a:p>
        </p:txBody>
      </p:sp>
      <p:sp>
        <p:nvSpPr>
          <p:cNvPr id="21" name="テキスト ボックス 20">
            <a:extLst>
              <a:ext uri="{FF2B5EF4-FFF2-40B4-BE49-F238E27FC236}">
                <a16:creationId xmlns:a16="http://schemas.microsoft.com/office/drawing/2014/main" id="{7CD20F49-4753-4A43-9EA1-35796640942E}"/>
              </a:ext>
            </a:extLst>
          </p:cNvPr>
          <p:cNvSpPr txBox="1"/>
          <p:nvPr/>
        </p:nvSpPr>
        <p:spPr>
          <a:xfrm>
            <a:off x="1280308" y="2696011"/>
            <a:ext cx="1117451" cy="461665"/>
          </a:xfrm>
          <a:prstGeom prst="rect">
            <a:avLst/>
          </a:prstGeom>
          <a:noFill/>
          <a:ln>
            <a:solidFill>
              <a:schemeClr val="tx1"/>
            </a:solidFill>
          </a:ln>
        </p:spPr>
        <p:txBody>
          <a:bodyPr wrap="square" rtlCol="0">
            <a:spAutoFit/>
          </a:bodyPr>
          <a:lstStyle/>
          <a:p>
            <a:r>
              <a:rPr lang="ja-JP" altLang="en-US" sz="1200" dirty="0"/>
              <a:t>〇〇工場</a:t>
            </a:r>
            <a:br>
              <a:rPr lang="en-US" altLang="ja-JP" sz="1200" dirty="0"/>
            </a:br>
            <a:r>
              <a:rPr lang="en-US" altLang="ja-JP" sz="1200" dirty="0"/>
              <a:t>…</a:t>
            </a:r>
          </a:p>
        </p:txBody>
      </p:sp>
      <p:sp>
        <p:nvSpPr>
          <p:cNvPr id="22" name="矢印: 五方向 21">
            <a:extLst>
              <a:ext uri="{FF2B5EF4-FFF2-40B4-BE49-F238E27FC236}">
                <a16:creationId xmlns:a16="http://schemas.microsoft.com/office/drawing/2014/main" id="{38485031-314A-4518-98FB-E93A623A27AC}"/>
              </a:ext>
            </a:extLst>
          </p:cNvPr>
          <p:cNvSpPr/>
          <p:nvPr/>
        </p:nvSpPr>
        <p:spPr>
          <a:xfrm>
            <a:off x="2548519" y="5496594"/>
            <a:ext cx="1928602" cy="60560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仮説の検証</a:t>
            </a:r>
          </a:p>
        </p:txBody>
      </p:sp>
      <p:sp>
        <p:nvSpPr>
          <p:cNvPr id="24" name="矢印: 五方向 23">
            <a:extLst>
              <a:ext uri="{FF2B5EF4-FFF2-40B4-BE49-F238E27FC236}">
                <a16:creationId xmlns:a16="http://schemas.microsoft.com/office/drawing/2014/main" id="{E44E4321-AEAE-43BF-A14C-4A776FA30DC3}"/>
              </a:ext>
            </a:extLst>
          </p:cNvPr>
          <p:cNvSpPr/>
          <p:nvPr/>
        </p:nvSpPr>
        <p:spPr>
          <a:xfrm>
            <a:off x="2548519" y="4017122"/>
            <a:ext cx="1928602" cy="60560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仮説①の検証</a:t>
            </a:r>
          </a:p>
        </p:txBody>
      </p:sp>
      <p:sp>
        <p:nvSpPr>
          <p:cNvPr id="26" name="テキスト ボックス 25">
            <a:extLst>
              <a:ext uri="{FF2B5EF4-FFF2-40B4-BE49-F238E27FC236}">
                <a16:creationId xmlns:a16="http://schemas.microsoft.com/office/drawing/2014/main" id="{506D8746-EFC4-46E0-9075-221D64EC2FCA}"/>
              </a:ext>
            </a:extLst>
          </p:cNvPr>
          <p:cNvSpPr txBox="1"/>
          <p:nvPr/>
        </p:nvSpPr>
        <p:spPr>
          <a:xfrm>
            <a:off x="1977103" y="6317911"/>
            <a:ext cx="2500018" cy="830997"/>
          </a:xfrm>
          <a:prstGeom prst="wedgeRectCallout">
            <a:avLst>
              <a:gd name="adj1" fmla="val -9566"/>
              <a:gd name="adj2" fmla="val -91498"/>
            </a:avLst>
          </a:prstGeom>
          <a:solidFill>
            <a:srgbClr val="FFFFCC"/>
          </a:solidFill>
        </p:spPr>
        <p:txBody>
          <a:bodyPr wrap="square" rtlCol="0">
            <a:spAutoFit/>
          </a:bodyPr>
          <a:lstStyle/>
          <a:p>
            <a:r>
              <a:rPr kumimoji="1" lang="ja-JP" altLang="en-US" sz="1200" dirty="0"/>
              <a:t>仮説）不等ピッチ在庫＋便</a:t>
            </a:r>
            <a:r>
              <a:rPr kumimoji="1" lang="en-US" altLang="ja-JP" sz="1200" dirty="0"/>
              <a:t>Ave</a:t>
            </a:r>
            <a:r>
              <a:rPr kumimoji="1" lang="ja-JP" altLang="en-US" sz="1200" dirty="0"/>
              <a:t>（上限と下限の幅）＜納入数</a:t>
            </a:r>
            <a:r>
              <a:rPr kumimoji="1" lang="en-US" altLang="ja-JP" sz="1200" dirty="0"/>
              <a:t>-</a:t>
            </a:r>
            <a:r>
              <a:rPr kumimoji="1" lang="ja-JP" altLang="en-US" sz="1200" dirty="0"/>
              <a:t>日量数</a:t>
            </a:r>
            <a:endParaRPr kumimoji="1" lang="en-US" altLang="ja-JP" sz="1200" dirty="0"/>
          </a:p>
          <a:p>
            <a:r>
              <a:rPr lang="ja-JP" altLang="en-US" sz="1200" dirty="0"/>
              <a:t>→在庫過多になる</a:t>
            </a:r>
            <a:endParaRPr kumimoji="1" lang="ja-JP" altLang="en-US" sz="1200" dirty="0"/>
          </a:p>
        </p:txBody>
      </p:sp>
      <p:sp>
        <p:nvSpPr>
          <p:cNvPr id="27" name="テキスト ボックス 26">
            <a:extLst>
              <a:ext uri="{FF2B5EF4-FFF2-40B4-BE49-F238E27FC236}">
                <a16:creationId xmlns:a16="http://schemas.microsoft.com/office/drawing/2014/main" id="{22D4A713-7E44-4F60-82D6-19215541D3FD}"/>
              </a:ext>
            </a:extLst>
          </p:cNvPr>
          <p:cNvSpPr txBox="1"/>
          <p:nvPr/>
        </p:nvSpPr>
        <p:spPr>
          <a:xfrm>
            <a:off x="443077" y="-526755"/>
            <a:ext cx="3648863" cy="461665"/>
          </a:xfrm>
          <a:prstGeom prst="wedgeRectCallout">
            <a:avLst>
              <a:gd name="adj1" fmla="val 64"/>
              <a:gd name="adj2" fmla="val 107616"/>
            </a:avLst>
          </a:prstGeom>
          <a:solidFill>
            <a:srgbClr val="FFFFCC"/>
          </a:solidFill>
        </p:spPr>
        <p:txBody>
          <a:bodyPr wrap="square" rtlCol="0">
            <a:spAutoFit/>
          </a:bodyPr>
          <a:lstStyle/>
          <a:p>
            <a:r>
              <a:rPr kumimoji="1" lang="ja-JP" altLang="en-US" sz="1200" dirty="0"/>
              <a:t>在庫過多、在庫欠品、リードタイム全部やるのは厳しいので、どれか１つに絞りませんか？</a:t>
            </a:r>
          </a:p>
        </p:txBody>
      </p:sp>
      <p:sp>
        <p:nvSpPr>
          <p:cNvPr id="28" name="テキスト ボックス 27">
            <a:extLst>
              <a:ext uri="{FF2B5EF4-FFF2-40B4-BE49-F238E27FC236}">
                <a16:creationId xmlns:a16="http://schemas.microsoft.com/office/drawing/2014/main" id="{4E2BC233-5807-4F71-8E4F-13BFCAE7FB19}"/>
              </a:ext>
            </a:extLst>
          </p:cNvPr>
          <p:cNvSpPr txBox="1"/>
          <p:nvPr/>
        </p:nvSpPr>
        <p:spPr>
          <a:xfrm>
            <a:off x="1977103" y="7458288"/>
            <a:ext cx="2500018" cy="830997"/>
          </a:xfrm>
          <a:prstGeom prst="wedgeRectCallout">
            <a:avLst>
              <a:gd name="adj1" fmla="val -9566"/>
              <a:gd name="adj2" fmla="val -91498"/>
            </a:avLst>
          </a:prstGeom>
          <a:solidFill>
            <a:srgbClr val="FFFFCC"/>
          </a:solidFill>
        </p:spPr>
        <p:txBody>
          <a:bodyPr wrap="square" rtlCol="0">
            <a:spAutoFit/>
          </a:bodyPr>
          <a:lstStyle/>
          <a:p>
            <a:r>
              <a:rPr kumimoji="1" lang="ja-JP" altLang="en-US" sz="1200" dirty="0"/>
              <a:t>仮説）不等ピッチ在庫＋便</a:t>
            </a:r>
            <a:r>
              <a:rPr kumimoji="1" lang="en-US" altLang="ja-JP" sz="1200" dirty="0"/>
              <a:t>Ave</a:t>
            </a:r>
            <a:r>
              <a:rPr kumimoji="1" lang="ja-JP" altLang="en-US" sz="1200" dirty="0"/>
              <a:t>（上限と下限の幅）＜納入数</a:t>
            </a:r>
            <a:r>
              <a:rPr kumimoji="1" lang="en-US" altLang="ja-JP" sz="1200" dirty="0"/>
              <a:t>-</a:t>
            </a:r>
            <a:r>
              <a:rPr kumimoji="1" lang="ja-JP" altLang="en-US" sz="1200" dirty="0"/>
              <a:t>日量数</a:t>
            </a:r>
            <a:endParaRPr kumimoji="1" lang="en-US" altLang="ja-JP" sz="1200" dirty="0"/>
          </a:p>
          <a:p>
            <a:r>
              <a:rPr lang="ja-JP" altLang="en-US" sz="1200" dirty="0"/>
              <a:t>→在庫過多になる</a:t>
            </a:r>
            <a:endParaRPr kumimoji="1" lang="ja-JP" altLang="en-US" sz="1200" dirty="0"/>
          </a:p>
        </p:txBody>
      </p:sp>
      <p:sp>
        <p:nvSpPr>
          <p:cNvPr id="15" name="テキスト ボックス 14">
            <a:extLst>
              <a:ext uri="{FF2B5EF4-FFF2-40B4-BE49-F238E27FC236}">
                <a16:creationId xmlns:a16="http://schemas.microsoft.com/office/drawing/2014/main" id="{569A7FBC-5FAF-4484-A055-EB5C4585CB39}"/>
              </a:ext>
            </a:extLst>
          </p:cNvPr>
          <p:cNvSpPr txBox="1"/>
          <p:nvPr/>
        </p:nvSpPr>
        <p:spPr>
          <a:xfrm>
            <a:off x="3911320" y="2430864"/>
            <a:ext cx="7000372" cy="1477328"/>
          </a:xfrm>
          <a:prstGeom prst="rect">
            <a:avLst/>
          </a:prstGeom>
          <a:noFill/>
        </p:spPr>
        <p:txBody>
          <a:bodyPr wrap="square">
            <a:spAutoFit/>
          </a:bodyPr>
          <a:lstStyle/>
          <a:p>
            <a:r>
              <a:rPr lang="ja-JP" altLang="en-US" dirty="0"/>
              <a:t>品名も欲しい</a:t>
            </a:r>
          </a:p>
          <a:p>
            <a:r>
              <a:rPr lang="ja-JP" altLang="en-US" dirty="0"/>
              <a:t>出庫数</a:t>
            </a:r>
            <a:r>
              <a:rPr lang="en-US" altLang="ja-JP" dirty="0"/>
              <a:t>0</a:t>
            </a:r>
            <a:r>
              <a:rPr lang="ja-JP" altLang="en-US" dirty="0"/>
              <a:t>だと、入庫</a:t>
            </a:r>
            <a:r>
              <a:rPr lang="en-US" altLang="ja-JP" dirty="0"/>
              <a:t>/</a:t>
            </a:r>
            <a:r>
              <a:rPr lang="ja-JP" altLang="en-US" dirty="0"/>
              <a:t>出庫が</a:t>
            </a:r>
            <a:r>
              <a:rPr lang="en-US" altLang="ja-JP" dirty="0"/>
              <a:t>inf</a:t>
            </a:r>
            <a:r>
              <a:rPr lang="ja-JP" altLang="en-US" dirty="0"/>
              <a:t>になる</a:t>
            </a:r>
          </a:p>
          <a:p>
            <a:r>
              <a:rPr lang="ja-JP" altLang="en-US" dirty="0"/>
              <a:t>差分の方がいい？</a:t>
            </a:r>
          </a:p>
          <a:p>
            <a:r>
              <a:rPr lang="ja-JP" altLang="en-US" dirty="0"/>
              <a:t>日量数が</a:t>
            </a:r>
            <a:r>
              <a:rPr lang="en-US" altLang="ja-JP" dirty="0"/>
              <a:t>0.18</a:t>
            </a:r>
            <a:r>
              <a:rPr lang="ja-JP" altLang="en-US" dirty="0"/>
              <a:t>で、納入数が</a:t>
            </a:r>
            <a:r>
              <a:rPr lang="en-US" altLang="ja-JP" dirty="0"/>
              <a:t>2</a:t>
            </a:r>
            <a:r>
              <a:rPr lang="ja-JP" altLang="en-US" dirty="0"/>
              <a:t>だと、比率は</a:t>
            </a:r>
            <a:r>
              <a:rPr lang="en-US" altLang="ja-JP" dirty="0"/>
              <a:t>10</a:t>
            </a:r>
            <a:r>
              <a:rPr lang="ja-JP" altLang="en-US" dirty="0"/>
              <a:t>とかになる</a:t>
            </a:r>
          </a:p>
          <a:p>
            <a:r>
              <a:rPr lang="ja-JP" altLang="en-US" dirty="0"/>
              <a:t>日量数が</a:t>
            </a:r>
            <a:r>
              <a:rPr lang="en-US" altLang="ja-JP" dirty="0"/>
              <a:t>0.18→</a:t>
            </a:r>
            <a:r>
              <a:rPr lang="ja-JP" altLang="en-US" dirty="0"/>
              <a:t>１にするべき</a:t>
            </a:r>
          </a:p>
        </p:txBody>
      </p:sp>
    </p:spTree>
    <p:extLst>
      <p:ext uri="{BB962C8B-B14F-4D97-AF65-F5344CB8AC3E}">
        <p14:creationId xmlns:p14="http://schemas.microsoft.com/office/powerpoint/2010/main" val="2834548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A5B4817-547D-46B4-BAF3-C66CF33B981A}"/>
              </a:ext>
            </a:extLst>
          </p:cNvPr>
          <p:cNvSpPr>
            <a:spLocks noGrp="1"/>
          </p:cNvSpPr>
          <p:nvPr>
            <p:ph type="body" sz="quarter" idx="18"/>
          </p:nvPr>
        </p:nvSpPr>
        <p:spPr/>
        <p:txBody>
          <a:bodyPr/>
          <a:lstStyle/>
          <a:p>
            <a:pPr rtl="0"/>
            <a:r>
              <a:rPr lang="ja-JP" altLang="en-US" dirty="0"/>
              <a:t>上下限は下図の考え方で決められています。</a:t>
            </a:r>
          </a:p>
          <a:p>
            <a:pPr rtl="0"/>
            <a:r>
              <a:rPr lang="ja-JP" altLang="en-US" dirty="0"/>
              <a:t>下限：生産フレ在庫（</a:t>
            </a:r>
            <a:r>
              <a:rPr lang="en-US" altLang="ja-JP" dirty="0"/>
              <a:t>A-B-C</a:t>
            </a:r>
            <a:r>
              <a:rPr lang="ja-JP" altLang="en-US" dirty="0"/>
              <a:t>を使う式）</a:t>
            </a:r>
          </a:p>
          <a:p>
            <a:pPr rtl="0"/>
            <a:r>
              <a:rPr lang="ja-JP" altLang="en-US" dirty="0"/>
              <a:t>上限：生産フレ在庫＋不等ピッチ＋便</a:t>
            </a:r>
            <a:r>
              <a:rPr lang="en-US" altLang="ja-JP" dirty="0"/>
              <a:t>Ave.</a:t>
            </a:r>
          </a:p>
          <a:p>
            <a:pPr rtl="0"/>
            <a:endParaRPr lang="en-US" altLang="ja-JP" dirty="0"/>
          </a:p>
          <a:p>
            <a:pPr algn="l"/>
            <a:endParaRPr lang="ja-JP" altLang="en-US" sz="1800" b="0" i="0" u="none" strike="noStrike" baseline="0" dirty="0">
              <a:solidFill>
                <a:srgbClr val="000000"/>
              </a:solidFill>
              <a:latin typeface="HGPｺﾞｼｯｸE" panose="020B0900000000000000" pitchFamily="50" charset="-128"/>
              <a:ea typeface="HGPｺﾞｼｯｸE" panose="020B0900000000000000" pitchFamily="50" charset="-128"/>
            </a:endParaRPr>
          </a:p>
          <a:p>
            <a:r>
              <a:rPr lang="ja-JP" altLang="en-US" sz="1800" b="0" i="0" u="none" strike="noStrike" baseline="0" dirty="0">
                <a:latin typeface="HGPｺﾞｼｯｸE" panose="020B0900000000000000" pitchFamily="50" charset="-128"/>
                <a:ea typeface="HGPｺﾞｼｯｸE" panose="020B0900000000000000" pitchFamily="50" charset="-128"/>
              </a:rPr>
              <a:t>上限値＝下限値＋便</a:t>
            </a:r>
            <a:r>
              <a:rPr lang="en-US" altLang="ja-JP" sz="1800" b="0" i="0" u="none" strike="noStrike" baseline="0" dirty="0">
                <a:latin typeface="HGPｺﾞｼｯｸE" panose="020B0900000000000000" pitchFamily="50" charset="-128"/>
                <a:ea typeface="HGPｺﾞｼｯｸE" panose="020B0900000000000000" pitchFamily="50" charset="-128"/>
              </a:rPr>
              <a:t>Ave</a:t>
            </a:r>
          </a:p>
          <a:p>
            <a:r>
              <a:rPr lang="ja-JP" altLang="en-US" sz="1800" b="0" i="0" u="none" strike="noStrike" baseline="0" dirty="0">
                <a:latin typeface="HGPｺﾞｼｯｸE" panose="020B0900000000000000" pitchFamily="50" charset="-128"/>
                <a:ea typeface="HGPｺﾞｼｯｸE" panose="020B0900000000000000" pitchFamily="50" charset="-128"/>
              </a:rPr>
              <a:t>下限値＝</a:t>
            </a:r>
            <a:r>
              <a:rPr lang="en-US" altLang="ja-JP" sz="1800" b="0" i="0" u="none" strike="noStrike" baseline="0" dirty="0">
                <a:latin typeface="HGPｺﾞｼｯｸE" panose="020B0900000000000000" pitchFamily="50" charset="-128"/>
                <a:ea typeface="HGPｺﾞｼｯｸE" panose="020B0900000000000000" pitchFamily="50" charset="-128"/>
              </a:rPr>
              <a:t>0.1</a:t>
            </a:r>
            <a:r>
              <a:rPr lang="ja-JP" altLang="en-US" sz="1800" b="0" i="0" u="none" strike="noStrike" baseline="0" dirty="0">
                <a:latin typeface="HGPｺﾞｼｯｸE" panose="020B0900000000000000" pitchFamily="50" charset="-128"/>
                <a:ea typeface="HGPｺﾞｼｯｸE" panose="020B0900000000000000" pitchFamily="50" charset="-128"/>
              </a:rPr>
              <a:t>＊</a:t>
            </a:r>
            <a:r>
              <a:rPr lang="en-US" altLang="ja-JP" sz="1800" b="0" i="0" u="none" strike="noStrike" baseline="0" dirty="0">
                <a:latin typeface="HGPｺﾞｼｯｸE" panose="020B0900000000000000" pitchFamily="50" charset="-128"/>
                <a:ea typeface="HGPｺﾞｼｯｸE" panose="020B0900000000000000" pitchFamily="50" charset="-128"/>
              </a:rPr>
              <a:t>〔</a:t>
            </a:r>
            <a:r>
              <a:rPr lang="ja-JP" altLang="en-US" sz="1800" b="0" i="0" u="none" strike="noStrike" baseline="0" dirty="0">
                <a:latin typeface="HGPｺﾞｼｯｸE" panose="020B0900000000000000" pitchFamily="50" charset="-128"/>
                <a:ea typeface="HGPｺﾞｼｯｸE" panose="020B0900000000000000" pitchFamily="50" charset="-128"/>
              </a:rPr>
              <a:t>日量</a:t>
            </a:r>
            <a:r>
              <a:rPr lang="en-US" altLang="ja-JP" sz="1800" b="0" i="0" u="none" strike="noStrike" baseline="0" dirty="0">
                <a:latin typeface="HGPｺﾞｼｯｸE" panose="020B0900000000000000" pitchFamily="50" charset="-128"/>
                <a:ea typeface="HGPｺﾞｼｯｸE" panose="020B0900000000000000" pitchFamily="50" charset="-128"/>
              </a:rPr>
              <a:t>×A×</a:t>
            </a:r>
            <a:r>
              <a:rPr lang="ja-JP" altLang="en-US" sz="1800" b="0" i="0" u="none" strike="noStrike" baseline="0" dirty="0">
                <a:latin typeface="HGPｺﾞｼｯｸE" panose="020B0900000000000000" pitchFamily="50" charset="-128"/>
                <a:ea typeface="HGPｺﾞｼｯｸE" panose="020B0900000000000000" pitchFamily="50" charset="-128"/>
              </a:rPr>
              <a:t>（</a:t>
            </a:r>
            <a:r>
              <a:rPr lang="en-US" altLang="ja-JP" sz="1800" b="0" i="0" u="none" strike="noStrike" baseline="0" dirty="0">
                <a:latin typeface="HGPｺﾞｼｯｸE" panose="020B0900000000000000" pitchFamily="50" charset="-128"/>
                <a:ea typeface="HGPｺﾞｼｯｸE" panose="020B0900000000000000" pitchFamily="50" charset="-128"/>
              </a:rPr>
              <a:t>1+C</a:t>
            </a:r>
            <a:r>
              <a:rPr lang="ja-JP" altLang="en-US" sz="1800" b="0" i="0" u="none" strike="noStrike" baseline="0" dirty="0">
                <a:latin typeface="HGPｺﾞｼｯｸE" panose="020B0900000000000000" pitchFamily="50" charset="-128"/>
                <a:ea typeface="HGPｺﾞｼｯｸE" panose="020B0900000000000000" pitchFamily="50" charset="-128"/>
              </a:rPr>
              <a:t>）</a:t>
            </a:r>
            <a:r>
              <a:rPr lang="en-US" altLang="ja-JP" sz="1800" b="0" i="0" u="none" strike="noStrike" baseline="0" dirty="0">
                <a:latin typeface="HGPｺﾞｼｯｸE" panose="020B0900000000000000" pitchFamily="50" charset="-128"/>
                <a:ea typeface="HGPｺﾞｼｯｸE" panose="020B0900000000000000" pitchFamily="50" charset="-128"/>
              </a:rPr>
              <a:t>/B〕</a:t>
            </a:r>
            <a:r>
              <a:rPr lang="ja-JP" altLang="en-US" sz="1800" b="0" i="0" u="none" strike="noStrike" baseline="0" dirty="0">
                <a:latin typeface="HGPｺﾞｼｯｸE" panose="020B0900000000000000" pitchFamily="50" charset="-128"/>
                <a:ea typeface="HGPｺﾞｼｯｸE" panose="020B0900000000000000" pitchFamily="50" charset="-128"/>
              </a:rPr>
              <a:t>＋不等ピッチ</a:t>
            </a:r>
          </a:p>
          <a:p>
            <a:r>
              <a:rPr lang="ja-JP" altLang="en-US" sz="1800" b="0" i="0" u="none" strike="noStrike" baseline="0" dirty="0">
                <a:latin typeface="HGPｺﾞｼｯｸE" panose="020B0900000000000000" pitchFamily="50" charset="-128"/>
                <a:ea typeface="HGPｺﾞｼｯｸE" panose="020B0900000000000000" pitchFamily="50" charset="-128"/>
              </a:rPr>
              <a:t>（週毎の日量から計算）</a:t>
            </a:r>
            <a:endParaRPr kumimoji="1" lang="ja-JP" altLang="en-US" dirty="0"/>
          </a:p>
        </p:txBody>
      </p:sp>
      <p:sp>
        <p:nvSpPr>
          <p:cNvPr id="3" name="テキスト プレースホルダー 2">
            <a:extLst>
              <a:ext uri="{FF2B5EF4-FFF2-40B4-BE49-F238E27FC236}">
                <a16:creationId xmlns:a16="http://schemas.microsoft.com/office/drawing/2014/main" id="{7BEB3065-DE80-4411-9135-C6E85F3940A6}"/>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ED8C32E7-AC15-479A-9D66-C11EC30C4CC2}"/>
              </a:ext>
            </a:extLst>
          </p:cNvPr>
          <p:cNvSpPr>
            <a:spLocks noGrp="1"/>
          </p:cNvSpPr>
          <p:nvPr>
            <p:ph type="dt" sz="half" idx="19"/>
          </p:nvPr>
        </p:nvSpPr>
        <p:spPr/>
        <p:txBody>
          <a:bodyPr/>
          <a:lstStyle/>
          <a:p>
            <a:fld id="{FCAFAC13-DB77-42F2-BE26-45BA5532FD50}" type="datetime4">
              <a:rPr lang="en-US" altLang="ja-JP" smtClean="0"/>
              <a:pPr/>
              <a:t>January 24, 2024</a:t>
            </a:fld>
            <a:endParaRPr lang="en-US" dirty="0"/>
          </a:p>
        </p:txBody>
      </p:sp>
      <p:pic>
        <p:nvPicPr>
          <p:cNvPr id="6" name="Picture 2">
            <a:extLst>
              <a:ext uri="{FF2B5EF4-FFF2-40B4-BE49-F238E27FC236}">
                <a16:creationId xmlns:a16="http://schemas.microsoft.com/office/drawing/2014/main" id="{369278DB-D6BD-43F9-8C4E-546B74787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77" y="3787221"/>
            <a:ext cx="10432356" cy="2377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92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a:extLst>
              <a:ext uri="{FF2B5EF4-FFF2-40B4-BE49-F238E27FC236}">
                <a16:creationId xmlns:a16="http://schemas.microsoft.com/office/drawing/2014/main" id="{F35F0AF7-AB03-4E0E-6D3A-3618348CCD55}"/>
              </a:ext>
            </a:extLst>
          </p:cNvPr>
          <p:cNvGraphicFramePr>
            <a:graphicFrameLocks noGrp="1"/>
          </p:cNvGraphicFramePr>
          <p:nvPr>
            <p:extLst>
              <p:ext uri="{D42A27DB-BD31-4B8C-83A1-F6EECF244321}">
                <p14:modId xmlns:p14="http://schemas.microsoft.com/office/powerpoint/2010/main" val="1545313116"/>
              </p:ext>
            </p:extLst>
          </p:nvPr>
        </p:nvGraphicFramePr>
        <p:xfrm>
          <a:off x="240468" y="853415"/>
          <a:ext cx="11880412" cy="5674946"/>
        </p:xfrm>
        <a:graphic>
          <a:graphicData uri="http://schemas.openxmlformats.org/drawingml/2006/table">
            <a:tbl>
              <a:tblPr firstRow="1" bandRow="1"/>
              <a:tblGrid>
                <a:gridCol w="2136972">
                  <a:extLst>
                    <a:ext uri="{9D8B030D-6E8A-4147-A177-3AD203B41FA5}">
                      <a16:colId xmlns:a16="http://schemas.microsoft.com/office/drawing/2014/main" val="20000"/>
                    </a:ext>
                  </a:extLst>
                </a:gridCol>
                <a:gridCol w="1464310">
                  <a:extLst>
                    <a:ext uri="{9D8B030D-6E8A-4147-A177-3AD203B41FA5}">
                      <a16:colId xmlns:a16="http://schemas.microsoft.com/office/drawing/2014/main" val="20007"/>
                    </a:ext>
                  </a:extLst>
                </a:gridCol>
                <a:gridCol w="984250">
                  <a:extLst>
                    <a:ext uri="{9D8B030D-6E8A-4147-A177-3AD203B41FA5}">
                      <a16:colId xmlns:a16="http://schemas.microsoft.com/office/drawing/2014/main" val="20011"/>
                    </a:ext>
                  </a:extLst>
                </a:gridCol>
                <a:gridCol w="1028700">
                  <a:extLst>
                    <a:ext uri="{9D8B030D-6E8A-4147-A177-3AD203B41FA5}">
                      <a16:colId xmlns:a16="http://schemas.microsoft.com/office/drawing/2014/main" val="3360587242"/>
                    </a:ext>
                  </a:extLst>
                </a:gridCol>
                <a:gridCol w="1028700">
                  <a:extLst>
                    <a:ext uri="{9D8B030D-6E8A-4147-A177-3AD203B41FA5}">
                      <a16:colId xmlns:a16="http://schemas.microsoft.com/office/drawing/2014/main" val="1710499062"/>
                    </a:ext>
                  </a:extLst>
                </a:gridCol>
                <a:gridCol w="1028700">
                  <a:extLst>
                    <a:ext uri="{9D8B030D-6E8A-4147-A177-3AD203B41FA5}">
                      <a16:colId xmlns:a16="http://schemas.microsoft.com/office/drawing/2014/main" val="20013"/>
                    </a:ext>
                  </a:extLst>
                </a:gridCol>
                <a:gridCol w="1003300">
                  <a:extLst>
                    <a:ext uri="{9D8B030D-6E8A-4147-A177-3AD203B41FA5}">
                      <a16:colId xmlns:a16="http://schemas.microsoft.com/office/drawing/2014/main" val="2692486742"/>
                    </a:ext>
                  </a:extLst>
                </a:gridCol>
                <a:gridCol w="933450">
                  <a:extLst>
                    <a:ext uri="{9D8B030D-6E8A-4147-A177-3AD203B41FA5}">
                      <a16:colId xmlns:a16="http://schemas.microsoft.com/office/drawing/2014/main" val="687327168"/>
                    </a:ext>
                  </a:extLst>
                </a:gridCol>
                <a:gridCol w="1111250">
                  <a:extLst>
                    <a:ext uri="{9D8B030D-6E8A-4147-A177-3AD203B41FA5}">
                      <a16:colId xmlns:a16="http://schemas.microsoft.com/office/drawing/2014/main" val="2238796691"/>
                    </a:ext>
                  </a:extLst>
                </a:gridCol>
                <a:gridCol w="1160780">
                  <a:extLst>
                    <a:ext uri="{9D8B030D-6E8A-4147-A177-3AD203B41FA5}">
                      <a16:colId xmlns:a16="http://schemas.microsoft.com/office/drawing/2014/main" val="718924436"/>
                    </a:ext>
                  </a:extLst>
                </a:gridCol>
              </a:tblGrid>
              <a:tr h="146710">
                <a:tc rowSpan="2">
                  <a:txBody>
                    <a:bodyPr/>
                    <a:lstStyle>
                      <a:lvl1pPr marL="0" algn="l" defTabSz="914400" rtl="0" eaLnBrk="1" latinLnBrk="0" hangingPunct="1">
                        <a:defRPr kumimoji="1" sz="1800" b="1" kern="1200">
                          <a:solidFill>
                            <a:schemeClr val="lt1"/>
                          </a:solidFill>
                          <a:latin typeface="Times New Roman"/>
                          <a:ea typeface="ＭＳ Ｐゴシック"/>
                          <a:cs typeface=""/>
                        </a:defRPr>
                      </a:lvl1pPr>
                      <a:lvl2pPr marL="457200" algn="l" defTabSz="914400" rtl="0" eaLnBrk="1" latinLnBrk="0" hangingPunct="1">
                        <a:defRPr kumimoji="1" sz="1800" b="1" kern="1200">
                          <a:solidFill>
                            <a:schemeClr val="lt1"/>
                          </a:solidFill>
                          <a:latin typeface="Times New Roman"/>
                          <a:ea typeface="ＭＳ Ｐゴシック"/>
                          <a:cs typeface=""/>
                        </a:defRPr>
                      </a:lvl2pPr>
                      <a:lvl3pPr marL="914400" algn="l" defTabSz="914400" rtl="0" eaLnBrk="1" latinLnBrk="0" hangingPunct="1">
                        <a:defRPr kumimoji="1" sz="1800" b="1" kern="1200">
                          <a:solidFill>
                            <a:schemeClr val="lt1"/>
                          </a:solidFill>
                          <a:latin typeface="Times New Roman"/>
                          <a:ea typeface="ＭＳ Ｐゴシック"/>
                          <a:cs typeface=""/>
                        </a:defRPr>
                      </a:lvl3pPr>
                      <a:lvl4pPr marL="1371600" algn="l" defTabSz="914400" rtl="0" eaLnBrk="1" latinLnBrk="0" hangingPunct="1">
                        <a:defRPr kumimoji="1" sz="1800" b="1" kern="1200">
                          <a:solidFill>
                            <a:schemeClr val="lt1"/>
                          </a:solidFill>
                          <a:latin typeface="Times New Roman"/>
                          <a:ea typeface="ＭＳ Ｐゴシック"/>
                          <a:cs typeface=""/>
                        </a:defRPr>
                      </a:lvl4pPr>
                      <a:lvl5pPr marL="1828800" algn="l" defTabSz="914400" rtl="0" eaLnBrk="1" latinLnBrk="0" hangingPunct="1">
                        <a:defRPr kumimoji="1" sz="1800" b="1" kern="1200">
                          <a:solidFill>
                            <a:schemeClr val="lt1"/>
                          </a:solidFill>
                          <a:latin typeface="Times New Roman"/>
                          <a:ea typeface="ＭＳ Ｐゴシック"/>
                          <a:cs typeface=""/>
                        </a:defRPr>
                      </a:lvl5pPr>
                      <a:lvl6pPr marL="2286000" algn="l" defTabSz="914400" rtl="0" eaLnBrk="1" latinLnBrk="0" hangingPunct="1">
                        <a:defRPr kumimoji="1" sz="1800" b="1" kern="1200">
                          <a:solidFill>
                            <a:schemeClr val="lt1"/>
                          </a:solidFill>
                          <a:latin typeface="Times New Roman"/>
                          <a:ea typeface="ＭＳ Ｐゴシック"/>
                          <a:cs typeface=""/>
                        </a:defRPr>
                      </a:lvl6pPr>
                      <a:lvl7pPr marL="2743200" algn="l" defTabSz="914400" rtl="0" eaLnBrk="1" latinLnBrk="0" hangingPunct="1">
                        <a:defRPr kumimoji="1" sz="1800" b="1" kern="1200">
                          <a:solidFill>
                            <a:schemeClr val="lt1"/>
                          </a:solidFill>
                          <a:latin typeface="Times New Roman"/>
                          <a:ea typeface="ＭＳ Ｐゴシック"/>
                          <a:cs typeface=""/>
                        </a:defRPr>
                      </a:lvl7pPr>
                      <a:lvl8pPr marL="3200400" algn="l" defTabSz="914400" rtl="0" eaLnBrk="1" latinLnBrk="0" hangingPunct="1">
                        <a:defRPr kumimoji="1" sz="1800" b="1" kern="1200">
                          <a:solidFill>
                            <a:schemeClr val="lt1"/>
                          </a:solidFill>
                          <a:latin typeface="Times New Roman"/>
                          <a:ea typeface="ＭＳ Ｐゴシック"/>
                          <a:cs typeface=""/>
                        </a:defRPr>
                      </a:lvl8pPr>
                      <a:lvl9pPr marL="3657600" algn="l" defTabSz="914400" rtl="0" eaLnBrk="1" latinLnBrk="0" hangingPunct="1">
                        <a:defRPr kumimoji="1" sz="1800" b="1" kern="1200">
                          <a:solidFill>
                            <a:schemeClr val="lt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2023</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2024</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mn-lt"/>
                        <a:ea typeface="+mn-ea"/>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202X</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203X</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0"/>
                  </a:ext>
                </a:extLst>
              </a:tr>
              <a:tr h="320353">
                <a:tc vMerge="1">
                  <a:txBody>
                    <a:bodyPr/>
                    <a:lstStyle/>
                    <a:p>
                      <a:endParaRPr kumimoji="1" lang="ja-JP" altLang="en-US" sz="1800" dirty="0">
                        <a:solidFill>
                          <a:schemeClr val="bg1"/>
                        </a:solidFill>
                      </a:endParaRPr>
                    </a:p>
                  </a:txBody>
                  <a:tcPr marL="0" marR="0" marT="36000" marB="36000">
                    <a:lnB w="38100" cap="flat" cmpd="sng" algn="ctr">
                      <a:solidFill>
                        <a:schemeClr val="bg1"/>
                      </a:solidFill>
                      <a:prstDash val="solid"/>
                      <a:round/>
                      <a:headEnd type="none" w="med" len="med"/>
                      <a:tailEnd type="none" w="med" len="med"/>
                    </a:lnB>
                    <a:solidFill>
                      <a:schemeClr val="accent2"/>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1"/>
                  </a:ext>
                </a:extLst>
              </a:tr>
              <a:tr h="1919639">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r>
                        <a:rPr kumimoji="1" lang="ja-JP" altLang="en-US" sz="1800" dirty="0">
                          <a:latin typeface="ＭＳ Ｐゴシック" panose="020B0600070205080204" pitchFamily="50" charset="-128"/>
                          <a:ea typeface="ＭＳ Ｐゴシック" panose="020B0600070205080204" pitchFamily="50" charset="-128"/>
                        </a:rPr>
                        <a:t>工場</a:t>
                      </a:r>
                    </a:p>
                  </a:txBody>
                  <a:tcPr marL="99100" marR="99100" marT="45722" marB="45722">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10002"/>
                  </a:ext>
                </a:extLst>
              </a:tr>
              <a:tr h="1783080">
                <a:tc>
                  <a:txBody>
                    <a:bodyPr/>
                    <a:lstStyle/>
                    <a:p>
                      <a:r>
                        <a:rPr kumimoji="1" lang="ja-JP" altLang="en-US" sz="1800" dirty="0">
                          <a:latin typeface="ＭＳ Ｐゴシック" panose="020B0600070205080204" pitchFamily="50" charset="-128"/>
                          <a:ea typeface="ＭＳ Ｐゴシック" panose="020B0600070205080204" pitchFamily="50" charset="-128"/>
                        </a:rPr>
                        <a:t>ものづくり革新部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2715157252"/>
                  </a:ext>
                </a:extLst>
              </a:tr>
              <a:tr h="1336040">
                <a:tc>
                  <a:txBody>
                    <a:bodyPr/>
                    <a:lstStyle/>
                    <a:p>
                      <a:r>
                        <a:rPr kumimoji="1" lang="en-US" altLang="ja-JP" sz="1800" dirty="0">
                          <a:latin typeface="ＭＳ Ｐゴシック" panose="020B0600070205080204" pitchFamily="50" charset="-128"/>
                          <a:ea typeface="ＭＳ Ｐゴシック" panose="020B0600070205080204" pitchFamily="50" charset="-128"/>
                        </a:rPr>
                        <a:t>DS</a:t>
                      </a:r>
                      <a:r>
                        <a:rPr kumimoji="1" lang="ja-JP" altLang="en-US" sz="1800" dirty="0">
                          <a:latin typeface="ＭＳ Ｐゴシック" panose="020B0600070205080204" pitchFamily="50" charset="-128"/>
                          <a:ea typeface="ＭＳ Ｐゴシック" panose="020B0600070205080204" pitchFamily="50" charset="-128"/>
                        </a:rPr>
                        <a:t>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551088860"/>
                  </a:ext>
                </a:extLst>
              </a:tr>
            </a:tbl>
          </a:graphicData>
        </a:graphic>
      </p:graphicFrame>
      <p:sp>
        <p:nvSpPr>
          <p:cNvPr id="14" name="テキスト ボックス 13">
            <a:extLst>
              <a:ext uri="{FF2B5EF4-FFF2-40B4-BE49-F238E27FC236}">
                <a16:creationId xmlns:a16="http://schemas.microsoft.com/office/drawing/2014/main" id="{A4AC88B3-925E-D3CD-0642-F46A180BF2B4}"/>
              </a:ext>
            </a:extLst>
          </p:cNvPr>
          <p:cNvSpPr txBox="1"/>
          <p:nvPr/>
        </p:nvSpPr>
        <p:spPr>
          <a:xfrm>
            <a:off x="8152676" y="1484471"/>
            <a:ext cx="1903914"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br>
              <a:rPr lang="en-US" altLang="ja-JP" sz="1200" dirty="0"/>
            </a:br>
            <a:r>
              <a:rPr lang="ja-JP" altLang="en-US" sz="1200" dirty="0"/>
              <a:t>　在庫適正化</a:t>
            </a:r>
            <a:endParaRPr lang="en-US" altLang="ja-JP" sz="1200" dirty="0"/>
          </a:p>
          <a:p>
            <a:r>
              <a:rPr lang="ja-JP" altLang="en-US" sz="1050" dirty="0"/>
              <a:t>　</a:t>
            </a:r>
            <a:r>
              <a:rPr kumimoji="1" lang="ja-JP" altLang="en-US" sz="1050" b="1" dirty="0"/>
              <a:t>⇒</a:t>
            </a:r>
            <a:r>
              <a:rPr lang="en-US" altLang="ja-JP" sz="1050" b="1" dirty="0">
                <a:solidFill>
                  <a:srgbClr val="FF0000"/>
                </a:solidFill>
              </a:rPr>
              <a:t>T154</a:t>
            </a:r>
            <a:r>
              <a:rPr lang="ja-JP" altLang="en-US" sz="1050" b="1" dirty="0">
                <a:solidFill>
                  <a:srgbClr val="FF0000"/>
                </a:solidFill>
              </a:rPr>
              <a:t>も活用</a:t>
            </a:r>
            <a:endParaRPr kumimoji="1" lang="ja-JP" altLang="en-US" sz="1050" dirty="0">
              <a:solidFill>
                <a:srgbClr val="FF0000"/>
              </a:solidFill>
            </a:endParaRPr>
          </a:p>
        </p:txBody>
      </p:sp>
      <p:sp>
        <p:nvSpPr>
          <p:cNvPr id="16" name="テキスト ボックス 15">
            <a:extLst>
              <a:ext uri="{FF2B5EF4-FFF2-40B4-BE49-F238E27FC236}">
                <a16:creationId xmlns:a16="http://schemas.microsoft.com/office/drawing/2014/main" id="{C43F8E94-C7DA-AA85-727F-951304F18B8E}"/>
              </a:ext>
            </a:extLst>
          </p:cNvPr>
          <p:cNvSpPr txBox="1"/>
          <p:nvPr/>
        </p:nvSpPr>
        <p:spPr>
          <a:xfrm>
            <a:off x="5607104" y="1489931"/>
            <a:ext cx="2392155" cy="623248"/>
          </a:xfrm>
          <a:prstGeom prst="rect">
            <a:avLst/>
          </a:prstGeom>
          <a:noFill/>
        </p:spPr>
        <p:txBody>
          <a:bodyPr wrap="square" rtlCol="0">
            <a:spAutoFit/>
          </a:bodyPr>
          <a:lstStyle/>
          <a:p>
            <a:r>
              <a:rPr lang="ja-JP" altLang="en-US" sz="1200" dirty="0"/>
              <a:t>★</a:t>
            </a:r>
            <a:r>
              <a:rPr lang="ja-JP" altLang="en-US" sz="1200" b="1" dirty="0"/>
              <a:t>順立装置工程</a:t>
            </a:r>
            <a:br>
              <a:rPr lang="en-US" altLang="ja-JP" sz="1200" dirty="0"/>
            </a:br>
            <a:r>
              <a:rPr lang="ja-JP" altLang="en-US" sz="1200" dirty="0"/>
              <a:t>　の在庫適正化</a:t>
            </a:r>
            <a:endParaRPr lang="en-US" altLang="ja-JP" sz="1200" dirty="0"/>
          </a:p>
          <a:p>
            <a:r>
              <a:rPr kumimoji="1" lang="ja-JP" altLang="en-US" sz="1050" b="1" dirty="0"/>
              <a:t>　⇒</a:t>
            </a:r>
            <a:r>
              <a:rPr lang="en-US" altLang="ja-JP" sz="1050" b="1" dirty="0">
                <a:solidFill>
                  <a:srgbClr val="FF0000"/>
                </a:solidFill>
              </a:rPr>
              <a:t>T154</a:t>
            </a:r>
            <a:r>
              <a:rPr lang="ja-JP" altLang="en-US" sz="1050" b="1" dirty="0">
                <a:solidFill>
                  <a:srgbClr val="FF0000"/>
                </a:solidFill>
              </a:rPr>
              <a:t>も</a:t>
            </a:r>
            <a:r>
              <a:rPr kumimoji="1" lang="ja-JP" altLang="en-US" sz="1050" b="1" dirty="0">
                <a:solidFill>
                  <a:srgbClr val="FF0000"/>
                </a:solidFill>
              </a:rPr>
              <a:t>活用</a:t>
            </a:r>
            <a:endParaRPr kumimoji="1" lang="ja-JP" altLang="en-US" sz="1200" b="1" dirty="0">
              <a:solidFill>
                <a:srgbClr val="FF0000"/>
              </a:solidFill>
            </a:endParaRPr>
          </a:p>
        </p:txBody>
      </p:sp>
      <p:sp>
        <p:nvSpPr>
          <p:cNvPr id="17" name="テキスト ボックス 16">
            <a:extLst>
              <a:ext uri="{FF2B5EF4-FFF2-40B4-BE49-F238E27FC236}">
                <a16:creationId xmlns:a16="http://schemas.microsoft.com/office/drawing/2014/main" id="{5B9E255D-0583-FDE2-5F0D-0CC12F8553C1}"/>
              </a:ext>
            </a:extLst>
          </p:cNvPr>
          <p:cNvSpPr txBox="1"/>
          <p:nvPr/>
        </p:nvSpPr>
        <p:spPr>
          <a:xfrm>
            <a:off x="2292267" y="5487963"/>
            <a:ext cx="1519184" cy="577081"/>
          </a:xfrm>
          <a:prstGeom prst="rect">
            <a:avLst/>
          </a:prstGeom>
          <a:noFill/>
        </p:spPr>
        <p:txBody>
          <a:bodyPr wrap="square" rtlCol="0">
            <a:spAutoFit/>
          </a:bodyPr>
          <a:lstStyle/>
          <a:p>
            <a:r>
              <a:rPr kumimoji="1" lang="ja-JP" altLang="en-US" sz="1050" dirty="0"/>
              <a:t>★コード＆マニュアル提供できてい状態</a:t>
            </a:r>
            <a:br>
              <a:rPr kumimoji="1" lang="en-US" altLang="ja-JP" sz="1050" dirty="0"/>
            </a:br>
            <a:r>
              <a:rPr kumimoji="1" lang="ja-JP" altLang="en-US" sz="1050" dirty="0"/>
              <a:t>（</a:t>
            </a:r>
            <a:r>
              <a:rPr kumimoji="1" lang="en-US" altLang="ja-JP" sz="1050" dirty="0"/>
              <a:t>α</a:t>
            </a:r>
            <a:r>
              <a:rPr kumimoji="1" lang="ja-JP" altLang="en-US" sz="1050" dirty="0"/>
              <a:t>版）</a:t>
            </a:r>
          </a:p>
        </p:txBody>
      </p:sp>
      <p:sp>
        <p:nvSpPr>
          <p:cNvPr id="19" name="テキスト ボックス 18">
            <a:extLst>
              <a:ext uri="{FF2B5EF4-FFF2-40B4-BE49-F238E27FC236}">
                <a16:creationId xmlns:a16="http://schemas.microsoft.com/office/drawing/2014/main" id="{EFF5358A-08B7-162F-7AC8-B5B98E05B2E7}"/>
              </a:ext>
            </a:extLst>
          </p:cNvPr>
          <p:cNvSpPr txBox="1"/>
          <p:nvPr/>
        </p:nvSpPr>
        <p:spPr>
          <a:xfrm>
            <a:off x="2502146" y="3676076"/>
            <a:ext cx="1781818" cy="415498"/>
          </a:xfrm>
          <a:prstGeom prst="rect">
            <a:avLst/>
          </a:prstGeom>
          <a:noFill/>
        </p:spPr>
        <p:txBody>
          <a:bodyPr wrap="square" rtlCol="0">
            <a:spAutoFit/>
          </a:bodyPr>
          <a:lstStyle/>
          <a:p>
            <a:r>
              <a:rPr kumimoji="1" lang="ja-JP" altLang="en-US" sz="1050" dirty="0"/>
              <a:t>★</a:t>
            </a:r>
            <a:r>
              <a:rPr kumimoji="1" lang="en-US" altLang="ja-JP" sz="1050" dirty="0"/>
              <a:t>AI</a:t>
            </a:r>
            <a:r>
              <a:rPr lang="ja-JP" altLang="en-US" sz="1050" dirty="0"/>
              <a:t>在庫適正化</a:t>
            </a:r>
            <a:endParaRPr lang="en-US" altLang="ja-JP" sz="1050" dirty="0"/>
          </a:p>
          <a:p>
            <a:r>
              <a:rPr kumimoji="1" lang="ja-JP" altLang="en-US" sz="1050" dirty="0"/>
              <a:t>のトライできている状態</a:t>
            </a:r>
          </a:p>
        </p:txBody>
      </p:sp>
      <p:sp>
        <p:nvSpPr>
          <p:cNvPr id="21" name="テキスト ボックス 20">
            <a:extLst>
              <a:ext uri="{FF2B5EF4-FFF2-40B4-BE49-F238E27FC236}">
                <a16:creationId xmlns:a16="http://schemas.microsoft.com/office/drawing/2014/main" id="{D857DFC1-E88B-848D-8C4C-8A7F5D1813B5}"/>
              </a:ext>
            </a:extLst>
          </p:cNvPr>
          <p:cNvSpPr txBox="1"/>
          <p:nvPr/>
        </p:nvSpPr>
        <p:spPr>
          <a:xfrm>
            <a:off x="3798921" y="4329638"/>
            <a:ext cx="1624534" cy="761747"/>
          </a:xfrm>
          <a:prstGeom prst="rect">
            <a:avLst/>
          </a:prstGeom>
          <a:noFill/>
        </p:spPr>
        <p:txBody>
          <a:bodyPr wrap="square" rtlCol="0">
            <a:spAutoFit/>
          </a:bodyPr>
          <a:lstStyle/>
          <a:p>
            <a:r>
              <a:rPr kumimoji="1" lang="ja-JP" altLang="en-US" sz="1050" dirty="0">
                <a:solidFill>
                  <a:srgbClr val="FF0000"/>
                </a:solidFill>
              </a:rPr>
              <a:t>★</a:t>
            </a:r>
            <a:r>
              <a:rPr kumimoji="1" lang="en-US" altLang="ja-JP" sz="1050" dirty="0">
                <a:solidFill>
                  <a:srgbClr val="FF0000"/>
                </a:solidFill>
              </a:rPr>
              <a:t>AI</a:t>
            </a:r>
            <a:r>
              <a:rPr lang="ja-JP" altLang="en-US" sz="1050" dirty="0">
                <a:solidFill>
                  <a:srgbClr val="FF0000"/>
                </a:solidFill>
              </a:rPr>
              <a:t>在庫適正化</a:t>
            </a:r>
            <a:endParaRPr lang="en-US" altLang="ja-JP" sz="1050" dirty="0">
              <a:solidFill>
                <a:srgbClr val="FF0000"/>
              </a:solidFill>
            </a:endParaRPr>
          </a:p>
          <a:p>
            <a:r>
              <a:rPr kumimoji="1" lang="ja-JP" altLang="en-US" sz="1050" dirty="0">
                <a:solidFill>
                  <a:srgbClr val="FF0000"/>
                </a:solidFill>
              </a:rPr>
              <a:t>　実現可否判断</a:t>
            </a:r>
            <a:br>
              <a:rPr kumimoji="1" lang="en-US" altLang="ja-JP" sz="1050" dirty="0">
                <a:solidFill>
                  <a:srgbClr val="FF0000"/>
                </a:solidFill>
              </a:rPr>
            </a:br>
            <a:r>
              <a:rPr kumimoji="1" lang="ja-JP" altLang="en-US" sz="1050" dirty="0">
                <a:solidFill>
                  <a:srgbClr val="FF0000"/>
                </a:solidFill>
              </a:rPr>
              <a:t>　できている状態</a:t>
            </a:r>
            <a:br>
              <a:rPr kumimoji="1" lang="en-US" altLang="ja-JP" sz="1050" dirty="0">
                <a:solidFill>
                  <a:srgbClr val="FF0000"/>
                </a:solidFill>
              </a:rPr>
            </a:br>
            <a:r>
              <a:rPr kumimoji="1" lang="ja-JP" altLang="en-US" sz="1050" dirty="0">
                <a:solidFill>
                  <a:srgbClr val="FF0000"/>
                </a:solidFill>
              </a:rPr>
              <a:t>　（課題洗い出し）</a:t>
            </a:r>
          </a:p>
        </p:txBody>
      </p:sp>
      <p:sp>
        <p:nvSpPr>
          <p:cNvPr id="24" name="テキスト ボックス 23">
            <a:extLst>
              <a:ext uri="{FF2B5EF4-FFF2-40B4-BE49-F238E27FC236}">
                <a16:creationId xmlns:a16="http://schemas.microsoft.com/office/drawing/2014/main" id="{D66790A9-1B8D-20EA-3D48-135BB5A83D9F}"/>
              </a:ext>
            </a:extLst>
          </p:cNvPr>
          <p:cNvSpPr txBox="1"/>
          <p:nvPr/>
        </p:nvSpPr>
        <p:spPr>
          <a:xfrm>
            <a:off x="1219349" y="1568173"/>
            <a:ext cx="1117451" cy="461665"/>
          </a:xfrm>
          <a:prstGeom prst="rect">
            <a:avLst/>
          </a:prstGeom>
          <a:noFill/>
          <a:ln>
            <a:solidFill>
              <a:schemeClr val="tx1"/>
            </a:solidFill>
          </a:ln>
        </p:spPr>
        <p:txBody>
          <a:bodyPr wrap="square" rtlCol="0">
            <a:spAutoFit/>
          </a:bodyPr>
          <a:lstStyle/>
          <a:p>
            <a:r>
              <a:rPr lang="ja-JP" altLang="en-US" sz="1200" dirty="0"/>
              <a:t>安城第１工場</a:t>
            </a:r>
            <a:r>
              <a:rPr lang="en-US" altLang="ja-JP" sz="1200" dirty="0"/>
              <a:t>(T403)</a:t>
            </a:r>
            <a:endParaRPr kumimoji="1" lang="ja-JP" altLang="en-US" sz="1200" dirty="0"/>
          </a:p>
        </p:txBody>
      </p:sp>
      <p:sp>
        <p:nvSpPr>
          <p:cNvPr id="25" name="テキスト ボックス 24">
            <a:extLst>
              <a:ext uri="{FF2B5EF4-FFF2-40B4-BE49-F238E27FC236}">
                <a16:creationId xmlns:a16="http://schemas.microsoft.com/office/drawing/2014/main" id="{C0F9009E-3932-A852-7B45-3F689D436AB9}"/>
              </a:ext>
            </a:extLst>
          </p:cNvPr>
          <p:cNvSpPr txBox="1"/>
          <p:nvPr/>
        </p:nvSpPr>
        <p:spPr>
          <a:xfrm>
            <a:off x="1219349" y="2157199"/>
            <a:ext cx="1117451" cy="461665"/>
          </a:xfrm>
          <a:prstGeom prst="rect">
            <a:avLst/>
          </a:prstGeom>
          <a:noFill/>
          <a:ln>
            <a:solidFill>
              <a:schemeClr val="tx1"/>
            </a:solidFill>
          </a:ln>
        </p:spPr>
        <p:txBody>
          <a:bodyPr wrap="square" rtlCol="0">
            <a:spAutoFit/>
          </a:bodyPr>
          <a:lstStyle/>
          <a:p>
            <a:r>
              <a:rPr lang="ja-JP" altLang="en-US" sz="1200" dirty="0"/>
              <a:t>安城第２工場</a:t>
            </a:r>
            <a:br>
              <a:rPr lang="en-US" altLang="ja-JP" sz="1200" dirty="0"/>
            </a:br>
            <a:r>
              <a:rPr lang="en-US" altLang="ja-JP" sz="1200" dirty="0"/>
              <a:t>(T447)</a:t>
            </a:r>
            <a:endParaRPr kumimoji="1" lang="ja-JP" altLang="en-US" sz="1200" dirty="0"/>
          </a:p>
        </p:txBody>
      </p:sp>
      <p:sp>
        <p:nvSpPr>
          <p:cNvPr id="26" name="テキスト ボックス 25">
            <a:extLst>
              <a:ext uri="{FF2B5EF4-FFF2-40B4-BE49-F238E27FC236}">
                <a16:creationId xmlns:a16="http://schemas.microsoft.com/office/drawing/2014/main" id="{5EEE0683-83EC-0C53-D56E-27B95432CAF4}"/>
              </a:ext>
            </a:extLst>
          </p:cNvPr>
          <p:cNvSpPr txBox="1"/>
          <p:nvPr/>
        </p:nvSpPr>
        <p:spPr>
          <a:xfrm>
            <a:off x="1219349" y="2742689"/>
            <a:ext cx="1117451" cy="461665"/>
          </a:xfrm>
          <a:prstGeom prst="rect">
            <a:avLst/>
          </a:prstGeom>
          <a:noFill/>
          <a:ln>
            <a:solidFill>
              <a:schemeClr val="tx1"/>
            </a:solidFill>
          </a:ln>
        </p:spPr>
        <p:txBody>
          <a:bodyPr wrap="square" rtlCol="0">
            <a:spAutoFit/>
          </a:bodyPr>
          <a:lstStyle/>
          <a:p>
            <a:r>
              <a:rPr lang="ja-JP" altLang="en-US" sz="1200" dirty="0"/>
              <a:t>〇〇工場</a:t>
            </a:r>
            <a:br>
              <a:rPr lang="en-US" altLang="ja-JP" sz="1200" dirty="0"/>
            </a:br>
            <a:r>
              <a:rPr lang="en-US" altLang="ja-JP" sz="1200" dirty="0"/>
              <a:t>…</a:t>
            </a:r>
          </a:p>
        </p:txBody>
      </p:sp>
      <p:sp>
        <p:nvSpPr>
          <p:cNvPr id="27" name="テキスト ボックス 26">
            <a:extLst>
              <a:ext uri="{FF2B5EF4-FFF2-40B4-BE49-F238E27FC236}">
                <a16:creationId xmlns:a16="http://schemas.microsoft.com/office/drawing/2014/main" id="{9449E601-09FE-5ED5-F65A-363704C74EAB}"/>
              </a:ext>
            </a:extLst>
          </p:cNvPr>
          <p:cNvSpPr txBox="1"/>
          <p:nvPr/>
        </p:nvSpPr>
        <p:spPr>
          <a:xfrm>
            <a:off x="5951751" y="2106399"/>
            <a:ext cx="2268151" cy="623248"/>
          </a:xfrm>
          <a:prstGeom prst="rect">
            <a:avLst/>
          </a:prstGeom>
          <a:noFill/>
        </p:spPr>
        <p:txBody>
          <a:bodyPr wrap="square" rtlCol="0">
            <a:spAutoFit/>
          </a:bodyPr>
          <a:lstStyle/>
          <a:p>
            <a:r>
              <a:rPr lang="ja-JP" altLang="en-US" sz="1200" dirty="0"/>
              <a:t>★</a:t>
            </a:r>
            <a:r>
              <a:rPr lang="ja-JP" altLang="en-US" sz="1200" b="1" dirty="0"/>
              <a:t>順立装置工程</a:t>
            </a:r>
            <a:r>
              <a:rPr lang="ja-JP" altLang="en-US" sz="1200" dirty="0"/>
              <a:t>の</a:t>
            </a:r>
            <a:br>
              <a:rPr lang="en-US" altLang="ja-JP" sz="1200" dirty="0"/>
            </a:br>
            <a:r>
              <a:rPr lang="ja-JP" altLang="en-US" sz="1200" dirty="0"/>
              <a:t>　在庫適正化</a:t>
            </a:r>
            <a:endParaRPr lang="en-US" altLang="ja-JP" sz="1200" dirty="0"/>
          </a:p>
          <a:p>
            <a:r>
              <a:rPr kumimoji="1" lang="ja-JP" altLang="en-US" sz="1000" dirty="0"/>
              <a:t>　</a:t>
            </a:r>
            <a:r>
              <a:rPr kumimoji="1" lang="ja-JP" altLang="en-US" sz="1050" dirty="0"/>
              <a:t>⇒</a:t>
            </a:r>
            <a:r>
              <a:rPr lang="en-US" altLang="ja-JP" sz="1050" dirty="0">
                <a:solidFill>
                  <a:srgbClr val="FF0000"/>
                </a:solidFill>
              </a:rPr>
              <a:t>’</a:t>
            </a:r>
            <a:r>
              <a:rPr kumimoji="1" lang="en-US" altLang="ja-JP" sz="1050" b="1" dirty="0">
                <a:solidFill>
                  <a:srgbClr val="FF0000"/>
                </a:solidFill>
              </a:rPr>
              <a:t>24/10</a:t>
            </a:r>
            <a:r>
              <a:rPr lang="ja-JP" altLang="en-US" sz="1050" b="1" dirty="0">
                <a:solidFill>
                  <a:srgbClr val="FF0000"/>
                </a:solidFill>
              </a:rPr>
              <a:t> </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000" b="1" dirty="0">
              <a:solidFill>
                <a:srgbClr val="FF0000"/>
              </a:solidFill>
            </a:endParaRPr>
          </a:p>
        </p:txBody>
      </p:sp>
      <p:sp>
        <p:nvSpPr>
          <p:cNvPr id="29" name="矢印: 五方向 28">
            <a:extLst>
              <a:ext uri="{FF2B5EF4-FFF2-40B4-BE49-F238E27FC236}">
                <a16:creationId xmlns:a16="http://schemas.microsoft.com/office/drawing/2014/main" id="{D96BEA35-03CE-410C-8707-F6B105706328}"/>
              </a:ext>
            </a:extLst>
          </p:cNvPr>
          <p:cNvSpPr/>
          <p:nvPr/>
        </p:nvSpPr>
        <p:spPr>
          <a:xfrm>
            <a:off x="3830407" y="5322867"/>
            <a:ext cx="441873" cy="58534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sp>
        <p:nvSpPr>
          <p:cNvPr id="39" name="テキスト ボックス 38">
            <a:extLst>
              <a:ext uri="{FF2B5EF4-FFF2-40B4-BE49-F238E27FC236}">
                <a16:creationId xmlns:a16="http://schemas.microsoft.com/office/drawing/2014/main" id="{1D3D98A0-8750-6EE9-C780-88F258BB4C7B}"/>
              </a:ext>
            </a:extLst>
          </p:cNvPr>
          <p:cNvSpPr txBox="1"/>
          <p:nvPr/>
        </p:nvSpPr>
        <p:spPr>
          <a:xfrm>
            <a:off x="10505428" y="1493755"/>
            <a:ext cx="1455230" cy="623248"/>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br>
              <a:rPr lang="en-US" altLang="ja-JP" sz="1200" dirty="0"/>
            </a:br>
            <a:r>
              <a:rPr lang="ja-JP" altLang="en-US" sz="1200" dirty="0"/>
              <a:t>　在庫適正化</a:t>
            </a:r>
            <a:endParaRPr lang="en-US" altLang="ja-JP" sz="1200" dirty="0"/>
          </a:p>
          <a:p>
            <a:r>
              <a:rPr kumimoji="1" lang="ja-JP" altLang="en-US" sz="1050" b="1" dirty="0"/>
              <a:t>　⇒</a:t>
            </a:r>
            <a:r>
              <a:rPr lang="en-US" altLang="ja-JP" sz="1050" b="1" dirty="0">
                <a:solidFill>
                  <a:srgbClr val="FF0000"/>
                </a:solidFill>
              </a:rPr>
              <a:t>T154</a:t>
            </a:r>
            <a:r>
              <a:rPr lang="ja-JP" altLang="en-US" sz="1050" b="1" dirty="0">
                <a:solidFill>
                  <a:srgbClr val="FF0000"/>
                </a:solidFill>
              </a:rPr>
              <a:t>も活用</a:t>
            </a:r>
            <a:endParaRPr kumimoji="1" lang="ja-JP" altLang="en-US" sz="1050" dirty="0"/>
          </a:p>
        </p:txBody>
      </p:sp>
      <p:sp>
        <p:nvSpPr>
          <p:cNvPr id="43" name="テキスト ボックス 42">
            <a:extLst>
              <a:ext uri="{FF2B5EF4-FFF2-40B4-BE49-F238E27FC236}">
                <a16:creationId xmlns:a16="http://schemas.microsoft.com/office/drawing/2014/main" id="{FEF8E534-20BB-135F-8D1B-5E6D6FD89FA9}"/>
              </a:ext>
            </a:extLst>
          </p:cNvPr>
          <p:cNvSpPr txBox="1"/>
          <p:nvPr/>
        </p:nvSpPr>
        <p:spPr>
          <a:xfrm>
            <a:off x="10596664" y="2106399"/>
            <a:ext cx="1893796" cy="623248"/>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br>
              <a:rPr lang="en-US" altLang="ja-JP" sz="1200" dirty="0"/>
            </a:br>
            <a:r>
              <a:rPr lang="ja-JP" altLang="en-US" sz="1200" dirty="0"/>
              <a:t>　在庫適正化</a:t>
            </a:r>
            <a:endParaRPr lang="en-US" altLang="ja-JP" sz="1200" dirty="0"/>
          </a:p>
          <a:p>
            <a:r>
              <a:rPr kumimoji="1" lang="ja-JP" altLang="en-US" sz="1050" dirty="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p>
        </p:txBody>
      </p:sp>
      <p:sp>
        <p:nvSpPr>
          <p:cNvPr id="45" name="テキスト ボックス 44">
            <a:extLst>
              <a:ext uri="{FF2B5EF4-FFF2-40B4-BE49-F238E27FC236}">
                <a16:creationId xmlns:a16="http://schemas.microsoft.com/office/drawing/2014/main" id="{7B153F6A-8223-BD9B-DFAC-62CE9DFFB838}"/>
              </a:ext>
            </a:extLst>
          </p:cNvPr>
          <p:cNvSpPr txBox="1"/>
          <p:nvPr/>
        </p:nvSpPr>
        <p:spPr>
          <a:xfrm>
            <a:off x="8249142" y="2123543"/>
            <a:ext cx="1916018"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br>
              <a:rPr lang="en-US" altLang="ja-JP" sz="1200" dirty="0"/>
            </a:br>
            <a:r>
              <a:rPr lang="ja-JP" altLang="en-US" sz="1200" dirty="0"/>
              <a:t>　在庫適正化</a:t>
            </a:r>
            <a:endParaRPr lang="en-US" altLang="ja-JP" sz="1200" dirty="0"/>
          </a:p>
          <a:p>
            <a:r>
              <a:rPr kumimoji="1" lang="ja-JP" altLang="en-US" sz="1050" dirty="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200" b="1" dirty="0">
              <a:solidFill>
                <a:srgbClr val="FF0000"/>
              </a:solidFill>
            </a:endParaRPr>
          </a:p>
        </p:txBody>
      </p:sp>
      <p:sp>
        <p:nvSpPr>
          <p:cNvPr id="52" name="テキスト ボックス 51">
            <a:extLst>
              <a:ext uri="{FF2B5EF4-FFF2-40B4-BE49-F238E27FC236}">
                <a16:creationId xmlns:a16="http://schemas.microsoft.com/office/drawing/2014/main" id="{0C146434-4028-C511-4C58-1FC9ECEB0F5D}"/>
              </a:ext>
            </a:extLst>
          </p:cNvPr>
          <p:cNvSpPr txBox="1"/>
          <p:nvPr/>
        </p:nvSpPr>
        <p:spPr>
          <a:xfrm>
            <a:off x="4184797" y="5267609"/>
            <a:ext cx="2162262" cy="415498"/>
          </a:xfrm>
          <a:prstGeom prst="rect">
            <a:avLst/>
          </a:prstGeom>
          <a:noFill/>
        </p:spPr>
        <p:txBody>
          <a:bodyPr wrap="square" rtlCol="0">
            <a:spAutoFit/>
          </a:bodyPr>
          <a:lstStyle/>
          <a:p>
            <a:r>
              <a:rPr kumimoji="1" lang="ja-JP" altLang="en-US" sz="1050" dirty="0"/>
              <a:t>★コード＆マニュアル</a:t>
            </a:r>
            <a:br>
              <a:rPr kumimoji="1" lang="en-US" altLang="ja-JP" sz="1050" dirty="0"/>
            </a:br>
            <a:r>
              <a:rPr kumimoji="1" lang="ja-JP" altLang="en-US" sz="1050" dirty="0"/>
              <a:t>　提供できている状態（</a:t>
            </a:r>
            <a:r>
              <a:rPr lang="en-US" altLang="ja-JP" sz="1050" dirty="0"/>
              <a:t>α+</a:t>
            </a:r>
            <a:r>
              <a:rPr kumimoji="1" lang="ja-JP" altLang="en-US" sz="1050" dirty="0"/>
              <a:t>版）</a:t>
            </a:r>
          </a:p>
        </p:txBody>
      </p:sp>
      <p:sp>
        <p:nvSpPr>
          <p:cNvPr id="58" name="矢印: 五方向 57">
            <a:extLst>
              <a:ext uri="{FF2B5EF4-FFF2-40B4-BE49-F238E27FC236}">
                <a16:creationId xmlns:a16="http://schemas.microsoft.com/office/drawing/2014/main" id="{B6B3B50E-8D29-06A5-0510-4684CC070351}"/>
              </a:ext>
            </a:extLst>
          </p:cNvPr>
          <p:cNvSpPr/>
          <p:nvPr/>
        </p:nvSpPr>
        <p:spPr>
          <a:xfrm>
            <a:off x="2640670" y="4195554"/>
            <a:ext cx="1151575" cy="60560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sp>
        <p:nvSpPr>
          <p:cNvPr id="60" name="テキスト ボックス 59">
            <a:extLst>
              <a:ext uri="{FF2B5EF4-FFF2-40B4-BE49-F238E27FC236}">
                <a16:creationId xmlns:a16="http://schemas.microsoft.com/office/drawing/2014/main" id="{C121C5B7-5765-E2B8-F341-C45A66C75718}"/>
              </a:ext>
            </a:extLst>
          </p:cNvPr>
          <p:cNvSpPr txBox="1"/>
          <p:nvPr/>
        </p:nvSpPr>
        <p:spPr>
          <a:xfrm>
            <a:off x="4190337" y="3418035"/>
            <a:ext cx="1483682" cy="577081"/>
          </a:xfrm>
          <a:prstGeom prst="rect">
            <a:avLst/>
          </a:prstGeom>
          <a:noFill/>
        </p:spPr>
        <p:txBody>
          <a:bodyPr wrap="square" rtlCol="0">
            <a:spAutoFit/>
          </a:bodyPr>
          <a:lstStyle/>
          <a:p>
            <a:r>
              <a:rPr kumimoji="1" lang="en-US" altLang="ja-JP" sz="1050" dirty="0"/>
              <a:t>★AI</a:t>
            </a:r>
            <a:r>
              <a:rPr lang="ja-JP" altLang="en-US" sz="1050" dirty="0"/>
              <a:t>在庫適正化</a:t>
            </a:r>
            <a:endParaRPr lang="en-US" altLang="ja-JP" sz="1050" dirty="0"/>
          </a:p>
          <a:p>
            <a:r>
              <a:rPr kumimoji="1" lang="ja-JP" altLang="en-US" sz="1050" dirty="0"/>
              <a:t>できる状態</a:t>
            </a:r>
            <a:endParaRPr kumimoji="1" lang="en-US" altLang="ja-JP" sz="1050" dirty="0"/>
          </a:p>
          <a:p>
            <a:r>
              <a:rPr kumimoji="1" lang="ja-JP" altLang="en-US" sz="1050" dirty="0"/>
              <a:t>　（</a:t>
            </a:r>
            <a:r>
              <a:rPr kumimoji="1" lang="en-US" altLang="ja-JP" sz="1050" dirty="0"/>
              <a:t>for</a:t>
            </a:r>
            <a:r>
              <a:rPr kumimoji="1" lang="ja-JP" altLang="en-US" sz="1050" dirty="0"/>
              <a:t>試験運用）</a:t>
            </a:r>
          </a:p>
        </p:txBody>
      </p:sp>
      <p:sp>
        <p:nvSpPr>
          <p:cNvPr id="78" name="矢印: 五方向 77">
            <a:extLst>
              <a:ext uri="{FF2B5EF4-FFF2-40B4-BE49-F238E27FC236}">
                <a16:creationId xmlns:a16="http://schemas.microsoft.com/office/drawing/2014/main" id="{54188150-56FD-3F60-7A50-1BCF7D84E9CD}"/>
              </a:ext>
            </a:extLst>
          </p:cNvPr>
          <p:cNvSpPr/>
          <p:nvPr/>
        </p:nvSpPr>
        <p:spPr>
          <a:xfrm>
            <a:off x="4421824" y="1528031"/>
            <a:ext cx="123542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87" name="矢印: 五方向 86">
            <a:extLst>
              <a:ext uri="{FF2B5EF4-FFF2-40B4-BE49-F238E27FC236}">
                <a16:creationId xmlns:a16="http://schemas.microsoft.com/office/drawing/2014/main" id="{DD3A389F-2135-547D-97CE-82E147B18A55}"/>
              </a:ext>
            </a:extLst>
          </p:cNvPr>
          <p:cNvSpPr/>
          <p:nvPr/>
        </p:nvSpPr>
        <p:spPr>
          <a:xfrm>
            <a:off x="4862827" y="5982982"/>
            <a:ext cx="856072" cy="4889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アプリ化（</a:t>
            </a:r>
            <a:r>
              <a:rPr lang="en-US" altLang="ja-JP" sz="1200" dirty="0">
                <a:solidFill>
                  <a:schemeClr val="tx1"/>
                </a:solidFill>
              </a:rPr>
              <a:t>UI</a:t>
            </a:r>
            <a:r>
              <a:rPr lang="ja-JP" altLang="en-US" sz="1200" dirty="0">
                <a:solidFill>
                  <a:schemeClr val="tx1"/>
                </a:solidFill>
              </a:rPr>
              <a:t>）</a:t>
            </a:r>
            <a:endParaRPr kumimoji="1" lang="ja-JP" altLang="en-US" sz="1200" dirty="0">
              <a:solidFill>
                <a:schemeClr val="tx1"/>
              </a:solidFill>
            </a:endParaRPr>
          </a:p>
        </p:txBody>
      </p:sp>
      <p:sp>
        <p:nvSpPr>
          <p:cNvPr id="89" name="テキスト ボックス 88">
            <a:extLst>
              <a:ext uri="{FF2B5EF4-FFF2-40B4-BE49-F238E27FC236}">
                <a16:creationId xmlns:a16="http://schemas.microsoft.com/office/drawing/2014/main" id="{32B6B6F6-261E-C2E0-9A2B-EEBF2DC0C008}"/>
              </a:ext>
            </a:extLst>
          </p:cNvPr>
          <p:cNvSpPr txBox="1"/>
          <p:nvPr/>
        </p:nvSpPr>
        <p:spPr>
          <a:xfrm>
            <a:off x="5658740" y="5766368"/>
            <a:ext cx="1737719" cy="577081"/>
          </a:xfrm>
          <a:prstGeom prst="rect">
            <a:avLst/>
          </a:prstGeom>
          <a:noFill/>
        </p:spPr>
        <p:txBody>
          <a:bodyPr wrap="square" rtlCol="0">
            <a:spAutoFit/>
          </a:bodyPr>
          <a:lstStyle/>
          <a:p>
            <a:r>
              <a:rPr kumimoji="1" lang="ja-JP" altLang="en-US" sz="1050" dirty="0"/>
              <a:t>★</a:t>
            </a:r>
            <a:r>
              <a:rPr kumimoji="1" lang="en-US" altLang="ja-JP" sz="1050" dirty="0"/>
              <a:t>UI</a:t>
            </a:r>
            <a:r>
              <a:rPr kumimoji="1" lang="ja-JP" altLang="en-US" sz="1050" dirty="0"/>
              <a:t>含めて</a:t>
            </a:r>
            <a:br>
              <a:rPr kumimoji="1" lang="en-US" altLang="ja-JP" sz="1050" dirty="0"/>
            </a:br>
            <a:r>
              <a:rPr kumimoji="1" lang="en-US" altLang="ja-JP" sz="1050" dirty="0"/>
              <a:t>AI</a:t>
            </a:r>
            <a:r>
              <a:rPr kumimoji="1" lang="ja-JP" altLang="en-US" sz="1050" dirty="0"/>
              <a:t>在庫分析環境提供できている状態（</a:t>
            </a:r>
            <a:r>
              <a:rPr lang="en-US" altLang="ja-JP" sz="1050" dirty="0"/>
              <a:t>α++</a:t>
            </a:r>
            <a:r>
              <a:rPr kumimoji="1" lang="ja-JP" altLang="en-US" sz="1050" dirty="0"/>
              <a:t>版）</a:t>
            </a:r>
          </a:p>
        </p:txBody>
      </p:sp>
      <p:cxnSp>
        <p:nvCxnSpPr>
          <p:cNvPr id="91" name="直線矢印コネクタ 90">
            <a:extLst>
              <a:ext uri="{FF2B5EF4-FFF2-40B4-BE49-F238E27FC236}">
                <a16:creationId xmlns:a16="http://schemas.microsoft.com/office/drawing/2014/main" id="{59EF2329-F4D4-D43A-AE56-4873D8F64E67}"/>
              </a:ext>
            </a:extLst>
          </p:cNvPr>
          <p:cNvCxnSpPr>
            <a:cxnSpLocks/>
            <a:stCxn id="122" idx="3"/>
          </p:cNvCxnSpPr>
          <p:nvPr/>
        </p:nvCxnSpPr>
        <p:spPr>
          <a:xfrm flipV="1">
            <a:off x="5702452" y="1712541"/>
            <a:ext cx="71892" cy="409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矢印: 五方向 101">
            <a:extLst>
              <a:ext uri="{FF2B5EF4-FFF2-40B4-BE49-F238E27FC236}">
                <a16:creationId xmlns:a16="http://schemas.microsoft.com/office/drawing/2014/main" id="{1031A7A2-9D57-698F-4C6C-B76FF380AEAB}"/>
              </a:ext>
            </a:extLst>
          </p:cNvPr>
          <p:cNvSpPr/>
          <p:nvPr/>
        </p:nvSpPr>
        <p:spPr>
          <a:xfrm>
            <a:off x="2659627" y="4922718"/>
            <a:ext cx="1139852" cy="4840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rgbClr val="FF0000"/>
                </a:solidFill>
              </a:rPr>
              <a:t>目指す姿</a:t>
            </a:r>
            <a:br>
              <a:rPr kumimoji="1" lang="en-US" altLang="ja-JP" sz="1200" dirty="0">
                <a:solidFill>
                  <a:srgbClr val="FF0000"/>
                </a:solidFill>
              </a:rPr>
            </a:br>
            <a:r>
              <a:rPr lang="en-US" altLang="ja-JP" sz="1200" dirty="0">
                <a:solidFill>
                  <a:srgbClr val="FF0000"/>
                </a:solidFill>
              </a:rPr>
              <a:t>(</a:t>
            </a:r>
            <a:r>
              <a:rPr kumimoji="1" lang="ja-JP" altLang="en-US" sz="1200" dirty="0">
                <a:solidFill>
                  <a:srgbClr val="FF0000"/>
                </a:solidFill>
              </a:rPr>
              <a:t>活用形</a:t>
            </a:r>
            <a:r>
              <a:rPr kumimoji="1" lang="en-US" altLang="ja-JP" sz="1200" dirty="0">
                <a:solidFill>
                  <a:srgbClr val="FF0000"/>
                </a:solidFill>
              </a:rPr>
              <a:t>)</a:t>
            </a:r>
            <a:r>
              <a:rPr kumimoji="1" lang="ja-JP" altLang="en-US" sz="1200" dirty="0">
                <a:solidFill>
                  <a:srgbClr val="FF0000"/>
                </a:solidFill>
              </a:rPr>
              <a:t>検討</a:t>
            </a:r>
          </a:p>
        </p:txBody>
      </p:sp>
      <p:cxnSp>
        <p:nvCxnSpPr>
          <p:cNvPr id="107" name="直線矢印コネクタ 106">
            <a:extLst>
              <a:ext uri="{FF2B5EF4-FFF2-40B4-BE49-F238E27FC236}">
                <a16:creationId xmlns:a16="http://schemas.microsoft.com/office/drawing/2014/main" id="{71D21FE3-C2A5-8D4F-E594-2D4D0A77C3EA}"/>
              </a:ext>
            </a:extLst>
          </p:cNvPr>
          <p:cNvCxnSpPr>
            <a:cxnSpLocks/>
          </p:cNvCxnSpPr>
          <p:nvPr/>
        </p:nvCxnSpPr>
        <p:spPr>
          <a:xfrm flipV="1">
            <a:off x="4263055" y="3961505"/>
            <a:ext cx="96731" cy="167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BD2CF682-A2A9-3A34-F176-38B3D20D103B}"/>
              </a:ext>
            </a:extLst>
          </p:cNvPr>
          <p:cNvCxnSpPr>
            <a:cxnSpLocks/>
          </p:cNvCxnSpPr>
          <p:nvPr/>
        </p:nvCxnSpPr>
        <p:spPr>
          <a:xfrm>
            <a:off x="1219349" y="21063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69F9FF5-3C33-42AC-AFFA-F82E06217E34}"/>
              </a:ext>
            </a:extLst>
          </p:cNvPr>
          <p:cNvCxnSpPr>
            <a:cxnSpLocks/>
          </p:cNvCxnSpPr>
          <p:nvPr/>
        </p:nvCxnSpPr>
        <p:spPr>
          <a:xfrm>
            <a:off x="1259988" y="26905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ED344B0C-97C3-5E8F-A31A-4E092D2CD640}"/>
              </a:ext>
            </a:extLst>
          </p:cNvPr>
          <p:cNvCxnSpPr>
            <a:cxnSpLocks/>
          </p:cNvCxnSpPr>
          <p:nvPr/>
        </p:nvCxnSpPr>
        <p:spPr>
          <a:xfrm flipV="1">
            <a:off x="4399642" y="2054310"/>
            <a:ext cx="28624" cy="138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矢印: 五方向 121">
            <a:extLst>
              <a:ext uri="{FF2B5EF4-FFF2-40B4-BE49-F238E27FC236}">
                <a16:creationId xmlns:a16="http://schemas.microsoft.com/office/drawing/2014/main" id="{DFCEEBE5-1C82-FD8E-6C8C-41A544AE4C08}"/>
              </a:ext>
            </a:extLst>
          </p:cNvPr>
          <p:cNvSpPr/>
          <p:nvPr/>
        </p:nvSpPr>
        <p:spPr>
          <a:xfrm>
            <a:off x="4846381" y="5658340"/>
            <a:ext cx="856071" cy="29712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cxnSp>
        <p:nvCxnSpPr>
          <p:cNvPr id="127" name="直線矢印コネクタ 126">
            <a:extLst>
              <a:ext uri="{FF2B5EF4-FFF2-40B4-BE49-F238E27FC236}">
                <a16:creationId xmlns:a16="http://schemas.microsoft.com/office/drawing/2014/main" id="{BF6D9426-74AA-E7C7-ABC2-A3AC1D570F96}"/>
              </a:ext>
            </a:extLst>
          </p:cNvPr>
          <p:cNvCxnSpPr>
            <a:cxnSpLocks/>
            <a:stCxn id="78" idx="3"/>
            <a:endCxn id="122" idx="0"/>
          </p:cNvCxnSpPr>
          <p:nvPr/>
        </p:nvCxnSpPr>
        <p:spPr>
          <a:xfrm flipH="1">
            <a:off x="5237526" y="1791171"/>
            <a:ext cx="419718" cy="386716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9" name="直線矢印コネクタ 1218">
            <a:extLst>
              <a:ext uri="{FF2B5EF4-FFF2-40B4-BE49-F238E27FC236}">
                <a16:creationId xmlns:a16="http://schemas.microsoft.com/office/drawing/2014/main" id="{C7FEF4BB-8205-E33C-58AA-4ADB07E72B3A}"/>
              </a:ext>
            </a:extLst>
          </p:cNvPr>
          <p:cNvCxnSpPr>
            <a:cxnSpLocks/>
          </p:cNvCxnSpPr>
          <p:nvPr/>
        </p:nvCxnSpPr>
        <p:spPr>
          <a:xfrm flipV="1">
            <a:off x="5907893" y="2319092"/>
            <a:ext cx="194117" cy="3471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0" name="矢印: 五方向 1229">
            <a:extLst>
              <a:ext uri="{FF2B5EF4-FFF2-40B4-BE49-F238E27FC236}">
                <a16:creationId xmlns:a16="http://schemas.microsoft.com/office/drawing/2014/main" id="{7252EAB1-8D11-0F2A-AAE0-AD6A7AD6FFF1}"/>
              </a:ext>
            </a:extLst>
          </p:cNvPr>
          <p:cNvSpPr/>
          <p:nvPr/>
        </p:nvSpPr>
        <p:spPr>
          <a:xfrm>
            <a:off x="7730188" y="1522200"/>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31" name="テキスト ボックス 1230">
            <a:extLst>
              <a:ext uri="{FF2B5EF4-FFF2-40B4-BE49-F238E27FC236}">
                <a16:creationId xmlns:a16="http://schemas.microsoft.com/office/drawing/2014/main" id="{59DCA037-C78F-92ED-754B-9095CD5436F4}"/>
              </a:ext>
            </a:extLst>
          </p:cNvPr>
          <p:cNvSpPr txBox="1"/>
          <p:nvPr/>
        </p:nvSpPr>
        <p:spPr>
          <a:xfrm>
            <a:off x="6716639" y="5186817"/>
            <a:ext cx="1519184" cy="577081"/>
          </a:xfrm>
          <a:prstGeom prst="rect">
            <a:avLst/>
          </a:prstGeom>
          <a:noFill/>
        </p:spPr>
        <p:txBody>
          <a:bodyPr wrap="square" rtlCol="0">
            <a:spAutoFit/>
          </a:bodyPr>
          <a:lstStyle/>
          <a:p>
            <a:r>
              <a:rPr kumimoji="1" lang="ja-JP" altLang="en-US" sz="1050" dirty="0"/>
              <a:t>★コード＆マニュアル提供できている状態</a:t>
            </a:r>
            <a:br>
              <a:rPr kumimoji="1" lang="en-US" altLang="ja-JP" sz="1050" dirty="0"/>
            </a:br>
            <a:r>
              <a:rPr kumimoji="1" lang="ja-JP" altLang="en-US" sz="1050" dirty="0"/>
              <a:t>（</a:t>
            </a:r>
            <a:r>
              <a:rPr lang="en-US" altLang="ja-JP" sz="1050" dirty="0"/>
              <a:t>β</a:t>
            </a:r>
            <a:r>
              <a:rPr kumimoji="1" lang="ja-JP" altLang="en-US" sz="1050" dirty="0"/>
              <a:t>版）</a:t>
            </a:r>
          </a:p>
        </p:txBody>
      </p:sp>
      <p:sp>
        <p:nvSpPr>
          <p:cNvPr id="1233" name="テキスト ボックス 1232">
            <a:extLst>
              <a:ext uri="{FF2B5EF4-FFF2-40B4-BE49-F238E27FC236}">
                <a16:creationId xmlns:a16="http://schemas.microsoft.com/office/drawing/2014/main" id="{2C63A368-D0F2-4BF2-9563-8C6F16D6ABC8}"/>
              </a:ext>
            </a:extLst>
          </p:cNvPr>
          <p:cNvSpPr txBox="1"/>
          <p:nvPr/>
        </p:nvSpPr>
        <p:spPr>
          <a:xfrm>
            <a:off x="8916991" y="5186817"/>
            <a:ext cx="1519184" cy="577081"/>
          </a:xfrm>
          <a:prstGeom prst="rect">
            <a:avLst/>
          </a:prstGeom>
          <a:noFill/>
        </p:spPr>
        <p:txBody>
          <a:bodyPr wrap="square" rtlCol="0">
            <a:spAutoFit/>
          </a:bodyPr>
          <a:lstStyle/>
          <a:p>
            <a:r>
              <a:rPr kumimoji="1" lang="ja-JP" altLang="en-US" sz="1050" dirty="0"/>
              <a:t>★コード＆マニュアル提供できている状態</a:t>
            </a:r>
            <a:br>
              <a:rPr kumimoji="1" lang="en-US" altLang="ja-JP" sz="1050" dirty="0"/>
            </a:br>
            <a:r>
              <a:rPr kumimoji="1" lang="ja-JP" altLang="en-US" sz="1050" dirty="0"/>
              <a:t>（</a:t>
            </a:r>
            <a:r>
              <a:rPr kumimoji="1" lang="en-US" altLang="ja-JP" sz="1050" dirty="0"/>
              <a:t>γ</a:t>
            </a:r>
            <a:r>
              <a:rPr kumimoji="1" lang="ja-JP" altLang="en-US" sz="1050" dirty="0"/>
              <a:t>版）</a:t>
            </a:r>
          </a:p>
        </p:txBody>
      </p:sp>
      <p:sp>
        <p:nvSpPr>
          <p:cNvPr id="1235" name="矢印: 五方向 1234">
            <a:extLst>
              <a:ext uri="{FF2B5EF4-FFF2-40B4-BE49-F238E27FC236}">
                <a16:creationId xmlns:a16="http://schemas.microsoft.com/office/drawing/2014/main" id="{1EA43245-7665-2CDE-A244-412022CD7AB2}"/>
              </a:ext>
            </a:extLst>
          </p:cNvPr>
          <p:cNvSpPr/>
          <p:nvPr/>
        </p:nvSpPr>
        <p:spPr>
          <a:xfrm>
            <a:off x="10088382" y="1548117"/>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43" name="矢印: 五方向 1242">
            <a:extLst>
              <a:ext uri="{FF2B5EF4-FFF2-40B4-BE49-F238E27FC236}">
                <a16:creationId xmlns:a16="http://schemas.microsoft.com/office/drawing/2014/main" id="{7EBAA505-8D0F-49B7-79CB-BD2DE8344CDE}"/>
              </a:ext>
            </a:extLst>
          </p:cNvPr>
          <p:cNvSpPr/>
          <p:nvPr/>
        </p:nvSpPr>
        <p:spPr>
          <a:xfrm>
            <a:off x="6157526" y="5265138"/>
            <a:ext cx="633490"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4" name="矢印: 五方向 1243">
            <a:extLst>
              <a:ext uri="{FF2B5EF4-FFF2-40B4-BE49-F238E27FC236}">
                <a16:creationId xmlns:a16="http://schemas.microsoft.com/office/drawing/2014/main" id="{85DB2E5B-1372-E09F-2710-CAF568060375}"/>
              </a:ext>
            </a:extLst>
          </p:cNvPr>
          <p:cNvSpPr/>
          <p:nvPr/>
        </p:nvSpPr>
        <p:spPr>
          <a:xfrm>
            <a:off x="8249142" y="5242802"/>
            <a:ext cx="752928"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6" name="矢印: 五方向 1245">
            <a:extLst>
              <a:ext uri="{FF2B5EF4-FFF2-40B4-BE49-F238E27FC236}">
                <a16:creationId xmlns:a16="http://schemas.microsoft.com/office/drawing/2014/main" id="{DD75AFF3-9912-2BF5-8931-2E9355D93D0E}"/>
              </a:ext>
            </a:extLst>
          </p:cNvPr>
          <p:cNvSpPr/>
          <p:nvPr/>
        </p:nvSpPr>
        <p:spPr>
          <a:xfrm>
            <a:off x="6899487" y="4013578"/>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47" name="直線矢印コネクタ 1246">
            <a:extLst>
              <a:ext uri="{FF2B5EF4-FFF2-40B4-BE49-F238E27FC236}">
                <a16:creationId xmlns:a16="http://schemas.microsoft.com/office/drawing/2014/main" id="{F180E60D-A22E-40DF-3E36-25506D1184F9}"/>
              </a:ext>
            </a:extLst>
          </p:cNvPr>
          <p:cNvCxnSpPr>
            <a:cxnSpLocks/>
            <a:endCxn id="1230" idx="2"/>
          </p:cNvCxnSpPr>
          <p:nvPr/>
        </p:nvCxnSpPr>
        <p:spPr>
          <a:xfrm flipV="1">
            <a:off x="7904529" y="2048479"/>
            <a:ext cx="50361" cy="224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2" name="直線矢印コネクタ 1251">
            <a:extLst>
              <a:ext uri="{FF2B5EF4-FFF2-40B4-BE49-F238E27FC236}">
                <a16:creationId xmlns:a16="http://schemas.microsoft.com/office/drawing/2014/main" id="{12474732-AEAF-0489-2ADD-6B5D3AB8A94E}"/>
              </a:ext>
            </a:extLst>
          </p:cNvPr>
          <p:cNvCxnSpPr>
            <a:cxnSpLocks/>
            <a:endCxn id="1246" idx="1"/>
          </p:cNvCxnSpPr>
          <p:nvPr/>
        </p:nvCxnSpPr>
        <p:spPr>
          <a:xfrm flipV="1">
            <a:off x="6858000" y="4316379"/>
            <a:ext cx="41487"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3" name="直線矢印コネクタ 1252">
            <a:extLst>
              <a:ext uri="{FF2B5EF4-FFF2-40B4-BE49-F238E27FC236}">
                <a16:creationId xmlns:a16="http://schemas.microsoft.com/office/drawing/2014/main" id="{12768A8D-290E-6DC5-1770-615247FF0E6D}"/>
              </a:ext>
            </a:extLst>
          </p:cNvPr>
          <p:cNvCxnSpPr>
            <a:cxnSpLocks/>
            <a:stCxn id="1254" idx="3"/>
          </p:cNvCxnSpPr>
          <p:nvPr/>
        </p:nvCxnSpPr>
        <p:spPr>
          <a:xfrm flipV="1">
            <a:off x="10046818" y="1811257"/>
            <a:ext cx="41564" cy="2498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4" name="矢印: 五方向 1253">
            <a:extLst>
              <a:ext uri="{FF2B5EF4-FFF2-40B4-BE49-F238E27FC236}">
                <a16:creationId xmlns:a16="http://schemas.microsoft.com/office/drawing/2014/main" id="{4AE31E18-554F-BDCF-A635-39B40C62A76C}"/>
              </a:ext>
            </a:extLst>
          </p:cNvPr>
          <p:cNvSpPr/>
          <p:nvPr/>
        </p:nvSpPr>
        <p:spPr>
          <a:xfrm>
            <a:off x="9036883" y="4006469"/>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56" name="直線矢印コネクタ 1255">
            <a:extLst>
              <a:ext uri="{FF2B5EF4-FFF2-40B4-BE49-F238E27FC236}">
                <a16:creationId xmlns:a16="http://schemas.microsoft.com/office/drawing/2014/main" id="{13B03F3D-4B31-72DC-0612-5DC618CED13B}"/>
              </a:ext>
            </a:extLst>
          </p:cNvPr>
          <p:cNvCxnSpPr>
            <a:cxnSpLocks/>
          </p:cNvCxnSpPr>
          <p:nvPr/>
        </p:nvCxnSpPr>
        <p:spPr>
          <a:xfrm flipV="1">
            <a:off x="9033300" y="4340122"/>
            <a:ext cx="6926"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コネクタ: カギ線 5">
            <a:extLst>
              <a:ext uri="{FF2B5EF4-FFF2-40B4-BE49-F238E27FC236}">
                <a16:creationId xmlns:a16="http://schemas.microsoft.com/office/drawing/2014/main" id="{E91AC04B-29A6-420C-860F-9C0325AC8311}"/>
              </a:ext>
            </a:extLst>
          </p:cNvPr>
          <p:cNvCxnSpPr>
            <a:cxnSpLocks/>
            <a:stCxn id="17" idx="1"/>
            <a:endCxn id="19" idx="1"/>
          </p:cNvCxnSpPr>
          <p:nvPr/>
        </p:nvCxnSpPr>
        <p:spPr>
          <a:xfrm rot="10800000" flipH="1">
            <a:off x="2292266" y="3883826"/>
            <a:ext cx="209879" cy="1892679"/>
          </a:xfrm>
          <a:prstGeom prst="bentConnector3">
            <a:avLst>
              <a:gd name="adj1" fmla="val -1089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コネクタ: カギ線 58">
            <a:extLst>
              <a:ext uri="{FF2B5EF4-FFF2-40B4-BE49-F238E27FC236}">
                <a16:creationId xmlns:a16="http://schemas.microsoft.com/office/drawing/2014/main" id="{0A47AFE5-4E96-4905-B289-5997ABEAEC62}"/>
              </a:ext>
            </a:extLst>
          </p:cNvPr>
          <p:cNvCxnSpPr>
            <a:cxnSpLocks/>
            <a:stCxn id="58" idx="3"/>
            <a:endCxn id="17" idx="3"/>
          </p:cNvCxnSpPr>
          <p:nvPr/>
        </p:nvCxnSpPr>
        <p:spPr>
          <a:xfrm>
            <a:off x="3792245" y="4498355"/>
            <a:ext cx="19206" cy="1278149"/>
          </a:xfrm>
          <a:prstGeom prst="bentConnector3">
            <a:avLst>
              <a:gd name="adj1" fmla="val 155248"/>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矢印: 五方向 1245">
            <a:extLst>
              <a:ext uri="{FF2B5EF4-FFF2-40B4-BE49-F238E27FC236}">
                <a16:creationId xmlns:a16="http://schemas.microsoft.com/office/drawing/2014/main" id="{DD75AFF3-9912-2BF5-8931-2E9355D93D0E}"/>
              </a:ext>
            </a:extLst>
          </p:cNvPr>
          <p:cNvSpPr/>
          <p:nvPr/>
        </p:nvSpPr>
        <p:spPr>
          <a:xfrm>
            <a:off x="6909721" y="3142432"/>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データ収集準備</a:t>
            </a:r>
          </a:p>
        </p:txBody>
      </p:sp>
      <p:sp>
        <p:nvSpPr>
          <p:cNvPr id="64" name="テキスト ボックス 63">
            <a:extLst>
              <a:ext uri="{FF2B5EF4-FFF2-40B4-BE49-F238E27FC236}">
                <a16:creationId xmlns:a16="http://schemas.microsoft.com/office/drawing/2014/main" id="{D857DFC1-E88B-848D-8C4C-8A7F5D1813B5}"/>
              </a:ext>
            </a:extLst>
          </p:cNvPr>
          <p:cNvSpPr txBox="1"/>
          <p:nvPr/>
        </p:nvSpPr>
        <p:spPr>
          <a:xfrm>
            <a:off x="7922516" y="3183649"/>
            <a:ext cx="1624534" cy="577081"/>
          </a:xfrm>
          <a:prstGeom prst="rect">
            <a:avLst/>
          </a:prstGeom>
          <a:noFill/>
        </p:spPr>
        <p:txBody>
          <a:bodyPr wrap="square" rtlCol="0">
            <a:spAutoFit/>
          </a:bodyPr>
          <a:lstStyle/>
          <a:p>
            <a:r>
              <a:rPr kumimoji="1" lang="en-US" altLang="ja-JP" sz="1050" dirty="0">
                <a:solidFill>
                  <a:srgbClr val="333333"/>
                </a:solidFill>
              </a:rPr>
              <a:t>★</a:t>
            </a:r>
            <a:r>
              <a:rPr lang="ja-JP" altLang="en-US" sz="1050" dirty="0">
                <a:solidFill>
                  <a:srgbClr val="333333"/>
                </a:solidFill>
              </a:rPr>
              <a:t>順立装置以外の工程の入りと出も取れている</a:t>
            </a:r>
            <a:endParaRPr kumimoji="1" lang="en-US" altLang="ja-JP" sz="1050" dirty="0">
              <a:solidFill>
                <a:srgbClr val="333333"/>
              </a:solidFill>
            </a:endParaRPr>
          </a:p>
        </p:txBody>
      </p:sp>
      <p:graphicFrame>
        <p:nvGraphicFramePr>
          <p:cNvPr id="3" name="表 4">
            <a:extLst>
              <a:ext uri="{FF2B5EF4-FFF2-40B4-BE49-F238E27FC236}">
                <a16:creationId xmlns:a16="http://schemas.microsoft.com/office/drawing/2014/main" id="{B17EF2AB-0492-41D6-A533-CF072C19756B}"/>
              </a:ext>
            </a:extLst>
          </p:cNvPr>
          <p:cNvGraphicFramePr>
            <a:graphicFrameLocks noGrp="1"/>
          </p:cNvGraphicFramePr>
          <p:nvPr>
            <p:extLst>
              <p:ext uri="{D42A27DB-BD31-4B8C-83A1-F6EECF244321}">
                <p14:modId xmlns:p14="http://schemas.microsoft.com/office/powerpoint/2010/main" val="2108409463"/>
              </p:ext>
            </p:extLst>
          </p:nvPr>
        </p:nvGraphicFramePr>
        <p:xfrm>
          <a:off x="-2878070" y="-13252"/>
          <a:ext cx="2518609" cy="6857998"/>
        </p:xfrm>
        <a:graphic>
          <a:graphicData uri="http://schemas.openxmlformats.org/drawingml/2006/table">
            <a:tbl>
              <a:tblPr firstRow="1" bandRow="1">
                <a:tableStyleId>{5C22544A-7EE6-4342-B048-85BDC9FD1C3A}</a:tableStyleId>
              </a:tblPr>
              <a:tblGrid>
                <a:gridCol w="2518609">
                  <a:extLst>
                    <a:ext uri="{9D8B030D-6E8A-4147-A177-3AD203B41FA5}">
                      <a16:colId xmlns:a16="http://schemas.microsoft.com/office/drawing/2014/main" val="1878335236"/>
                    </a:ext>
                  </a:extLst>
                </a:gridCol>
              </a:tblGrid>
              <a:tr h="474383">
                <a:tc>
                  <a:txBody>
                    <a:bodyPr/>
                    <a:lstStyle/>
                    <a:p>
                      <a:r>
                        <a:rPr kumimoji="1" lang="ja-JP" altLang="en-US" dirty="0"/>
                        <a:t>現状、実態</a:t>
                      </a:r>
                      <a:endParaRPr kumimoji="1" lang="en-US" altLang="ja-JP" dirty="0"/>
                    </a:p>
                  </a:txBody>
                  <a:tcPr/>
                </a:tc>
                <a:extLst>
                  <a:ext uri="{0D108BD9-81ED-4DB2-BD59-A6C34878D82A}">
                    <a16:rowId xmlns:a16="http://schemas.microsoft.com/office/drawing/2014/main" val="1816142085"/>
                  </a:ext>
                </a:extLst>
              </a:tr>
              <a:tr h="6383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a:t>
                      </a:r>
                      <a:r>
                        <a:rPr kumimoji="1" lang="ja-JP" altLang="en-US" sz="1800" b="0" i="0" u="none" strike="noStrike" kern="1200" cap="none" spc="0" normalizeH="0" baseline="0" noProof="0" dirty="0">
                          <a:ln>
                            <a:noFill/>
                          </a:ln>
                          <a:solidFill>
                            <a:schemeClr val="accent6"/>
                          </a:solidFill>
                          <a:effectLst/>
                          <a:uLnTx/>
                          <a:uFillTx/>
                          <a:latin typeface="+mn-lt"/>
                          <a:ea typeface="+mn-ea"/>
                          <a:cs typeface="+mn-cs"/>
                        </a:rPr>
                        <a:t>過去の欠品の経験や</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心理的な不安から）</a:t>
                      </a:r>
                      <a:r>
                        <a:rPr lang="ja-JP" altLang="en-US" dirty="0"/>
                        <a:t>各工程で在庫を持ってしまい、結果全体在庫が過剰になっている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・欠品が発生し、ライン停止や特車ロスが発生している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accent6"/>
                          </a:solidFill>
                        </a:rPr>
                        <a:t>・過剰在庫により非生産スペースが増大している</a:t>
                      </a:r>
                      <a:endParaRPr lang="en-US" altLang="ja-JP" dirty="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bl>
          </a:graphicData>
        </a:graphic>
      </p:graphicFrame>
      <p:graphicFrame>
        <p:nvGraphicFramePr>
          <p:cNvPr id="55" name="表 4">
            <a:extLst>
              <a:ext uri="{FF2B5EF4-FFF2-40B4-BE49-F238E27FC236}">
                <a16:creationId xmlns:a16="http://schemas.microsoft.com/office/drawing/2014/main" id="{5C6EDF07-CFD7-4467-8477-C4920F036D80}"/>
              </a:ext>
            </a:extLst>
          </p:cNvPr>
          <p:cNvGraphicFramePr>
            <a:graphicFrameLocks noGrp="1"/>
          </p:cNvGraphicFramePr>
          <p:nvPr>
            <p:extLst>
              <p:ext uri="{D42A27DB-BD31-4B8C-83A1-F6EECF244321}">
                <p14:modId xmlns:p14="http://schemas.microsoft.com/office/powerpoint/2010/main" val="3217003717"/>
              </p:ext>
            </p:extLst>
          </p:nvPr>
        </p:nvGraphicFramePr>
        <p:xfrm>
          <a:off x="0" y="-2288174"/>
          <a:ext cx="12158558" cy="2219177"/>
        </p:xfrm>
        <a:graphic>
          <a:graphicData uri="http://schemas.openxmlformats.org/drawingml/2006/table">
            <a:tbl>
              <a:tblPr firstRow="1" bandRow="1">
                <a:tableStyleId>{5C22544A-7EE6-4342-B048-85BDC9FD1C3A}</a:tableStyleId>
              </a:tblPr>
              <a:tblGrid>
                <a:gridCol w="5341336">
                  <a:extLst>
                    <a:ext uri="{9D8B030D-6E8A-4147-A177-3AD203B41FA5}">
                      <a16:colId xmlns:a16="http://schemas.microsoft.com/office/drawing/2014/main" val="1878335236"/>
                    </a:ext>
                  </a:extLst>
                </a:gridCol>
                <a:gridCol w="6817222">
                  <a:extLst>
                    <a:ext uri="{9D8B030D-6E8A-4147-A177-3AD203B41FA5}">
                      <a16:colId xmlns:a16="http://schemas.microsoft.com/office/drawing/2014/main" val="1999781853"/>
                    </a:ext>
                  </a:extLst>
                </a:gridCol>
              </a:tblGrid>
              <a:tr h="212404">
                <a:tc>
                  <a:txBody>
                    <a:bodyPr/>
                    <a:lstStyle/>
                    <a:p>
                      <a:r>
                        <a:rPr kumimoji="1" lang="ja-JP" altLang="en-US" dirty="0"/>
                        <a:t>課題</a:t>
                      </a:r>
                    </a:p>
                  </a:txBody>
                  <a:tcPr/>
                </a:tc>
                <a:tc>
                  <a:txBody>
                    <a:bodyPr/>
                    <a:lstStyle/>
                    <a:p>
                      <a:r>
                        <a:rPr kumimoji="1" lang="ja-JP" altLang="en-US" dirty="0"/>
                        <a:t>（分析開発で）実現したいこと</a:t>
                      </a:r>
                    </a:p>
                  </a:txBody>
                  <a:tcPr/>
                </a:tc>
                <a:extLst>
                  <a:ext uri="{0D108BD9-81ED-4DB2-BD59-A6C34878D82A}">
                    <a16:rowId xmlns:a16="http://schemas.microsoft.com/office/drawing/2014/main" val="1816142085"/>
                  </a:ext>
                </a:extLst>
              </a:tr>
              <a:tr h="4159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Lv1. </a:t>
                      </a:r>
                      <a:r>
                        <a:rPr lang="ja-JP" altLang="en-US" sz="1800" dirty="0"/>
                        <a:t>在庫の基準や指標を定義・明確化すること</a:t>
                      </a:r>
                      <a:endParaRPr kumimoji="1" lang="ja-JP" alt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正常</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or</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異常の判断がつくこと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r h="573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Lv2.</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a:t>
                      </a:r>
                      <a:r>
                        <a:rPr lang="ja-JP" altLang="en-US" sz="1800" dirty="0"/>
                        <a:t>基準に対して在庫が異常になっている、なる、なりそうなときに気づけるようにすること</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正常</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or</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異常でアラートが出ること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2286470403"/>
                  </a:ext>
                </a:extLst>
              </a:tr>
              <a:tr h="573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Lv3.</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異常に対して対策を打てるようになること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異常の原因が分かること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2589562036"/>
                  </a:ext>
                </a:extLst>
              </a:tr>
            </a:tbl>
          </a:graphicData>
        </a:graphic>
      </p:graphicFrame>
      <p:graphicFrame>
        <p:nvGraphicFramePr>
          <p:cNvPr id="62" name="表 4">
            <a:extLst>
              <a:ext uri="{FF2B5EF4-FFF2-40B4-BE49-F238E27FC236}">
                <a16:creationId xmlns:a16="http://schemas.microsoft.com/office/drawing/2014/main" id="{DBDDED80-7978-4C7B-95B0-7AE910046B75}"/>
              </a:ext>
            </a:extLst>
          </p:cNvPr>
          <p:cNvGraphicFramePr>
            <a:graphicFrameLocks noGrp="1"/>
          </p:cNvGraphicFramePr>
          <p:nvPr>
            <p:extLst>
              <p:ext uri="{D42A27DB-BD31-4B8C-83A1-F6EECF244321}">
                <p14:modId xmlns:p14="http://schemas.microsoft.com/office/powerpoint/2010/main" val="1266151521"/>
              </p:ext>
            </p:extLst>
          </p:nvPr>
        </p:nvGraphicFramePr>
        <p:xfrm>
          <a:off x="12718373" y="-11899"/>
          <a:ext cx="4546044" cy="6857998"/>
        </p:xfrm>
        <a:graphic>
          <a:graphicData uri="http://schemas.openxmlformats.org/drawingml/2006/table">
            <a:tbl>
              <a:tblPr firstRow="1" bandRow="1">
                <a:tableStyleId>{5C22544A-7EE6-4342-B048-85BDC9FD1C3A}</a:tableStyleId>
              </a:tblPr>
              <a:tblGrid>
                <a:gridCol w="2062152">
                  <a:extLst>
                    <a:ext uri="{9D8B030D-6E8A-4147-A177-3AD203B41FA5}">
                      <a16:colId xmlns:a16="http://schemas.microsoft.com/office/drawing/2014/main" val="1878335236"/>
                    </a:ext>
                  </a:extLst>
                </a:gridCol>
                <a:gridCol w="2483892">
                  <a:extLst>
                    <a:ext uri="{9D8B030D-6E8A-4147-A177-3AD203B41FA5}">
                      <a16:colId xmlns:a16="http://schemas.microsoft.com/office/drawing/2014/main" val="1361259256"/>
                    </a:ext>
                  </a:extLst>
                </a:gridCol>
              </a:tblGrid>
              <a:tr h="474383">
                <a:tc>
                  <a:txBody>
                    <a:bodyPr/>
                    <a:lstStyle/>
                    <a:p>
                      <a:r>
                        <a:rPr kumimoji="1" lang="ja-JP" altLang="en-US" dirty="0"/>
                        <a:t>あるべき姿</a:t>
                      </a:r>
                      <a:endParaRPr kumimoji="1" lang="en-US" altLang="ja-JP" dirty="0"/>
                    </a:p>
                  </a:txBody>
                  <a:tcPr/>
                </a:tc>
                <a:tc>
                  <a:txBody>
                    <a:bodyPr/>
                    <a:lstStyle/>
                    <a:p>
                      <a:r>
                        <a:rPr kumimoji="1" lang="ja-JP" altLang="en-US" dirty="0"/>
                        <a:t>期待効果</a:t>
                      </a:r>
                      <a:endParaRPr kumimoji="1" lang="en-US" altLang="ja-JP" dirty="0"/>
                    </a:p>
                  </a:txBody>
                  <a:tcPr/>
                </a:tc>
                <a:extLst>
                  <a:ext uri="{0D108BD9-81ED-4DB2-BD59-A6C34878D82A}">
                    <a16:rowId xmlns:a16="http://schemas.microsoft.com/office/drawing/2014/main" val="1816142085"/>
                  </a:ext>
                </a:extLst>
              </a:tr>
              <a:tr h="6383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・各工程で適正な在庫を抱えている</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構想）</a:t>
                      </a:r>
                      <a:r>
                        <a:rPr lang="ja-JP" altLang="en-US" dirty="0"/>
                        <a:t>工場にコントロール室（物流に限らず情報を集約して指示を出す司令部みたいなところ）を構築し、指示を出すことで在庫適正化を実現</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■在庫適正化</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・箱数減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・非生産スペース減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・人員減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■欠品レス</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6,168,000</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円</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年（</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T403</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各工場、工程</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bl>
          </a:graphicData>
        </a:graphic>
      </p:graphicFrame>
      <p:sp>
        <p:nvSpPr>
          <p:cNvPr id="11" name="二等辺三角形 10">
            <a:extLst>
              <a:ext uri="{FF2B5EF4-FFF2-40B4-BE49-F238E27FC236}">
                <a16:creationId xmlns:a16="http://schemas.microsoft.com/office/drawing/2014/main" id="{C786EE63-D7E4-4C1A-B8DA-D325A30D4F0C}"/>
              </a:ext>
            </a:extLst>
          </p:cNvPr>
          <p:cNvSpPr/>
          <p:nvPr/>
        </p:nvSpPr>
        <p:spPr>
          <a:xfrm rot="5400000">
            <a:off x="-790112" y="3295385"/>
            <a:ext cx="1482072" cy="2853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二等辺三角形 64">
            <a:extLst>
              <a:ext uri="{FF2B5EF4-FFF2-40B4-BE49-F238E27FC236}">
                <a16:creationId xmlns:a16="http://schemas.microsoft.com/office/drawing/2014/main" id="{7F277203-E885-405F-817C-6D209DD1FBA7}"/>
              </a:ext>
            </a:extLst>
          </p:cNvPr>
          <p:cNvSpPr/>
          <p:nvPr/>
        </p:nvSpPr>
        <p:spPr>
          <a:xfrm rot="5400000">
            <a:off x="11713952" y="3445991"/>
            <a:ext cx="1482072" cy="2853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6" name="図 65">
            <a:extLst>
              <a:ext uri="{FF2B5EF4-FFF2-40B4-BE49-F238E27FC236}">
                <a16:creationId xmlns:a16="http://schemas.microsoft.com/office/drawing/2014/main" id="{D440978B-8A0D-4538-A49C-AA8A246E98FA}"/>
              </a:ext>
            </a:extLst>
          </p:cNvPr>
          <p:cNvPicPr>
            <a:picLocks noChangeAspect="1"/>
          </p:cNvPicPr>
          <p:nvPr/>
        </p:nvPicPr>
        <p:blipFill>
          <a:blip r:embed="rId3"/>
          <a:stretch>
            <a:fillRect/>
          </a:stretch>
        </p:blipFill>
        <p:spPr>
          <a:xfrm>
            <a:off x="9147906" y="-1285012"/>
            <a:ext cx="1154154" cy="624811"/>
          </a:xfrm>
          <a:prstGeom prst="rect">
            <a:avLst/>
          </a:prstGeom>
        </p:spPr>
      </p:pic>
      <p:pic>
        <p:nvPicPr>
          <p:cNvPr id="67" name="図 66">
            <a:extLst>
              <a:ext uri="{FF2B5EF4-FFF2-40B4-BE49-F238E27FC236}">
                <a16:creationId xmlns:a16="http://schemas.microsoft.com/office/drawing/2014/main" id="{92FE228B-023F-4E4A-9A38-1C938BD6F2E4}"/>
              </a:ext>
            </a:extLst>
          </p:cNvPr>
          <p:cNvPicPr>
            <a:picLocks noChangeAspect="1"/>
          </p:cNvPicPr>
          <p:nvPr/>
        </p:nvPicPr>
        <p:blipFill>
          <a:blip r:embed="rId4"/>
          <a:stretch>
            <a:fillRect/>
          </a:stretch>
        </p:blipFill>
        <p:spPr>
          <a:xfrm>
            <a:off x="9140173" y="-643514"/>
            <a:ext cx="1154154" cy="648237"/>
          </a:xfrm>
          <a:prstGeom prst="rect">
            <a:avLst/>
          </a:prstGeom>
        </p:spPr>
      </p:pic>
      <p:sp>
        <p:nvSpPr>
          <p:cNvPr id="13" name="吹き出し: 角を丸めた四角形 12">
            <a:extLst>
              <a:ext uri="{FF2B5EF4-FFF2-40B4-BE49-F238E27FC236}">
                <a16:creationId xmlns:a16="http://schemas.microsoft.com/office/drawing/2014/main" id="{360B0C4F-82BF-4D54-9B5C-8633853DEF19}"/>
              </a:ext>
            </a:extLst>
          </p:cNvPr>
          <p:cNvSpPr/>
          <p:nvPr/>
        </p:nvSpPr>
        <p:spPr>
          <a:xfrm>
            <a:off x="684826" y="4513606"/>
            <a:ext cx="1737719" cy="617068"/>
          </a:xfrm>
          <a:prstGeom prst="wedgeRoundRectCallout">
            <a:avLst>
              <a:gd name="adj1" fmla="val 65343"/>
              <a:gd name="adj2" fmla="val 396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t>今後のアクションプランも具体化</a:t>
            </a:r>
            <a:endParaRPr kumimoji="1" lang="ja-JP" altLang="en-US" sz="1200" dirty="0"/>
          </a:p>
        </p:txBody>
      </p:sp>
      <p:sp>
        <p:nvSpPr>
          <p:cNvPr id="18" name="正方形/長方形 17">
            <a:extLst>
              <a:ext uri="{FF2B5EF4-FFF2-40B4-BE49-F238E27FC236}">
                <a16:creationId xmlns:a16="http://schemas.microsoft.com/office/drawing/2014/main" id="{9FD43FB7-3664-4728-9064-112B830BFFAB}"/>
              </a:ext>
            </a:extLst>
          </p:cNvPr>
          <p:cNvSpPr/>
          <p:nvPr/>
        </p:nvSpPr>
        <p:spPr>
          <a:xfrm>
            <a:off x="0" y="-634804"/>
            <a:ext cx="12158558" cy="542961"/>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6C5FCE65-4C60-4CE3-84EE-74B8BD3A7FA4}"/>
              </a:ext>
            </a:extLst>
          </p:cNvPr>
          <p:cNvCxnSpPr/>
          <p:nvPr/>
        </p:nvCxnSpPr>
        <p:spPr>
          <a:xfrm>
            <a:off x="532263" y="-57383"/>
            <a:ext cx="0" cy="905307"/>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1C3469D5-674E-4239-82B7-554E3FA13FF0}"/>
              </a:ext>
            </a:extLst>
          </p:cNvPr>
          <p:cNvSpPr txBox="1"/>
          <p:nvPr/>
        </p:nvSpPr>
        <p:spPr>
          <a:xfrm>
            <a:off x="-33716" y="204065"/>
            <a:ext cx="711358" cy="369332"/>
          </a:xfrm>
          <a:prstGeom prst="rect">
            <a:avLst/>
          </a:prstGeom>
          <a:noFill/>
        </p:spPr>
        <p:txBody>
          <a:bodyPr wrap="square">
            <a:spAutoFit/>
          </a:bodyPr>
          <a:lstStyle/>
          <a:p>
            <a:r>
              <a:rPr kumimoji="1" lang="ja-JP" altLang="en-US" sz="1800"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着手</a:t>
            </a:r>
          </a:p>
        </p:txBody>
      </p:sp>
      <p:sp>
        <p:nvSpPr>
          <p:cNvPr id="34" name="正方形/長方形 33">
            <a:extLst>
              <a:ext uri="{FF2B5EF4-FFF2-40B4-BE49-F238E27FC236}">
                <a16:creationId xmlns:a16="http://schemas.microsoft.com/office/drawing/2014/main" id="{A883DD03-C49A-4E03-9E26-580EBAABB131}"/>
              </a:ext>
            </a:extLst>
          </p:cNvPr>
          <p:cNvSpPr/>
          <p:nvPr/>
        </p:nvSpPr>
        <p:spPr>
          <a:xfrm>
            <a:off x="-2878070" y="-2169994"/>
            <a:ext cx="2518609" cy="192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協議用</a:t>
            </a:r>
          </a:p>
        </p:txBody>
      </p:sp>
      <p:sp>
        <p:nvSpPr>
          <p:cNvPr id="81" name="吹き出し: 角を丸めた四角形 80">
            <a:extLst>
              <a:ext uri="{FF2B5EF4-FFF2-40B4-BE49-F238E27FC236}">
                <a16:creationId xmlns:a16="http://schemas.microsoft.com/office/drawing/2014/main" id="{FA17B87E-AD7C-465A-9107-54A7CC51CA1E}"/>
              </a:ext>
            </a:extLst>
          </p:cNvPr>
          <p:cNvSpPr/>
          <p:nvPr/>
        </p:nvSpPr>
        <p:spPr>
          <a:xfrm>
            <a:off x="12745110" y="-897436"/>
            <a:ext cx="1737719" cy="617068"/>
          </a:xfrm>
          <a:prstGeom prst="wedgeRoundRectCallout">
            <a:avLst>
              <a:gd name="adj1" fmla="val 51991"/>
              <a:gd name="adj2" fmla="val 750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t>203X</a:t>
            </a:r>
            <a:r>
              <a:rPr kumimoji="1" lang="ja-JP" altLang="en-US" sz="1200" dirty="0"/>
              <a:t>年度？</a:t>
            </a:r>
          </a:p>
        </p:txBody>
      </p:sp>
      <p:sp>
        <p:nvSpPr>
          <p:cNvPr id="36" name="テキスト ボックス 35">
            <a:extLst>
              <a:ext uri="{FF2B5EF4-FFF2-40B4-BE49-F238E27FC236}">
                <a16:creationId xmlns:a16="http://schemas.microsoft.com/office/drawing/2014/main" id="{18927B91-F060-4D49-8116-F46657E822E2}"/>
              </a:ext>
            </a:extLst>
          </p:cNvPr>
          <p:cNvSpPr txBox="1"/>
          <p:nvPr/>
        </p:nvSpPr>
        <p:spPr>
          <a:xfrm>
            <a:off x="557708" y="54891"/>
            <a:ext cx="6846746" cy="369332"/>
          </a:xfrm>
          <a:prstGeom prst="rect">
            <a:avLst/>
          </a:prstGeom>
          <a:noFill/>
        </p:spPr>
        <p:txBody>
          <a:bodyPr wrap="none" rtlCol="0">
            <a:spAutoFit/>
          </a:bodyPr>
          <a:lstStyle/>
          <a:p>
            <a:r>
              <a:rPr kumimoji="1" lang="ja-JP" altLang="en-US" dirty="0"/>
              <a:t>はじめは工程を限定してトライ→最終的には工程スルーで実現？</a:t>
            </a:r>
            <a:endParaRPr kumimoji="1" lang="en-US" altLang="ja-JP" dirty="0"/>
          </a:p>
        </p:txBody>
      </p:sp>
      <p:pic>
        <p:nvPicPr>
          <p:cNvPr id="83" name="図 82">
            <a:extLst>
              <a:ext uri="{FF2B5EF4-FFF2-40B4-BE49-F238E27FC236}">
                <a16:creationId xmlns:a16="http://schemas.microsoft.com/office/drawing/2014/main" id="{1989ADEA-5FC9-4F37-9350-F18A29490454}"/>
              </a:ext>
            </a:extLst>
          </p:cNvPr>
          <p:cNvPicPr>
            <a:picLocks noChangeAspect="1"/>
          </p:cNvPicPr>
          <p:nvPr/>
        </p:nvPicPr>
        <p:blipFill>
          <a:blip r:embed="rId5"/>
          <a:stretch>
            <a:fillRect/>
          </a:stretch>
        </p:blipFill>
        <p:spPr>
          <a:xfrm>
            <a:off x="14772670" y="3511777"/>
            <a:ext cx="2374901" cy="1562663"/>
          </a:xfrm>
          <a:prstGeom prst="rect">
            <a:avLst/>
          </a:prstGeom>
        </p:spPr>
      </p:pic>
      <p:pic>
        <p:nvPicPr>
          <p:cNvPr id="84" name="図 83">
            <a:extLst>
              <a:ext uri="{FF2B5EF4-FFF2-40B4-BE49-F238E27FC236}">
                <a16:creationId xmlns:a16="http://schemas.microsoft.com/office/drawing/2014/main" id="{B7830EA5-563F-4629-8EC6-D4D60FAED378}"/>
              </a:ext>
            </a:extLst>
          </p:cNvPr>
          <p:cNvPicPr>
            <a:picLocks noChangeAspect="1"/>
          </p:cNvPicPr>
          <p:nvPr/>
        </p:nvPicPr>
        <p:blipFill>
          <a:blip r:embed="rId6"/>
          <a:stretch>
            <a:fillRect/>
          </a:stretch>
        </p:blipFill>
        <p:spPr>
          <a:xfrm>
            <a:off x="14798137" y="5406779"/>
            <a:ext cx="2374902" cy="1089434"/>
          </a:xfrm>
          <a:prstGeom prst="rect">
            <a:avLst/>
          </a:prstGeom>
        </p:spPr>
      </p:pic>
      <p:sp>
        <p:nvSpPr>
          <p:cNvPr id="85" name="吹き出し: 角を丸めた四角形 84">
            <a:extLst>
              <a:ext uri="{FF2B5EF4-FFF2-40B4-BE49-F238E27FC236}">
                <a16:creationId xmlns:a16="http://schemas.microsoft.com/office/drawing/2014/main" id="{62F8720C-D5B4-407D-85D1-9CE82A06D73A}"/>
              </a:ext>
            </a:extLst>
          </p:cNvPr>
          <p:cNvSpPr/>
          <p:nvPr/>
        </p:nvSpPr>
        <p:spPr>
          <a:xfrm>
            <a:off x="14798137" y="-936464"/>
            <a:ext cx="1737719" cy="617068"/>
          </a:xfrm>
          <a:prstGeom prst="wedgeRoundRectCallout">
            <a:avLst>
              <a:gd name="adj1" fmla="val 51991"/>
              <a:gd name="adj2" fmla="val 750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定量的な効果？</a:t>
            </a:r>
          </a:p>
        </p:txBody>
      </p:sp>
      <p:sp>
        <p:nvSpPr>
          <p:cNvPr id="10" name="テキスト ボックス 9">
            <a:extLst>
              <a:ext uri="{FF2B5EF4-FFF2-40B4-BE49-F238E27FC236}">
                <a16:creationId xmlns:a16="http://schemas.microsoft.com/office/drawing/2014/main" id="{98F2C1B5-BEE3-0303-0933-BE37CF7995FE}"/>
              </a:ext>
            </a:extLst>
          </p:cNvPr>
          <p:cNvSpPr txBox="1"/>
          <p:nvPr/>
        </p:nvSpPr>
        <p:spPr>
          <a:xfrm>
            <a:off x="10972651" y="2769097"/>
            <a:ext cx="1723439" cy="646331"/>
          </a:xfrm>
          <a:prstGeom prst="rect">
            <a:avLst/>
          </a:prstGeom>
          <a:solidFill>
            <a:schemeClr val="bg1"/>
          </a:solidFill>
        </p:spPr>
        <p:txBody>
          <a:bodyPr wrap="square" rtlCol="0">
            <a:spAutoFit/>
          </a:bodyPr>
          <a:lstStyle/>
          <a:p>
            <a:r>
              <a:rPr lang="en-US" altLang="ja-JP" sz="1200" dirty="0">
                <a:solidFill>
                  <a:srgbClr val="FF0000"/>
                </a:solidFill>
              </a:rPr>
              <a:t>★</a:t>
            </a:r>
            <a:r>
              <a:rPr lang="ja-JP" altLang="en-US" sz="1200" dirty="0">
                <a:solidFill>
                  <a:srgbClr val="FF0000"/>
                </a:solidFill>
              </a:rPr>
              <a:t>全工場で在庫適正化</a:t>
            </a:r>
            <a:endParaRPr lang="en-US" altLang="ja-JP" sz="1200" dirty="0">
              <a:solidFill>
                <a:srgbClr val="FF0000"/>
              </a:solidFill>
            </a:endParaRPr>
          </a:p>
          <a:p>
            <a:r>
              <a:rPr lang="ja-JP" altLang="en-US" sz="1200" dirty="0"/>
              <a:t>できている状態</a:t>
            </a:r>
            <a:br>
              <a:rPr lang="en-US" altLang="ja-JP" sz="1200" dirty="0"/>
            </a:br>
            <a:r>
              <a:rPr lang="ja-JP" altLang="en-US" sz="1200" dirty="0"/>
              <a:t>⇒在庫適正管理</a:t>
            </a:r>
            <a:endParaRPr kumimoji="1" lang="ja-JP" altLang="en-US" sz="1200" dirty="0"/>
          </a:p>
        </p:txBody>
      </p:sp>
      <p:sp>
        <p:nvSpPr>
          <p:cNvPr id="88" name="吹き出し: 角を丸めた四角形 87">
            <a:extLst>
              <a:ext uri="{FF2B5EF4-FFF2-40B4-BE49-F238E27FC236}">
                <a16:creationId xmlns:a16="http://schemas.microsoft.com/office/drawing/2014/main" id="{0AEA0582-CB0E-4C84-B363-50513168CDFE}"/>
              </a:ext>
            </a:extLst>
          </p:cNvPr>
          <p:cNvSpPr/>
          <p:nvPr/>
        </p:nvSpPr>
        <p:spPr>
          <a:xfrm>
            <a:off x="-33716" y="5685651"/>
            <a:ext cx="1737719" cy="1001256"/>
          </a:xfrm>
          <a:prstGeom prst="wedgeRoundRectCallout">
            <a:avLst>
              <a:gd name="adj1" fmla="val 99053"/>
              <a:gd name="adj2" fmla="val -915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田中さん忙しくて手が回っていない、、コードベースだと時間かかる、、</a:t>
            </a:r>
          </a:p>
        </p:txBody>
      </p:sp>
      <p:sp>
        <p:nvSpPr>
          <p:cNvPr id="90" name="吹き出し: 角を丸めた四角形 89">
            <a:extLst>
              <a:ext uri="{FF2B5EF4-FFF2-40B4-BE49-F238E27FC236}">
                <a16:creationId xmlns:a16="http://schemas.microsoft.com/office/drawing/2014/main" id="{1400414C-CB4C-4E84-A770-FF3A81AB080B}"/>
              </a:ext>
            </a:extLst>
          </p:cNvPr>
          <p:cNvSpPr/>
          <p:nvPr/>
        </p:nvSpPr>
        <p:spPr>
          <a:xfrm>
            <a:off x="4531610" y="2761584"/>
            <a:ext cx="2238866" cy="617068"/>
          </a:xfrm>
          <a:prstGeom prst="wedgeRoundRectCallout">
            <a:avLst>
              <a:gd name="adj1" fmla="val 20036"/>
              <a:gd name="adj2" fmla="val -899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号始からデータが取れるので、号始のタイミングではない</a:t>
            </a:r>
          </a:p>
        </p:txBody>
      </p:sp>
      <p:sp>
        <p:nvSpPr>
          <p:cNvPr id="69" name="テキスト ボックス 68">
            <a:extLst>
              <a:ext uri="{FF2B5EF4-FFF2-40B4-BE49-F238E27FC236}">
                <a16:creationId xmlns:a16="http://schemas.microsoft.com/office/drawing/2014/main" id="{2CA0DC75-BFBD-49A6-9ABA-CD0CE19151E0}"/>
              </a:ext>
            </a:extLst>
          </p:cNvPr>
          <p:cNvSpPr txBox="1"/>
          <p:nvPr/>
        </p:nvSpPr>
        <p:spPr>
          <a:xfrm>
            <a:off x="0" y="7000126"/>
            <a:ext cx="15190385" cy="646331"/>
          </a:xfrm>
          <a:prstGeom prst="rect">
            <a:avLst/>
          </a:prstGeom>
          <a:noFill/>
        </p:spPr>
        <p:txBody>
          <a:bodyPr wrap="square">
            <a:spAutoFit/>
          </a:bodyPr>
          <a:lstStyle/>
          <a:p>
            <a:r>
              <a:rPr lang="ja-JP" altLang="en-US" sz="1800" dirty="0">
                <a:solidFill>
                  <a:srgbClr val="FF0000"/>
                </a:solidFill>
              </a:rPr>
              <a:t>前提①：在庫見える化ツールで可視化により、在庫適正管理できる（可視化後は人が判断</a:t>
            </a:r>
            <a:r>
              <a:rPr lang="en-US" altLang="ja-JP" sz="1800" dirty="0">
                <a:solidFill>
                  <a:srgbClr val="FF0000"/>
                </a:solidFill>
              </a:rPr>
              <a:t>/</a:t>
            </a:r>
            <a:r>
              <a:rPr lang="ja-JP" altLang="en-US" sz="1800" dirty="0">
                <a:solidFill>
                  <a:srgbClr val="FF0000"/>
                </a:solidFill>
              </a:rPr>
              <a:t>管理）</a:t>
            </a:r>
            <a:endParaRPr lang="en-US" altLang="ja-JP" sz="1800" dirty="0">
              <a:solidFill>
                <a:srgbClr val="FF0000"/>
              </a:solidFill>
            </a:endParaRPr>
          </a:p>
          <a:p>
            <a:r>
              <a:rPr lang="ja-JP" altLang="en-US" sz="1800" dirty="0">
                <a:solidFill>
                  <a:srgbClr val="FF0000"/>
                </a:solidFill>
              </a:rPr>
              <a:t>前提②：在庫見える化ツールで可視化することで欠品予測が可能（先を見越した真因＋次のアクション（行動）が明確となる</a:t>
            </a:r>
            <a:endParaRPr lang="ja-JP" altLang="en-US" dirty="0">
              <a:solidFill>
                <a:srgbClr val="FF0000"/>
              </a:solidFill>
            </a:endParaRPr>
          </a:p>
        </p:txBody>
      </p:sp>
      <p:sp>
        <p:nvSpPr>
          <p:cNvPr id="2" name="テキスト ボックス 1">
            <a:extLst>
              <a:ext uri="{FF2B5EF4-FFF2-40B4-BE49-F238E27FC236}">
                <a16:creationId xmlns:a16="http://schemas.microsoft.com/office/drawing/2014/main" id="{6BB93749-F6FC-4F3F-8905-C062B8C90ACF}"/>
              </a:ext>
            </a:extLst>
          </p:cNvPr>
          <p:cNvSpPr txBox="1"/>
          <p:nvPr/>
        </p:nvSpPr>
        <p:spPr>
          <a:xfrm>
            <a:off x="-2434856" y="-2169994"/>
            <a:ext cx="1848304" cy="523220"/>
          </a:xfrm>
          <a:prstGeom prst="rect">
            <a:avLst/>
          </a:prstGeom>
          <a:noFill/>
        </p:spPr>
        <p:txBody>
          <a:bodyPr wrap="square" rtlCol="0">
            <a:spAutoFit/>
          </a:bodyPr>
          <a:lstStyle/>
          <a:p>
            <a:r>
              <a:rPr kumimoji="1" lang="ja-JP" altLang="en-US" sz="2800" b="1" dirty="0">
                <a:solidFill>
                  <a:schemeClr val="accent6"/>
                </a:solidFill>
              </a:rPr>
              <a:t>田中追記</a:t>
            </a:r>
          </a:p>
        </p:txBody>
      </p:sp>
      <p:sp>
        <p:nvSpPr>
          <p:cNvPr id="70" name="テキスト ボックス 69">
            <a:extLst>
              <a:ext uri="{FF2B5EF4-FFF2-40B4-BE49-F238E27FC236}">
                <a16:creationId xmlns:a16="http://schemas.microsoft.com/office/drawing/2014/main" id="{C7393863-A341-408E-8018-FAE5A4DEDEA3}"/>
              </a:ext>
            </a:extLst>
          </p:cNvPr>
          <p:cNvSpPr txBox="1"/>
          <p:nvPr/>
        </p:nvSpPr>
        <p:spPr>
          <a:xfrm>
            <a:off x="9256041" y="-1581578"/>
            <a:ext cx="2755658" cy="646331"/>
          </a:xfrm>
          <a:prstGeom prst="wedgeRectCallout">
            <a:avLst>
              <a:gd name="adj1" fmla="val -65977"/>
              <a:gd name="adj2" fmla="val -32914"/>
            </a:avLst>
          </a:prstGeom>
          <a:solidFill>
            <a:srgbClr val="FFFFCC"/>
          </a:solidFill>
        </p:spPr>
        <p:txBody>
          <a:bodyPr wrap="square" rtlCol="0">
            <a:spAutoFit/>
          </a:bodyPr>
          <a:lstStyle/>
          <a:p>
            <a:r>
              <a:rPr kumimoji="1" lang="en-US" altLang="ja-JP" sz="1200" b="1" dirty="0">
                <a:solidFill>
                  <a:schemeClr val="accent6"/>
                </a:solidFill>
              </a:rPr>
              <a:t>Lv1,2</a:t>
            </a:r>
            <a:r>
              <a:rPr kumimoji="1" lang="ja-JP" altLang="en-US" sz="1200" b="1" dirty="0">
                <a:solidFill>
                  <a:schemeClr val="accent6"/>
                </a:solidFill>
              </a:rPr>
              <a:t>は</a:t>
            </a:r>
            <a:r>
              <a:rPr lang="ja-JP" altLang="en-US" sz="1200" b="1" dirty="0">
                <a:solidFill>
                  <a:schemeClr val="accent6"/>
                </a:solidFill>
              </a:rPr>
              <a:t>取り組みますか？</a:t>
            </a:r>
            <a:endParaRPr lang="en-US" altLang="ja-JP" sz="1200" b="1" dirty="0">
              <a:solidFill>
                <a:schemeClr val="accent6"/>
              </a:solidFill>
            </a:endParaRPr>
          </a:p>
          <a:p>
            <a:r>
              <a:rPr kumimoji="1" lang="ja-JP" altLang="en-US" sz="1200" b="1" dirty="0">
                <a:solidFill>
                  <a:schemeClr val="accent6"/>
                </a:solidFill>
              </a:rPr>
              <a:t>特に</a:t>
            </a:r>
            <a:r>
              <a:rPr kumimoji="1" lang="en-US" altLang="ja-JP" sz="1200" b="1" dirty="0">
                <a:solidFill>
                  <a:schemeClr val="accent6"/>
                </a:solidFill>
              </a:rPr>
              <a:t>Lv.1</a:t>
            </a:r>
            <a:r>
              <a:rPr kumimoji="1" lang="ja-JP" altLang="en-US" sz="1200" b="1" dirty="0">
                <a:solidFill>
                  <a:schemeClr val="accent6"/>
                </a:solidFill>
              </a:rPr>
              <a:t>がないと</a:t>
            </a:r>
            <a:r>
              <a:rPr kumimoji="1" lang="en-US" altLang="ja-JP" sz="1200" b="1" dirty="0">
                <a:solidFill>
                  <a:schemeClr val="accent6"/>
                </a:solidFill>
              </a:rPr>
              <a:t>Lv.3</a:t>
            </a:r>
            <a:r>
              <a:rPr kumimoji="1" lang="ja-JP" altLang="en-US" sz="1200" b="1" dirty="0">
                <a:solidFill>
                  <a:schemeClr val="accent6"/>
                </a:solidFill>
              </a:rPr>
              <a:t>は成り立たないかと思います</a:t>
            </a:r>
          </a:p>
        </p:txBody>
      </p:sp>
      <p:sp>
        <p:nvSpPr>
          <p:cNvPr id="71" name="テキスト ボックス 70">
            <a:extLst>
              <a:ext uri="{FF2B5EF4-FFF2-40B4-BE49-F238E27FC236}">
                <a16:creationId xmlns:a16="http://schemas.microsoft.com/office/drawing/2014/main" id="{767A8EF4-F4D6-488F-9F6E-F85167E16D38}"/>
              </a:ext>
            </a:extLst>
          </p:cNvPr>
          <p:cNvSpPr txBox="1"/>
          <p:nvPr/>
        </p:nvSpPr>
        <p:spPr>
          <a:xfrm>
            <a:off x="7434002" y="964633"/>
            <a:ext cx="2004961" cy="461665"/>
          </a:xfrm>
          <a:prstGeom prst="wedgeRectCallout">
            <a:avLst>
              <a:gd name="adj1" fmla="val 22653"/>
              <a:gd name="adj2" fmla="val 80156"/>
            </a:avLst>
          </a:prstGeom>
          <a:solidFill>
            <a:srgbClr val="FFFFCC"/>
          </a:solidFill>
        </p:spPr>
        <p:txBody>
          <a:bodyPr wrap="square" rtlCol="0">
            <a:spAutoFit/>
          </a:bodyPr>
          <a:lstStyle/>
          <a:p>
            <a:r>
              <a:rPr kumimoji="1" lang="en-US" altLang="ja-JP" sz="1200" b="1" dirty="0">
                <a:solidFill>
                  <a:schemeClr val="accent6"/>
                </a:solidFill>
              </a:rPr>
              <a:t>T-403,154</a:t>
            </a:r>
            <a:r>
              <a:rPr kumimoji="1" lang="ja-JP" altLang="en-US" sz="1200" b="1" dirty="0">
                <a:solidFill>
                  <a:schemeClr val="accent6"/>
                </a:solidFill>
              </a:rPr>
              <a:t>は順立しかない</a:t>
            </a:r>
            <a:endParaRPr kumimoji="1" lang="en-US" altLang="ja-JP" sz="1200" b="1" dirty="0">
              <a:solidFill>
                <a:schemeClr val="accent6"/>
              </a:solidFill>
            </a:endParaRPr>
          </a:p>
          <a:p>
            <a:r>
              <a:rPr lang="ja-JP" altLang="en-US" sz="1200" b="1" dirty="0">
                <a:solidFill>
                  <a:schemeClr val="accent6"/>
                </a:solidFill>
              </a:rPr>
              <a:t>他の</a:t>
            </a:r>
            <a:r>
              <a:rPr lang="en-US" altLang="ja-JP" sz="1200" b="1" dirty="0" err="1">
                <a:solidFill>
                  <a:schemeClr val="accent6"/>
                </a:solidFill>
              </a:rPr>
              <a:t>Prj</a:t>
            </a:r>
            <a:r>
              <a:rPr lang="ja-JP" altLang="en-US" sz="1200" b="1" dirty="0">
                <a:solidFill>
                  <a:schemeClr val="accent6"/>
                </a:solidFill>
              </a:rPr>
              <a:t>で（</a:t>
            </a:r>
            <a:r>
              <a:rPr lang="en-US" altLang="ja-JP" sz="1200" b="1" dirty="0">
                <a:solidFill>
                  <a:schemeClr val="accent6"/>
                </a:solidFill>
              </a:rPr>
              <a:t>F</a:t>
            </a:r>
            <a:r>
              <a:rPr lang="ja-JP" altLang="en-US" sz="1200" b="1" dirty="0">
                <a:solidFill>
                  <a:schemeClr val="accent6"/>
                </a:solidFill>
              </a:rPr>
              <a:t>とか</a:t>
            </a:r>
            <a:r>
              <a:rPr lang="en-US" altLang="ja-JP" sz="1200" b="1" dirty="0">
                <a:solidFill>
                  <a:schemeClr val="accent6"/>
                </a:solidFill>
              </a:rPr>
              <a:t>G</a:t>
            </a:r>
            <a:r>
              <a:rPr lang="ja-JP" altLang="en-US" sz="1200" b="1" dirty="0">
                <a:solidFill>
                  <a:schemeClr val="accent6"/>
                </a:solidFill>
              </a:rPr>
              <a:t>とか）</a:t>
            </a:r>
            <a:endParaRPr kumimoji="1" lang="ja-JP" altLang="en-US" sz="1200" b="1" dirty="0">
              <a:solidFill>
                <a:schemeClr val="accent6"/>
              </a:solidFill>
            </a:endParaRPr>
          </a:p>
        </p:txBody>
      </p:sp>
      <p:sp>
        <p:nvSpPr>
          <p:cNvPr id="72" name="テキスト ボックス 71">
            <a:extLst>
              <a:ext uri="{FF2B5EF4-FFF2-40B4-BE49-F238E27FC236}">
                <a16:creationId xmlns:a16="http://schemas.microsoft.com/office/drawing/2014/main" id="{48EA583D-9A64-4ADB-AA2B-5C6FF7329DFD}"/>
              </a:ext>
            </a:extLst>
          </p:cNvPr>
          <p:cNvSpPr txBox="1"/>
          <p:nvPr/>
        </p:nvSpPr>
        <p:spPr>
          <a:xfrm>
            <a:off x="6043375" y="4830165"/>
            <a:ext cx="968448" cy="276999"/>
          </a:xfrm>
          <a:prstGeom prst="wedgeRectCallout">
            <a:avLst>
              <a:gd name="adj1" fmla="val 2891"/>
              <a:gd name="adj2" fmla="val 126218"/>
            </a:avLst>
          </a:prstGeom>
          <a:solidFill>
            <a:srgbClr val="FFFFCC"/>
          </a:solidFill>
        </p:spPr>
        <p:txBody>
          <a:bodyPr wrap="square" rtlCol="0">
            <a:spAutoFit/>
          </a:bodyPr>
          <a:lstStyle/>
          <a:p>
            <a:r>
              <a:rPr kumimoji="1" lang="ja-JP" altLang="en-US" sz="1200" b="1" dirty="0">
                <a:solidFill>
                  <a:schemeClr val="accent6"/>
                </a:solidFill>
              </a:rPr>
              <a:t>何の開発？</a:t>
            </a:r>
          </a:p>
        </p:txBody>
      </p:sp>
      <p:sp>
        <p:nvSpPr>
          <p:cNvPr id="73" name="テキスト ボックス 72">
            <a:extLst>
              <a:ext uri="{FF2B5EF4-FFF2-40B4-BE49-F238E27FC236}">
                <a16:creationId xmlns:a16="http://schemas.microsoft.com/office/drawing/2014/main" id="{C7B11EC0-1960-4CEB-B921-D1CCDB90A7E0}"/>
              </a:ext>
            </a:extLst>
          </p:cNvPr>
          <p:cNvSpPr txBox="1"/>
          <p:nvPr/>
        </p:nvSpPr>
        <p:spPr>
          <a:xfrm>
            <a:off x="8058889" y="5696979"/>
            <a:ext cx="968448" cy="276999"/>
          </a:xfrm>
          <a:prstGeom prst="wedgeRectCallout">
            <a:avLst>
              <a:gd name="adj1" fmla="val -5892"/>
              <a:gd name="adj2" fmla="val -92576"/>
            </a:avLst>
          </a:prstGeom>
          <a:solidFill>
            <a:srgbClr val="FFFFCC"/>
          </a:solidFill>
        </p:spPr>
        <p:txBody>
          <a:bodyPr wrap="square" rtlCol="0">
            <a:spAutoFit/>
          </a:bodyPr>
          <a:lstStyle/>
          <a:p>
            <a:r>
              <a:rPr kumimoji="1" lang="ja-JP" altLang="en-US" sz="1200" b="1" dirty="0">
                <a:solidFill>
                  <a:schemeClr val="accent6"/>
                </a:solidFill>
              </a:rPr>
              <a:t>何の開発？</a:t>
            </a:r>
          </a:p>
        </p:txBody>
      </p:sp>
      <p:sp>
        <p:nvSpPr>
          <p:cNvPr id="74" name="テキスト ボックス 73">
            <a:extLst>
              <a:ext uri="{FF2B5EF4-FFF2-40B4-BE49-F238E27FC236}">
                <a16:creationId xmlns:a16="http://schemas.microsoft.com/office/drawing/2014/main" id="{776FD744-E858-4D4C-A845-BAFCD993E6D9}"/>
              </a:ext>
            </a:extLst>
          </p:cNvPr>
          <p:cNvSpPr txBox="1"/>
          <p:nvPr/>
        </p:nvSpPr>
        <p:spPr>
          <a:xfrm>
            <a:off x="8272611" y="3622359"/>
            <a:ext cx="3553655" cy="461665"/>
          </a:xfrm>
          <a:prstGeom prst="wedgeRectCallout">
            <a:avLst>
              <a:gd name="adj1" fmla="val -39198"/>
              <a:gd name="adj2" fmla="val -71848"/>
            </a:avLst>
          </a:prstGeom>
          <a:solidFill>
            <a:srgbClr val="FFFFCC"/>
          </a:solidFill>
        </p:spPr>
        <p:txBody>
          <a:bodyPr wrap="square" rtlCol="0">
            <a:spAutoFit/>
          </a:bodyPr>
          <a:lstStyle/>
          <a:p>
            <a:r>
              <a:rPr lang="ja-JP" altLang="en-US" sz="1200" b="1" dirty="0">
                <a:solidFill>
                  <a:schemeClr val="accent6"/>
                </a:solidFill>
              </a:rPr>
              <a:t>直近でいうと工程間の中間在庫なども取っていく予定ですので、そこを対象にするのもありです</a:t>
            </a:r>
            <a:endParaRPr kumimoji="1" lang="ja-JP" altLang="en-US" sz="1200" b="1" dirty="0">
              <a:solidFill>
                <a:schemeClr val="accent6"/>
              </a:solidFill>
            </a:endParaRPr>
          </a:p>
        </p:txBody>
      </p:sp>
      <p:sp>
        <p:nvSpPr>
          <p:cNvPr id="75" name="テキスト ボックス 74">
            <a:extLst>
              <a:ext uri="{FF2B5EF4-FFF2-40B4-BE49-F238E27FC236}">
                <a16:creationId xmlns:a16="http://schemas.microsoft.com/office/drawing/2014/main" id="{187DF05A-0AA5-449B-A559-787F96525F6D}"/>
              </a:ext>
            </a:extLst>
          </p:cNvPr>
          <p:cNvSpPr txBox="1"/>
          <p:nvPr/>
        </p:nvSpPr>
        <p:spPr>
          <a:xfrm>
            <a:off x="9104633" y="5775895"/>
            <a:ext cx="4460159" cy="830997"/>
          </a:xfrm>
          <a:prstGeom prst="wedgeRectCallout">
            <a:avLst>
              <a:gd name="adj1" fmla="val -41951"/>
              <a:gd name="adj2" fmla="val -79415"/>
            </a:avLst>
          </a:prstGeom>
          <a:solidFill>
            <a:srgbClr val="FFFFCC"/>
          </a:solidFill>
        </p:spPr>
        <p:txBody>
          <a:bodyPr wrap="square" rtlCol="0">
            <a:spAutoFit/>
          </a:bodyPr>
          <a:lstStyle/>
          <a:p>
            <a:r>
              <a:rPr kumimoji="1" lang="ja-JP" altLang="en-US" sz="1200" b="1" dirty="0">
                <a:solidFill>
                  <a:schemeClr val="accent6"/>
                </a:solidFill>
              </a:rPr>
              <a:t>現状では</a:t>
            </a:r>
            <a:r>
              <a:rPr kumimoji="1" lang="en-US" altLang="ja-JP" sz="1200" b="1" dirty="0">
                <a:solidFill>
                  <a:schemeClr val="accent6"/>
                </a:solidFill>
              </a:rPr>
              <a:t>CSV</a:t>
            </a:r>
            <a:r>
              <a:rPr kumimoji="1" lang="ja-JP" altLang="en-US" sz="1200" b="1" dirty="0">
                <a:solidFill>
                  <a:schemeClr val="accent6"/>
                </a:solidFill>
              </a:rPr>
              <a:t>を吐き出して、指定フォルダに格納したりする仕様ですが、将来的には大きな</a:t>
            </a:r>
            <a:r>
              <a:rPr kumimoji="1" lang="en-US" altLang="ja-JP" sz="1200" b="1" dirty="0">
                <a:solidFill>
                  <a:schemeClr val="accent6"/>
                </a:solidFill>
              </a:rPr>
              <a:t>DB</a:t>
            </a:r>
            <a:r>
              <a:rPr kumimoji="1" lang="ja-JP" altLang="en-US" sz="1200" b="1" dirty="0">
                <a:solidFill>
                  <a:schemeClr val="accent6"/>
                </a:solidFill>
              </a:rPr>
              <a:t>やテーブルからデータの抜取や連携ができる仕様にするなど、今考えられる技術課題も計画にあるといいです</a:t>
            </a:r>
          </a:p>
        </p:txBody>
      </p:sp>
      <p:sp>
        <p:nvSpPr>
          <p:cNvPr id="76" name="テキスト ボックス 75">
            <a:extLst>
              <a:ext uri="{FF2B5EF4-FFF2-40B4-BE49-F238E27FC236}">
                <a16:creationId xmlns:a16="http://schemas.microsoft.com/office/drawing/2014/main" id="{DCD0393B-A5E8-4FC7-AC99-4D442DF38509}"/>
              </a:ext>
            </a:extLst>
          </p:cNvPr>
          <p:cNvSpPr txBox="1"/>
          <p:nvPr/>
        </p:nvSpPr>
        <p:spPr>
          <a:xfrm>
            <a:off x="14841733" y="2860817"/>
            <a:ext cx="2236774" cy="646331"/>
          </a:xfrm>
          <a:prstGeom prst="wedgeRectCallout">
            <a:avLst>
              <a:gd name="adj1" fmla="val 2620"/>
              <a:gd name="adj2" fmla="val -117731"/>
            </a:avLst>
          </a:prstGeom>
          <a:solidFill>
            <a:srgbClr val="FFFFCC"/>
          </a:solidFill>
        </p:spPr>
        <p:txBody>
          <a:bodyPr wrap="square" rtlCol="0">
            <a:spAutoFit/>
          </a:bodyPr>
          <a:lstStyle/>
          <a:p>
            <a:r>
              <a:rPr kumimoji="1" lang="ja-JP" altLang="en-US" sz="1200" b="1" dirty="0">
                <a:solidFill>
                  <a:schemeClr val="accent6"/>
                </a:solidFill>
              </a:rPr>
              <a:t>たたき</a:t>
            </a:r>
            <a:r>
              <a:rPr kumimoji="1" lang="en-US" altLang="ja-JP" sz="1200" b="1" dirty="0">
                <a:solidFill>
                  <a:schemeClr val="accent6"/>
                </a:solidFill>
              </a:rPr>
              <a:t>(</a:t>
            </a:r>
            <a:r>
              <a:rPr kumimoji="1" lang="ja-JP" altLang="en-US" sz="1200" b="1" dirty="0">
                <a:solidFill>
                  <a:schemeClr val="accent6"/>
                </a:solidFill>
              </a:rPr>
              <a:t>希望含む</a:t>
            </a:r>
            <a:r>
              <a:rPr kumimoji="1" lang="en-US" altLang="ja-JP" sz="1200" b="1" dirty="0">
                <a:solidFill>
                  <a:schemeClr val="accent6"/>
                </a:solidFill>
              </a:rPr>
              <a:t>)</a:t>
            </a:r>
            <a:r>
              <a:rPr kumimoji="1" lang="ja-JP" altLang="en-US" sz="1200" b="1" dirty="0">
                <a:solidFill>
                  <a:schemeClr val="accent6"/>
                </a:solidFill>
              </a:rPr>
              <a:t>で算出しているため、数字だけ一人歩きしないようにご注意ください</a:t>
            </a:r>
          </a:p>
        </p:txBody>
      </p:sp>
      <p:sp>
        <p:nvSpPr>
          <p:cNvPr id="77" name="テキスト ボックス 76">
            <a:extLst>
              <a:ext uri="{FF2B5EF4-FFF2-40B4-BE49-F238E27FC236}">
                <a16:creationId xmlns:a16="http://schemas.microsoft.com/office/drawing/2014/main" id="{4C53787C-65C0-48A1-8590-E411C0DDEF1E}"/>
              </a:ext>
            </a:extLst>
          </p:cNvPr>
          <p:cNvSpPr txBox="1"/>
          <p:nvPr/>
        </p:nvSpPr>
        <p:spPr>
          <a:xfrm>
            <a:off x="1875236" y="2767463"/>
            <a:ext cx="2500018" cy="830997"/>
          </a:xfrm>
          <a:prstGeom prst="wedgeRectCallout">
            <a:avLst>
              <a:gd name="adj1" fmla="val 8722"/>
              <a:gd name="adj2" fmla="val 158835"/>
            </a:avLst>
          </a:prstGeom>
          <a:solidFill>
            <a:srgbClr val="FFFFCC"/>
          </a:solidFill>
        </p:spPr>
        <p:txBody>
          <a:bodyPr wrap="square" rtlCol="0">
            <a:spAutoFit/>
          </a:bodyPr>
          <a:lstStyle/>
          <a:p>
            <a:r>
              <a:rPr kumimoji="1" lang="ja-JP" altLang="en-US" sz="1200" b="1" dirty="0">
                <a:solidFill>
                  <a:schemeClr val="accent6"/>
                </a:solidFill>
              </a:rPr>
              <a:t>実現の可能性検証については</a:t>
            </a:r>
            <a:r>
              <a:rPr kumimoji="1" lang="en-US" altLang="ja-JP" sz="1200" b="1" dirty="0">
                <a:solidFill>
                  <a:schemeClr val="accent6"/>
                </a:solidFill>
              </a:rPr>
              <a:t>DS</a:t>
            </a:r>
            <a:r>
              <a:rPr kumimoji="1" lang="ja-JP" altLang="en-US" sz="1200" b="1" dirty="0">
                <a:solidFill>
                  <a:schemeClr val="accent6"/>
                </a:solidFill>
              </a:rPr>
              <a:t>部さんも解析しながら問題提起をして現場に聞くなど一緒にできるとありがたいです</a:t>
            </a:r>
          </a:p>
        </p:txBody>
      </p:sp>
    </p:spTree>
    <p:extLst>
      <p:ext uri="{BB962C8B-B14F-4D97-AF65-F5344CB8AC3E}">
        <p14:creationId xmlns:p14="http://schemas.microsoft.com/office/powerpoint/2010/main" val="150959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a:extLst>
              <a:ext uri="{FF2B5EF4-FFF2-40B4-BE49-F238E27FC236}">
                <a16:creationId xmlns:a16="http://schemas.microsoft.com/office/drawing/2014/main" id="{F35F0AF7-AB03-4E0E-6D3A-3618348CCD55}"/>
              </a:ext>
            </a:extLst>
          </p:cNvPr>
          <p:cNvGraphicFramePr>
            <a:graphicFrameLocks noGrp="1"/>
          </p:cNvGraphicFramePr>
          <p:nvPr/>
        </p:nvGraphicFramePr>
        <p:xfrm>
          <a:off x="240468" y="853415"/>
          <a:ext cx="11880412" cy="5674946"/>
        </p:xfrm>
        <a:graphic>
          <a:graphicData uri="http://schemas.openxmlformats.org/drawingml/2006/table">
            <a:tbl>
              <a:tblPr firstRow="1" bandRow="1"/>
              <a:tblGrid>
                <a:gridCol w="2136972">
                  <a:extLst>
                    <a:ext uri="{9D8B030D-6E8A-4147-A177-3AD203B41FA5}">
                      <a16:colId xmlns:a16="http://schemas.microsoft.com/office/drawing/2014/main" val="20000"/>
                    </a:ext>
                  </a:extLst>
                </a:gridCol>
                <a:gridCol w="1464310">
                  <a:extLst>
                    <a:ext uri="{9D8B030D-6E8A-4147-A177-3AD203B41FA5}">
                      <a16:colId xmlns:a16="http://schemas.microsoft.com/office/drawing/2014/main" val="20007"/>
                    </a:ext>
                  </a:extLst>
                </a:gridCol>
                <a:gridCol w="984250">
                  <a:extLst>
                    <a:ext uri="{9D8B030D-6E8A-4147-A177-3AD203B41FA5}">
                      <a16:colId xmlns:a16="http://schemas.microsoft.com/office/drawing/2014/main" val="20011"/>
                    </a:ext>
                  </a:extLst>
                </a:gridCol>
                <a:gridCol w="1028700">
                  <a:extLst>
                    <a:ext uri="{9D8B030D-6E8A-4147-A177-3AD203B41FA5}">
                      <a16:colId xmlns:a16="http://schemas.microsoft.com/office/drawing/2014/main" val="3360587242"/>
                    </a:ext>
                  </a:extLst>
                </a:gridCol>
                <a:gridCol w="1028700">
                  <a:extLst>
                    <a:ext uri="{9D8B030D-6E8A-4147-A177-3AD203B41FA5}">
                      <a16:colId xmlns:a16="http://schemas.microsoft.com/office/drawing/2014/main" val="1710499062"/>
                    </a:ext>
                  </a:extLst>
                </a:gridCol>
                <a:gridCol w="1028700">
                  <a:extLst>
                    <a:ext uri="{9D8B030D-6E8A-4147-A177-3AD203B41FA5}">
                      <a16:colId xmlns:a16="http://schemas.microsoft.com/office/drawing/2014/main" val="20013"/>
                    </a:ext>
                  </a:extLst>
                </a:gridCol>
                <a:gridCol w="1003300">
                  <a:extLst>
                    <a:ext uri="{9D8B030D-6E8A-4147-A177-3AD203B41FA5}">
                      <a16:colId xmlns:a16="http://schemas.microsoft.com/office/drawing/2014/main" val="2692486742"/>
                    </a:ext>
                  </a:extLst>
                </a:gridCol>
                <a:gridCol w="933450">
                  <a:extLst>
                    <a:ext uri="{9D8B030D-6E8A-4147-A177-3AD203B41FA5}">
                      <a16:colId xmlns:a16="http://schemas.microsoft.com/office/drawing/2014/main" val="687327168"/>
                    </a:ext>
                  </a:extLst>
                </a:gridCol>
                <a:gridCol w="1111250">
                  <a:extLst>
                    <a:ext uri="{9D8B030D-6E8A-4147-A177-3AD203B41FA5}">
                      <a16:colId xmlns:a16="http://schemas.microsoft.com/office/drawing/2014/main" val="2238796691"/>
                    </a:ext>
                  </a:extLst>
                </a:gridCol>
                <a:gridCol w="1160780">
                  <a:extLst>
                    <a:ext uri="{9D8B030D-6E8A-4147-A177-3AD203B41FA5}">
                      <a16:colId xmlns:a16="http://schemas.microsoft.com/office/drawing/2014/main" val="718924436"/>
                    </a:ext>
                  </a:extLst>
                </a:gridCol>
              </a:tblGrid>
              <a:tr h="146710">
                <a:tc rowSpan="2">
                  <a:txBody>
                    <a:bodyPr/>
                    <a:lstStyle>
                      <a:lvl1pPr marL="0" algn="l" defTabSz="914400" rtl="0" eaLnBrk="1" latinLnBrk="0" hangingPunct="1">
                        <a:defRPr kumimoji="1" sz="1800" b="1" kern="1200">
                          <a:solidFill>
                            <a:schemeClr val="lt1"/>
                          </a:solidFill>
                          <a:latin typeface="Times New Roman"/>
                          <a:ea typeface="ＭＳ Ｐゴシック"/>
                          <a:cs typeface=""/>
                        </a:defRPr>
                      </a:lvl1pPr>
                      <a:lvl2pPr marL="457200" algn="l" defTabSz="914400" rtl="0" eaLnBrk="1" latinLnBrk="0" hangingPunct="1">
                        <a:defRPr kumimoji="1" sz="1800" b="1" kern="1200">
                          <a:solidFill>
                            <a:schemeClr val="lt1"/>
                          </a:solidFill>
                          <a:latin typeface="Times New Roman"/>
                          <a:ea typeface="ＭＳ Ｐゴシック"/>
                          <a:cs typeface=""/>
                        </a:defRPr>
                      </a:lvl2pPr>
                      <a:lvl3pPr marL="914400" algn="l" defTabSz="914400" rtl="0" eaLnBrk="1" latinLnBrk="0" hangingPunct="1">
                        <a:defRPr kumimoji="1" sz="1800" b="1" kern="1200">
                          <a:solidFill>
                            <a:schemeClr val="lt1"/>
                          </a:solidFill>
                          <a:latin typeface="Times New Roman"/>
                          <a:ea typeface="ＭＳ Ｐゴシック"/>
                          <a:cs typeface=""/>
                        </a:defRPr>
                      </a:lvl3pPr>
                      <a:lvl4pPr marL="1371600" algn="l" defTabSz="914400" rtl="0" eaLnBrk="1" latinLnBrk="0" hangingPunct="1">
                        <a:defRPr kumimoji="1" sz="1800" b="1" kern="1200">
                          <a:solidFill>
                            <a:schemeClr val="lt1"/>
                          </a:solidFill>
                          <a:latin typeface="Times New Roman"/>
                          <a:ea typeface="ＭＳ Ｐゴシック"/>
                          <a:cs typeface=""/>
                        </a:defRPr>
                      </a:lvl4pPr>
                      <a:lvl5pPr marL="1828800" algn="l" defTabSz="914400" rtl="0" eaLnBrk="1" latinLnBrk="0" hangingPunct="1">
                        <a:defRPr kumimoji="1" sz="1800" b="1" kern="1200">
                          <a:solidFill>
                            <a:schemeClr val="lt1"/>
                          </a:solidFill>
                          <a:latin typeface="Times New Roman"/>
                          <a:ea typeface="ＭＳ Ｐゴシック"/>
                          <a:cs typeface=""/>
                        </a:defRPr>
                      </a:lvl5pPr>
                      <a:lvl6pPr marL="2286000" algn="l" defTabSz="914400" rtl="0" eaLnBrk="1" latinLnBrk="0" hangingPunct="1">
                        <a:defRPr kumimoji="1" sz="1800" b="1" kern="1200">
                          <a:solidFill>
                            <a:schemeClr val="lt1"/>
                          </a:solidFill>
                          <a:latin typeface="Times New Roman"/>
                          <a:ea typeface="ＭＳ Ｐゴシック"/>
                          <a:cs typeface=""/>
                        </a:defRPr>
                      </a:lvl6pPr>
                      <a:lvl7pPr marL="2743200" algn="l" defTabSz="914400" rtl="0" eaLnBrk="1" latinLnBrk="0" hangingPunct="1">
                        <a:defRPr kumimoji="1" sz="1800" b="1" kern="1200">
                          <a:solidFill>
                            <a:schemeClr val="lt1"/>
                          </a:solidFill>
                          <a:latin typeface="Times New Roman"/>
                          <a:ea typeface="ＭＳ Ｐゴシック"/>
                          <a:cs typeface=""/>
                        </a:defRPr>
                      </a:lvl7pPr>
                      <a:lvl8pPr marL="3200400" algn="l" defTabSz="914400" rtl="0" eaLnBrk="1" latinLnBrk="0" hangingPunct="1">
                        <a:defRPr kumimoji="1" sz="1800" b="1" kern="1200">
                          <a:solidFill>
                            <a:schemeClr val="lt1"/>
                          </a:solidFill>
                          <a:latin typeface="Times New Roman"/>
                          <a:ea typeface="ＭＳ Ｐゴシック"/>
                          <a:cs typeface=""/>
                        </a:defRPr>
                      </a:lvl8pPr>
                      <a:lvl9pPr marL="3657600" algn="l" defTabSz="914400" rtl="0" eaLnBrk="1" latinLnBrk="0" hangingPunct="1">
                        <a:defRPr kumimoji="1" sz="1800" b="1" kern="1200">
                          <a:solidFill>
                            <a:schemeClr val="lt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2023</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2024</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mn-lt"/>
                        <a:ea typeface="+mn-ea"/>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202X</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203X</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0"/>
                  </a:ext>
                </a:extLst>
              </a:tr>
              <a:tr h="320353">
                <a:tc vMerge="1">
                  <a:txBody>
                    <a:bodyPr/>
                    <a:lstStyle/>
                    <a:p>
                      <a:endParaRPr kumimoji="1" lang="ja-JP" altLang="en-US" sz="1800" dirty="0">
                        <a:solidFill>
                          <a:schemeClr val="bg1"/>
                        </a:solidFill>
                      </a:endParaRPr>
                    </a:p>
                  </a:txBody>
                  <a:tcPr marL="0" marR="0" marT="36000" marB="36000">
                    <a:lnB w="38100" cap="flat" cmpd="sng" algn="ctr">
                      <a:solidFill>
                        <a:schemeClr val="bg1"/>
                      </a:solidFill>
                      <a:prstDash val="solid"/>
                      <a:round/>
                      <a:headEnd type="none" w="med" len="med"/>
                      <a:tailEnd type="none" w="med" len="med"/>
                    </a:lnB>
                    <a:solidFill>
                      <a:schemeClr val="accent2"/>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1"/>
                  </a:ext>
                </a:extLst>
              </a:tr>
              <a:tr h="1919639">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r>
                        <a:rPr kumimoji="1" lang="ja-JP" altLang="en-US" sz="1800" dirty="0">
                          <a:latin typeface="ＭＳ Ｐゴシック" panose="020B0600070205080204" pitchFamily="50" charset="-128"/>
                          <a:ea typeface="ＭＳ Ｐゴシック" panose="020B0600070205080204" pitchFamily="50" charset="-128"/>
                        </a:rPr>
                        <a:t>工場</a:t>
                      </a:r>
                    </a:p>
                  </a:txBody>
                  <a:tcPr marL="99100" marR="99100" marT="45722" marB="45722">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10002"/>
                  </a:ext>
                </a:extLst>
              </a:tr>
              <a:tr h="1783080">
                <a:tc>
                  <a:txBody>
                    <a:bodyPr/>
                    <a:lstStyle/>
                    <a:p>
                      <a:r>
                        <a:rPr kumimoji="1" lang="ja-JP" altLang="en-US" sz="1800" dirty="0">
                          <a:latin typeface="ＭＳ Ｐゴシック" panose="020B0600070205080204" pitchFamily="50" charset="-128"/>
                          <a:ea typeface="ＭＳ Ｐゴシック" panose="020B0600070205080204" pitchFamily="50" charset="-128"/>
                        </a:rPr>
                        <a:t>ものづくり革新部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2715157252"/>
                  </a:ext>
                </a:extLst>
              </a:tr>
              <a:tr h="1336040">
                <a:tc>
                  <a:txBody>
                    <a:bodyPr/>
                    <a:lstStyle/>
                    <a:p>
                      <a:r>
                        <a:rPr kumimoji="1" lang="en-US" altLang="ja-JP" sz="1800" dirty="0">
                          <a:latin typeface="ＭＳ Ｐゴシック" panose="020B0600070205080204" pitchFamily="50" charset="-128"/>
                          <a:ea typeface="ＭＳ Ｐゴシック" panose="020B0600070205080204" pitchFamily="50" charset="-128"/>
                        </a:rPr>
                        <a:t>DS</a:t>
                      </a:r>
                      <a:r>
                        <a:rPr kumimoji="1" lang="ja-JP" altLang="en-US" sz="1800" dirty="0">
                          <a:latin typeface="ＭＳ Ｐゴシック" panose="020B0600070205080204" pitchFamily="50" charset="-128"/>
                          <a:ea typeface="ＭＳ Ｐゴシック" panose="020B0600070205080204" pitchFamily="50" charset="-128"/>
                        </a:rPr>
                        <a:t>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551088860"/>
                  </a:ext>
                </a:extLst>
              </a:tr>
            </a:tbl>
          </a:graphicData>
        </a:graphic>
      </p:graphicFrame>
      <p:sp>
        <p:nvSpPr>
          <p:cNvPr id="14" name="テキスト ボックス 13">
            <a:extLst>
              <a:ext uri="{FF2B5EF4-FFF2-40B4-BE49-F238E27FC236}">
                <a16:creationId xmlns:a16="http://schemas.microsoft.com/office/drawing/2014/main" id="{A4AC88B3-925E-D3CD-0642-F46A180BF2B4}"/>
              </a:ext>
            </a:extLst>
          </p:cNvPr>
          <p:cNvSpPr txBox="1"/>
          <p:nvPr/>
        </p:nvSpPr>
        <p:spPr>
          <a:xfrm>
            <a:off x="8152676" y="1484471"/>
            <a:ext cx="1903914"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br>
              <a:rPr lang="en-US" altLang="ja-JP" sz="1200" dirty="0"/>
            </a:br>
            <a:r>
              <a:rPr lang="ja-JP" altLang="en-US" sz="1200" dirty="0"/>
              <a:t>　在庫適正化</a:t>
            </a:r>
            <a:endParaRPr lang="en-US" altLang="ja-JP" sz="1200" dirty="0"/>
          </a:p>
          <a:p>
            <a:r>
              <a:rPr lang="ja-JP" altLang="en-US" sz="1050" dirty="0"/>
              <a:t>　</a:t>
            </a:r>
            <a:r>
              <a:rPr kumimoji="1" lang="ja-JP" altLang="en-US" sz="1050" b="1" dirty="0"/>
              <a:t>⇒</a:t>
            </a:r>
            <a:r>
              <a:rPr lang="en-US" altLang="ja-JP" sz="1050" b="1" dirty="0">
                <a:solidFill>
                  <a:srgbClr val="FF0000"/>
                </a:solidFill>
              </a:rPr>
              <a:t>T154</a:t>
            </a:r>
            <a:r>
              <a:rPr lang="ja-JP" altLang="en-US" sz="1050" b="1" dirty="0">
                <a:solidFill>
                  <a:srgbClr val="FF0000"/>
                </a:solidFill>
              </a:rPr>
              <a:t>も活用</a:t>
            </a:r>
            <a:endParaRPr kumimoji="1" lang="ja-JP" altLang="en-US" sz="1050" dirty="0">
              <a:solidFill>
                <a:srgbClr val="FF0000"/>
              </a:solidFill>
            </a:endParaRPr>
          </a:p>
        </p:txBody>
      </p:sp>
      <p:sp>
        <p:nvSpPr>
          <p:cNvPr id="16" name="テキスト ボックス 15">
            <a:extLst>
              <a:ext uri="{FF2B5EF4-FFF2-40B4-BE49-F238E27FC236}">
                <a16:creationId xmlns:a16="http://schemas.microsoft.com/office/drawing/2014/main" id="{C43F8E94-C7DA-AA85-727F-951304F18B8E}"/>
              </a:ext>
            </a:extLst>
          </p:cNvPr>
          <p:cNvSpPr txBox="1"/>
          <p:nvPr/>
        </p:nvSpPr>
        <p:spPr>
          <a:xfrm>
            <a:off x="5607104" y="1489931"/>
            <a:ext cx="2392155" cy="623248"/>
          </a:xfrm>
          <a:prstGeom prst="rect">
            <a:avLst/>
          </a:prstGeom>
          <a:noFill/>
        </p:spPr>
        <p:txBody>
          <a:bodyPr wrap="square" rtlCol="0">
            <a:spAutoFit/>
          </a:bodyPr>
          <a:lstStyle/>
          <a:p>
            <a:r>
              <a:rPr lang="ja-JP" altLang="en-US" sz="1200" dirty="0"/>
              <a:t>★</a:t>
            </a:r>
            <a:r>
              <a:rPr lang="ja-JP" altLang="en-US" sz="1200" b="1" dirty="0"/>
              <a:t>順立装置工程</a:t>
            </a:r>
            <a:br>
              <a:rPr lang="en-US" altLang="ja-JP" sz="1200" dirty="0"/>
            </a:br>
            <a:r>
              <a:rPr lang="ja-JP" altLang="en-US" sz="1200" dirty="0"/>
              <a:t>　の在庫適正化</a:t>
            </a:r>
            <a:endParaRPr lang="en-US" altLang="ja-JP" sz="1200" dirty="0"/>
          </a:p>
          <a:p>
            <a:r>
              <a:rPr kumimoji="1" lang="ja-JP" altLang="en-US" sz="1050" b="1" dirty="0"/>
              <a:t>　⇒</a:t>
            </a:r>
            <a:r>
              <a:rPr lang="en-US" altLang="ja-JP" sz="1050" b="1" dirty="0">
                <a:solidFill>
                  <a:srgbClr val="FF0000"/>
                </a:solidFill>
              </a:rPr>
              <a:t>T154</a:t>
            </a:r>
            <a:r>
              <a:rPr lang="ja-JP" altLang="en-US" sz="1050" b="1" dirty="0">
                <a:solidFill>
                  <a:srgbClr val="FF0000"/>
                </a:solidFill>
              </a:rPr>
              <a:t>も</a:t>
            </a:r>
            <a:r>
              <a:rPr kumimoji="1" lang="ja-JP" altLang="en-US" sz="1050" b="1" dirty="0">
                <a:solidFill>
                  <a:srgbClr val="FF0000"/>
                </a:solidFill>
              </a:rPr>
              <a:t>活用</a:t>
            </a:r>
            <a:endParaRPr kumimoji="1" lang="ja-JP" altLang="en-US" sz="1200" b="1" dirty="0">
              <a:solidFill>
                <a:srgbClr val="FF0000"/>
              </a:solidFill>
            </a:endParaRPr>
          </a:p>
        </p:txBody>
      </p:sp>
      <p:sp>
        <p:nvSpPr>
          <p:cNvPr id="17" name="テキスト ボックス 16">
            <a:extLst>
              <a:ext uri="{FF2B5EF4-FFF2-40B4-BE49-F238E27FC236}">
                <a16:creationId xmlns:a16="http://schemas.microsoft.com/office/drawing/2014/main" id="{5B9E255D-0583-FDE2-5F0D-0CC12F8553C1}"/>
              </a:ext>
            </a:extLst>
          </p:cNvPr>
          <p:cNvSpPr txBox="1"/>
          <p:nvPr/>
        </p:nvSpPr>
        <p:spPr>
          <a:xfrm>
            <a:off x="2292267" y="5487963"/>
            <a:ext cx="1519184" cy="577081"/>
          </a:xfrm>
          <a:prstGeom prst="rect">
            <a:avLst/>
          </a:prstGeom>
          <a:noFill/>
        </p:spPr>
        <p:txBody>
          <a:bodyPr wrap="square" rtlCol="0">
            <a:spAutoFit/>
          </a:bodyPr>
          <a:lstStyle/>
          <a:p>
            <a:r>
              <a:rPr kumimoji="1" lang="ja-JP" altLang="en-US" sz="1050" dirty="0"/>
              <a:t>★コード＆マニュアル提供できてい状態</a:t>
            </a:r>
            <a:br>
              <a:rPr kumimoji="1" lang="en-US" altLang="ja-JP" sz="1050" dirty="0"/>
            </a:br>
            <a:r>
              <a:rPr kumimoji="1" lang="ja-JP" altLang="en-US" sz="1050" dirty="0"/>
              <a:t>（</a:t>
            </a:r>
            <a:r>
              <a:rPr kumimoji="1" lang="en-US" altLang="ja-JP" sz="1050" dirty="0"/>
              <a:t>α</a:t>
            </a:r>
            <a:r>
              <a:rPr kumimoji="1" lang="ja-JP" altLang="en-US" sz="1050" dirty="0"/>
              <a:t>版）</a:t>
            </a:r>
          </a:p>
        </p:txBody>
      </p:sp>
      <p:sp>
        <p:nvSpPr>
          <p:cNvPr id="19" name="テキスト ボックス 18">
            <a:extLst>
              <a:ext uri="{FF2B5EF4-FFF2-40B4-BE49-F238E27FC236}">
                <a16:creationId xmlns:a16="http://schemas.microsoft.com/office/drawing/2014/main" id="{EFF5358A-08B7-162F-7AC8-B5B98E05B2E7}"/>
              </a:ext>
            </a:extLst>
          </p:cNvPr>
          <p:cNvSpPr txBox="1"/>
          <p:nvPr/>
        </p:nvSpPr>
        <p:spPr>
          <a:xfrm>
            <a:off x="2502146" y="3676076"/>
            <a:ext cx="1781818" cy="415498"/>
          </a:xfrm>
          <a:prstGeom prst="rect">
            <a:avLst/>
          </a:prstGeom>
          <a:noFill/>
        </p:spPr>
        <p:txBody>
          <a:bodyPr wrap="square" rtlCol="0">
            <a:spAutoFit/>
          </a:bodyPr>
          <a:lstStyle/>
          <a:p>
            <a:r>
              <a:rPr kumimoji="1" lang="ja-JP" altLang="en-US" sz="1050" dirty="0"/>
              <a:t>★</a:t>
            </a:r>
            <a:r>
              <a:rPr kumimoji="1" lang="en-US" altLang="ja-JP" sz="1050" dirty="0"/>
              <a:t>AI</a:t>
            </a:r>
            <a:r>
              <a:rPr lang="ja-JP" altLang="en-US" sz="1050" dirty="0"/>
              <a:t>在庫適正化</a:t>
            </a:r>
            <a:endParaRPr lang="en-US" altLang="ja-JP" sz="1050" dirty="0"/>
          </a:p>
          <a:p>
            <a:r>
              <a:rPr kumimoji="1" lang="ja-JP" altLang="en-US" sz="1050" dirty="0"/>
              <a:t>のトライできている状態</a:t>
            </a:r>
          </a:p>
        </p:txBody>
      </p:sp>
      <p:sp>
        <p:nvSpPr>
          <p:cNvPr id="21" name="テキスト ボックス 20">
            <a:extLst>
              <a:ext uri="{FF2B5EF4-FFF2-40B4-BE49-F238E27FC236}">
                <a16:creationId xmlns:a16="http://schemas.microsoft.com/office/drawing/2014/main" id="{D857DFC1-E88B-848D-8C4C-8A7F5D1813B5}"/>
              </a:ext>
            </a:extLst>
          </p:cNvPr>
          <p:cNvSpPr txBox="1"/>
          <p:nvPr/>
        </p:nvSpPr>
        <p:spPr>
          <a:xfrm>
            <a:off x="3798921" y="4329638"/>
            <a:ext cx="1624534" cy="761747"/>
          </a:xfrm>
          <a:prstGeom prst="rect">
            <a:avLst/>
          </a:prstGeom>
          <a:noFill/>
        </p:spPr>
        <p:txBody>
          <a:bodyPr wrap="square" rtlCol="0">
            <a:spAutoFit/>
          </a:bodyPr>
          <a:lstStyle/>
          <a:p>
            <a:r>
              <a:rPr kumimoji="1" lang="ja-JP" altLang="en-US" sz="1050" dirty="0">
                <a:solidFill>
                  <a:srgbClr val="FF0000"/>
                </a:solidFill>
              </a:rPr>
              <a:t>★</a:t>
            </a:r>
            <a:r>
              <a:rPr kumimoji="1" lang="en-US" altLang="ja-JP" sz="1050" dirty="0">
                <a:solidFill>
                  <a:srgbClr val="FF0000"/>
                </a:solidFill>
              </a:rPr>
              <a:t>AI</a:t>
            </a:r>
            <a:r>
              <a:rPr lang="ja-JP" altLang="en-US" sz="1050" dirty="0">
                <a:solidFill>
                  <a:srgbClr val="FF0000"/>
                </a:solidFill>
              </a:rPr>
              <a:t>在庫適正化</a:t>
            </a:r>
            <a:endParaRPr lang="en-US" altLang="ja-JP" sz="1050" dirty="0">
              <a:solidFill>
                <a:srgbClr val="FF0000"/>
              </a:solidFill>
            </a:endParaRPr>
          </a:p>
          <a:p>
            <a:r>
              <a:rPr kumimoji="1" lang="ja-JP" altLang="en-US" sz="1050" dirty="0">
                <a:solidFill>
                  <a:srgbClr val="FF0000"/>
                </a:solidFill>
              </a:rPr>
              <a:t>　実現可否判断</a:t>
            </a:r>
            <a:br>
              <a:rPr kumimoji="1" lang="en-US" altLang="ja-JP" sz="1050" dirty="0">
                <a:solidFill>
                  <a:srgbClr val="FF0000"/>
                </a:solidFill>
              </a:rPr>
            </a:br>
            <a:r>
              <a:rPr kumimoji="1" lang="ja-JP" altLang="en-US" sz="1050" dirty="0">
                <a:solidFill>
                  <a:srgbClr val="FF0000"/>
                </a:solidFill>
              </a:rPr>
              <a:t>　できている状態</a:t>
            </a:r>
            <a:br>
              <a:rPr kumimoji="1" lang="en-US" altLang="ja-JP" sz="1050" dirty="0">
                <a:solidFill>
                  <a:srgbClr val="FF0000"/>
                </a:solidFill>
              </a:rPr>
            </a:br>
            <a:r>
              <a:rPr kumimoji="1" lang="ja-JP" altLang="en-US" sz="1050" dirty="0">
                <a:solidFill>
                  <a:srgbClr val="FF0000"/>
                </a:solidFill>
              </a:rPr>
              <a:t>　（課題洗い出し）</a:t>
            </a:r>
          </a:p>
        </p:txBody>
      </p:sp>
      <p:sp>
        <p:nvSpPr>
          <p:cNvPr id="24" name="テキスト ボックス 23">
            <a:extLst>
              <a:ext uri="{FF2B5EF4-FFF2-40B4-BE49-F238E27FC236}">
                <a16:creationId xmlns:a16="http://schemas.microsoft.com/office/drawing/2014/main" id="{D66790A9-1B8D-20EA-3D48-135BB5A83D9F}"/>
              </a:ext>
            </a:extLst>
          </p:cNvPr>
          <p:cNvSpPr txBox="1"/>
          <p:nvPr/>
        </p:nvSpPr>
        <p:spPr>
          <a:xfrm>
            <a:off x="1219349" y="1568173"/>
            <a:ext cx="1117451" cy="461665"/>
          </a:xfrm>
          <a:prstGeom prst="rect">
            <a:avLst/>
          </a:prstGeom>
          <a:noFill/>
          <a:ln>
            <a:solidFill>
              <a:schemeClr val="tx1"/>
            </a:solidFill>
          </a:ln>
        </p:spPr>
        <p:txBody>
          <a:bodyPr wrap="square" rtlCol="0">
            <a:spAutoFit/>
          </a:bodyPr>
          <a:lstStyle/>
          <a:p>
            <a:r>
              <a:rPr lang="ja-JP" altLang="en-US" sz="1200" dirty="0"/>
              <a:t>安城第１工場</a:t>
            </a:r>
            <a:r>
              <a:rPr lang="en-US" altLang="ja-JP" sz="1200" dirty="0"/>
              <a:t>(T403)</a:t>
            </a:r>
            <a:endParaRPr kumimoji="1" lang="ja-JP" altLang="en-US" sz="1200" dirty="0"/>
          </a:p>
        </p:txBody>
      </p:sp>
      <p:sp>
        <p:nvSpPr>
          <p:cNvPr id="25" name="テキスト ボックス 24">
            <a:extLst>
              <a:ext uri="{FF2B5EF4-FFF2-40B4-BE49-F238E27FC236}">
                <a16:creationId xmlns:a16="http://schemas.microsoft.com/office/drawing/2014/main" id="{C0F9009E-3932-A852-7B45-3F689D436AB9}"/>
              </a:ext>
            </a:extLst>
          </p:cNvPr>
          <p:cNvSpPr txBox="1"/>
          <p:nvPr/>
        </p:nvSpPr>
        <p:spPr>
          <a:xfrm>
            <a:off x="1219349" y="2157199"/>
            <a:ext cx="1117451" cy="461665"/>
          </a:xfrm>
          <a:prstGeom prst="rect">
            <a:avLst/>
          </a:prstGeom>
          <a:noFill/>
          <a:ln>
            <a:solidFill>
              <a:schemeClr val="tx1"/>
            </a:solidFill>
          </a:ln>
        </p:spPr>
        <p:txBody>
          <a:bodyPr wrap="square" rtlCol="0">
            <a:spAutoFit/>
          </a:bodyPr>
          <a:lstStyle/>
          <a:p>
            <a:r>
              <a:rPr lang="ja-JP" altLang="en-US" sz="1200" dirty="0"/>
              <a:t>安城第２工場</a:t>
            </a:r>
            <a:br>
              <a:rPr lang="en-US" altLang="ja-JP" sz="1200" dirty="0"/>
            </a:br>
            <a:r>
              <a:rPr lang="en-US" altLang="ja-JP" sz="1200" dirty="0"/>
              <a:t>(T447)</a:t>
            </a:r>
            <a:endParaRPr kumimoji="1" lang="ja-JP" altLang="en-US" sz="1200" dirty="0"/>
          </a:p>
        </p:txBody>
      </p:sp>
      <p:sp>
        <p:nvSpPr>
          <p:cNvPr id="26" name="テキスト ボックス 25">
            <a:extLst>
              <a:ext uri="{FF2B5EF4-FFF2-40B4-BE49-F238E27FC236}">
                <a16:creationId xmlns:a16="http://schemas.microsoft.com/office/drawing/2014/main" id="{5EEE0683-83EC-0C53-D56E-27B95432CAF4}"/>
              </a:ext>
            </a:extLst>
          </p:cNvPr>
          <p:cNvSpPr txBox="1"/>
          <p:nvPr/>
        </p:nvSpPr>
        <p:spPr>
          <a:xfrm>
            <a:off x="1219349" y="2742689"/>
            <a:ext cx="1117451" cy="461665"/>
          </a:xfrm>
          <a:prstGeom prst="rect">
            <a:avLst/>
          </a:prstGeom>
          <a:noFill/>
          <a:ln>
            <a:solidFill>
              <a:schemeClr val="tx1"/>
            </a:solidFill>
          </a:ln>
        </p:spPr>
        <p:txBody>
          <a:bodyPr wrap="square" rtlCol="0">
            <a:spAutoFit/>
          </a:bodyPr>
          <a:lstStyle/>
          <a:p>
            <a:r>
              <a:rPr lang="ja-JP" altLang="en-US" sz="1200" dirty="0"/>
              <a:t>〇〇工場</a:t>
            </a:r>
            <a:br>
              <a:rPr lang="en-US" altLang="ja-JP" sz="1200" dirty="0"/>
            </a:br>
            <a:r>
              <a:rPr lang="en-US" altLang="ja-JP" sz="1200" dirty="0"/>
              <a:t>…</a:t>
            </a:r>
          </a:p>
        </p:txBody>
      </p:sp>
      <p:sp>
        <p:nvSpPr>
          <p:cNvPr id="27" name="テキスト ボックス 26">
            <a:extLst>
              <a:ext uri="{FF2B5EF4-FFF2-40B4-BE49-F238E27FC236}">
                <a16:creationId xmlns:a16="http://schemas.microsoft.com/office/drawing/2014/main" id="{9449E601-09FE-5ED5-F65A-363704C74EAB}"/>
              </a:ext>
            </a:extLst>
          </p:cNvPr>
          <p:cNvSpPr txBox="1"/>
          <p:nvPr/>
        </p:nvSpPr>
        <p:spPr>
          <a:xfrm>
            <a:off x="5951751" y="2106399"/>
            <a:ext cx="2268151" cy="623248"/>
          </a:xfrm>
          <a:prstGeom prst="rect">
            <a:avLst/>
          </a:prstGeom>
          <a:noFill/>
        </p:spPr>
        <p:txBody>
          <a:bodyPr wrap="square" rtlCol="0">
            <a:spAutoFit/>
          </a:bodyPr>
          <a:lstStyle/>
          <a:p>
            <a:r>
              <a:rPr lang="ja-JP" altLang="en-US" sz="1200" dirty="0"/>
              <a:t>★</a:t>
            </a:r>
            <a:r>
              <a:rPr lang="ja-JP" altLang="en-US" sz="1200" b="1" dirty="0"/>
              <a:t>順立装置工程</a:t>
            </a:r>
            <a:r>
              <a:rPr lang="ja-JP" altLang="en-US" sz="1200" dirty="0"/>
              <a:t>の</a:t>
            </a:r>
            <a:br>
              <a:rPr lang="en-US" altLang="ja-JP" sz="1200" dirty="0"/>
            </a:br>
            <a:r>
              <a:rPr lang="ja-JP" altLang="en-US" sz="1200" dirty="0"/>
              <a:t>　在庫適正化</a:t>
            </a:r>
            <a:endParaRPr lang="en-US" altLang="ja-JP" sz="1200" dirty="0"/>
          </a:p>
          <a:p>
            <a:r>
              <a:rPr kumimoji="1" lang="ja-JP" altLang="en-US" sz="1000" dirty="0"/>
              <a:t>　</a:t>
            </a:r>
            <a:r>
              <a:rPr kumimoji="1" lang="ja-JP" altLang="en-US" sz="1050" dirty="0"/>
              <a:t>⇒</a:t>
            </a:r>
            <a:r>
              <a:rPr lang="en-US" altLang="ja-JP" sz="1050" dirty="0">
                <a:solidFill>
                  <a:srgbClr val="FF0000"/>
                </a:solidFill>
              </a:rPr>
              <a:t>’</a:t>
            </a:r>
            <a:r>
              <a:rPr kumimoji="1" lang="en-US" altLang="ja-JP" sz="1050" b="1" dirty="0">
                <a:solidFill>
                  <a:srgbClr val="FF0000"/>
                </a:solidFill>
              </a:rPr>
              <a:t>24/10</a:t>
            </a:r>
            <a:r>
              <a:rPr lang="ja-JP" altLang="en-US" sz="1050" b="1" dirty="0">
                <a:solidFill>
                  <a:srgbClr val="FF0000"/>
                </a:solidFill>
              </a:rPr>
              <a:t> </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000" b="1" dirty="0">
              <a:solidFill>
                <a:srgbClr val="FF0000"/>
              </a:solidFill>
            </a:endParaRPr>
          </a:p>
        </p:txBody>
      </p:sp>
      <p:sp>
        <p:nvSpPr>
          <p:cNvPr id="29" name="矢印: 五方向 28">
            <a:extLst>
              <a:ext uri="{FF2B5EF4-FFF2-40B4-BE49-F238E27FC236}">
                <a16:creationId xmlns:a16="http://schemas.microsoft.com/office/drawing/2014/main" id="{D96BEA35-03CE-410C-8707-F6B105706328}"/>
              </a:ext>
            </a:extLst>
          </p:cNvPr>
          <p:cNvSpPr/>
          <p:nvPr/>
        </p:nvSpPr>
        <p:spPr>
          <a:xfrm>
            <a:off x="3830407" y="5322867"/>
            <a:ext cx="441873" cy="58534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sp>
        <p:nvSpPr>
          <p:cNvPr id="39" name="テキスト ボックス 38">
            <a:extLst>
              <a:ext uri="{FF2B5EF4-FFF2-40B4-BE49-F238E27FC236}">
                <a16:creationId xmlns:a16="http://schemas.microsoft.com/office/drawing/2014/main" id="{1D3D98A0-8750-6EE9-C780-88F258BB4C7B}"/>
              </a:ext>
            </a:extLst>
          </p:cNvPr>
          <p:cNvSpPr txBox="1"/>
          <p:nvPr/>
        </p:nvSpPr>
        <p:spPr>
          <a:xfrm>
            <a:off x="10505428" y="1493755"/>
            <a:ext cx="1455230" cy="623248"/>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br>
              <a:rPr lang="en-US" altLang="ja-JP" sz="1200" dirty="0"/>
            </a:br>
            <a:r>
              <a:rPr lang="ja-JP" altLang="en-US" sz="1200" dirty="0"/>
              <a:t>　在庫適正化</a:t>
            </a:r>
            <a:endParaRPr lang="en-US" altLang="ja-JP" sz="1200" dirty="0"/>
          </a:p>
          <a:p>
            <a:r>
              <a:rPr kumimoji="1" lang="ja-JP" altLang="en-US" sz="1050" b="1" dirty="0"/>
              <a:t>　⇒</a:t>
            </a:r>
            <a:r>
              <a:rPr lang="en-US" altLang="ja-JP" sz="1050" b="1" dirty="0">
                <a:solidFill>
                  <a:srgbClr val="FF0000"/>
                </a:solidFill>
              </a:rPr>
              <a:t>T154</a:t>
            </a:r>
            <a:r>
              <a:rPr lang="ja-JP" altLang="en-US" sz="1050" b="1" dirty="0">
                <a:solidFill>
                  <a:srgbClr val="FF0000"/>
                </a:solidFill>
              </a:rPr>
              <a:t>も活用</a:t>
            </a:r>
            <a:endParaRPr kumimoji="1" lang="ja-JP" altLang="en-US" sz="1050" dirty="0"/>
          </a:p>
        </p:txBody>
      </p:sp>
      <p:sp>
        <p:nvSpPr>
          <p:cNvPr id="43" name="テキスト ボックス 42">
            <a:extLst>
              <a:ext uri="{FF2B5EF4-FFF2-40B4-BE49-F238E27FC236}">
                <a16:creationId xmlns:a16="http://schemas.microsoft.com/office/drawing/2014/main" id="{FEF8E534-20BB-135F-8D1B-5E6D6FD89FA9}"/>
              </a:ext>
            </a:extLst>
          </p:cNvPr>
          <p:cNvSpPr txBox="1"/>
          <p:nvPr/>
        </p:nvSpPr>
        <p:spPr>
          <a:xfrm>
            <a:off x="10596664" y="2106399"/>
            <a:ext cx="1893796" cy="623248"/>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br>
              <a:rPr lang="en-US" altLang="ja-JP" sz="1200" dirty="0"/>
            </a:br>
            <a:r>
              <a:rPr lang="ja-JP" altLang="en-US" sz="1200" dirty="0"/>
              <a:t>　在庫適正化</a:t>
            </a:r>
            <a:endParaRPr lang="en-US" altLang="ja-JP" sz="1200" dirty="0"/>
          </a:p>
          <a:p>
            <a:r>
              <a:rPr kumimoji="1" lang="ja-JP" altLang="en-US" sz="1050" dirty="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p>
        </p:txBody>
      </p:sp>
      <p:sp>
        <p:nvSpPr>
          <p:cNvPr id="45" name="テキスト ボックス 44">
            <a:extLst>
              <a:ext uri="{FF2B5EF4-FFF2-40B4-BE49-F238E27FC236}">
                <a16:creationId xmlns:a16="http://schemas.microsoft.com/office/drawing/2014/main" id="{7B153F6A-8223-BD9B-DFAC-62CE9DFFB838}"/>
              </a:ext>
            </a:extLst>
          </p:cNvPr>
          <p:cNvSpPr txBox="1"/>
          <p:nvPr/>
        </p:nvSpPr>
        <p:spPr>
          <a:xfrm>
            <a:off x="8249142" y="2123543"/>
            <a:ext cx="1916018"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br>
              <a:rPr lang="en-US" altLang="ja-JP" sz="1200" dirty="0"/>
            </a:br>
            <a:r>
              <a:rPr lang="ja-JP" altLang="en-US" sz="1200" dirty="0"/>
              <a:t>　在庫適正化</a:t>
            </a:r>
            <a:endParaRPr lang="en-US" altLang="ja-JP" sz="1200" dirty="0"/>
          </a:p>
          <a:p>
            <a:r>
              <a:rPr kumimoji="1" lang="ja-JP" altLang="en-US" sz="1050" dirty="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200" b="1" dirty="0">
              <a:solidFill>
                <a:srgbClr val="FF0000"/>
              </a:solidFill>
            </a:endParaRPr>
          </a:p>
        </p:txBody>
      </p:sp>
      <p:sp>
        <p:nvSpPr>
          <p:cNvPr id="52" name="テキスト ボックス 51">
            <a:extLst>
              <a:ext uri="{FF2B5EF4-FFF2-40B4-BE49-F238E27FC236}">
                <a16:creationId xmlns:a16="http://schemas.microsoft.com/office/drawing/2014/main" id="{0C146434-4028-C511-4C58-1FC9ECEB0F5D}"/>
              </a:ext>
            </a:extLst>
          </p:cNvPr>
          <p:cNvSpPr txBox="1"/>
          <p:nvPr/>
        </p:nvSpPr>
        <p:spPr>
          <a:xfrm>
            <a:off x="4184797" y="5267609"/>
            <a:ext cx="2007723" cy="415498"/>
          </a:xfrm>
          <a:prstGeom prst="rect">
            <a:avLst/>
          </a:prstGeom>
          <a:noFill/>
        </p:spPr>
        <p:txBody>
          <a:bodyPr wrap="square" rtlCol="0">
            <a:spAutoFit/>
          </a:bodyPr>
          <a:lstStyle/>
          <a:p>
            <a:r>
              <a:rPr kumimoji="1" lang="ja-JP" altLang="en-US" sz="1050" dirty="0"/>
              <a:t>★コード＆マニュアル</a:t>
            </a:r>
            <a:br>
              <a:rPr kumimoji="1" lang="en-US" altLang="ja-JP" sz="1050" dirty="0"/>
            </a:br>
            <a:r>
              <a:rPr kumimoji="1" lang="ja-JP" altLang="en-US" sz="1050" dirty="0"/>
              <a:t>　提供できてい状態（</a:t>
            </a:r>
            <a:r>
              <a:rPr lang="en-US" altLang="ja-JP" sz="1050" dirty="0"/>
              <a:t>α+</a:t>
            </a:r>
            <a:r>
              <a:rPr kumimoji="1" lang="ja-JP" altLang="en-US" sz="1050" dirty="0"/>
              <a:t>版）</a:t>
            </a:r>
          </a:p>
        </p:txBody>
      </p:sp>
      <p:sp>
        <p:nvSpPr>
          <p:cNvPr id="58" name="矢印: 五方向 57">
            <a:extLst>
              <a:ext uri="{FF2B5EF4-FFF2-40B4-BE49-F238E27FC236}">
                <a16:creationId xmlns:a16="http://schemas.microsoft.com/office/drawing/2014/main" id="{B6B3B50E-8D29-06A5-0510-4684CC070351}"/>
              </a:ext>
            </a:extLst>
          </p:cNvPr>
          <p:cNvSpPr/>
          <p:nvPr/>
        </p:nvSpPr>
        <p:spPr>
          <a:xfrm>
            <a:off x="2640670" y="4195554"/>
            <a:ext cx="1151575" cy="60560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sp>
        <p:nvSpPr>
          <p:cNvPr id="60" name="テキスト ボックス 59">
            <a:extLst>
              <a:ext uri="{FF2B5EF4-FFF2-40B4-BE49-F238E27FC236}">
                <a16:creationId xmlns:a16="http://schemas.microsoft.com/office/drawing/2014/main" id="{C121C5B7-5765-E2B8-F341-C45A66C75718}"/>
              </a:ext>
            </a:extLst>
          </p:cNvPr>
          <p:cNvSpPr txBox="1"/>
          <p:nvPr/>
        </p:nvSpPr>
        <p:spPr>
          <a:xfrm>
            <a:off x="4190337" y="3418035"/>
            <a:ext cx="1483682" cy="577081"/>
          </a:xfrm>
          <a:prstGeom prst="rect">
            <a:avLst/>
          </a:prstGeom>
          <a:noFill/>
        </p:spPr>
        <p:txBody>
          <a:bodyPr wrap="square" rtlCol="0">
            <a:spAutoFit/>
          </a:bodyPr>
          <a:lstStyle/>
          <a:p>
            <a:r>
              <a:rPr kumimoji="1" lang="en-US" altLang="ja-JP" sz="1050" dirty="0"/>
              <a:t>★AI</a:t>
            </a:r>
            <a:r>
              <a:rPr lang="ja-JP" altLang="en-US" sz="1050" dirty="0"/>
              <a:t>在庫適正化</a:t>
            </a:r>
            <a:endParaRPr lang="en-US" altLang="ja-JP" sz="1050" dirty="0"/>
          </a:p>
          <a:p>
            <a:r>
              <a:rPr kumimoji="1" lang="ja-JP" altLang="en-US" sz="1050" dirty="0"/>
              <a:t>できる状態</a:t>
            </a:r>
            <a:endParaRPr kumimoji="1" lang="en-US" altLang="ja-JP" sz="1050" dirty="0"/>
          </a:p>
          <a:p>
            <a:r>
              <a:rPr kumimoji="1" lang="ja-JP" altLang="en-US" sz="1050" dirty="0"/>
              <a:t>　（</a:t>
            </a:r>
            <a:r>
              <a:rPr kumimoji="1" lang="en-US" altLang="ja-JP" sz="1050" dirty="0"/>
              <a:t>for</a:t>
            </a:r>
            <a:r>
              <a:rPr kumimoji="1" lang="ja-JP" altLang="en-US" sz="1050" dirty="0"/>
              <a:t>試験運用）</a:t>
            </a:r>
          </a:p>
        </p:txBody>
      </p:sp>
      <p:sp>
        <p:nvSpPr>
          <p:cNvPr id="78" name="矢印: 五方向 77">
            <a:extLst>
              <a:ext uri="{FF2B5EF4-FFF2-40B4-BE49-F238E27FC236}">
                <a16:creationId xmlns:a16="http://schemas.microsoft.com/office/drawing/2014/main" id="{54188150-56FD-3F60-7A50-1BCF7D84E9CD}"/>
              </a:ext>
            </a:extLst>
          </p:cNvPr>
          <p:cNvSpPr/>
          <p:nvPr/>
        </p:nvSpPr>
        <p:spPr>
          <a:xfrm>
            <a:off x="4421824" y="1528031"/>
            <a:ext cx="123542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87" name="矢印: 五方向 86">
            <a:extLst>
              <a:ext uri="{FF2B5EF4-FFF2-40B4-BE49-F238E27FC236}">
                <a16:creationId xmlns:a16="http://schemas.microsoft.com/office/drawing/2014/main" id="{DD3A389F-2135-547D-97CE-82E147B18A55}"/>
              </a:ext>
            </a:extLst>
          </p:cNvPr>
          <p:cNvSpPr/>
          <p:nvPr/>
        </p:nvSpPr>
        <p:spPr>
          <a:xfrm>
            <a:off x="4862827" y="5982982"/>
            <a:ext cx="856072" cy="4889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アプリ化（</a:t>
            </a:r>
            <a:r>
              <a:rPr lang="en-US" altLang="ja-JP" sz="1200" dirty="0">
                <a:solidFill>
                  <a:schemeClr val="tx1"/>
                </a:solidFill>
              </a:rPr>
              <a:t>UI</a:t>
            </a:r>
            <a:r>
              <a:rPr lang="ja-JP" altLang="en-US" sz="1200" dirty="0">
                <a:solidFill>
                  <a:schemeClr val="tx1"/>
                </a:solidFill>
              </a:rPr>
              <a:t>）</a:t>
            </a:r>
            <a:endParaRPr kumimoji="1" lang="ja-JP" altLang="en-US" sz="1200" dirty="0">
              <a:solidFill>
                <a:schemeClr val="tx1"/>
              </a:solidFill>
            </a:endParaRPr>
          </a:p>
        </p:txBody>
      </p:sp>
      <p:sp>
        <p:nvSpPr>
          <p:cNvPr id="89" name="テキスト ボックス 88">
            <a:extLst>
              <a:ext uri="{FF2B5EF4-FFF2-40B4-BE49-F238E27FC236}">
                <a16:creationId xmlns:a16="http://schemas.microsoft.com/office/drawing/2014/main" id="{32B6B6F6-261E-C2E0-9A2B-EEBF2DC0C008}"/>
              </a:ext>
            </a:extLst>
          </p:cNvPr>
          <p:cNvSpPr txBox="1"/>
          <p:nvPr/>
        </p:nvSpPr>
        <p:spPr>
          <a:xfrm>
            <a:off x="5658741" y="5766368"/>
            <a:ext cx="1614496" cy="577081"/>
          </a:xfrm>
          <a:prstGeom prst="rect">
            <a:avLst/>
          </a:prstGeom>
          <a:noFill/>
        </p:spPr>
        <p:txBody>
          <a:bodyPr wrap="square" rtlCol="0">
            <a:spAutoFit/>
          </a:bodyPr>
          <a:lstStyle/>
          <a:p>
            <a:r>
              <a:rPr kumimoji="1" lang="ja-JP" altLang="en-US" sz="1050" dirty="0"/>
              <a:t>★</a:t>
            </a:r>
            <a:r>
              <a:rPr kumimoji="1" lang="en-US" altLang="ja-JP" sz="1050" dirty="0"/>
              <a:t>UI</a:t>
            </a:r>
            <a:r>
              <a:rPr kumimoji="1" lang="ja-JP" altLang="en-US" sz="1050" dirty="0"/>
              <a:t>含めて</a:t>
            </a:r>
            <a:br>
              <a:rPr kumimoji="1" lang="en-US" altLang="ja-JP" sz="1050" dirty="0"/>
            </a:br>
            <a:r>
              <a:rPr kumimoji="1" lang="en-US" altLang="ja-JP" sz="1050" dirty="0"/>
              <a:t>AI</a:t>
            </a:r>
            <a:r>
              <a:rPr kumimoji="1" lang="ja-JP" altLang="en-US" sz="1050" dirty="0"/>
              <a:t>在庫分析環境提供できてい状態（</a:t>
            </a:r>
            <a:r>
              <a:rPr lang="en-US" altLang="ja-JP" sz="1050" dirty="0"/>
              <a:t>α++</a:t>
            </a:r>
            <a:r>
              <a:rPr kumimoji="1" lang="ja-JP" altLang="en-US" sz="1050" dirty="0"/>
              <a:t>版）</a:t>
            </a:r>
          </a:p>
        </p:txBody>
      </p:sp>
      <p:cxnSp>
        <p:nvCxnSpPr>
          <p:cNvPr id="91" name="直線矢印コネクタ 90">
            <a:extLst>
              <a:ext uri="{FF2B5EF4-FFF2-40B4-BE49-F238E27FC236}">
                <a16:creationId xmlns:a16="http://schemas.microsoft.com/office/drawing/2014/main" id="{59EF2329-F4D4-D43A-AE56-4873D8F64E67}"/>
              </a:ext>
            </a:extLst>
          </p:cNvPr>
          <p:cNvCxnSpPr>
            <a:cxnSpLocks/>
            <a:stCxn id="122" idx="3"/>
          </p:cNvCxnSpPr>
          <p:nvPr/>
        </p:nvCxnSpPr>
        <p:spPr>
          <a:xfrm flipV="1">
            <a:off x="5702452" y="1712541"/>
            <a:ext cx="71892" cy="409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矢印: 五方向 101">
            <a:extLst>
              <a:ext uri="{FF2B5EF4-FFF2-40B4-BE49-F238E27FC236}">
                <a16:creationId xmlns:a16="http://schemas.microsoft.com/office/drawing/2014/main" id="{1031A7A2-9D57-698F-4C6C-B76FF380AEAB}"/>
              </a:ext>
            </a:extLst>
          </p:cNvPr>
          <p:cNvSpPr/>
          <p:nvPr/>
        </p:nvSpPr>
        <p:spPr>
          <a:xfrm>
            <a:off x="2659627" y="4922718"/>
            <a:ext cx="1139852" cy="4840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rgbClr val="FF0000"/>
                </a:solidFill>
              </a:rPr>
              <a:t>目指す姿</a:t>
            </a:r>
            <a:br>
              <a:rPr kumimoji="1" lang="en-US" altLang="ja-JP" sz="1200" dirty="0">
                <a:solidFill>
                  <a:srgbClr val="FF0000"/>
                </a:solidFill>
              </a:rPr>
            </a:br>
            <a:r>
              <a:rPr lang="en-US" altLang="ja-JP" sz="1200" dirty="0">
                <a:solidFill>
                  <a:srgbClr val="FF0000"/>
                </a:solidFill>
              </a:rPr>
              <a:t>(</a:t>
            </a:r>
            <a:r>
              <a:rPr kumimoji="1" lang="ja-JP" altLang="en-US" sz="1200" dirty="0">
                <a:solidFill>
                  <a:srgbClr val="FF0000"/>
                </a:solidFill>
              </a:rPr>
              <a:t>活用形</a:t>
            </a:r>
            <a:r>
              <a:rPr kumimoji="1" lang="en-US" altLang="ja-JP" sz="1200" dirty="0">
                <a:solidFill>
                  <a:srgbClr val="FF0000"/>
                </a:solidFill>
              </a:rPr>
              <a:t>)</a:t>
            </a:r>
            <a:r>
              <a:rPr kumimoji="1" lang="ja-JP" altLang="en-US" sz="1200" dirty="0">
                <a:solidFill>
                  <a:srgbClr val="FF0000"/>
                </a:solidFill>
              </a:rPr>
              <a:t>検討</a:t>
            </a:r>
          </a:p>
        </p:txBody>
      </p:sp>
      <p:cxnSp>
        <p:nvCxnSpPr>
          <p:cNvPr id="107" name="直線矢印コネクタ 106">
            <a:extLst>
              <a:ext uri="{FF2B5EF4-FFF2-40B4-BE49-F238E27FC236}">
                <a16:creationId xmlns:a16="http://schemas.microsoft.com/office/drawing/2014/main" id="{71D21FE3-C2A5-8D4F-E594-2D4D0A77C3EA}"/>
              </a:ext>
            </a:extLst>
          </p:cNvPr>
          <p:cNvCxnSpPr>
            <a:cxnSpLocks/>
          </p:cNvCxnSpPr>
          <p:nvPr/>
        </p:nvCxnSpPr>
        <p:spPr>
          <a:xfrm flipV="1">
            <a:off x="4263055" y="3961505"/>
            <a:ext cx="96731" cy="167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BD2CF682-A2A9-3A34-F176-38B3D20D103B}"/>
              </a:ext>
            </a:extLst>
          </p:cNvPr>
          <p:cNvCxnSpPr>
            <a:cxnSpLocks/>
          </p:cNvCxnSpPr>
          <p:nvPr/>
        </p:nvCxnSpPr>
        <p:spPr>
          <a:xfrm>
            <a:off x="1219349" y="21063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69F9FF5-3C33-42AC-AFFA-F82E06217E34}"/>
              </a:ext>
            </a:extLst>
          </p:cNvPr>
          <p:cNvCxnSpPr>
            <a:cxnSpLocks/>
          </p:cNvCxnSpPr>
          <p:nvPr/>
        </p:nvCxnSpPr>
        <p:spPr>
          <a:xfrm>
            <a:off x="1259988" y="26905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ED344B0C-97C3-5E8F-A31A-4E092D2CD640}"/>
              </a:ext>
            </a:extLst>
          </p:cNvPr>
          <p:cNvCxnSpPr>
            <a:cxnSpLocks/>
          </p:cNvCxnSpPr>
          <p:nvPr/>
        </p:nvCxnSpPr>
        <p:spPr>
          <a:xfrm flipV="1">
            <a:off x="4399642" y="2054310"/>
            <a:ext cx="28624" cy="138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矢印: 五方向 121">
            <a:extLst>
              <a:ext uri="{FF2B5EF4-FFF2-40B4-BE49-F238E27FC236}">
                <a16:creationId xmlns:a16="http://schemas.microsoft.com/office/drawing/2014/main" id="{DFCEEBE5-1C82-FD8E-6C8C-41A544AE4C08}"/>
              </a:ext>
            </a:extLst>
          </p:cNvPr>
          <p:cNvSpPr/>
          <p:nvPr/>
        </p:nvSpPr>
        <p:spPr>
          <a:xfrm>
            <a:off x="4846381" y="5658340"/>
            <a:ext cx="856071" cy="29712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cxnSp>
        <p:nvCxnSpPr>
          <p:cNvPr id="127" name="直線矢印コネクタ 126">
            <a:extLst>
              <a:ext uri="{FF2B5EF4-FFF2-40B4-BE49-F238E27FC236}">
                <a16:creationId xmlns:a16="http://schemas.microsoft.com/office/drawing/2014/main" id="{BF6D9426-74AA-E7C7-ABC2-A3AC1D570F96}"/>
              </a:ext>
            </a:extLst>
          </p:cNvPr>
          <p:cNvCxnSpPr>
            <a:cxnSpLocks/>
            <a:stCxn id="78" idx="3"/>
            <a:endCxn id="122" idx="0"/>
          </p:cNvCxnSpPr>
          <p:nvPr/>
        </p:nvCxnSpPr>
        <p:spPr>
          <a:xfrm flipH="1">
            <a:off x="5237526" y="1791171"/>
            <a:ext cx="419718" cy="386716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9" name="直線矢印コネクタ 1218">
            <a:extLst>
              <a:ext uri="{FF2B5EF4-FFF2-40B4-BE49-F238E27FC236}">
                <a16:creationId xmlns:a16="http://schemas.microsoft.com/office/drawing/2014/main" id="{C7FEF4BB-8205-E33C-58AA-4ADB07E72B3A}"/>
              </a:ext>
            </a:extLst>
          </p:cNvPr>
          <p:cNvCxnSpPr>
            <a:cxnSpLocks/>
          </p:cNvCxnSpPr>
          <p:nvPr/>
        </p:nvCxnSpPr>
        <p:spPr>
          <a:xfrm flipV="1">
            <a:off x="5907893" y="2319092"/>
            <a:ext cx="194117" cy="3471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0" name="矢印: 五方向 1229">
            <a:extLst>
              <a:ext uri="{FF2B5EF4-FFF2-40B4-BE49-F238E27FC236}">
                <a16:creationId xmlns:a16="http://schemas.microsoft.com/office/drawing/2014/main" id="{7252EAB1-8D11-0F2A-AAE0-AD6A7AD6FFF1}"/>
              </a:ext>
            </a:extLst>
          </p:cNvPr>
          <p:cNvSpPr/>
          <p:nvPr/>
        </p:nvSpPr>
        <p:spPr>
          <a:xfrm>
            <a:off x="7730188" y="1522200"/>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31" name="テキスト ボックス 1230">
            <a:extLst>
              <a:ext uri="{FF2B5EF4-FFF2-40B4-BE49-F238E27FC236}">
                <a16:creationId xmlns:a16="http://schemas.microsoft.com/office/drawing/2014/main" id="{59DCA037-C78F-92ED-754B-9095CD5436F4}"/>
              </a:ext>
            </a:extLst>
          </p:cNvPr>
          <p:cNvSpPr txBox="1"/>
          <p:nvPr/>
        </p:nvSpPr>
        <p:spPr>
          <a:xfrm>
            <a:off x="6716639" y="5186817"/>
            <a:ext cx="1519184" cy="577081"/>
          </a:xfrm>
          <a:prstGeom prst="rect">
            <a:avLst/>
          </a:prstGeom>
          <a:noFill/>
        </p:spPr>
        <p:txBody>
          <a:bodyPr wrap="square" rtlCol="0">
            <a:spAutoFit/>
          </a:bodyPr>
          <a:lstStyle/>
          <a:p>
            <a:r>
              <a:rPr kumimoji="1" lang="ja-JP" altLang="en-US" sz="1050" dirty="0"/>
              <a:t>★コード＆マニュアル提供できてい状態</a:t>
            </a:r>
            <a:br>
              <a:rPr kumimoji="1" lang="en-US" altLang="ja-JP" sz="1050" dirty="0"/>
            </a:br>
            <a:r>
              <a:rPr kumimoji="1" lang="ja-JP" altLang="en-US" sz="1050" dirty="0"/>
              <a:t>（</a:t>
            </a:r>
            <a:r>
              <a:rPr lang="en-US" altLang="ja-JP" sz="1050" dirty="0"/>
              <a:t>β</a:t>
            </a:r>
            <a:r>
              <a:rPr kumimoji="1" lang="ja-JP" altLang="en-US" sz="1050" dirty="0"/>
              <a:t>版）</a:t>
            </a:r>
          </a:p>
        </p:txBody>
      </p:sp>
      <p:sp>
        <p:nvSpPr>
          <p:cNvPr id="1233" name="テキスト ボックス 1232">
            <a:extLst>
              <a:ext uri="{FF2B5EF4-FFF2-40B4-BE49-F238E27FC236}">
                <a16:creationId xmlns:a16="http://schemas.microsoft.com/office/drawing/2014/main" id="{2C63A368-D0F2-4BF2-9563-8C6F16D6ABC8}"/>
              </a:ext>
            </a:extLst>
          </p:cNvPr>
          <p:cNvSpPr txBox="1"/>
          <p:nvPr/>
        </p:nvSpPr>
        <p:spPr>
          <a:xfrm>
            <a:off x="8916991" y="5186817"/>
            <a:ext cx="1519184" cy="577081"/>
          </a:xfrm>
          <a:prstGeom prst="rect">
            <a:avLst/>
          </a:prstGeom>
          <a:noFill/>
        </p:spPr>
        <p:txBody>
          <a:bodyPr wrap="square" rtlCol="0">
            <a:spAutoFit/>
          </a:bodyPr>
          <a:lstStyle/>
          <a:p>
            <a:r>
              <a:rPr kumimoji="1" lang="ja-JP" altLang="en-US" sz="1050" dirty="0"/>
              <a:t>★コード＆マニュアル提供できてい状態</a:t>
            </a:r>
            <a:br>
              <a:rPr kumimoji="1" lang="en-US" altLang="ja-JP" sz="1050" dirty="0"/>
            </a:br>
            <a:r>
              <a:rPr kumimoji="1" lang="ja-JP" altLang="en-US" sz="1050" dirty="0"/>
              <a:t>（</a:t>
            </a:r>
            <a:r>
              <a:rPr kumimoji="1" lang="en-US" altLang="ja-JP" sz="1050" dirty="0"/>
              <a:t>γ</a:t>
            </a:r>
            <a:r>
              <a:rPr kumimoji="1" lang="ja-JP" altLang="en-US" sz="1050" dirty="0"/>
              <a:t>版）</a:t>
            </a:r>
          </a:p>
        </p:txBody>
      </p:sp>
      <p:sp>
        <p:nvSpPr>
          <p:cNvPr id="1235" name="矢印: 五方向 1234">
            <a:extLst>
              <a:ext uri="{FF2B5EF4-FFF2-40B4-BE49-F238E27FC236}">
                <a16:creationId xmlns:a16="http://schemas.microsoft.com/office/drawing/2014/main" id="{1EA43245-7665-2CDE-A244-412022CD7AB2}"/>
              </a:ext>
            </a:extLst>
          </p:cNvPr>
          <p:cNvSpPr/>
          <p:nvPr/>
        </p:nvSpPr>
        <p:spPr>
          <a:xfrm>
            <a:off x="10088382" y="1548117"/>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43" name="矢印: 五方向 1242">
            <a:extLst>
              <a:ext uri="{FF2B5EF4-FFF2-40B4-BE49-F238E27FC236}">
                <a16:creationId xmlns:a16="http://schemas.microsoft.com/office/drawing/2014/main" id="{7EBAA505-8D0F-49B7-79CB-BD2DE8344CDE}"/>
              </a:ext>
            </a:extLst>
          </p:cNvPr>
          <p:cNvSpPr/>
          <p:nvPr/>
        </p:nvSpPr>
        <p:spPr>
          <a:xfrm>
            <a:off x="6157526" y="5265138"/>
            <a:ext cx="633490"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4" name="矢印: 五方向 1243">
            <a:extLst>
              <a:ext uri="{FF2B5EF4-FFF2-40B4-BE49-F238E27FC236}">
                <a16:creationId xmlns:a16="http://schemas.microsoft.com/office/drawing/2014/main" id="{85DB2E5B-1372-E09F-2710-CAF568060375}"/>
              </a:ext>
            </a:extLst>
          </p:cNvPr>
          <p:cNvSpPr/>
          <p:nvPr/>
        </p:nvSpPr>
        <p:spPr>
          <a:xfrm>
            <a:off x="8249142" y="5242802"/>
            <a:ext cx="752928"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6" name="矢印: 五方向 1245">
            <a:extLst>
              <a:ext uri="{FF2B5EF4-FFF2-40B4-BE49-F238E27FC236}">
                <a16:creationId xmlns:a16="http://schemas.microsoft.com/office/drawing/2014/main" id="{DD75AFF3-9912-2BF5-8931-2E9355D93D0E}"/>
              </a:ext>
            </a:extLst>
          </p:cNvPr>
          <p:cNvSpPr/>
          <p:nvPr/>
        </p:nvSpPr>
        <p:spPr>
          <a:xfrm>
            <a:off x="6899487" y="4013578"/>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47" name="直線矢印コネクタ 1246">
            <a:extLst>
              <a:ext uri="{FF2B5EF4-FFF2-40B4-BE49-F238E27FC236}">
                <a16:creationId xmlns:a16="http://schemas.microsoft.com/office/drawing/2014/main" id="{F180E60D-A22E-40DF-3E36-25506D1184F9}"/>
              </a:ext>
            </a:extLst>
          </p:cNvPr>
          <p:cNvCxnSpPr>
            <a:cxnSpLocks/>
            <a:endCxn id="1230" idx="2"/>
          </p:cNvCxnSpPr>
          <p:nvPr/>
        </p:nvCxnSpPr>
        <p:spPr>
          <a:xfrm flipV="1">
            <a:off x="7904529" y="2048479"/>
            <a:ext cx="50361" cy="224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2" name="直線矢印コネクタ 1251">
            <a:extLst>
              <a:ext uri="{FF2B5EF4-FFF2-40B4-BE49-F238E27FC236}">
                <a16:creationId xmlns:a16="http://schemas.microsoft.com/office/drawing/2014/main" id="{12474732-AEAF-0489-2ADD-6B5D3AB8A94E}"/>
              </a:ext>
            </a:extLst>
          </p:cNvPr>
          <p:cNvCxnSpPr>
            <a:cxnSpLocks/>
            <a:endCxn id="1246" idx="1"/>
          </p:cNvCxnSpPr>
          <p:nvPr/>
        </p:nvCxnSpPr>
        <p:spPr>
          <a:xfrm flipV="1">
            <a:off x="6858000" y="4316379"/>
            <a:ext cx="41487"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3" name="直線矢印コネクタ 1252">
            <a:extLst>
              <a:ext uri="{FF2B5EF4-FFF2-40B4-BE49-F238E27FC236}">
                <a16:creationId xmlns:a16="http://schemas.microsoft.com/office/drawing/2014/main" id="{12768A8D-290E-6DC5-1770-615247FF0E6D}"/>
              </a:ext>
            </a:extLst>
          </p:cNvPr>
          <p:cNvCxnSpPr>
            <a:cxnSpLocks/>
            <a:stCxn id="1254" idx="3"/>
          </p:cNvCxnSpPr>
          <p:nvPr/>
        </p:nvCxnSpPr>
        <p:spPr>
          <a:xfrm flipV="1">
            <a:off x="10046818" y="1811257"/>
            <a:ext cx="41564" cy="2498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4" name="矢印: 五方向 1253">
            <a:extLst>
              <a:ext uri="{FF2B5EF4-FFF2-40B4-BE49-F238E27FC236}">
                <a16:creationId xmlns:a16="http://schemas.microsoft.com/office/drawing/2014/main" id="{4AE31E18-554F-BDCF-A635-39B40C62A76C}"/>
              </a:ext>
            </a:extLst>
          </p:cNvPr>
          <p:cNvSpPr/>
          <p:nvPr/>
        </p:nvSpPr>
        <p:spPr>
          <a:xfrm>
            <a:off x="9036883" y="4006469"/>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56" name="直線矢印コネクタ 1255">
            <a:extLst>
              <a:ext uri="{FF2B5EF4-FFF2-40B4-BE49-F238E27FC236}">
                <a16:creationId xmlns:a16="http://schemas.microsoft.com/office/drawing/2014/main" id="{13B03F3D-4B31-72DC-0612-5DC618CED13B}"/>
              </a:ext>
            </a:extLst>
          </p:cNvPr>
          <p:cNvCxnSpPr>
            <a:cxnSpLocks/>
          </p:cNvCxnSpPr>
          <p:nvPr/>
        </p:nvCxnSpPr>
        <p:spPr>
          <a:xfrm flipV="1">
            <a:off x="9033300" y="4340122"/>
            <a:ext cx="6926"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コネクタ: カギ線 5">
            <a:extLst>
              <a:ext uri="{FF2B5EF4-FFF2-40B4-BE49-F238E27FC236}">
                <a16:creationId xmlns:a16="http://schemas.microsoft.com/office/drawing/2014/main" id="{E91AC04B-29A6-420C-860F-9C0325AC8311}"/>
              </a:ext>
            </a:extLst>
          </p:cNvPr>
          <p:cNvCxnSpPr>
            <a:cxnSpLocks/>
            <a:stCxn id="17" idx="1"/>
            <a:endCxn id="19" idx="1"/>
          </p:cNvCxnSpPr>
          <p:nvPr/>
        </p:nvCxnSpPr>
        <p:spPr>
          <a:xfrm rot="10800000" flipH="1">
            <a:off x="2292266" y="3883826"/>
            <a:ext cx="209879" cy="1892679"/>
          </a:xfrm>
          <a:prstGeom prst="bentConnector3">
            <a:avLst>
              <a:gd name="adj1" fmla="val -1089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コネクタ: カギ線 58">
            <a:extLst>
              <a:ext uri="{FF2B5EF4-FFF2-40B4-BE49-F238E27FC236}">
                <a16:creationId xmlns:a16="http://schemas.microsoft.com/office/drawing/2014/main" id="{0A47AFE5-4E96-4905-B289-5997ABEAEC62}"/>
              </a:ext>
            </a:extLst>
          </p:cNvPr>
          <p:cNvCxnSpPr>
            <a:cxnSpLocks/>
            <a:stCxn id="58" idx="3"/>
            <a:endCxn id="17" idx="3"/>
          </p:cNvCxnSpPr>
          <p:nvPr/>
        </p:nvCxnSpPr>
        <p:spPr>
          <a:xfrm>
            <a:off x="3792245" y="4498355"/>
            <a:ext cx="19206" cy="1278149"/>
          </a:xfrm>
          <a:prstGeom prst="bentConnector3">
            <a:avLst>
              <a:gd name="adj1" fmla="val 155248"/>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矢印: 五方向 1245">
            <a:extLst>
              <a:ext uri="{FF2B5EF4-FFF2-40B4-BE49-F238E27FC236}">
                <a16:creationId xmlns:a16="http://schemas.microsoft.com/office/drawing/2014/main" id="{DD75AFF3-9912-2BF5-8931-2E9355D93D0E}"/>
              </a:ext>
            </a:extLst>
          </p:cNvPr>
          <p:cNvSpPr/>
          <p:nvPr/>
        </p:nvSpPr>
        <p:spPr>
          <a:xfrm>
            <a:off x="6909721" y="3142432"/>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データ収集準備</a:t>
            </a:r>
          </a:p>
        </p:txBody>
      </p:sp>
      <p:sp>
        <p:nvSpPr>
          <p:cNvPr id="64" name="テキスト ボックス 63">
            <a:extLst>
              <a:ext uri="{FF2B5EF4-FFF2-40B4-BE49-F238E27FC236}">
                <a16:creationId xmlns:a16="http://schemas.microsoft.com/office/drawing/2014/main" id="{D857DFC1-E88B-848D-8C4C-8A7F5D1813B5}"/>
              </a:ext>
            </a:extLst>
          </p:cNvPr>
          <p:cNvSpPr txBox="1"/>
          <p:nvPr/>
        </p:nvSpPr>
        <p:spPr>
          <a:xfrm>
            <a:off x="7922516" y="3183649"/>
            <a:ext cx="1624534" cy="577081"/>
          </a:xfrm>
          <a:prstGeom prst="rect">
            <a:avLst/>
          </a:prstGeom>
          <a:noFill/>
        </p:spPr>
        <p:txBody>
          <a:bodyPr wrap="square" rtlCol="0">
            <a:spAutoFit/>
          </a:bodyPr>
          <a:lstStyle/>
          <a:p>
            <a:r>
              <a:rPr kumimoji="1" lang="en-US" altLang="ja-JP" sz="1050" dirty="0">
                <a:solidFill>
                  <a:srgbClr val="333333"/>
                </a:solidFill>
              </a:rPr>
              <a:t>★</a:t>
            </a:r>
            <a:r>
              <a:rPr lang="ja-JP" altLang="en-US" sz="1050" dirty="0">
                <a:solidFill>
                  <a:srgbClr val="333333"/>
                </a:solidFill>
              </a:rPr>
              <a:t>順立装置以外の工程の入りと出も取れている</a:t>
            </a:r>
            <a:endParaRPr kumimoji="1" lang="en-US" altLang="ja-JP" sz="1050" dirty="0">
              <a:solidFill>
                <a:srgbClr val="333333"/>
              </a:solidFill>
            </a:endParaRPr>
          </a:p>
        </p:txBody>
      </p:sp>
      <p:graphicFrame>
        <p:nvGraphicFramePr>
          <p:cNvPr id="3" name="表 4">
            <a:extLst>
              <a:ext uri="{FF2B5EF4-FFF2-40B4-BE49-F238E27FC236}">
                <a16:creationId xmlns:a16="http://schemas.microsoft.com/office/drawing/2014/main" id="{B17EF2AB-0492-41D6-A533-CF072C19756B}"/>
              </a:ext>
            </a:extLst>
          </p:cNvPr>
          <p:cNvGraphicFramePr>
            <a:graphicFrameLocks noGrp="1"/>
          </p:cNvGraphicFramePr>
          <p:nvPr/>
        </p:nvGraphicFramePr>
        <p:xfrm>
          <a:off x="-2878070" y="-13252"/>
          <a:ext cx="2518609" cy="6857998"/>
        </p:xfrm>
        <a:graphic>
          <a:graphicData uri="http://schemas.openxmlformats.org/drawingml/2006/table">
            <a:tbl>
              <a:tblPr firstRow="1" bandRow="1">
                <a:tableStyleId>{5C22544A-7EE6-4342-B048-85BDC9FD1C3A}</a:tableStyleId>
              </a:tblPr>
              <a:tblGrid>
                <a:gridCol w="2518609">
                  <a:extLst>
                    <a:ext uri="{9D8B030D-6E8A-4147-A177-3AD203B41FA5}">
                      <a16:colId xmlns:a16="http://schemas.microsoft.com/office/drawing/2014/main" val="1878335236"/>
                    </a:ext>
                  </a:extLst>
                </a:gridCol>
              </a:tblGrid>
              <a:tr h="474383">
                <a:tc>
                  <a:txBody>
                    <a:bodyPr/>
                    <a:lstStyle/>
                    <a:p>
                      <a:r>
                        <a:rPr kumimoji="1" lang="ja-JP" altLang="en-US" dirty="0"/>
                        <a:t>現状、実態</a:t>
                      </a:r>
                      <a:endParaRPr kumimoji="1" lang="en-US" altLang="ja-JP" dirty="0"/>
                    </a:p>
                  </a:txBody>
                  <a:tcPr/>
                </a:tc>
                <a:extLst>
                  <a:ext uri="{0D108BD9-81ED-4DB2-BD59-A6C34878D82A}">
                    <a16:rowId xmlns:a16="http://schemas.microsoft.com/office/drawing/2014/main" val="1816142085"/>
                  </a:ext>
                </a:extLst>
              </a:tr>
              <a:tr h="6383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・（心理的な不安から）</a:t>
                      </a:r>
                      <a:r>
                        <a:rPr lang="ja-JP" altLang="en-US" dirty="0"/>
                        <a:t>各工程で在庫を持ってしまい、結果全体在庫が過剰になっている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・欠品が発生し、ライン停止や特車ロスが発生している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bl>
          </a:graphicData>
        </a:graphic>
      </p:graphicFrame>
      <p:graphicFrame>
        <p:nvGraphicFramePr>
          <p:cNvPr id="55" name="表 4">
            <a:extLst>
              <a:ext uri="{FF2B5EF4-FFF2-40B4-BE49-F238E27FC236}">
                <a16:creationId xmlns:a16="http://schemas.microsoft.com/office/drawing/2014/main" id="{5C6EDF07-CFD7-4467-8477-C4920F036D80}"/>
              </a:ext>
            </a:extLst>
          </p:cNvPr>
          <p:cNvGraphicFramePr>
            <a:graphicFrameLocks noGrp="1"/>
          </p:cNvGraphicFramePr>
          <p:nvPr/>
        </p:nvGraphicFramePr>
        <p:xfrm>
          <a:off x="0" y="-2288174"/>
          <a:ext cx="12158558" cy="2219177"/>
        </p:xfrm>
        <a:graphic>
          <a:graphicData uri="http://schemas.openxmlformats.org/drawingml/2006/table">
            <a:tbl>
              <a:tblPr firstRow="1" bandRow="1">
                <a:tableStyleId>{5C22544A-7EE6-4342-B048-85BDC9FD1C3A}</a:tableStyleId>
              </a:tblPr>
              <a:tblGrid>
                <a:gridCol w="5341336">
                  <a:extLst>
                    <a:ext uri="{9D8B030D-6E8A-4147-A177-3AD203B41FA5}">
                      <a16:colId xmlns:a16="http://schemas.microsoft.com/office/drawing/2014/main" val="1878335236"/>
                    </a:ext>
                  </a:extLst>
                </a:gridCol>
                <a:gridCol w="6817222">
                  <a:extLst>
                    <a:ext uri="{9D8B030D-6E8A-4147-A177-3AD203B41FA5}">
                      <a16:colId xmlns:a16="http://schemas.microsoft.com/office/drawing/2014/main" val="1999781853"/>
                    </a:ext>
                  </a:extLst>
                </a:gridCol>
              </a:tblGrid>
              <a:tr h="212404">
                <a:tc>
                  <a:txBody>
                    <a:bodyPr/>
                    <a:lstStyle/>
                    <a:p>
                      <a:r>
                        <a:rPr kumimoji="1" lang="ja-JP" altLang="en-US" dirty="0"/>
                        <a:t>課題</a:t>
                      </a:r>
                    </a:p>
                  </a:txBody>
                  <a:tcPr/>
                </a:tc>
                <a:tc>
                  <a:txBody>
                    <a:bodyPr/>
                    <a:lstStyle/>
                    <a:p>
                      <a:r>
                        <a:rPr kumimoji="1" lang="ja-JP" altLang="en-US" dirty="0"/>
                        <a:t>（分析開発で）実現したいこと</a:t>
                      </a:r>
                    </a:p>
                  </a:txBody>
                  <a:tcPr/>
                </a:tc>
                <a:extLst>
                  <a:ext uri="{0D108BD9-81ED-4DB2-BD59-A6C34878D82A}">
                    <a16:rowId xmlns:a16="http://schemas.microsoft.com/office/drawing/2014/main" val="1816142085"/>
                  </a:ext>
                </a:extLst>
              </a:tr>
              <a:tr h="4159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Lv1. </a:t>
                      </a:r>
                      <a:r>
                        <a:rPr lang="ja-JP" altLang="en-US" sz="1800" dirty="0"/>
                        <a:t>在庫の基準や指標を定義・明確化すること</a:t>
                      </a:r>
                      <a:endParaRPr kumimoji="1" lang="ja-JP" alt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正常</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or</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異常の判断がつくこと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r h="573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Lv2.</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a:t>
                      </a:r>
                      <a:r>
                        <a:rPr lang="ja-JP" altLang="en-US" sz="1800" dirty="0"/>
                        <a:t>基準に対して在庫が異常になっている、なる、なりそうなときに気づけるようにすること</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正常</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or</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異常でアラートが出ること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2286470403"/>
                  </a:ext>
                </a:extLst>
              </a:tr>
              <a:tr h="573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Lv3.</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異常に対して対策を打てるようになること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異常の原因が分かること</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2589562036"/>
                  </a:ext>
                </a:extLst>
              </a:tr>
            </a:tbl>
          </a:graphicData>
        </a:graphic>
      </p:graphicFrame>
      <p:graphicFrame>
        <p:nvGraphicFramePr>
          <p:cNvPr id="62" name="表 4">
            <a:extLst>
              <a:ext uri="{FF2B5EF4-FFF2-40B4-BE49-F238E27FC236}">
                <a16:creationId xmlns:a16="http://schemas.microsoft.com/office/drawing/2014/main" id="{DBDDED80-7978-4C7B-95B0-7AE910046B75}"/>
              </a:ext>
            </a:extLst>
          </p:cNvPr>
          <p:cNvGraphicFramePr>
            <a:graphicFrameLocks noGrp="1"/>
          </p:cNvGraphicFramePr>
          <p:nvPr/>
        </p:nvGraphicFramePr>
        <p:xfrm>
          <a:off x="12718373" y="-11899"/>
          <a:ext cx="4546044" cy="6857998"/>
        </p:xfrm>
        <a:graphic>
          <a:graphicData uri="http://schemas.openxmlformats.org/drawingml/2006/table">
            <a:tbl>
              <a:tblPr firstRow="1" bandRow="1">
                <a:tableStyleId>{5C22544A-7EE6-4342-B048-85BDC9FD1C3A}</a:tableStyleId>
              </a:tblPr>
              <a:tblGrid>
                <a:gridCol w="2062152">
                  <a:extLst>
                    <a:ext uri="{9D8B030D-6E8A-4147-A177-3AD203B41FA5}">
                      <a16:colId xmlns:a16="http://schemas.microsoft.com/office/drawing/2014/main" val="1878335236"/>
                    </a:ext>
                  </a:extLst>
                </a:gridCol>
                <a:gridCol w="2483892">
                  <a:extLst>
                    <a:ext uri="{9D8B030D-6E8A-4147-A177-3AD203B41FA5}">
                      <a16:colId xmlns:a16="http://schemas.microsoft.com/office/drawing/2014/main" val="1361259256"/>
                    </a:ext>
                  </a:extLst>
                </a:gridCol>
              </a:tblGrid>
              <a:tr h="474383">
                <a:tc>
                  <a:txBody>
                    <a:bodyPr/>
                    <a:lstStyle/>
                    <a:p>
                      <a:r>
                        <a:rPr kumimoji="1" lang="ja-JP" altLang="en-US" dirty="0"/>
                        <a:t>あるべき姿</a:t>
                      </a:r>
                      <a:endParaRPr kumimoji="1" lang="en-US" altLang="ja-JP" dirty="0"/>
                    </a:p>
                  </a:txBody>
                  <a:tcPr/>
                </a:tc>
                <a:tc>
                  <a:txBody>
                    <a:bodyPr/>
                    <a:lstStyle/>
                    <a:p>
                      <a:r>
                        <a:rPr kumimoji="1" lang="ja-JP" altLang="en-US" dirty="0"/>
                        <a:t>期待効果</a:t>
                      </a:r>
                      <a:endParaRPr kumimoji="1" lang="en-US" altLang="ja-JP" dirty="0"/>
                    </a:p>
                  </a:txBody>
                  <a:tcPr/>
                </a:tc>
                <a:extLst>
                  <a:ext uri="{0D108BD9-81ED-4DB2-BD59-A6C34878D82A}">
                    <a16:rowId xmlns:a16="http://schemas.microsoft.com/office/drawing/2014/main" val="1816142085"/>
                  </a:ext>
                </a:extLst>
              </a:tr>
              <a:tr h="6383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・各工程で適正な在庫を抱えている</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構想）</a:t>
                      </a:r>
                      <a:r>
                        <a:rPr lang="ja-JP" altLang="en-US" dirty="0"/>
                        <a:t>工場にコントロール室（物流に限らず情報を集約して指示を出す司令部みたいなところ）を構築し、指示を出すことで在庫適正化を実現</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■在庫適正化</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・箱数減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・非生産スペース減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・人員減</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■欠品レス</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6,168,000</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円</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年（</a:t>
                      </a: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T403</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333333"/>
                          </a:solidFill>
                          <a:effectLst/>
                          <a:uLnTx/>
                          <a:uFillTx/>
                          <a:latin typeface="+mn-lt"/>
                          <a:ea typeface="+mn-ea"/>
                          <a:cs typeface="+mn-cs"/>
                        </a:rPr>
                        <a:t>×</a:t>
                      </a:r>
                      <a:r>
                        <a:rPr kumimoji="1" lang="ja-JP" altLang="en-US" sz="1800" b="0" i="0" u="none" strike="noStrike" kern="1200" cap="none" spc="0" normalizeH="0" baseline="0" noProof="0" dirty="0">
                          <a:ln>
                            <a:noFill/>
                          </a:ln>
                          <a:solidFill>
                            <a:srgbClr val="333333"/>
                          </a:solidFill>
                          <a:effectLst/>
                          <a:uLnTx/>
                          <a:uFillTx/>
                          <a:latin typeface="+mn-lt"/>
                          <a:ea typeface="+mn-ea"/>
                          <a:cs typeface="+mn-cs"/>
                        </a:rPr>
                        <a:t>　各工場、工程</a:t>
                      </a:r>
                      <a:endParaRPr kumimoji="1" lang="en-US" altLang="ja-JP" sz="1800" b="0" i="0" u="none" strike="noStrike" kern="1200" cap="none" spc="0" normalizeH="0" baseline="0" noProof="0" dirty="0">
                        <a:ln>
                          <a:noFill/>
                        </a:ln>
                        <a:solidFill>
                          <a:srgbClr val="333333"/>
                        </a:solidFill>
                        <a:effectLst/>
                        <a:uLnTx/>
                        <a:uFillTx/>
                        <a:latin typeface="+mn-lt"/>
                        <a:ea typeface="+mn-ea"/>
                        <a:cs typeface="+mn-cs"/>
                      </a:endParaRPr>
                    </a:p>
                  </a:txBody>
                  <a:tcPr/>
                </a:tc>
                <a:extLst>
                  <a:ext uri="{0D108BD9-81ED-4DB2-BD59-A6C34878D82A}">
                    <a16:rowId xmlns:a16="http://schemas.microsoft.com/office/drawing/2014/main" val="1427391813"/>
                  </a:ext>
                </a:extLst>
              </a:tr>
            </a:tbl>
          </a:graphicData>
        </a:graphic>
      </p:graphicFrame>
      <p:sp>
        <p:nvSpPr>
          <p:cNvPr id="11" name="二等辺三角形 10">
            <a:extLst>
              <a:ext uri="{FF2B5EF4-FFF2-40B4-BE49-F238E27FC236}">
                <a16:creationId xmlns:a16="http://schemas.microsoft.com/office/drawing/2014/main" id="{C786EE63-D7E4-4C1A-B8DA-D325A30D4F0C}"/>
              </a:ext>
            </a:extLst>
          </p:cNvPr>
          <p:cNvSpPr/>
          <p:nvPr/>
        </p:nvSpPr>
        <p:spPr>
          <a:xfrm rot="5400000">
            <a:off x="-790112" y="3295385"/>
            <a:ext cx="1482072" cy="2853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二等辺三角形 64">
            <a:extLst>
              <a:ext uri="{FF2B5EF4-FFF2-40B4-BE49-F238E27FC236}">
                <a16:creationId xmlns:a16="http://schemas.microsoft.com/office/drawing/2014/main" id="{7F277203-E885-405F-817C-6D209DD1FBA7}"/>
              </a:ext>
            </a:extLst>
          </p:cNvPr>
          <p:cNvSpPr/>
          <p:nvPr/>
        </p:nvSpPr>
        <p:spPr>
          <a:xfrm rot="5400000">
            <a:off x="11713952" y="3445991"/>
            <a:ext cx="1482072" cy="2853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6" name="図 65">
            <a:extLst>
              <a:ext uri="{FF2B5EF4-FFF2-40B4-BE49-F238E27FC236}">
                <a16:creationId xmlns:a16="http://schemas.microsoft.com/office/drawing/2014/main" id="{D440978B-8A0D-4538-A49C-AA8A246E98FA}"/>
              </a:ext>
            </a:extLst>
          </p:cNvPr>
          <p:cNvPicPr>
            <a:picLocks noChangeAspect="1"/>
          </p:cNvPicPr>
          <p:nvPr/>
        </p:nvPicPr>
        <p:blipFill>
          <a:blip r:embed="rId3"/>
          <a:stretch>
            <a:fillRect/>
          </a:stretch>
        </p:blipFill>
        <p:spPr>
          <a:xfrm>
            <a:off x="9147906" y="-1285012"/>
            <a:ext cx="1154154" cy="624811"/>
          </a:xfrm>
          <a:prstGeom prst="rect">
            <a:avLst/>
          </a:prstGeom>
        </p:spPr>
      </p:pic>
      <p:pic>
        <p:nvPicPr>
          <p:cNvPr id="67" name="図 66">
            <a:extLst>
              <a:ext uri="{FF2B5EF4-FFF2-40B4-BE49-F238E27FC236}">
                <a16:creationId xmlns:a16="http://schemas.microsoft.com/office/drawing/2014/main" id="{92FE228B-023F-4E4A-9A38-1C938BD6F2E4}"/>
              </a:ext>
            </a:extLst>
          </p:cNvPr>
          <p:cNvPicPr>
            <a:picLocks noChangeAspect="1"/>
          </p:cNvPicPr>
          <p:nvPr/>
        </p:nvPicPr>
        <p:blipFill>
          <a:blip r:embed="rId4"/>
          <a:stretch>
            <a:fillRect/>
          </a:stretch>
        </p:blipFill>
        <p:spPr>
          <a:xfrm>
            <a:off x="9140173" y="-643514"/>
            <a:ext cx="1154154" cy="648237"/>
          </a:xfrm>
          <a:prstGeom prst="rect">
            <a:avLst/>
          </a:prstGeom>
        </p:spPr>
      </p:pic>
      <p:sp>
        <p:nvSpPr>
          <p:cNvPr id="13" name="吹き出し: 角を丸めた四角形 12">
            <a:extLst>
              <a:ext uri="{FF2B5EF4-FFF2-40B4-BE49-F238E27FC236}">
                <a16:creationId xmlns:a16="http://schemas.microsoft.com/office/drawing/2014/main" id="{360B0C4F-82BF-4D54-9B5C-8633853DEF19}"/>
              </a:ext>
            </a:extLst>
          </p:cNvPr>
          <p:cNvSpPr/>
          <p:nvPr/>
        </p:nvSpPr>
        <p:spPr>
          <a:xfrm>
            <a:off x="684826" y="4513606"/>
            <a:ext cx="1737719" cy="617068"/>
          </a:xfrm>
          <a:prstGeom prst="wedgeRoundRectCallout">
            <a:avLst>
              <a:gd name="adj1" fmla="val 65343"/>
              <a:gd name="adj2" fmla="val 396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t>今後のアクションプランも具体化</a:t>
            </a:r>
            <a:endParaRPr kumimoji="1" lang="ja-JP" altLang="en-US" sz="1200" dirty="0"/>
          </a:p>
        </p:txBody>
      </p:sp>
      <p:sp>
        <p:nvSpPr>
          <p:cNvPr id="18" name="正方形/長方形 17">
            <a:extLst>
              <a:ext uri="{FF2B5EF4-FFF2-40B4-BE49-F238E27FC236}">
                <a16:creationId xmlns:a16="http://schemas.microsoft.com/office/drawing/2014/main" id="{9FD43FB7-3664-4728-9064-112B830BFFAB}"/>
              </a:ext>
            </a:extLst>
          </p:cNvPr>
          <p:cNvSpPr/>
          <p:nvPr/>
        </p:nvSpPr>
        <p:spPr>
          <a:xfrm>
            <a:off x="-20320" y="-665955"/>
            <a:ext cx="12158558" cy="56745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6C5FCE65-4C60-4CE3-84EE-74B8BD3A7FA4}"/>
              </a:ext>
            </a:extLst>
          </p:cNvPr>
          <p:cNvCxnSpPr/>
          <p:nvPr/>
        </p:nvCxnSpPr>
        <p:spPr>
          <a:xfrm>
            <a:off x="532263" y="-57383"/>
            <a:ext cx="0" cy="905307"/>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1C3469D5-674E-4239-82B7-554E3FA13FF0}"/>
              </a:ext>
            </a:extLst>
          </p:cNvPr>
          <p:cNvSpPr txBox="1"/>
          <p:nvPr/>
        </p:nvSpPr>
        <p:spPr>
          <a:xfrm>
            <a:off x="-33716" y="204065"/>
            <a:ext cx="711358" cy="369332"/>
          </a:xfrm>
          <a:prstGeom prst="rect">
            <a:avLst/>
          </a:prstGeom>
          <a:noFill/>
        </p:spPr>
        <p:txBody>
          <a:bodyPr wrap="square">
            <a:spAutoFit/>
          </a:bodyPr>
          <a:lstStyle/>
          <a:p>
            <a:r>
              <a:rPr kumimoji="1" lang="ja-JP" altLang="en-US" sz="1800"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着手</a:t>
            </a:r>
          </a:p>
        </p:txBody>
      </p:sp>
      <p:sp>
        <p:nvSpPr>
          <p:cNvPr id="34" name="正方形/長方形 33">
            <a:extLst>
              <a:ext uri="{FF2B5EF4-FFF2-40B4-BE49-F238E27FC236}">
                <a16:creationId xmlns:a16="http://schemas.microsoft.com/office/drawing/2014/main" id="{A883DD03-C49A-4E03-9E26-580EBAABB131}"/>
              </a:ext>
            </a:extLst>
          </p:cNvPr>
          <p:cNvSpPr/>
          <p:nvPr/>
        </p:nvSpPr>
        <p:spPr>
          <a:xfrm>
            <a:off x="-2878070" y="-2169994"/>
            <a:ext cx="2518609" cy="192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協議用</a:t>
            </a:r>
          </a:p>
        </p:txBody>
      </p:sp>
      <p:sp>
        <p:nvSpPr>
          <p:cNvPr id="81" name="吹き出し: 角を丸めた四角形 80">
            <a:extLst>
              <a:ext uri="{FF2B5EF4-FFF2-40B4-BE49-F238E27FC236}">
                <a16:creationId xmlns:a16="http://schemas.microsoft.com/office/drawing/2014/main" id="{FA17B87E-AD7C-465A-9107-54A7CC51CA1E}"/>
              </a:ext>
            </a:extLst>
          </p:cNvPr>
          <p:cNvSpPr/>
          <p:nvPr/>
        </p:nvSpPr>
        <p:spPr>
          <a:xfrm>
            <a:off x="12745110" y="-897436"/>
            <a:ext cx="1737719" cy="617068"/>
          </a:xfrm>
          <a:prstGeom prst="wedgeRoundRectCallout">
            <a:avLst>
              <a:gd name="adj1" fmla="val 51991"/>
              <a:gd name="adj2" fmla="val 750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t>203X</a:t>
            </a:r>
            <a:r>
              <a:rPr kumimoji="1" lang="ja-JP" altLang="en-US" sz="1200" dirty="0"/>
              <a:t>年度？</a:t>
            </a:r>
          </a:p>
        </p:txBody>
      </p:sp>
      <p:sp>
        <p:nvSpPr>
          <p:cNvPr id="36" name="テキスト ボックス 35">
            <a:extLst>
              <a:ext uri="{FF2B5EF4-FFF2-40B4-BE49-F238E27FC236}">
                <a16:creationId xmlns:a16="http://schemas.microsoft.com/office/drawing/2014/main" id="{18927B91-F060-4D49-8116-F46657E822E2}"/>
              </a:ext>
            </a:extLst>
          </p:cNvPr>
          <p:cNvSpPr txBox="1"/>
          <p:nvPr/>
        </p:nvSpPr>
        <p:spPr>
          <a:xfrm>
            <a:off x="557708" y="54891"/>
            <a:ext cx="6846746" cy="369332"/>
          </a:xfrm>
          <a:prstGeom prst="rect">
            <a:avLst/>
          </a:prstGeom>
          <a:noFill/>
        </p:spPr>
        <p:txBody>
          <a:bodyPr wrap="none" rtlCol="0">
            <a:spAutoFit/>
          </a:bodyPr>
          <a:lstStyle/>
          <a:p>
            <a:r>
              <a:rPr kumimoji="1" lang="ja-JP" altLang="en-US" dirty="0"/>
              <a:t>はじめは工程を限定してトライ→最終的には工程スルーで実現？</a:t>
            </a:r>
            <a:endParaRPr kumimoji="1" lang="en-US" altLang="ja-JP" dirty="0"/>
          </a:p>
        </p:txBody>
      </p:sp>
      <p:pic>
        <p:nvPicPr>
          <p:cNvPr id="83" name="図 82">
            <a:extLst>
              <a:ext uri="{FF2B5EF4-FFF2-40B4-BE49-F238E27FC236}">
                <a16:creationId xmlns:a16="http://schemas.microsoft.com/office/drawing/2014/main" id="{1989ADEA-5FC9-4F37-9350-F18A29490454}"/>
              </a:ext>
            </a:extLst>
          </p:cNvPr>
          <p:cNvPicPr>
            <a:picLocks noChangeAspect="1"/>
          </p:cNvPicPr>
          <p:nvPr/>
        </p:nvPicPr>
        <p:blipFill>
          <a:blip r:embed="rId5"/>
          <a:stretch>
            <a:fillRect/>
          </a:stretch>
        </p:blipFill>
        <p:spPr>
          <a:xfrm>
            <a:off x="14772670" y="3511777"/>
            <a:ext cx="2374901" cy="1562663"/>
          </a:xfrm>
          <a:prstGeom prst="rect">
            <a:avLst/>
          </a:prstGeom>
        </p:spPr>
      </p:pic>
      <p:pic>
        <p:nvPicPr>
          <p:cNvPr id="84" name="図 83">
            <a:extLst>
              <a:ext uri="{FF2B5EF4-FFF2-40B4-BE49-F238E27FC236}">
                <a16:creationId xmlns:a16="http://schemas.microsoft.com/office/drawing/2014/main" id="{B7830EA5-563F-4629-8EC6-D4D60FAED378}"/>
              </a:ext>
            </a:extLst>
          </p:cNvPr>
          <p:cNvPicPr>
            <a:picLocks noChangeAspect="1"/>
          </p:cNvPicPr>
          <p:nvPr/>
        </p:nvPicPr>
        <p:blipFill>
          <a:blip r:embed="rId6"/>
          <a:stretch>
            <a:fillRect/>
          </a:stretch>
        </p:blipFill>
        <p:spPr>
          <a:xfrm>
            <a:off x="14798137" y="5406779"/>
            <a:ext cx="2374902" cy="1089434"/>
          </a:xfrm>
          <a:prstGeom prst="rect">
            <a:avLst/>
          </a:prstGeom>
        </p:spPr>
      </p:pic>
      <p:sp>
        <p:nvSpPr>
          <p:cNvPr id="85" name="吹き出し: 角を丸めた四角形 84">
            <a:extLst>
              <a:ext uri="{FF2B5EF4-FFF2-40B4-BE49-F238E27FC236}">
                <a16:creationId xmlns:a16="http://schemas.microsoft.com/office/drawing/2014/main" id="{62F8720C-D5B4-407D-85D1-9CE82A06D73A}"/>
              </a:ext>
            </a:extLst>
          </p:cNvPr>
          <p:cNvSpPr/>
          <p:nvPr/>
        </p:nvSpPr>
        <p:spPr>
          <a:xfrm>
            <a:off x="14798137" y="-936464"/>
            <a:ext cx="1737719" cy="617068"/>
          </a:xfrm>
          <a:prstGeom prst="wedgeRoundRectCallout">
            <a:avLst>
              <a:gd name="adj1" fmla="val 51991"/>
              <a:gd name="adj2" fmla="val 750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定量的な効果？</a:t>
            </a:r>
          </a:p>
        </p:txBody>
      </p:sp>
      <p:sp>
        <p:nvSpPr>
          <p:cNvPr id="10" name="テキスト ボックス 9">
            <a:extLst>
              <a:ext uri="{FF2B5EF4-FFF2-40B4-BE49-F238E27FC236}">
                <a16:creationId xmlns:a16="http://schemas.microsoft.com/office/drawing/2014/main" id="{98F2C1B5-BEE3-0303-0933-BE37CF7995FE}"/>
              </a:ext>
            </a:extLst>
          </p:cNvPr>
          <p:cNvSpPr txBox="1"/>
          <p:nvPr/>
        </p:nvSpPr>
        <p:spPr>
          <a:xfrm>
            <a:off x="10972651" y="2769097"/>
            <a:ext cx="1723439" cy="646331"/>
          </a:xfrm>
          <a:prstGeom prst="rect">
            <a:avLst/>
          </a:prstGeom>
          <a:solidFill>
            <a:schemeClr val="bg1"/>
          </a:solidFill>
        </p:spPr>
        <p:txBody>
          <a:bodyPr wrap="square" rtlCol="0">
            <a:spAutoFit/>
          </a:bodyPr>
          <a:lstStyle/>
          <a:p>
            <a:r>
              <a:rPr lang="en-US" altLang="ja-JP" sz="1200" dirty="0">
                <a:solidFill>
                  <a:srgbClr val="FF0000"/>
                </a:solidFill>
              </a:rPr>
              <a:t>★</a:t>
            </a:r>
            <a:r>
              <a:rPr lang="ja-JP" altLang="en-US" sz="1200" dirty="0">
                <a:solidFill>
                  <a:srgbClr val="FF0000"/>
                </a:solidFill>
              </a:rPr>
              <a:t>全工場で在庫適正化</a:t>
            </a:r>
            <a:endParaRPr lang="en-US" altLang="ja-JP" sz="1200" dirty="0">
              <a:solidFill>
                <a:srgbClr val="FF0000"/>
              </a:solidFill>
            </a:endParaRPr>
          </a:p>
          <a:p>
            <a:r>
              <a:rPr lang="ja-JP" altLang="en-US" sz="1200" dirty="0"/>
              <a:t>できている状態</a:t>
            </a:r>
            <a:br>
              <a:rPr lang="en-US" altLang="ja-JP" sz="1200" dirty="0"/>
            </a:br>
            <a:r>
              <a:rPr lang="ja-JP" altLang="en-US" sz="1200" dirty="0"/>
              <a:t>⇒在庫適正管理</a:t>
            </a:r>
            <a:endParaRPr kumimoji="1" lang="ja-JP" altLang="en-US" sz="1200" dirty="0"/>
          </a:p>
        </p:txBody>
      </p:sp>
      <p:sp>
        <p:nvSpPr>
          <p:cNvPr id="88" name="吹き出し: 角を丸めた四角形 87">
            <a:extLst>
              <a:ext uri="{FF2B5EF4-FFF2-40B4-BE49-F238E27FC236}">
                <a16:creationId xmlns:a16="http://schemas.microsoft.com/office/drawing/2014/main" id="{0AEA0582-CB0E-4C84-B363-50513168CDFE}"/>
              </a:ext>
            </a:extLst>
          </p:cNvPr>
          <p:cNvSpPr/>
          <p:nvPr/>
        </p:nvSpPr>
        <p:spPr>
          <a:xfrm>
            <a:off x="-33716" y="5685651"/>
            <a:ext cx="1737719" cy="1001256"/>
          </a:xfrm>
          <a:prstGeom prst="wedgeRoundRectCallout">
            <a:avLst>
              <a:gd name="adj1" fmla="val 99053"/>
              <a:gd name="adj2" fmla="val -915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田中さん忙しくて手が回っていない、、コードベースだと時間かかる、、</a:t>
            </a:r>
          </a:p>
        </p:txBody>
      </p:sp>
      <p:sp>
        <p:nvSpPr>
          <p:cNvPr id="90" name="吹き出し: 角を丸めた四角形 89">
            <a:extLst>
              <a:ext uri="{FF2B5EF4-FFF2-40B4-BE49-F238E27FC236}">
                <a16:creationId xmlns:a16="http://schemas.microsoft.com/office/drawing/2014/main" id="{1400414C-CB4C-4E84-A770-FF3A81AB080B}"/>
              </a:ext>
            </a:extLst>
          </p:cNvPr>
          <p:cNvSpPr/>
          <p:nvPr/>
        </p:nvSpPr>
        <p:spPr>
          <a:xfrm>
            <a:off x="4531610" y="2761584"/>
            <a:ext cx="2238866" cy="617068"/>
          </a:xfrm>
          <a:prstGeom prst="wedgeRoundRectCallout">
            <a:avLst>
              <a:gd name="adj1" fmla="val 20036"/>
              <a:gd name="adj2" fmla="val -899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号始からデータが取れるので、号始のタイミングではない</a:t>
            </a:r>
          </a:p>
        </p:txBody>
      </p:sp>
      <p:sp>
        <p:nvSpPr>
          <p:cNvPr id="69" name="テキスト ボックス 68">
            <a:extLst>
              <a:ext uri="{FF2B5EF4-FFF2-40B4-BE49-F238E27FC236}">
                <a16:creationId xmlns:a16="http://schemas.microsoft.com/office/drawing/2014/main" id="{2CA0DC75-BFBD-49A6-9ABA-CD0CE19151E0}"/>
              </a:ext>
            </a:extLst>
          </p:cNvPr>
          <p:cNvSpPr txBox="1"/>
          <p:nvPr/>
        </p:nvSpPr>
        <p:spPr>
          <a:xfrm>
            <a:off x="0" y="7000126"/>
            <a:ext cx="15190385" cy="646331"/>
          </a:xfrm>
          <a:prstGeom prst="rect">
            <a:avLst/>
          </a:prstGeom>
          <a:noFill/>
        </p:spPr>
        <p:txBody>
          <a:bodyPr wrap="square">
            <a:spAutoFit/>
          </a:bodyPr>
          <a:lstStyle/>
          <a:p>
            <a:r>
              <a:rPr lang="ja-JP" altLang="en-US" sz="1800" dirty="0">
                <a:solidFill>
                  <a:schemeClr val="accent6"/>
                </a:solidFill>
              </a:rPr>
              <a:t>前提①：在庫見える化ツールで可視化により、在庫適正管理できる（可視化後は人が判断</a:t>
            </a:r>
            <a:r>
              <a:rPr lang="en-US" altLang="ja-JP" sz="1800" dirty="0">
                <a:solidFill>
                  <a:schemeClr val="accent6"/>
                </a:solidFill>
              </a:rPr>
              <a:t>/</a:t>
            </a:r>
            <a:r>
              <a:rPr lang="ja-JP" altLang="en-US" sz="1800" dirty="0">
                <a:solidFill>
                  <a:schemeClr val="accent6"/>
                </a:solidFill>
              </a:rPr>
              <a:t>管理）</a:t>
            </a:r>
            <a:endParaRPr lang="en-US" altLang="ja-JP" sz="1800" dirty="0">
              <a:solidFill>
                <a:schemeClr val="accent6"/>
              </a:solidFill>
            </a:endParaRPr>
          </a:p>
          <a:p>
            <a:r>
              <a:rPr lang="ja-JP" altLang="en-US" sz="1800" dirty="0">
                <a:solidFill>
                  <a:schemeClr val="accent6"/>
                </a:solidFill>
              </a:rPr>
              <a:t>前提②：在庫見える化ツールで可視化することで欠品予測が可能（先を見越した真因＋次のアクション（行動）が明確となる</a:t>
            </a:r>
            <a:endParaRPr lang="ja-JP" altLang="en-US" dirty="0">
              <a:solidFill>
                <a:schemeClr val="accent6"/>
              </a:solidFill>
            </a:endParaRPr>
          </a:p>
        </p:txBody>
      </p:sp>
    </p:spTree>
    <p:extLst>
      <p:ext uri="{BB962C8B-B14F-4D97-AF65-F5344CB8AC3E}">
        <p14:creationId xmlns:p14="http://schemas.microsoft.com/office/powerpoint/2010/main" val="1537322962"/>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2541</TotalTime>
  <Words>2171</Words>
  <Application>Microsoft Office PowerPoint</Application>
  <PresentationFormat>ワイド画面</PresentationFormat>
  <Paragraphs>358</Paragraphs>
  <Slides>5</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4</vt:i4>
      </vt:variant>
      <vt:variant>
        <vt:lpstr>スライド タイトル</vt:lpstr>
      </vt:variant>
      <vt:variant>
        <vt:i4>5</vt:i4>
      </vt:variant>
    </vt:vector>
  </HeadingPairs>
  <TitlesOfParts>
    <vt:vector size="15" baseType="lpstr">
      <vt:lpstr>HGPｺﾞｼｯｸE</vt:lpstr>
      <vt:lpstr>ＭＳ Ｐゴシック</vt: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151</cp:revision>
  <dcterms:created xsi:type="dcterms:W3CDTF">2022-01-19T01:36:44Z</dcterms:created>
  <dcterms:modified xsi:type="dcterms:W3CDTF">2024-01-24T11:22:29Z</dcterms:modified>
</cp:coreProperties>
</file>