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9"/>
  </p:notesMasterIdLst>
  <p:sldIdLst>
    <p:sldId id="284" r:id="rId5"/>
    <p:sldId id="282" r:id="rId6"/>
    <p:sldId id="283" r:id="rId7"/>
    <p:sldId id="281"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124" d="100"/>
          <a:sy n="124" d="100"/>
        </p:scale>
        <p:origin x="6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2023/11/27</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27,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2023/11/27</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2023/11/27</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2023/11/27</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27,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November 27,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27,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2023/11/27</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November 27,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9E2F47-C45C-428E-8F84-CC44F674795D}"/>
              </a:ext>
            </a:extLst>
          </p:cNvPr>
          <p:cNvSpPr>
            <a:spLocks noGrp="1"/>
          </p:cNvSpPr>
          <p:nvPr>
            <p:ph type="body" sz="quarter" idx="18"/>
          </p:nvPr>
        </p:nvSpPr>
        <p:spPr/>
        <p:txBody>
          <a:bodyPr/>
          <a:lstStyle/>
          <a:p>
            <a:pPr marL="285750" indent="-285750">
              <a:buFont typeface="Arial" panose="020B0604020202020204" pitchFamily="34" charset="0"/>
              <a:buChar char="•"/>
            </a:pPr>
            <a:r>
              <a:rPr kumimoji="1" lang="ja-JP" altLang="en-US" sz="2400" b="0" dirty="0"/>
              <a:t>前回（</a:t>
            </a:r>
            <a:r>
              <a:rPr kumimoji="1" lang="en-US" altLang="ja-JP" sz="2400" b="0" dirty="0"/>
              <a:t>2023/11/24 </a:t>
            </a:r>
            <a:r>
              <a:rPr kumimoji="1" lang="ja-JP" altLang="en-US" sz="2400" b="0" dirty="0"/>
              <a:t>全体定例）お願いした</a:t>
            </a:r>
            <a:r>
              <a:rPr kumimoji="1" lang="en-US" altLang="ja-JP" sz="2400" b="0" dirty="0"/>
              <a:t>3</a:t>
            </a:r>
            <a:r>
              <a:rPr kumimoji="1" lang="ja-JP" altLang="en-US" sz="2400" b="0" dirty="0"/>
              <a:t>点の作業についての具体化</a:t>
            </a:r>
            <a:endParaRPr kumimoji="1" lang="en-US" altLang="ja-JP" sz="2400" b="0" dirty="0"/>
          </a:p>
          <a:p>
            <a:pPr marL="285750" indent="-285750">
              <a:buFont typeface="Arial" panose="020B0604020202020204" pitchFamily="34" charset="0"/>
              <a:buChar char="•"/>
            </a:pPr>
            <a:r>
              <a:rPr lang="ja-JP" altLang="en-US" sz="2400" b="0" dirty="0"/>
              <a:t>今後のスケジュールの具体化</a:t>
            </a:r>
            <a:endParaRPr kumimoji="1" lang="ja-JP" altLang="en-US" sz="2400" dirty="0"/>
          </a:p>
        </p:txBody>
      </p:sp>
      <p:sp>
        <p:nvSpPr>
          <p:cNvPr id="3" name="テキスト プレースホルダー 2">
            <a:extLst>
              <a:ext uri="{FF2B5EF4-FFF2-40B4-BE49-F238E27FC236}">
                <a16:creationId xmlns:a16="http://schemas.microsoft.com/office/drawing/2014/main" id="{E2C4983F-CE3F-4D50-AD16-FAB9BF2BC582}"/>
              </a:ext>
            </a:extLst>
          </p:cNvPr>
          <p:cNvSpPr>
            <a:spLocks noGrp="1"/>
          </p:cNvSpPr>
          <p:nvPr>
            <p:ph type="body" sz="quarter" idx="20"/>
          </p:nvPr>
        </p:nvSpPr>
        <p:spPr/>
        <p:txBody>
          <a:bodyPr/>
          <a:lstStyle/>
          <a:p>
            <a:r>
              <a:rPr kumimoji="1" lang="ja-JP" altLang="en-US" dirty="0"/>
              <a:t>本日の内容</a:t>
            </a:r>
          </a:p>
        </p:txBody>
      </p:sp>
      <p:sp>
        <p:nvSpPr>
          <p:cNvPr id="4" name="日付プレースホルダー 3">
            <a:extLst>
              <a:ext uri="{FF2B5EF4-FFF2-40B4-BE49-F238E27FC236}">
                <a16:creationId xmlns:a16="http://schemas.microsoft.com/office/drawing/2014/main" id="{A3D5A24F-7ECF-4287-B6D1-CCF3787CDCD1}"/>
              </a:ext>
            </a:extLst>
          </p:cNvPr>
          <p:cNvSpPr>
            <a:spLocks noGrp="1"/>
          </p:cNvSpPr>
          <p:nvPr>
            <p:ph type="dt" sz="half" idx="19"/>
          </p:nvPr>
        </p:nvSpPr>
        <p:spPr/>
        <p:txBody>
          <a:bodyPr/>
          <a:lstStyle/>
          <a:p>
            <a:fld id="{FCAFAC13-DB77-42F2-BE26-45BA5532FD50}" type="datetime4">
              <a:rPr lang="en-US" altLang="ja-JP" smtClean="0"/>
              <a:pPr/>
              <a:t>November 27, 2023</a:t>
            </a:fld>
            <a:endParaRPr lang="en-US" dirty="0"/>
          </a:p>
        </p:txBody>
      </p:sp>
    </p:spTree>
    <p:extLst>
      <p:ext uri="{BB962C8B-B14F-4D97-AF65-F5344CB8AC3E}">
        <p14:creationId xmlns:p14="http://schemas.microsoft.com/office/powerpoint/2010/main" val="398162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AE92BB-6E6C-47A6-9CA4-300760E2CB54}"/>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4FE5A034-F012-445A-9672-2271597807D9}"/>
              </a:ext>
            </a:extLst>
          </p:cNvPr>
          <p:cNvSpPr>
            <a:spLocks noGrp="1"/>
          </p:cNvSpPr>
          <p:nvPr>
            <p:ph type="body" sz="quarter" idx="20"/>
          </p:nvPr>
        </p:nvSpPr>
        <p:spPr>
          <a:xfrm>
            <a:off x="443076" y="277326"/>
            <a:ext cx="11341555" cy="351353"/>
          </a:xfrm>
        </p:spPr>
        <p:txBody>
          <a:bodyPr/>
          <a:lstStyle/>
          <a:p>
            <a:r>
              <a:rPr kumimoji="1" lang="ja-JP" altLang="en-US" sz="2400" dirty="0"/>
              <a:t>前回（</a:t>
            </a:r>
            <a:r>
              <a:rPr kumimoji="1" lang="en-US" altLang="ja-JP" sz="2400" dirty="0"/>
              <a:t>2023/11/24 </a:t>
            </a:r>
            <a:r>
              <a:rPr kumimoji="1" lang="ja-JP" altLang="en-US" sz="2400" dirty="0"/>
              <a:t>全体定例）お願いした</a:t>
            </a:r>
            <a:r>
              <a:rPr kumimoji="1" lang="en-US" altLang="ja-JP" sz="2400" dirty="0"/>
              <a:t>3</a:t>
            </a:r>
            <a:r>
              <a:rPr kumimoji="1" lang="ja-JP" altLang="en-US" sz="2400" dirty="0"/>
              <a:t>点の作業についての具体化</a:t>
            </a:r>
            <a:endParaRPr kumimoji="1" lang="en-US" altLang="ja-JP" sz="2400" dirty="0"/>
          </a:p>
        </p:txBody>
      </p:sp>
      <p:sp>
        <p:nvSpPr>
          <p:cNvPr id="4" name="日付プレースホルダー 3">
            <a:extLst>
              <a:ext uri="{FF2B5EF4-FFF2-40B4-BE49-F238E27FC236}">
                <a16:creationId xmlns:a16="http://schemas.microsoft.com/office/drawing/2014/main" id="{1897A1B7-F8FF-43F4-B94B-3961AEAFD8BE}"/>
              </a:ext>
            </a:extLst>
          </p:cNvPr>
          <p:cNvSpPr>
            <a:spLocks noGrp="1"/>
          </p:cNvSpPr>
          <p:nvPr>
            <p:ph type="dt" sz="half" idx="19"/>
          </p:nvPr>
        </p:nvSpPr>
        <p:spPr/>
        <p:txBody>
          <a:bodyPr/>
          <a:lstStyle/>
          <a:p>
            <a:fld id="{FCAFAC13-DB77-42F2-BE26-45BA5532FD50}" type="datetime4">
              <a:rPr lang="en-US" altLang="ja-JP" smtClean="0"/>
              <a:pPr/>
              <a:t>November 27, 2023</a:t>
            </a:fld>
            <a:endParaRPr lang="en-US" dirty="0"/>
          </a:p>
        </p:txBody>
      </p:sp>
      <p:graphicFrame>
        <p:nvGraphicFramePr>
          <p:cNvPr id="5" name="表 4">
            <a:extLst>
              <a:ext uri="{FF2B5EF4-FFF2-40B4-BE49-F238E27FC236}">
                <a16:creationId xmlns:a16="http://schemas.microsoft.com/office/drawing/2014/main" id="{C6DD56FA-44E1-4DD3-B83E-9800DDA53987}"/>
              </a:ext>
            </a:extLst>
          </p:cNvPr>
          <p:cNvGraphicFramePr>
            <a:graphicFrameLocks noGrp="1"/>
          </p:cNvGraphicFramePr>
          <p:nvPr>
            <p:extLst>
              <p:ext uri="{D42A27DB-BD31-4B8C-83A1-F6EECF244321}">
                <p14:modId xmlns:p14="http://schemas.microsoft.com/office/powerpoint/2010/main" val="752785804"/>
              </p:ext>
            </p:extLst>
          </p:nvPr>
        </p:nvGraphicFramePr>
        <p:xfrm>
          <a:off x="443076" y="767397"/>
          <a:ext cx="11341556" cy="5637600"/>
        </p:xfrm>
        <a:graphic>
          <a:graphicData uri="http://schemas.openxmlformats.org/drawingml/2006/table">
            <a:tbl>
              <a:tblPr firstRow="1" bandRow="1">
                <a:tableStyleId>{5C22544A-7EE6-4342-B048-85BDC9FD1C3A}</a:tableStyleId>
              </a:tblPr>
              <a:tblGrid>
                <a:gridCol w="513835">
                  <a:extLst>
                    <a:ext uri="{9D8B030D-6E8A-4147-A177-3AD203B41FA5}">
                      <a16:colId xmlns:a16="http://schemas.microsoft.com/office/drawing/2014/main" val="481906096"/>
                    </a:ext>
                  </a:extLst>
                </a:gridCol>
                <a:gridCol w="2938031">
                  <a:extLst>
                    <a:ext uri="{9D8B030D-6E8A-4147-A177-3AD203B41FA5}">
                      <a16:colId xmlns:a16="http://schemas.microsoft.com/office/drawing/2014/main" val="3356036119"/>
                    </a:ext>
                  </a:extLst>
                </a:gridCol>
                <a:gridCol w="3944845">
                  <a:extLst>
                    <a:ext uri="{9D8B030D-6E8A-4147-A177-3AD203B41FA5}">
                      <a16:colId xmlns:a16="http://schemas.microsoft.com/office/drawing/2014/main" val="1314162251"/>
                    </a:ext>
                  </a:extLst>
                </a:gridCol>
                <a:gridCol w="3944845">
                  <a:extLst>
                    <a:ext uri="{9D8B030D-6E8A-4147-A177-3AD203B41FA5}">
                      <a16:colId xmlns:a16="http://schemas.microsoft.com/office/drawing/2014/main" val="2634155213"/>
                    </a:ext>
                  </a:extLst>
                </a:gridCol>
              </a:tblGrid>
              <a:tr h="819410">
                <a:tc>
                  <a:txBody>
                    <a:bodyPr/>
                    <a:lstStyle/>
                    <a:p>
                      <a:r>
                        <a:rPr kumimoji="1" lang="en-US" altLang="ja-JP" dirty="0"/>
                        <a:t>No.</a:t>
                      </a:r>
                      <a:endParaRPr kumimoji="1" lang="ja-JP" altLang="en-US" dirty="0"/>
                    </a:p>
                  </a:txBody>
                  <a:tcPr/>
                </a:tc>
                <a:tc>
                  <a:txBody>
                    <a:bodyPr/>
                    <a:lstStyle/>
                    <a:p>
                      <a:r>
                        <a:rPr kumimoji="1" lang="ja-JP" altLang="en-US" dirty="0"/>
                        <a:t>課題</a:t>
                      </a:r>
                    </a:p>
                  </a:txBody>
                  <a:tcPr/>
                </a:tc>
                <a:tc>
                  <a:txBody>
                    <a:bodyPr/>
                    <a:lstStyle/>
                    <a:p>
                      <a:r>
                        <a:rPr kumimoji="1" lang="ja-JP" altLang="en-US" dirty="0"/>
                        <a:t>対応案</a:t>
                      </a:r>
                    </a:p>
                  </a:txBody>
                  <a:tcPr/>
                </a:tc>
                <a:tc>
                  <a:txBody>
                    <a:bodyPr/>
                    <a:lstStyle/>
                    <a:p>
                      <a:r>
                        <a:rPr kumimoji="1" lang="ja-JP" altLang="en-US" dirty="0"/>
                        <a:t>メモ</a:t>
                      </a:r>
                    </a:p>
                  </a:txBody>
                  <a:tcPr/>
                </a:tc>
                <a:extLst>
                  <a:ext uri="{0D108BD9-81ED-4DB2-BD59-A6C34878D82A}">
                    <a16:rowId xmlns:a16="http://schemas.microsoft.com/office/drawing/2014/main" val="3188978241"/>
                  </a:ext>
                </a:extLst>
              </a:tr>
              <a:tr h="1533675">
                <a:tc>
                  <a:txBody>
                    <a:bodyPr/>
                    <a:lstStyle/>
                    <a:p>
                      <a:pPr algn="ctr"/>
                      <a:r>
                        <a:rPr kumimoji="1" lang="en-US" altLang="ja-JP" sz="1400" dirty="0"/>
                        <a:t>1</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影響する因子が合っているかの確認</a:t>
                      </a:r>
                      <a:endParaRPr kumimoji="1" lang="en-US" altLang="ja-JP" sz="1400" b="1" dirty="0">
                        <a:solidFill>
                          <a:schemeClr val="tx1"/>
                        </a:solidFill>
                      </a:endParaRPr>
                    </a:p>
                  </a:txBody>
                  <a:tcPr/>
                </a:tc>
                <a:tc>
                  <a:txBody>
                    <a:bodyPr/>
                    <a:lstStyle/>
                    <a:p>
                      <a:r>
                        <a:rPr kumimoji="1" lang="ja-JP" altLang="en-US" sz="1400" dirty="0"/>
                        <a:t>■モデル結果の確認</a:t>
                      </a:r>
                      <a:endParaRPr kumimoji="1" lang="en-US" altLang="ja-JP" sz="1400" dirty="0"/>
                    </a:p>
                    <a:p>
                      <a:r>
                        <a:rPr kumimoji="1" lang="en-US" altLang="ja-JP" sz="1400" dirty="0"/>
                        <a:t>AI</a:t>
                      </a:r>
                      <a:r>
                        <a:rPr kumimoji="1" lang="ja-JP" altLang="en-US" sz="1400" dirty="0"/>
                        <a:t>モデルの結果と過去にあった複数の異常との照らし合わせを生革部さんにお願いしたい</a:t>
                      </a:r>
                      <a:endParaRPr kumimoji="1" lang="en-US" altLang="ja-JP" sz="1400" dirty="0"/>
                    </a:p>
                  </a:txBody>
                  <a:tcPr/>
                </a:tc>
                <a:tc>
                  <a:txBody>
                    <a:bodyPr/>
                    <a:lstStyle/>
                    <a:p>
                      <a:r>
                        <a:rPr kumimoji="1" lang="ja-JP" altLang="en-US" sz="1400" dirty="0"/>
                        <a:t>案）確認する異常に合わせて結果を集計する</a:t>
                      </a:r>
                      <a:endParaRPr kumimoji="1" lang="en-US" altLang="ja-JP" sz="1400" dirty="0"/>
                    </a:p>
                  </a:txBody>
                  <a:tcPr/>
                </a:tc>
                <a:extLst>
                  <a:ext uri="{0D108BD9-81ED-4DB2-BD59-A6C34878D82A}">
                    <a16:rowId xmlns:a16="http://schemas.microsoft.com/office/drawing/2014/main" val="2363343277"/>
                  </a:ext>
                </a:extLst>
              </a:tr>
              <a:tr h="1503360">
                <a:tc>
                  <a:txBody>
                    <a:bodyPr/>
                    <a:lstStyle/>
                    <a:p>
                      <a:pPr algn="ctr"/>
                      <a:r>
                        <a:rPr kumimoji="1" lang="en-US" altLang="ja-JP" sz="1400" dirty="0"/>
                        <a:t>2</a:t>
                      </a:r>
                      <a:endParaRPr kumimoji="1" lang="ja-JP" altLang="en-US" sz="1400" dirty="0"/>
                    </a:p>
                  </a:txBody>
                  <a:tcPr/>
                </a:tc>
                <a:tc>
                  <a:txBody>
                    <a:bodyPr/>
                    <a:lstStyle/>
                    <a:p>
                      <a:r>
                        <a:rPr kumimoji="1" lang="ja-JP" altLang="en-US" sz="1400" b="1" dirty="0"/>
                        <a:t>「発見する要素」の設定</a:t>
                      </a:r>
                      <a:endParaRPr kumimoji="1" lang="en-US" altLang="ja-JP" sz="1400" b="1" dirty="0"/>
                    </a:p>
                    <a:p>
                      <a:r>
                        <a:rPr kumimoji="1" lang="ja-JP" altLang="en-US" sz="1400" dirty="0"/>
                        <a:t>■例</a:t>
                      </a:r>
                      <a:endParaRPr kumimoji="1" lang="en-US" altLang="ja-JP" sz="1400" dirty="0"/>
                    </a:p>
                    <a:p>
                      <a:r>
                        <a:rPr kumimoji="1" lang="ja-JP" altLang="en-US" sz="1400" dirty="0"/>
                        <a:t>・属性：在庫数？リードタイム？組み合わせにする？</a:t>
                      </a:r>
                      <a:endParaRPr kumimoji="1" lang="en-US" altLang="ja-JP" sz="1400" dirty="0"/>
                    </a:p>
                    <a:p>
                      <a:r>
                        <a:rPr kumimoji="1" lang="ja-JP" altLang="en-US" sz="1400" dirty="0"/>
                        <a:t>・粒度：１時間？１日？１週間？</a:t>
                      </a:r>
                      <a:endParaRPr kumimoji="1" lang="en-US" altLang="ja-JP" sz="1400" dirty="0"/>
                    </a:p>
                  </a:txBody>
                  <a:tcPr/>
                </a:tc>
                <a:tc>
                  <a:txBody>
                    <a:bodyPr/>
                    <a:lstStyle/>
                    <a:p>
                      <a:r>
                        <a:rPr kumimoji="1" lang="ja-JP" altLang="en-US" sz="1400" dirty="0"/>
                        <a:t>■異常を見る対象の設定</a:t>
                      </a:r>
                      <a:endParaRPr kumimoji="1" lang="en-US" altLang="ja-JP" sz="1400" dirty="0"/>
                    </a:p>
                    <a:p>
                      <a:r>
                        <a:rPr kumimoji="1" lang="ja-JP" altLang="en-US" sz="1400" dirty="0"/>
                        <a:t>組み合わせが無数にあるので、全て検証すると時間がかかる。</a:t>
                      </a:r>
                      <a:r>
                        <a:rPr kumimoji="1" lang="ja-JP" altLang="en-US" sz="1400" b="0" dirty="0"/>
                        <a:t>現場の活用シーンなどに沿って、生革部さんにて設定をお願いしたい</a:t>
                      </a:r>
                      <a:endParaRPr kumimoji="1" lang="en-US" altLang="ja-JP" sz="1400" b="0" dirty="0"/>
                    </a:p>
                  </a:txBody>
                  <a:tcPr/>
                </a:tc>
                <a:tc>
                  <a:txBody>
                    <a:bodyPr/>
                    <a:lstStyle/>
                    <a:p>
                      <a:endParaRPr kumimoji="1" lang="en-US" altLang="ja-JP" sz="1400" b="0" dirty="0"/>
                    </a:p>
                  </a:txBody>
                  <a:tcPr/>
                </a:tc>
                <a:extLst>
                  <a:ext uri="{0D108BD9-81ED-4DB2-BD59-A6C34878D82A}">
                    <a16:rowId xmlns:a16="http://schemas.microsoft.com/office/drawing/2014/main" val="207659628"/>
                  </a:ext>
                </a:extLst>
              </a:tr>
              <a:tr h="1781155">
                <a:tc>
                  <a:txBody>
                    <a:bodyPr/>
                    <a:lstStyle/>
                    <a:p>
                      <a:pPr algn="ctr"/>
                      <a:r>
                        <a:rPr kumimoji="1" lang="en-US" altLang="ja-JP" sz="1400" dirty="0"/>
                        <a:t>3</a:t>
                      </a:r>
                    </a:p>
                  </a:txBody>
                  <a:tcPr/>
                </a:tc>
                <a:tc>
                  <a:txBody>
                    <a:bodyPr/>
                    <a:lstStyle/>
                    <a:p>
                      <a:r>
                        <a:rPr kumimoji="1" lang="ja-JP" altLang="en-US" sz="1400" b="1" dirty="0"/>
                        <a:t>「影響する因子」の設定</a:t>
                      </a:r>
                      <a:endParaRPr kumimoji="1" lang="en-US" altLang="ja-JP"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■異常の要因候補の設定</a:t>
                      </a:r>
                      <a:endParaRPr kumimoji="1" lang="en-US" altLang="ja-JP" sz="140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影響する因子」が異常の要因候補をカバーできていないと、「影響する因子」と「発見する要素」の対応づけができず、予測精度が上がらない可能性がある。ドメイン的に関係しそうな変数を洗い出しを生革部さんにてお願いしたい</a:t>
                      </a:r>
                      <a:endParaRPr kumimoji="1" lang="en-US" altLang="ja-JP"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dirty="0"/>
                    </a:p>
                  </a:txBody>
                  <a:tcPr/>
                </a:tc>
                <a:extLst>
                  <a:ext uri="{0D108BD9-81ED-4DB2-BD59-A6C34878D82A}">
                    <a16:rowId xmlns:a16="http://schemas.microsoft.com/office/drawing/2014/main" val="1058101775"/>
                  </a:ext>
                </a:extLst>
              </a:tr>
            </a:tbl>
          </a:graphicData>
        </a:graphic>
      </p:graphicFrame>
    </p:spTree>
    <p:extLst>
      <p:ext uri="{BB962C8B-B14F-4D97-AF65-F5344CB8AC3E}">
        <p14:creationId xmlns:p14="http://schemas.microsoft.com/office/powerpoint/2010/main" val="337374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BAF4BD-D421-4F26-853E-B570ABE493BA}"/>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5DC25E3E-6E9C-4BC0-8614-07871CB568F9}"/>
              </a:ext>
            </a:extLst>
          </p:cNvPr>
          <p:cNvSpPr>
            <a:spLocks noGrp="1"/>
          </p:cNvSpPr>
          <p:nvPr>
            <p:ph type="body" sz="quarter" idx="20"/>
          </p:nvPr>
        </p:nvSpPr>
        <p:spPr/>
        <p:txBody>
          <a:bodyPr/>
          <a:lstStyle/>
          <a:p>
            <a:r>
              <a:rPr kumimoji="1" lang="ja-JP" altLang="en-US" dirty="0"/>
              <a:t>スケジュール</a:t>
            </a:r>
          </a:p>
        </p:txBody>
      </p:sp>
      <p:sp>
        <p:nvSpPr>
          <p:cNvPr id="4" name="日付プレースホルダー 3">
            <a:extLst>
              <a:ext uri="{FF2B5EF4-FFF2-40B4-BE49-F238E27FC236}">
                <a16:creationId xmlns:a16="http://schemas.microsoft.com/office/drawing/2014/main" id="{0C727C54-61EF-4A89-8A04-DD36E8111874}"/>
              </a:ext>
            </a:extLst>
          </p:cNvPr>
          <p:cNvSpPr>
            <a:spLocks noGrp="1"/>
          </p:cNvSpPr>
          <p:nvPr>
            <p:ph type="dt" sz="half" idx="19"/>
          </p:nvPr>
        </p:nvSpPr>
        <p:spPr/>
        <p:txBody>
          <a:bodyPr/>
          <a:lstStyle/>
          <a:p>
            <a:fld id="{FCAFAC13-DB77-42F2-BE26-45BA5532FD50}" type="datetime4">
              <a:rPr lang="en-US" altLang="ja-JP" smtClean="0"/>
              <a:pPr/>
              <a:t>November 27, 2023</a:t>
            </a:fld>
            <a:endParaRPr lang="en-US" dirty="0"/>
          </a:p>
        </p:txBody>
      </p:sp>
      <p:graphicFrame>
        <p:nvGraphicFramePr>
          <p:cNvPr id="5" name="表 5">
            <a:extLst>
              <a:ext uri="{FF2B5EF4-FFF2-40B4-BE49-F238E27FC236}">
                <a16:creationId xmlns:a16="http://schemas.microsoft.com/office/drawing/2014/main" id="{28F2569C-E193-4706-841B-438CD0CA55C8}"/>
              </a:ext>
            </a:extLst>
          </p:cNvPr>
          <p:cNvGraphicFramePr>
            <a:graphicFrameLocks noGrp="1"/>
          </p:cNvGraphicFramePr>
          <p:nvPr>
            <p:extLst>
              <p:ext uri="{D42A27DB-BD31-4B8C-83A1-F6EECF244321}">
                <p14:modId xmlns:p14="http://schemas.microsoft.com/office/powerpoint/2010/main" val="733859465"/>
              </p:ext>
            </p:extLst>
          </p:nvPr>
        </p:nvGraphicFramePr>
        <p:xfrm>
          <a:off x="443077" y="767396"/>
          <a:ext cx="11341552" cy="5562600"/>
        </p:xfrm>
        <a:graphic>
          <a:graphicData uri="http://schemas.openxmlformats.org/drawingml/2006/table">
            <a:tbl>
              <a:tblPr firstRow="1" bandRow="1">
                <a:tableStyleId>{5C22544A-7EE6-4342-B048-85BDC9FD1C3A}</a:tableStyleId>
              </a:tblPr>
              <a:tblGrid>
                <a:gridCol w="708847">
                  <a:extLst>
                    <a:ext uri="{9D8B030D-6E8A-4147-A177-3AD203B41FA5}">
                      <a16:colId xmlns:a16="http://schemas.microsoft.com/office/drawing/2014/main" val="640560919"/>
                    </a:ext>
                  </a:extLst>
                </a:gridCol>
                <a:gridCol w="708847">
                  <a:extLst>
                    <a:ext uri="{9D8B030D-6E8A-4147-A177-3AD203B41FA5}">
                      <a16:colId xmlns:a16="http://schemas.microsoft.com/office/drawing/2014/main" val="4063780100"/>
                    </a:ext>
                  </a:extLst>
                </a:gridCol>
                <a:gridCol w="708847">
                  <a:extLst>
                    <a:ext uri="{9D8B030D-6E8A-4147-A177-3AD203B41FA5}">
                      <a16:colId xmlns:a16="http://schemas.microsoft.com/office/drawing/2014/main" val="2402214330"/>
                    </a:ext>
                  </a:extLst>
                </a:gridCol>
                <a:gridCol w="708847">
                  <a:extLst>
                    <a:ext uri="{9D8B030D-6E8A-4147-A177-3AD203B41FA5}">
                      <a16:colId xmlns:a16="http://schemas.microsoft.com/office/drawing/2014/main" val="3777070608"/>
                    </a:ext>
                  </a:extLst>
                </a:gridCol>
                <a:gridCol w="708847">
                  <a:extLst>
                    <a:ext uri="{9D8B030D-6E8A-4147-A177-3AD203B41FA5}">
                      <a16:colId xmlns:a16="http://schemas.microsoft.com/office/drawing/2014/main" val="1029019633"/>
                    </a:ext>
                  </a:extLst>
                </a:gridCol>
                <a:gridCol w="708847">
                  <a:extLst>
                    <a:ext uri="{9D8B030D-6E8A-4147-A177-3AD203B41FA5}">
                      <a16:colId xmlns:a16="http://schemas.microsoft.com/office/drawing/2014/main" val="3423870397"/>
                    </a:ext>
                  </a:extLst>
                </a:gridCol>
                <a:gridCol w="708847">
                  <a:extLst>
                    <a:ext uri="{9D8B030D-6E8A-4147-A177-3AD203B41FA5}">
                      <a16:colId xmlns:a16="http://schemas.microsoft.com/office/drawing/2014/main" val="1285950812"/>
                    </a:ext>
                  </a:extLst>
                </a:gridCol>
                <a:gridCol w="708847">
                  <a:extLst>
                    <a:ext uri="{9D8B030D-6E8A-4147-A177-3AD203B41FA5}">
                      <a16:colId xmlns:a16="http://schemas.microsoft.com/office/drawing/2014/main" val="3258019609"/>
                    </a:ext>
                  </a:extLst>
                </a:gridCol>
                <a:gridCol w="708847">
                  <a:extLst>
                    <a:ext uri="{9D8B030D-6E8A-4147-A177-3AD203B41FA5}">
                      <a16:colId xmlns:a16="http://schemas.microsoft.com/office/drawing/2014/main" val="2071566577"/>
                    </a:ext>
                  </a:extLst>
                </a:gridCol>
                <a:gridCol w="708847">
                  <a:extLst>
                    <a:ext uri="{9D8B030D-6E8A-4147-A177-3AD203B41FA5}">
                      <a16:colId xmlns:a16="http://schemas.microsoft.com/office/drawing/2014/main" val="2659284303"/>
                    </a:ext>
                  </a:extLst>
                </a:gridCol>
                <a:gridCol w="708847">
                  <a:extLst>
                    <a:ext uri="{9D8B030D-6E8A-4147-A177-3AD203B41FA5}">
                      <a16:colId xmlns:a16="http://schemas.microsoft.com/office/drawing/2014/main" val="1457743461"/>
                    </a:ext>
                  </a:extLst>
                </a:gridCol>
                <a:gridCol w="708847">
                  <a:extLst>
                    <a:ext uri="{9D8B030D-6E8A-4147-A177-3AD203B41FA5}">
                      <a16:colId xmlns:a16="http://schemas.microsoft.com/office/drawing/2014/main" val="3110851011"/>
                    </a:ext>
                  </a:extLst>
                </a:gridCol>
                <a:gridCol w="708847">
                  <a:extLst>
                    <a:ext uri="{9D8B030D-6E8A-4147-A177-3AD203B41FA5}">
                      <a16:colId xmlns:a16="http://schemas.microsoft.com/office/drawing/2014/main" val="144699360"/>
                    </a:ext>
                  </a:extLst>
                </a:gridCol>
                <a:gridCol w="708847">
                  <a:extLst>
                    <a:ext uri="{9D8B030D-6E8A-4147-A177-3AD203B41FA5}">
                      <a16:colId xmlns:a16="http://schemas.microsoft.com/office/drawing/2014/main" val="2115371701"/>
                    </a:ext>
                  </a:extLst>
                </a:gridCol>
                <a:gridCol w="708847">
                  <a:extLst>
                    <a:ext uri="{9D8B030D-6E8A-4147-A177-3AD203B41FA5}">
                      <a16:colId xmlns:a16="http://schemas.microsoft.com/office/drawing/2014/main" val="1645543113"/>
                    </a:ext>
                  </a:extLst>
                </a:gridCol>
                <a:gridCol w="708847">
                  <a:extLst>
                    <a:ext uri="{9D8B030D-6E8A-4147-A177-3AD203B41FA5}">
                      <a16:colId xmlns:a16="http://schemas.microsoft.com/office/drawing/2014/main" val="39254067"/>
                    </a:ext>
                  </a:extLst>
                </a:gridCol>
              </a:tblGrid>
              <a:tr h="370840">
                <a:tc>
                  <a:txBody>
                    <a:bodyPr/>
                    <a:lstStyle/>
                    <a:p>
                      <a:r>
                        <a:rPr kumimoji="1" lang="en-US" altLang="ja-JP" dirty="0"/>
                        <a:t>12</a:t>
                      </a:r>
                      <a:r>
                        <a:rPr kumimoji="1" lang="ja-JP" altLang="en-US" dirty="0"/>
                        <a:t>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1</a:t>
                      </a:r>
                      <a:r>
                        <a:rPr kumimoji="1" lang="ja-JP" altLang="en-US" dirty="0"/>
                        <a:t>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2</a:t>
                      </a:r>
                      <a:r>
                        <a:rPr kumimoji="1" lang="ja-JP" altLang="en-US" dirty="0"/>
                        <a:t>月</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3</a:t>
                      </a:r>
                      <a:r>
                        <a:rPr kumimoji="1" lang="ja-JP" altLang="en-US" dirty="0"/>
                        <a:t>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60109747"/>
                  </a:ext>
                </a:extLst>
              </a:tr>
              <a:tr h="370840">
                <a:tc>
                  <a:txBody>
                    <a:bodyPr/>
                    <a:lstStyle/>
                    <a:p>
                      <a:r>
                        <a:rPr kumimoji="1" lang="en-US" altLang="ja-JP" dirty="0">
                          <a:solidFill>
                            <a:schemeClr val="bg1"/>
                          </a:solidFill>
                        </a:rPr>
                        <a:t>1</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2</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3</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4</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1</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2</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3</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4</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1</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2</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3</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4</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1</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2</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3</a:t>
                      </a:r>
                      <a:endParaRPr kumimoji="1" lang="ja-JP" altLang="en-US" dirty="0">
                        <a:solidFill>
                          <a:schemeClr val="bg1"/>
                        </a:solidFill>
                      </a:endParaRPr>
                    </a:p>
                  </a:txBody>
                  <a:tcPr>
                    <a:solidFill>
                      <a:schemeClr val="accent1"/>
                    </a:solidFill>
                  </a:tcPr>
                </a:tc>
                <a:tc>
                  <a:txBody>
                    <a:bodyPr/>
                    <a:lstStyle/>
                    <a:p>
                      <a:r>
                        <a:rPr kumimoji="1" lang="en-US" altLang="ja-JP" dirty="0">
                          <a:solidFill>
                            <a:schemeClr val="bg1"/>
                          </a:solidFill>
                        </a:rPr>
                        <a:t>4</a:t>
                      </a:r>
                      <a:endParaRPr kumimoji="1" lang="ja-JP" altLang="en-US" dirty="0">
                        <a:solidFill>
                          <a:schemeClr val="bg1"/>
                        </a:solidFill>
                      </a:endParaRPr>
                    </a:p>
                  </a:txBody>
                  <a:tcPr>
                    <a:solidFill>
                      <a:schemeClr val="accent1"/>
                    </a:solidFill>
                  </a:tcPr>
                </a:tc>
                <a:extLst>
                  <a:ext uri="{0D108BD9-81ED-4DB2-BD59-A6C34878D82A}">
                    <a16:rowId xmlns:a16="http://schemas.microsoft.com/office/drawing/2014/main" val="51298179"/>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55695627"/>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093024899"/>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02263090"/>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6699536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85580980"/>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0930292"/>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524675530"/>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106246795"/>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97420672"/>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391133881"/>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12558402"/>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31561865"/>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071899127"/>
                  </a:ext>
                </a:extLst>
              </a:tr>
            </a:tbl>
          </a:graphicData>
        </a:graphic>
      </p:graphicFrame>
      <p:sp>
        <p:nvSpPr>
          <p:cNvPr id="6" name="矢印: 五方向 5">
            <a:extLst>
              <a:ext uri="{FF2B5EF4-FFF2-40B4-BE49-F238E27FC236}">
                <a16:creationId xmlns:a16="http://schemas.microsoft.com/office/drawing/2014/main" id="{B3A5F96E-2870-42F0-A026-18E1CF6B8A31}"/>
              </a:ext>
            </a:extLst>
          </p:cNvPr>
          <p:cNvSpPr/>
          <p:nvPr/>
        </p:nvSpPr>
        <p:spPr>
          <a:xfrm>
            <a:off x="3985375" y="4599901"/>
            <a:ext cx="4935788" cy="1490703"/>
          </a:xfrm>
          <a:prstGeom prst="homePlate">
            <a:avLst>
              <a:gd name="adj" fmla="val 365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ツール化</a:t>
            </a:r>
          </a:p>
        </p:txBody>
      </p:sp>
    </p:spTree>
    <p:extLst>
      <p:ext uri="{BB962C8B-B14F-4D97-AF65-F5344CB8AC3E}">
        <p14:creationId xmlns:p14="http://schemas.microsoft.com/office/powerpoint/2010/main" val="305054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TotalTime>
  <Words>260</Words>
  <Application>Microsoft Office PowerPoint</Application>
  <PresentationFormat>ワイド画面</PresentationFormat>
  <Paragraphs>49</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4</vt:i4>
      </vt:variant>
    </vt:vector>
  </HeadingPairs>
  <TitlesOfParts>
    <vt:vector size="12"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126</cp:revision>
  <dcterms:created xsi:type="dcterms:W3CDTF">2022-01-19T01:36:44Z</dcterms:created>
  <dcterms:modified xsi:type="dcterms:W3CDTF">2023-11-27T08:25:00Z</dcterms:modified>
</cp:coreProperties>
</file>