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4"/>
  </p:notesMasterIdLst>
  <p:sldIdLst>
    <p:sldId id="291" r:id="rId5"/>
    <p:sldId id="289" r:id="rId6"/>
    <p:sldId id="287" r:id="rId7"/>
    <p:sldId id="283" r:id="rId8"/>
    <p:sldId id="290" r:id="rId9"/>
    <p:sldId id="281" r:id="rId10"/>
    <p:sldId id="285" r:id="rId11"/>
    <p:sldId id="286" r:id="rId12"/>
    <p:sldId id="28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February 16,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E00E507-DE09-4994-94C6-814C41EC59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B957B3-8082-4E51-A1CA-C9F9D2220B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047F6-13A5-4396-8A50-AD8D9A68DE8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9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8C2CBDB-23A1-43D5-A9A7-A2E3F627BA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B3F73-0B50-4F2C-A44E-CDBA0AC346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744D2-06B3-4D61-9074-DFDD4AFC70B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16,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AF46A33-28A3-483D-B920-BC2EC1752EE5}"/>
              </a:ext>
            </a:extLst>
          </p:cNvPr>
          <p:cNvSpPr/>
          <p:nvPr/>
        </p:nvSpPr>
        <p:spPr>
          <a:xfrm>
            <a:off x="443077" y="767396"/>
            <a:ext cx="5307484" cy="563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Before</a:t>
            </a:r>
          </a:p>
          <a:p>
            <a:endParaRPr lang="en-US" altLang="ja-JP" dirty="0"/>
          </a:p>
          <a:p>
            <a:r>
              <a:rPr lang="ja-JP" altLang="en-US" dirty="0"/>
              <a:t>在庫異常の原因特定は多大な時間と工数がかかる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正常と異常を判断する明確な基準がない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⇒　現場の通常業務に在庫を適正化する活動は含まれていない、在庫異常を未然防止するのは難しい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2E1EDB-1671-4ED4-BD73-0B2616EAAF35}"/>
              </a:ext>
            </a:extLst>
          </p:cNvPr>
          <p:cNvSpPr/>
          <p:nvPr/>
        </p:nvSpPr>
        <p:spPr>
          <a:xfrm>
            <a:off x="6537508" y="767396"/>
            <a:ext cx="5307484" cy="563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After</a:t>
            </a:r>
          </a:p>
          <a:p>
            <a:endParaRPr lang="en-US" altLang="ja-JP" dirty="0"/>
          </a:p>
          <a:p>
            <a:r>
              <a:rPr kumimoji="1" lang="en-US" altLang="ja-JP" dirty="0"/>
              <a:t>AI</a:t>
            </a:r>
            <a:r>
              <a:rPr kumimoji="1" lang="ja-JP" altLang="en-US" dirty="0"/>
              <a:t>や</a:t>
            </a:r>
            <a:r>
              <a:rPr kumimoji="1" lang="en-US" altLang="ja-JP" dirty="0"/>
              <a:t>DS</a:t>
            </a:r>
            <a:r>
              <a:rPr kumimoji="1" lang="ja-JP" altLang="en-US" dirty="0"/>
              <a:t>を活用して、異常の原因調査の工数を低減する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在庫管理基準を明確にして、適正な在庫を判断できるようにする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⇒　現場に負荷がない形で在庫を適正化する活動をしている、未然防止できるようにしたい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EF26A1-DE1A-4C71-886C-F3E49DE6296F}"/>
              </a:ext>
            </a:extLst>
          </p:cNvPr>
          <p:cNvSpPr/>
          <p:nvPr/>
        </p:nvSpPr>
        <p:spPr>
          <a:xfrm>
            <a:off x="2277977" y="143102"/>
            <a:ext cx="3529263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右と左でレベル感を合わせる</a:t>
            </a:r>
          </a:p>
        </p:txBody>
      </p:sp>
    </p:spTree>
    <p:extLst>
      <p:ext uri="{BB962C8B-B14F-4D97-AF65-F5344CB8AC3E}">
        <p14:creationId xmlns:p14="http://schemas.microsoft.com/office/powerpoint/2010/main" val="388072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324245-0B48-418E-A7ED-E07B2C0C1F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dirty="0">
                <a:solidFill>
                  <a:srgbClr val="323130"/>
                </a:solidFill>
                <a:latin typeface="+mn-lt"/>
              </a:rPr>
              <a:t>「在庫異常（過多や欠品）が発生した際に、その異常の原因を見える化するツール（在庫見える化ツール）」を開発</a:t>
            </a:r>
            <a:endParaRPr lang="en-US" altLang="ja-JP" sz="1800" dirty="0">
              <a:solidFill>
                <a:srgbClr val="323130"/>
              </a:solidFill>
              <a:latin typeface="+mn-lt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330057-4CDE-4BC1-8C5E-9E9F26C45E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これまでの経緯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BBB82-15E7-4945-B3BE-48D1753E1D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16, 2024</a:t>
            </a:fld>
            <a:endParaRPr lang="en-US" dirty="0"/>
          </a:p>
        </p:txBody>
      </p:sp>
      <p:graphicFrame>
        <p:nvGraphicFramePr>
          <p:cNvPr id="27" name="表 6">
            <a:extLst>
              <a:ext uri="{FF2B5EF4-FFF2-40B4-BE49-F238E27FC236}">
                <a16:creationId xmlns:a16="http://schemas.microsoft.com/office/drawing/2014/main" id="{6E0CC476-926E-4130-9CCF-E5D67DABE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76504"/>
              </p:ext>
            </p:extLst>
          </p:nvPr>
        </p:nvGraphicFramePr>
        <p:xfrm>
          <a:off x="443076" y="1471864"/>
          <a:ext cx="11341555" cy="496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27">
                  <a:extLst>
                    <a:ext uri="{9D8B030D-6E8A-4147-A177-3AD203B41FA5}">
                      <a16:colId xmlns:a16="http://schemas.microsoft.com/office/drawing/2014/main" val="3563586837"/>
                    </a:ext>
                  </a:extLst>
                </a:gridCol>
                <a:gridCol w="9087328">
                  <a:extLst>
                    <a:ext uri="{9D8B030D-6E8A-4147-A177-3AD203B41FA5}">
                      <a16:colId xmlns:a16="http://schemas.microsoft.com/office/drawing/2014/main" val="2755163576"/>
                    </a:ext>
                  </a:extLst>
                </a:gridCol>
              </a:tblGrid>
              <a:tr h="618926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47576"/>
                  </a:ext>
                </a:extLst>
              </a:tr>
              <a:tr h="829347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7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latin typeface="+mn-lt"/>
                        </a:rPr>
                        <a:t>ものづくり革新部より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DS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部に「在庫に関する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※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」相談があった</a:t>
                      </a:r>
                      <a:endParaRPr kumimoji="1" lang="en-US" altLang="ja-JP" sz="1600" b="1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>
                          <a:latin typeface="+mn-lt"/>
                        </a:rPr>
                        <a:t>※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安城第一工場の順立装置の仮置き場でモノが溢れている</a:t>
                      </a:r>
                      <a:endParaRPr kumimoji="1" lang="en-US" altLang="ja-JP" sz="1600" b="1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>
                          <a:latin typeface="+mn-lt"/>
                        </a:rPr>
                        <a:t>※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在庫過多欠品の原因が分からない</a:t>
                      </a:r>
                      <a:endParaRPr kumimoji="1" lang="en-US" altLang="ja-JP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670840"/>
                  </a:ext>
                </a:extLst>
              </a:tr>
              <a:tr h="829347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8-9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latin typeface="+mn-lt"/>
                        </a:rPr>
                        <a:t>在庫に関するデータ確認</a:t>
                      </a:r>
                      <a:endParaRPr kumimoji="1" lang="en-US" altLang="ja-JP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19618"/>
                  </a:ext>
                </a:extLst>
              </a:tr>
              <a:tr h="829347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10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latin typeface="+mn-lt"/>
                        </a:rPr>
                        <a:t>ものづくり革新部より、在庫見える化ツールのアイデア共有</a:t>
                      </a:r>
                      <a:endParaRPr kumimoji="1" lang="en-US" altLang="ja-JP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98022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11-12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上の提案に基づき、</a:t>
                      </a:r>
                      <a:r>
                        <a:rPr lang="ja-JP" altLang="en-US" sz="1600" b="1" dirty="0">
                          <a:latin typeface="+mn-lt"/>
                        </a:rPr>
                        <a:t>機械学習（</a:t>
                      </a:r>
                      <a:r>
                        <a:rPr lang="en-US" altLang="ja-JP" sz="1600" b="1" dirty="0">
                          <a:latin typeface="+mn-lt"/>
                        </a:rPr>
                        <a:t>AI</a:t>
                      </a:r>
                      <a:r>
                        <a:rPr lang="ja-JP" altLang="en-US" sz="1600" b="1" dirty="0">
                          <a:latin typeface="+mn-lt"/>
                        </a:rPr>
                        <a:t>）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を用いた要因調査モデルの開発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70223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24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1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今後の進め方検討（ツール改修、現場への持っていき方検討）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46845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latin typeface="+mn-lt"/>
                        </a:rPr>
                        <a:t>24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2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現場と顔合わせ＆ツール紹介（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2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月</a:t>
                      </a:r>
                      <a:r>
                        <a:rPr kumimoji="1" lang="en-US" altLang="ja-JP" sz="1600" b="1" dirty="0">
                          <a:latin typeface="+mn-lt"/>
                        </a:rPr>
                        <a:t>27</a:t>
                      </a:r>
                      <a:r>
                        <a:rPr kumimoji="1" lang="ja-JP" altLang="en-US" sz="1600" b="1" dirty="0">
                          <a:latin typeface="+mn-lt"/>
                        </a:rPr>
                        <a:t>日予定）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01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50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1C6DD-87FE-47EB-B983-9128B777CF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在庫見える化ツー</a:t>
            </a:r>
            <a:r>
              <a:rPr lang="ja-JP" altLang="en-US" dirty="0"/>
              <a:t>ルで実現したいこと絵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967D7-3F99-4CC7-8A4D-B1F4392AB4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16, 2024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C4B7F3-8506-480F-A679-444224A97977}"/>
              </a:ext>
            </a:extLst>
          </p:cNvPr>
          <p:cNvSpPr/>
          <p:nvPr/>
        </p:nvSpPr>
        <p:spPr>
          <a:xfrm>
            <a:off x="443077" y="960549"/>
            <a:ext cx="3459164" cy="38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A4F69B-CC05-4905-8B3B-991ADFB30A22}"/>
              </a:ext>
            </a:extLst>
          </p:cNvPr>
          <p:cNvSpPr/>
          <p:nvPr/>
        </p:nvSpPr>
        <p:spPr>
          <a:xfrm>
            <a:off x="4384274" y="960549"/>
            <a:ext cx="3459164" cy="38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要因調査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9BFCF7-FB03-43FD-8BDB-4B0CC9C11BA8}"/>
              </a:ext>
            </a:extLst>
          </p:cNvPr>
          <p:cNvSpPr/>
          <p:nvPr/>
        </p:nvSpPr>
        <p:spPr>
          <a:xfrm>
            <a:off x="8325468" y="960549"/>
            <a:ext cx="3459164" cy="38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OUTPUT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6997BE-4FBC-4C12-BCB3-08A2761F6E5E}"/>
              </a:ext>
            </a:extLst>
          </p:cNvPr>
          <p:cNvSpPr txBox="1"/>
          <p:nvPr/>
        </p:nvSpPr>
        <p:spPr>
          <a:xfrm>
            <a:off x="443078" y="1590417"/>
            <a:ext cx="3082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/>
              <a:t>データ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8BD7A8-6DA5-4312-9617-70A73A3A4A1A}"/>
              </a:ext>
            </a:extLst>
          </p:cNvPr>
          <p:cNvSpPr txBox="1"/>
          <p:nvPr/>
        </p:nvSpPr>
        <p:spPr>
          <a:xfrm>
            <a:off x="4317247" y="1590417"/>
            <a:ext cx="3082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/>
              <a:t>要因調査モデルでデータ分析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51ACB0F-D993-454A-8BCD-1DCCF02EF33A}"/>
              </a:ext>
            </a:extLst>
          </p:cNvPr>
          <p:cNvSpPr txBox="1"/>
          <p:nvPr/>
        </p:nvSpPr>
        <p:spPr>
          <a:xfrm>
            <a:off x="8267615" y="1590417"/>
            <a:ext cx="33669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/>
              <a:t>分析結果を現場にフィードバック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43EB247-A315-4155-998E-D472F40C6E32}"/>
              </a:ext>
            </a:extLst>
          </p:cNvPr>
          <p:cNvSpPr/>
          <p:nvPr/>
        </p:nvSpPr>
        <p:spPr>
          <a:xfrm>
            <a:off x="958516" y="2499359"/>
            <a:ext cx="2314074" cy="153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C988261-D18F-4755-A859-38E4231A54C7}"/>
              </a:ext>
            </a:extLst>
          </p:cNvPr>
          <p:cNvSpPr/>
          <p:nvPr/>
        </p:nvSpPr>
        <p:spPr>
          <a:xfrm>
            <a:off x="4938963" y="2499359"/>
            <a:ext cx="2314074" cy="153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AC3598-F34D-4292-89C9-24FFA7AEF9FD}"/>
              </a:ext>
            </a:extLst>
          </p:cNvPr>
          <p:cNvSpPr/>
          <p:nvPr/>
        </p:nvSpPr>
        <p:spPr>
          <a:xfrm>
            <a:off x="8827168" y="2645782"/>
            <a:ext cx="2314074" cy="153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52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CB531B3-50E4-419B-9EFB-5D0088A508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1DE76F-6FA0-4060-8FC0-1E5811E9F8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F7197C-7C98-48DA-A9C9-94C58ED6466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16,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FA030B7-7614-4F28-8DF3-7B584193C93C}"/>
              </a:ext>
            </a:extLst>
          </p:cNvPr>
          <p:cNvSpPr/>
          <p:nvPr/>
        </p:nvSpPr>
        <p:spPr>
          <a:xfrm>
            <a:off x="443076" y="767395"/>
            <a:ext cx="11341555" cy="5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実行結果</a:t>
            </a:r>
          </a:p>
        </p:txBody>
      </p:sp>
    </p:spTree>
    <p:extLst>
      <p:ext uri="{BB962C8B-B14F-4D97-AF65-F5344CB8AC3E}">
        <p14:creationId xmlns:p14="http://schemas.microsoft.com/office/powerpoint/2010/main" val="340472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324245-0B48-418E-A7ED-E07B2C0C1F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ja-JP" sz="1600" b="0" dirty="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330057-4CDE-4BC1-8C5E-9E9F26C45E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BBB82-15E7-4945-B3BE-48D1753E1D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16, 2024</a:t>
            </a:fld>
            <a:endParaRPr 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5F3E8BEB-1E09-4FF8-9116-B441F28FE00D}"/>
              </a:ext>
            </a:extLst>
          </p:cNvPr>
          <p:cNvGraphicFramePr>
            <a:graphicFrameLocks noGrp="1"/>
          </p:cNvGraphicFramePr>
          <p:nvPr/>
        </p:nvGraphicFramePr>
        <p:xfrm>
          <a:off x="443077" y="4531196"/>
          <a:ext cx="11341555" cy="187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227">
                  <a:extLst>
                    <a:ext uri="{9D8B030D-6E8A-4147-A177-3AD203B41FA5}">
                      <a16:colId xmlns:a16="http://schemas.microsoft.com/office/drawing/2014/main" val="3563586837"/>
                    </a:ext>
                  </a:extLst>
                </a:gridCol>
                <a:gridCol w="9087328">
                  <a:extLst>
                    <a:ext uri="{9D8B030D-6E8A-4147-A177-3AD203B41FA5}">
                      <a16:colId xmlns:a16="http://schemas.microsoft.com/office/drawing/2014/main" val="2755163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47576"/>
                  </a:ext>
                </a:extLst>
              </a:tr>
              <a:tr h="3904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23</a:t>
                      </a:r>
                      <a:r>
                        <a:rPr kumimoji="1" lang="ja-JP" altLang="en-US" sz="1600" dirty="0"/>
                        <a:t>年</a:t>
                      </a:r>
                      <a:r>
                        <a:rPr kumimoji="1" lang="en-US" altLang="ja-JP" sz="1600" dirty="0"/>
                        <a:t>10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ものづくり革新部より、在庫見える化アイデアの提案があった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9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23</a:t>
                      </a:r>
                      <a:r>
                        <a:rPr kumimoji="1" lang="ja-JP" altLang="en-US" sz="1600" dirty="0"/>
                        <a:t>年</a:t>
                      </a:r>
                      <a:r>
                        <a:rPr kumimoji="1" lang="en-US" altLang="ja-JP" sz="1600" dirty="0"/>
                        <a:t>11-12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上の提案に基づき、</a:t>
                      </a:r>
                      <a:r>
                        <a:rPr lang="ja-JP" altLang="en-US" sz="1600" dirty="0"/>
                        <a:t>機械学習（</a:t>
                      </a:r>
                      <a:r>
                        <a:rPr lang="en-US" altLang="ja-JP" sz="1600" dirty="0"/>
                        <a:t>AI</a:t>
                      </a:r>
                      <a:r>
                        <a:rPr lang="ja-JP" altLang="en-US" sz="1600" dirty="0"/>
                        <a:t>）</a:t>
                      </a:r>
                      <a:r>
                        <a:rPr kumimoji="1" lang="ja-JP" altLang="en-US" sz="1600" dirty="0"/>
                        <a:t>を用いた要因調査モデルの開発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24</a:t>
                      </a:r>
                      <a:r>
                        <a:rPr kumimoji="1" lang="ja-JP" altLang="en-US" sz="1600" dirty="0"/>
                        <a:t>年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今後の進め方検討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4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24</a:t>
                      </a:r>
                      <a:r>
                        <a:rPr kumimoji="1" lang="ja-JP" altLang="en-US" sz="1600" dirty="0"/>
                        <a:t>年</a:t>
                      </a:r>
                      <a:r>
                        <a:rPr kumimoji="1" lang="en-US" altLang="ja-JP" sz="1600" dirty="0"/>
                        <a:t>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現場と顔合わせ（予定）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0161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B6DBBE-C8FF-4D03-9E3C-F7C345F6C4B2}"/>
              </a:ext>
            </a:extLst>
          </p:cNvPr>
          <p:cNvSpPr txBox="1"/>
          <p:nvPr/>
        </p:nvSpPr>
        <p:spPr>
          <a:xfrm>
            <a:off x="354845" y="41602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これまでの経緯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08AC15-AA3B-4C21-9DB0-5D462AA89BFF}"/>
              </a:ext>
            </a:extLst>
          </p:cNvPr>
          <p:cNvSpPr txBox="1"/>
          <p:nvPr/>
        </p:nvSpPr>
        <p:spPr>
          <a:xfrm>
            <a:off x="443077" y="1098915"/>
            <a:ext cx="11323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Cyber Physical Information Factory</a:t>
            </a:r>
            <a:r>
              <a:rPr lang="ja-JP" altLang="en-US" sz="1600" b="0" dirty="0">
                <a:solidFill>
                  <a:srgbClr val="323130"/>
                </a:solidFill>
                <a:latin typeface="Segoe UI" panose="020B0502040204020203" pitchFamily="34" charset="0"/>
              </a:rPr>
              <a:t>化</a:t>
            </a:r>
            <a:r>
              <a:rPr lang="ja-JP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を見据えて、</a:t>
            </a:r>
            <a:endParaRPr lang="en-US" altLang="ja-JP" sz="1600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1600" b="1" i="0" dirty="0">
                <a:solidFill>
                  <a:schemeClr val="accent6"/>
                </a:solidFill>
                <a:effectLst/>
                <a:latin typeface="Segoe UI" panose="020B0502040204020203" pitchFamily="34" charset="0"/>
              </a:rPr>
              <a:t>「在庫異常が発生した際に、その異常の原因を見える化して、対策を打てる（以下、在庫見える</a:t>
            </a:r>
            <a:r>
              <a:rPr lang="ja-JP" altLang="en-US" sz="1600" b="1" dirty="0">
                <a:solidFill>
                  <a:schemeClr val="accent6"/>
                </a:solidFill>
                <a:latin typeface="Segoe UI" panose="020B0502040204020203" pitchFamily="34" charset="0"/>
              </a:rPr>
              <a:t>化と呼ぶ）</a:t>
            </a:r>
            <a:r>
              <a:rPr lang="ja-JP" altLang="en-US" sz="1600" b="1" i="0" dirty="0">
                <a:solidFill>
                  <a:schemeClr val="accent6"/>
                </a:solidFill>
                <a:effectLst/>
                <a:latin typeface="Segoe UI" panose="020B0502040204020203" pitchFamily="34" charset="0"/>
              </a:rPr>
              <a:t>」</a:t>
            </a:r>
            <a:endParaRPr lang="en-US" altLang="ja-JP" sz="1600" b="1" i="0" dirty="0">
              <a:solidFill>
                <a:schemeClr val="accent6"/>
              </a:solidFill>
              <a:effectLst/>
              <a:latin typeface="Segoe UI" panose="020B0502040204020203" pitchFamily="34" charset="0"/>
            </a:endParaRPr>
          </a:p>
          <a:p>
            <a:r>
              <a:rPr lang="ja-JP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ようにしたい。</a:t>
            </a:r>
            <a:endParaRPr lang="en-US" altLang="ja-JP" sz="1600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BDB45-FFC2-42EC-B315-E85173578E71}"/>
              </a:ext>
            </a:extLst>
          </p:cNvPr>
          <p:cNvSpPr txBox="1"/>
          <p:nvPr/>
        </p:nvSpPr>
        <p:spPr>
          <a:xfrm>
            <a:off x="443077" y="764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221620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324245-0B48-418E-A7ED-E07B2C0C1F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altLang="ja-JP" sz="1600" b="0" dirty="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330057-4CDE-4BC1-8C5E-9E9F26C45E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BBB82-15E7-4945-B3BE-48D1753E1D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16, 2024</a:t>
            </a:fld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08AC15-AA3B-4C21-9DB0-5D462AA89BFF}"/>
              </a:ext>
            </a:extLst>
          </p:cNvPr>
          <p:cNvSpPr txBox="1"/>
          <p:nvPr/>
        </p:nvSpPr>
        <p:spPr>
          <a:xfrm>
            <a:off x="443077" y="1098915"/>
            <a:ext cx="11323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/>
              <a:t>・</a:t>
            </a:r>
            <a:r>
              <a:rPr lang="en-US" altLang="ja-JP" sz="1600" b="1" dirty="0"/>
              <a:t>Cyber Physical Information Factory</a:t>
            </a:r>
            <a:r>
              <a:rPr lang="ja-JP" altLang="en-US" sz="1600" b="1" dirty="0"/>
              <a:t>化に伴い、データ蓄積や活用が進む</a:t>
            </a:r>
            <a:endParaRPr lang="en-US" altLang="ja-JP" sz="1600" b="1" dirty="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r>
              <a:rPr lang="ja-JP" altLang="en-US" sz="1600" b="1" i="0" dirty="0">
                <a:effectLst/>
                <a:latin typeface="Segoe UI" panose="020B0502040204020203" pitchFamily="34" charset="0"/>
              </a:rPr>
              <a:t>・</a:t>
            </a:r>
            <a:r>
              <a:rPr lang="en-US" altLang="ja-JP" sz="1600" b="1" i="0" dirty="0">
                <a:effectLst/>
                <a:latin typeface="Segoe UI" panose="020B0502040204020203" pitchFamily="34" charset="0"/>
              </a:rPr>
              <a:t>AI</a:t>
            </a:r>
            <a:r>
              <a:rPr lang="ja-JP" altLang="en-US" sz="1600" b="1" dirty="0">
                <a:latin typeface="Segoe UI" panose="020B0502040204020203" pitchFamily="34" charset="0"/>
              </a:rPr>
              <a:t>を含めた</a:t>
            </a:r>
            <a:r>
              <a:rPr lang="en-US" altLang="ja-JP" sz="1600" b="1" i="0" dirty="0">
                <a:effectLst/>
                <a:latin typeface="Segoe UI" panose="020B0502040204020203" pitchFamily="34" charset="0"/>
              </a:rPr>
              <a:t>DS</a:t>
            </a:r>
            <a:r>
              <a:rPr lang="ja-JP" altLang="en-US" sz="1600" b="1" dirty="0">
                <a:latin typeface="Segoe UI" panose="020B0502040204020203" pitchFamily="34" charset="0"/>
              </a:rPr>
              <a:t>の活用を検討したい⇒</a:t>
            </a:r>
            <a:r>
              <a:rPr lang="en-US" altLang="ja-JP" sz="1600" b="1" dirty="0">
                <a:latin typeface="Segoe UI" panose="020B0502040204020203" pitchFamily="34" charset="0"/>
              </a:rPr>
              <a:t>DS</a:t>
            </a:r>
            <a:r>
              <a:rPr lang="ja-JP" altLang="en-US" sz="1600" b="1" dirty="0">
                <a:latin typeface="Segoe UI" panose="020B0502040204020203" pitchFamily="34" charset="0"/>
              </a:rPr>
              <a:t>部へ相談</a:t>
            </a:r>
            <a:endParaRPr lang="en-US" altLang="ja-JP" sz="1600" b="1" dirty="0">
              <a:latin typeface="Segoe UI" panose="020B0502040204020203" pitchFamily="34" charset="0"/>
            </a:endParaRPr>
          </a:p>
          <a:p>
            <a:r>
              <a:rPr lang="ja-JP" altLang="en-US" sz="1600" b="1" i="0" dirty="0">
                <a:effectLst/>
                <a:latin typeface="Segoe UI" panose="020B0502040204020203" pitchFamily="34" charset="0"/>
              </a:rPr>
              <a:t>　相談内容：</a:t>
            </a:r>
            <a:endParaRPr lang="en-US" altLang="ja-JP" sz="1600" b="1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BDB45-FFC2-42EC-B315-E85173578E71}"/>
              </a:ext>
            </a:extLst>
          </p:cNvPr>
          <p:cNvSpPr txBox="1"/>
          <p:nvPr/>
        </p:nvSpPr>
        <p:spPr>
          <a:xfrm>
            <a:off x="443077" y="764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背景</a:t>
            </a:r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0EFBCE91-3691-45D3-A786-F6956E69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589" y="95715"/>
            <a:ext cx="1593245" cy="10625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697482-BB95-4F0B-81AD-EBD1050CE6BD}"/>
              </a:ext>
            </a:extLst>
          </p:cNvPr>
          <p:cNvSpPr/>
          <p:nvPr/>
        </p:nvSpPr>
        <p:spPr>
          <a:xfrm>
            <a:off x="733797" y="2479224"/>
            <a:ext cx="1653940" cy="10344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D4831E7-DC7E-4F49-857F-78EB15749AC1}"/>
              </a:ext>
            </a:extLst>
          </p:cNvPr>
          <p:cNvSpPr/>
          <p:nvPr/>
        </p:nvSpPr>
        <p:spPr>
          <a:xfrm>
            <a:off x="733797" y="3814950"/>
            <a:ext cx="1653940" cy="10344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66D25820-D8FA-4DCE-85B3-52040ED83953}"/>
              </a:ext>
            </a:extLst>
          </p:cNvPr>
          <p:cNvSpPr/>
          <p:nvPr/>
        </p:nvSpPr>
        <p:spPr>
          <a:xfrm>
            <a:off x="733797" y="5150676"/>
            <a:ext cx="1653940" cy="1034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2885E97-52C2-4C6C-A24F-DE38D6F10B75}"/>
              </a:ext>
            </a:extLst>
          </p:cNvPr>
          <p:cNvSpPr/>
          <p:nvPr/>
        </p:nvSpPr>
        <p:spPr>
          <a:xfrm>
            <a:off x="733797" y="4443450"/>
            <a:ext cx="1653940" cy="279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accent1"/>
                </a:solidFill>
              </a:rPr>
              <a:t>蓄積</a:t>
            </a:r>
            <a:r>
              <a:rPr kumimoji="1" lang="ja-JP" altLang="en-US" sz="1400" b="1" dirty="0">
                <a:solidFill>
                  <a:schemeClr val="accent1"/>
                </a:solidFill>
              </a:rPr>
              <a:t>層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5930F8E-5477-4B70-A1FE-E016FA24D063}"/>
              </a:ext>
            </a:extLst>
          </p:cNvPr>
          <p:cNvSpPr/>
          <p:nvPr/>
        </p:nvSpPr>
        <p:spPr>
          <a:xfrm>
            <a:off x="733797" y="5786976"/>
            <a:ext cx="1653940" cy="279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accent1"/>
                </a:solidFill>
              </a:rPr>
              <a:t>収集層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D98CF3E1-3F8E-47AB-9777-CE63C70B0660}"/>
              </a:ext>
            </a:extLst>
          </p:cNvPr>
          <p:cNvSpPr/>
          <p:nvPr/>
        </p:nvSpPr>
        <p:spPr>
          <a:xfrm>
            <a:off x="733797" y="3106272"/>
            <a:ext cx="1653940" cy="279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accent1"/>
                </a:solidFill>
              </a:rPr>
              <a:t>活用層</a:t>
            </a: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CE65F59E-C3F0-483F-ABAA-9063D2B520EE}"/>
              </a:ext>
            </a:extLst>
          </p:cNvPr>
          <p:cNvSpPr/>
          <p:nvPr/>
        </p:nvSpPr>
        <p:spPr>
          <a:xfrm>
            <a:off x="3088832" y="3899257"/>
            <a:ext cx="4402831" cy="82354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13CC8F11-C3FF-4270-960A-AE219645415B}"/>
              </a:ext>
            </a:extLst>
          </p:cNvPr>
          <p:cNvSpPr/>
          <p:nvPr/>
        </p:nvSpPr>
        <p:spPr>
          <a:xfrm>
            <a:off x="3056747" y="5402823"/>
            <a:ext cx="1216152" cy="606687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仕入先</a:t>
            </a:r>
          </a:p>
        </p:txBody>
      </p:sp>
      <p:sp>
        <p:nvSpPr>
          <p:cNvPr id="115" name="直方体 114">
            <a:extLst>
              <a:ext uri="{FF2B5EF4-FFF2-40B4-BE49-F238E27FC236}">
                <a16:creationId xmlns:a16="http://schemas.microsoft.com/office/drawing/2014/main" id="{72D71382-35A6-4E4F-9A5D-3E2D2771A06D}"/>
              </a:ext>
            </a:extLst>
          </p:cNvPr>
          <p:cNvSpPr/>
          <p:nvPr/>
        </p:nvSpPr>
        <p:spPr>
          <a:xfrm>
            <a:off x="4592729" y="5402823"/>
            <a:ext cx="1216152" cy="606687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工場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6" name="直方体 115">
            <a:extLst>
              <a:ext uri="{FF2B5EF4-FFF2-40B4-BE49-F238E27FC236}">
                <a16:creationId xmlns:a16="http://schemas.microsoft.com/office/drawing/2014/main" id="{B9C481D4-80EA-40CA-9B15-9FF053C4D5B9}"/>
              </a:ext>
            </a:extLst>
          </p:cNvPr>
          <p:cNvSpPr/>
          <p:nvPr/>
        </p:nvSpPr>
        <p:spPr>
          <a:xfrm>
            <a:off x="6128711" y="5392153"/>
            <a:ext cx="1216152" cy="606687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得意先</a:t>
            </a:r>
          </a:p>
        </p:txBody>
      </p:sp>
      <p:sp>
        <p:nvSpPr>
          <p:cNvPr id="117" name="二等辺三角形 116">
            <a:extLst>
              <a:ext uri="{FF2B5EF4-FFF2-40B4-BE49-F238E27FC236}">
                <a16:creationId xmlns:a16="http://schemas.microsoft.com/office/drawing/2014/main" id="{21D29BD5-B7F7-4C46-BF7C-5A90F97EF4E4}"/>
              </a:ext>
            </a:extLst>
          </p:cNvPr>
          <p:cNvSpPr/>
          <p:nvPr/>
        </p:nvSpPr>
        <p:spPr>
          <a:xfrm>
            <a:off x="4850189" y="4908406"/>
            <a:ext cx="880115" cy="1644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二等辺三角形 117">
            <a:extLst>
              <a:ext uri="{FF2B5EF4-FFF2-40B4-BE49-F238E27FC236}">
                <a16:creationId xmlns:a16="http://schemas.microsoft.com/office/drawing/2014/main" id="{5CEBD9DB-6273-48A8-B702-8C53F3EDA993}"/>
              </a:ext>
            </a:extLst>
          </p:cNvPr>
          <p:cNvSpPr/>
          <p:nvPr/>
        </p:nvSpPr>
        <p:spPr>
          <a:xfrm>
            <a:off x="4850189" y="3549220"/>
            <a:ext cx="880115" cy="1644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996672B-DA8E-4E4A-BAF7-7E71E34175C4}"/>
              </a:ext>
            </a:extLst>
          </p:cNvPr>
          <p:cNvSpPr txBox="1"/>
          <p:nvPr/>
        </p:nvSpPr>
        <p:spPr>
          <a:xfrm>
            <a:off x="6008876" y="4882247"/>
            <a:ext cx="14558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モノ、情報の流れ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C525A25E-DEEF-4D87-A415-D2D7B7912675}"/>
              </a:ext>
            </a:extLst>
          </p:cNvPr>
          <p:cNvSpPr txBox="1"/>
          <p:nvPr/>
        </p:nvSpPr>
        <p:spPr>
          <a:xfrm>
            <a:off x="733797" y="2022854"/>
            <a:ext cx="10956887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600" b="1" i="0" dirty="0">
                <a:solidFill>
                  <a:schemeClr val="bg1"/>
                </a:solidFill>
                <a:effectLst/>
              </a:rPr>
              <a:t>　在庫異常が発生した際に、その異常の原因を見える化</a:t>
            </a:r>
            <a:r>
              <a:rPr lang="ja-JP" altLang="en-US" sz="1000" b="1" i="0" dirty="0">
                <a:solidFill>
                  <a:schemeClr val="bg1"/>
                </a:solidFill>
                <a:effectLst/>
              </a:rPr>
              <a:t>（以下、在庫見える</a:t>
            </a:r>
            <a:r>
              <a:rPr lang="ja-JP" altLang="en-US" sz="1000" b="1" dirty="0">
                <a:solidFill>
                  <a:schemeClr val="bg1"/>
                </a:solidFill>
              </a:rPr>
              <a:t>化と呼ぶ）</a:t>
            </a:r>
            <a:r>
              <a:rPr lang="ja-JP" altLang="en-US" sz="1600" b="1" i="0" dirty="0">
                <a:solidFill>
                  <a:schemeClr val="bg1"/>
                </a:solidFill>
                <a:effectLst/>
              </a:rPr>
              <a:t>」</a:t>
            </a:r>
            <a:endParaRPr lang="en-US" altLang="ja-JP" sz="1600" b="1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842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EC2B021-C810-4F7F-8337-0471FCACC7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2400" b="0" dirty="0">
                <a:solidFill>
                  <a:srgbClr val="323130"/>
                </a:solidFill>
                <a:latin typeface="Segoe UI" panose="020B0502040204020203" pitchFamily="34" charset="0"/>
              </a:rPr>
              <a:t>安城第一工場（</a:t>
            </a:r>
            <a:r>
              <a:rPr lang="en-US" altLang="ja-JP" sz="2400" b="0" dirty="0">
                <a:solidFill>
                  <a:srgbClr val="323130"/>
                </a:solidFill>
                <a:latin typeface="Segoe UI" panose="020B0502040204020203" pitchFamily="34" charset="0"/>
              </a:rPr>
              <a:t>T403</a:t>
            </a:r>
            <a:r>
              <a:rPr lang="ja-JP" altLang="en-US" sz="2400" b="0" dirty="0">
                <a:solidFill>
                  <a:srgbClr val="323130"/>
                </a:solidFill>
                <a:latin typeface="Segoe UI" panose="020B0502040204020203" pitchFamily="34" charset="0"/>
              </a:rPr>
              <a:t>）では、順立装置を導入したことにより、整備室の部品の通過情報（在庫データ）を取得できている。そこで</a:t>
            </a:r>
            <a:r>
              <a:rPr lang="en-US" altLang="ja-JP" sz="2400" b="0" dirty="0">
                <a:solidFill>
                  <a:srgbClr val="323130"/>
                </a:solidFill>
                <a:latin typeface="Segoe UI" panose="020B0502040204020203" pitchFamily="34" charset="0"/>
              </a:rPr>
              <a:t>T403</a:t>
            </a:r>
            <a:r>
              <a:rPr lang="ja-JP" altLang="en-US" sz="24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を検証の場として活用し、在庫見える化の実現可能性を検証できるのではないか。</a:t>
            </a:r>
            <a:endParaRPr lang="en-US" altLang="ja-JP" sz="2400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6FD010-AF49-4521-9729-B39E82C869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2DC2F-1640-498E-AAB3-C725191CAB7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February 16,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70750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555</Words>
  <Application>Microsoft Office PowerPoint</Application>
  <PresentationFormat>ワイド画面</PresentationFormat>
  <Paragraphs>86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127</cp:revision>
  <dcterms:created xsi:type="dcterms:W3CDTF">2022-01-19T01:36:44Z</dcterms:created>
  <dcterms:modified xsi:type="dcterms:W3CDTF">2024-02-16T07:32:24Z</dcterms:modified>
</cp:coreProperties>
</file>