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10"/>
  </p:notesMasterIdLst>
  <p:sldIdLst>
    <p:sldId id="282" r:id="rId5"/>
    <p:sldId id="290" r:id="rId6"/>
    <p:sldId id="289" r:id="rId7"/>
    <p:sldId id="287" r:id="rId8"/>
    <p:sldId id="281"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6AE"/>
    <a:srgbClr val="064885"/>
    <a:srgbClr val="0595AE"/>
    <a:srgbClr val="E6E6E6"/>
    <a:srgbClr val="001A72"/>
    <a:srgbClr val="057CA1"/>
    <a:srgbClr val="05568F"/>
    <a:srgbClr val="064077"/>
    <a:srgbClr val="0589A8"/>
    <a:srgbClr val="0663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81" autoAdjust="0"/>
    <p:restoredTop sz="94660"/>
  </p:normalViewPr>
  <p:slideViewPr>
    <p:cSldViewPr snapToGrid="0">
      <p:cViewPr varScale="1">
        <p:scale>
          <a:sx n="63" d="100"/>
          <a:sy n="63" d="100"/>
        </p:scale>
        <p:origin x="10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2023/10/12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2023/10/12</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October 12, 2023</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中面12">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788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2023/10/12</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2023/10/12</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2023/10/12</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2023/10/12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12, 2023</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October 12, 2023</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October 12, 2023</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3.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8.emf"/><Relationship Id="rId5" Type="http://schemas.openxmlformats.org/officeDocument/2006/relationships/theme" Target="../theme/theme4.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2023/10/12</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October 12, 2023</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2" r:id="rId5"/>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en-US" altLang="ja-JP" dirty="0"/>
              <a:t>【</a:t>
            </a:r>
            <a:r>
              <a:rPr lang="ja-JP" altLang="en-US" dirty="0"/>
              <a:t>趣旨</a:t>
            </a:r>
            <a:r>
              <a:rPr lang="en-US" altLang="ja-JP" dirty="0"/>
              <a:t>】</a:t>
            </a:r>
          </a:p>
          <a:p>
            <a:r>
              <a:rPr kumimoji="1" lang="en-US" altLang="ja-JP" dirty="0"/>
              <a:t>23</a:t>
            </a:r>
            <a:r>
              <a:rPr kumimoji="1" lang="ja-JP" altLang="en-US" dirty="0"/>
              <a:t>年度アイサポ＋発表会へのご協力のお願い</a:t>
            </a:r>
          </a:p>
          <a:p>
            <a:endParaRPr lang="en-US" altLang="ja-JP" dirty="0"/>
          </a:p>
          <a:p>
            <a:r>
              <a:rPr lang="en-US" altLang="ja-JP" dirty="0"/>
              <a:t>【</a:t>
            </a:r>
            <a:r>
              <a:rPr lang="ja-JP" altLang="en-US" dirty="0"/>
              <a:t>議題</a:t>
            </a:r>
            <a:r>
              <a:rPr lang="en-US" altLang="ja-JP" dirty="0"/>
              <a:t>】</a:t>
            </a:r>
          </a:p>
          <a:p>
            <a:r>
              <a:rPr lang="ja-JP" altLang="en-US" dirty="0"/>
              <a:t>・共有：</a:t>
            </a:r>
            <a:r>
              <a:rPr lang="en-US" altLang="ja-JP" dirty="0"/>
              <a:t>23</a:t>
            </a:r>
            <a:r>
              <a:rPr lang="ja-JP" altLang="en-US" dirty="0"/>
              <a:t>年度アイサポ＋発表会について</a:t>
            </a:r>
            <a:endParaRPr lang="en-US" altLang="ja-JP" dirty="0"/>
          </a:p>
          <a:p>
            <a:r>
              <a:rPr lang="ja-JP" altLang="en-US" dirty="0"/>
              <a:t>・相談：ご依頼事項</a:t>
            </a:r>
            <a:endParaRPr lang="en-US" altLang="ja-JP" dirty="0"/>
          </a:p>
          <a:p>
            <a:r>
              <a:rPr lang="ja-JP" altLang="en-US" dirty="0"/>
              <a:t>・相談：スケジュール</a:t>
            </a:r>
            <a:r>
              <a:rPr kumimoji="1" lang="ja-JP" altLang="en-US" dirty="0"/>
              <a:t>のご相談</a:t>
            </a:r>
            <a:endParaRPr kumimoji="1" lang="en-US" altLang="ja-JP" dirty="0"/>
          </a:p>
          <a:p>
            <a:endParaRPr lang="en-US" altLang="ja-JP" dirty="0"/>
          </a:p>
          <a:p>
            <a:endParaRPr kumimoji="1" lang="en-US" altLang="ja-JP" dirty="0"/>
          </a:p>
        </p:txBody>
      </p:sp>
      <p:sp>
        <p:nvSpPr>
          <p:cNvPr id="3" name="テキスト プレースホルダー 2"/>
          <p:cNvSpPr>
            <a:spLocks noGrp="1"/>
          </p:cNvSpPr>
          <p:nvPr>
            <p:ph type="body" sz="quarter" idx="20"/>
          </p:nvPr>
        </p:nvSpPr>
        <p:spPr/>
        <p:txBody>
          <a:bodyPr/>
          <a:lstStyle/>
          <a:p>
            <a:r>
              <a:rPr kumimoji="1" lang="ja-JP" altLang="en-US" dirty="0"/>
              <a:t>議題</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12, 2023</a:t>
            </a:fld>
            <a:endParaRPr lang="en-US" dirty="0"/>
          </a:p>
        </p:txBody>
      </p:sp>
    </p:spTree>
    <p:extLst>
      <p:ext uri="{BB962C8B-B14F-4D97-AF65-F5344CB8AC3E}">
        <p14:creationId xmlns:p14="http://schemas.microsoft.com/office/powerpoint/2010/main" val="200653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7F39222-654F-42DA-BC4C-199E77B0D822}"/>
              </a:ext>
            </a:extLst>
          </p:cNvPr>
          <p:cNvSpPr>
            <a:spLocks noGrp="1"/>
          </p:cNvSpPr>
          <p:nvPr>
            <p:ph type="body" sz="quarter" idx="18"/>
          </p:nvPr>
        </p:nvSpPr>
        <p:spPr/>
        <p:txBody>
          <a:bodyPr/>
          <a:lstStyle/>
          <a:p>
            <a:r>
              <a:rPr kumimoji="1" lang="ja-JP" altLang="en-US" dirty="0"/>
              <a:t>目的：発表者のモチベ向上、横との繋がり強化</a:t>
            </a:r>
          </a:p>
        </p:txBody>
      </p:sp>
      <p:sp>
        <p:nvSpPr>
          <p:cNvPr id="3" name="テキスト プレースホルダー 2">
            <a:extLst>
              <a:ext uri="{FF2B5EF4-FFF2-40B4-BE49-F238E27FC236}">
                <a16:creationId xmlns:a16="http://schemas.microsoft.com/office/drawing/2014/main" id="{693232CA-1577-4C85-8449-761972B213EA}"/>
              </a:ext>
            </a:extLst>
          </p:cNvPr>
          <p:cNvSpPr>
            <a:spLocks noGrp="1"/>
          </p:cNvSpPr>
          <p:nvPr>
            <p:ph type="body" sz="quarter" idx="20"/>
          </p:nvPr>
        </p:nvSpPr>
        <p:spPr/>
        <p:txBody>
          <a:bodyPr/>
          <a:lstStyle/>
          <a:p>
            <a:r>
              <a:rPr kumimoji="1" lang="ja-JP" altLang="en-US" dirty="0"/>
              <a:t>共有：</a:t>
            </a:r>
            <a:r>
              <a:rPr lang="en-US" altLang="ja-JP" dirty="0"/>
              <a:t> 23</a:t>
            </a:r>
            <a:r>
              <a:rPr lang="ja-JP" altLang="en-US" dirty="0"/>
              <a:t>年度アイサポ＋発表会について</a:t>
            </a:r>
            <a:endParaRPr kumimoji="1" lang="ja-JP" altLang="en-US" dirty="0"/>
          </a:p>
        </p:txBody>
      </p:sp>
      <p:sp>
        <p:nvSpPr>
          <p:cNvPr id="4" name="日付プレースホルダー 3">
            <a:extLst>
              <a:ext uri="{FF2B5EF4-FFF2-40B4-BE49-F238E27FC236}">
                <a16:creationId xmlns:a16="http://schemas.microsoft.com/office/drawing/2014/main" id="{01087CF2-EB0B-4392-9199-74AB33F73701}"/>
              </a:ext>
            </a:extLst>
          </p:cNvPr>
          <p:cNvSpPr>
            <a:spLocks noGrp="1"/>
          </p:cNvSpPr>
          <p:nvPr>
            <p:ph type="dt" sz="half" idx="19"/>
          </p:nvPr>
        </p:nvSpPr>
        <p:spPr/>
        <p:txBody>
          <a:bodyPr/>
          <a:lstStyle/>
          <a:p>
            <a:fld id="{FCAFAC13-DB77-42F2-BE26-45BA5532FD50}" type="datetime4">
              <a:rPr lang="en-US" altLang="ja-JP" smtClean="0"/>
              <a:pPr/>
              <a:t>October 12, 2023</a:t>
            </a:fld>
            <a:endParaRPr lang="en-US" dirty="0"/>
          </a:p>
        </p:txBody>
      </p:sp>
      <p:pic>
        <p:nvPicPr>
          <p:cNvPr id="6" name="図 5">
            <a:extLst>
              <a:ext uri="{FF2B5EF4-FFF2-40B4-BE49-F238E27FC236}">
                <a16:creationId xmlns:a16="http://schemas.microsoft.com/office/drawing/2014/main" id="{82CBFCA4-8B33-42F1-B4C4-56F30A5EBE7F}"/>
              </a:ext>
            </a:extLst>
          </p:cNvPr>
          <p:cNvPicPr>
            <a:picLocks noChangeAspect="1"/>
          </p:cNvPicPr>
          <p:nvPr/>
        </p:nvPicPr>
        <p:blipFill>
          <a:blip r:embed="rId2"/>
          <a:stretch>
            <a:fillRect/>
          </a:stretch>
        </p:blipFill>
        <p:spPr>
          <a:xfrm>
            <a:off x="559302" y="1604680"/>
            <a:ext cx="3119815" cy="4729196"/>
          </a:xfrm>
          <a:prstGeom prst="rect">
            <a:avLst/>
          </a:prstGeom>
          <a:ln>
            <a:solidFill>
              <a:schemeClr val="tx1"/>
            </a:solidFill>
          </a:ln>
        </p:spPr>
      </p:pic>
      <p:pic>
        <p:nvPicPr>
          <p:cNvPr id="8" name="図 7">
            <a:extLst>
              <a:ext uri="{FF2B5EF4-FFF2-40B4-BE49-F238E27FC236}">
                <a16:creationId xmlns:a16="http://schemas.microsoft.com/office/drawing/2014/main" id="{2A4F31D0-C15C-49C6-B350-8AB626346432}"/>
              </a:ext>
            </a:extLst>
          </p:cNvPr>
          <p:cNvPicPr>
            <a:picLocks noChangeAspect="1"/>
          </p:cNvPicPr>
          <p:nvPr/>
        </p:nvPicPr>
        <p:blipFill>
          <a:blip r:embed="rId3"/>
          <a:stretch>
            <a:fillRect/>
          </a:stretch>
        </p:blipFill>
        <p:spPr>
          <a:xfrm>
            <a:off x="4327357" y="1604680"/>
            <a:ext cx="5123296" cy="4729196"/>
          </a:xfrm>
          <a:prstGeom prst="rect">
            <a:avLst/>
          </a:prstGeom>
          <a:ln>
            <a:solidFill>
              <a:schemeClr val="tx1"/>
            </a:solidFill>
          </a:ln>
        </p:spPr>
      </p:pic>
      <p:sp>
        <p:nvSpPr>
          <p:cNvPr id="9" name="正方形/長方形 8">
            <a:extLst>
              <a:ext uri="{FF2B5EF4-FFF2-40B4-BE49-F238E27FC236}">
                <a16:creationId xmlns:a16="http://schemas.microsoft.com/office/drawing/2014/main" id="{FBA66B36-5469-4399-A7DE-F74DB5F14714}"/>
              </a:ext>
            </a:extLst>
          </p:cNvPr>
          <p:cNvSpPr/>
          <p:nvPr/>
        </p:nvSpPr>
        <p:spPr>
          <a:xfrm>
            <a:off x="944174" y="4968760"/>
            <a:ext cx="2411031" cy="2128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5BE94F05-4A05-4A0A-8CA0-7D4EF7E2CB3A}"/>
              </a:ext>
            </a:extLst>
          </p:cNvPr>
          <p:cNvCxnSpPr>
            <a:cxnSpLocks/>
            <a:stCxn id="9" idx="3"/>
          </p:cNvCxnSpPr>
          <p:nvPr/>
        </p:nvCxnSpPr>
        <p:spPr>
          <a:xfrm flipV="1">
            <a:off x="3355205" y="4968761"/>
            <a:ext cx="1002632" cy="106419"/>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BB5217CB-2F32-4287-8042-A5D79CC41CD0}"/>
              </a:ext>
            </a:extLst>
          </p:cNvPr>
          <p:cNvSpPr/>
          <p:nvPr/>
        </p:nvSpPr>
        <p:spPr>
          <a:xfrm>
            <a:off x="1993378" y="1604680"/>
            <a:ext cx="1685738" cy="35714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トップページ</a:t>
            </a:r>
          </a:p>
        </p:txBody>
      </p:sp>
      <p:sp>
        <p:nvSpPr>
          <p:cNvPr id="14" name="正方形/長方形 13">
            <a:extLst>
              <a:ext uri="{FF2B5EF4-FFF2-40B4-BE49-F238E27FC236}">
                <a16:creationId xmlns:a16="http://schemas.microsoft.com/office/drawing/2014/main" id="{DA61E807-C0D5-4953-B05F-0BBA5D1DD7FC}"/>
              </a:ext>
            </a:extLst>
          </p:cNvPr>
          <p:cNvSpPr/>
          <p:nvPr/>
        </p:nvSpPr>
        <p:spPr>
          <a:xfrm>
            <a:off x="7764915" y="1604680"/>
            <a:ext cx="1685738" cy="35714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事例</a:t>
            </a:r>
            <a:r>
              <a:rPr kumimoji="1" lang="ja-JP" altLang="en-US" b="1" dirty="0">
                <a:solidFill>
                  <a:schemeClr val="tx1"/>
                </a:solidFill>
              </a:rPr>
              <a:t>ページ</a:t>
            </a:r>
          </a:p>
        </p:txBody>
      </p:sp>
      <p:sp>
        <p:nvSpPr>
          <p:cNvPr id="17" name="正方形/長方形 16">
            <a:extLst>
              <a:ext uri="{FF2B5EF4-FFF2-40B4-BE49-F238E27FC236}">
                <a16:creationId xmlns:a16="http://schemas.microsoft.com/office/drawing/2014/main" id="{18D4D09E-2B65-4B23-9CF4-79B535972249}"/>
              </a:ext>
            </a:extLst>
          </p:cNvPr>
          <p:cNvSpPr/>
          <p:nvPr/>
        </p:nvSpPr>
        <p:spPr>
          <a:xfrm>
            <a:off x="6509403" y="5229170"/>
            <a:ext cx="5123295" cy="106413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b="1" dirty="0">
                <a:solidFill>
                  <a:srgbClr val="FF0000"/>
                </a:solidFill>
              </a:rPr>
              <a:t>現在の状況：</a:t>
            </a:r>
            <a:r>
              <a:rPr kumimoji="1" lang="en-US" altLang="ja-JP" b="1" dirty="0">
                <a:solidFill>
                  <a:srgbClr val="FF0000"/>
                </a:solidFill>
              </a:rPr>
              <a:t>DS</a:t>
            </a:r>
            <a:r>
              <a:rPr kumimoji="1" lang="ja-JP" altLang="en-US" b="1" dirty="0">
                <a:solidFill>
                  <a:srgbClr val="FF0000"/>
                </a:solidFill>
              </a:rPr>
              <a:t>部</a:t>
            </a:r>
            <a:r>
              <a:rPr lang="en-US" altLang="ja-JP" b="1" dirty="0">
                <a:solidFill>
                  <a:srgbClr val="FF0000"/>
                </a:solidFill>
              </a:rPr>
              <a:t>HP</a:t>
            </a:r>
            <a:r>
              <a:rPr lang="ja-JP" altLang="en-US" b="1" dirty="0">
                <a:solidFill>
                  <a:srgbClr val="FF0000"/>
                </a:solidFill>
              </a:rPr>
              <a:t>にて</a:t>
            </a:r>
            <a:r>
              <a:rPr kumimoji="1" lang="ja-JP" altLang="en-US" b="1" dirty="0">
                <a:solidFill>
                  <a:srgbClr val="FF0000"/>
                </a:solidFill>
              </a:rPr>
              <a:t>全</a:t>
            </a:r>
            <a:r>
              <a:rPr kumimoji="1" lang="en-US" altLang="ja-JP" b="1" dirty="0">
                <a:solidFill>
                  <a:srgbClr val="FF0000"/>
                </a:solidFill>
              </a:rPr>
              <a:t>26</a:t>
            </a:r>
            <a:r>
              <a:rPr kumimoji="1" lang="ja-JP" altLang="en-US" b="1" dirty="0">
                <a:solidFill>
                  <a:srgbClr val="FF0000"/>
                </a:solidFill>
              </a:rPr>
              <a:t>事例を</a:t>
            </a:r>
            <a:r>
              <a:rPr lang="ja-JP" altLang="en-US" b="1" dirty="0">
                <a:solidFill>
                  <a:srgbClr val="FF0000"/>
                </a:solidFill>
              </a:rPr>
              <a:t>展示中</a:t>
            </a:r>
            <a:endParaRPr lang="en-US" altLang="ja-JP" b="1" dirty="0">
              <a:solidFill>
                <a:srgbClr val="FF0000"/>
              </a:solidFill>
            </a:endParaRPr>
          </a:p>
          <a:p>
            <a:r>
              <a:rPr kumimoji="1" lang="ja-JP" altLang="en-US" b="1" dirty="0">
                <a:solidFill>
                  <a:srgbClr val="FF0000"/>
                </a:solidFill>
              </a:rPr>
              <a:t>今後の予定：全社に宣伝</a:t>
            </a:r>
            <a:endParaRPr kumimoji="1" lang="en-US" altLang="ja-JP" b="1" dirty="0">
              <a:solidFill>
                <a:srgbClr val="FF0000"/>
              </a:solidFill>
            </a:endParaRPr>
          </a:p>
        </p:txBody>
      </p:sp>
    </p:spTree>
    <p:extLst>
      <p:ext uri="{BB962C8B-B14F-4D97-AF65-F5344CB8AC3E}">
        <p14:creationId xmlns:p14="http://schemas.microsoft.com/office/powerpoint/2010/main" val="976337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3369CE-F278-4012-B891-A9C126B2A980}"/>
              </a:ext>
            </a:extLst>
          </p:cNvPr>
          <p:cNvSpPr>
            <a:spLocks noGrp="1"/>
          </p:cNvSpPr>
          <p:nvPr>
            <p:ph type="body" sz="quarter" idx="18"/>
          </p:nvPr>
        </p:nvSpPr>
        <p:spPr/>
        <p:txBody>
          <a:bodyPr/>
          <a:lstStyle/>
          <a:p>
            <a:r>
              <a:rPr lang="ja-JP" altLang="en-US" dirty="0"/>
              <a:t>➀</a:t>
            </a:r>
            <a:r>
              <a:rPr kumimoji="1" lang="ja-JP" altLang="en-US" dirty="0"/>
              <a:t>全体講評（全体宛）</a:t>
            </a:r>
            <a:endParaRPr lang="en-US" altLang="ja-JP" dirty="0"/>
          </a:p>
          <a:p>
            <a:endParaRPr kumimoji="1" lang="en-US" altLang="ja-JP" dirty="0"/>
          </a:p>
          <a:p>
            <a:r>
              <a:rPr kumimoji="1" lang="ja-JP" altLang="en-US" dirty="0"/>
              <a:t>　★トップページに掲載します。</a:t>
            </a:r>
            <a:endParaRPr kumimoji="1" lang="en-US" altLang="ja-JP" dirty="0"/>
          </a:p>
          <a:p>
            <a:r>
              <a:rPr kumimoji="1" lang="ja-JP" altLang="en-US" dirty="0"/>
              <a:t>　この発表会が先進的で自らが手を挙げたことがすばらしいと思ってもらえるような、</a:t>
            </a:r>
            <a:endParaRPr kumimoji="1" lang="en-US" altLang="ja-JP" dirty="0"/>
          </a:p>
          <a:p>
            <a:r>
              <a:rPr lang="ja-JP" altLang="en-US" dirty="0"/>
              <a:t>　</a:t>
            </a:r>
            <a:r>
              <a:rPr kumimoji="1" lang="ja-JP" altLang="en-US" dirty="0"/>
              <a:t>今後の活力に繋がるような講評やこれから挑戦する方の後押しになるような講評を</a:t>
            </a:r>
            <a:endParaRPr kumimoji="1" lang="en-US" altLang="ja-JP" dirty="0"/>
          </a:p>
          <a:p>
            <a:r>
              <a:rPr lang="ja-JP" altLang="en-US" dirty="0"/>
              <a:t>　</a:t>
            </a:r>
            <a:r>
              <a:rPr kumimoji="1" lang="ja-JP" altLang="en-US" dirty="0"/>
              <a:t>お願いします</a:t>
            </a:r>
            <a:endParaRPr kumimoji="1" lang="en-US" altLang="ja-JP" dirty="0"/>
          </a:p>
          <a:p>
            <a:endParaRPr lang="en-US" altLang="ja-JP" dirty="0"/>
          </a:p>
          <a:p>
            <a:r>
              <a:rPr lang="ja-JP" altLang="en-US" dirty="0"/>
              <a:t>➁全</a:t>
            </a:r>
            <a:r>
              <a:rPr lang="en-US" altLang="ja-JP" dirty="0"/>
              <a:t>26</a:t>
            </a:r>
            <a:r>
              <a:rPr lang="ja-JP" altLang="en-US" dirty="0"/>
              <a:t>事例の個別講評（発表者宛）</a:t>
            </a:r>
            <a:endParaRPr lang="en-US" altLang="ja-JP" dirty="0"/>
          </a:p>
          <a:p>
            <a:endParaRPr lang="en-US" altLang="ja-JP" dirty="0"/>
          </a:p>
          <a:p>
            <a:r>
              <a:rPr lang="ja-JP" altLang="en-US" dirty="0"/>
              <a:t>　講評及び今後のアドバイス等をお願いします</a:t>
            </a:r>
            <a:endParaRPr lang="en-US" altLang="ja-JP" dirty="0"/>
          </a:p>
          <a:p>
            <a:endParaRPr lang="en-US" altLang="ja-JP" strike="sngStrike" dirty="0"/>
          </a:p>
          <a:p>
            <a:endParaRPr lang="en-US" altLang="ja-JP" strike="sngStrike" dirty="0"/>
          </a:p>
          <a:p>
            <a:endParaRPr lang="en-US" altLang="ja-JP" sz="1800" strike="sngStrike" dirty="0"/>
          </a:p>
          <a:p>
            <a:endParaRPr lang="en-US" altLang="ja-JP" sz="1800" strike="sngStrike" dirty="0"/>
          </a:p>
          <a:p>
            <a:endParaRPr lang="en-US" altLang="ja-JP" sz="1800" strike="sngStrike" dirty="0"/>
          </a:p>
          <a:p>
            <a:endParaRPr lang="en-US" altLang="ja-JP" sz="1800" strike="sngStrike" dirty="0"/>
          </a:p>
          <a:p>
            <a:endParaRPr lang="en-US" altLang="ja-JP" sz="1800" strike="sngStrike" dirty="0"/>
          </a:p>
          <a:p>
            <a:endParaRPr lang="en-US" altLang="ja-JP" sz="1800" strike="sngStrike" dirty="0"/>
          </a:p>
          <a:p>
            <a:endParaRPr lang="en-US" altLang="ja-JP" sz="1800" strike="sngStrike" dirty="0"/>
          </a:p>
          <a:p>
            <a:endParaRPr lang="en-US" altLang="ja-JP" sz="1800" strike="sngStrike" dirty="0"/>
          </a:p>
        </p:txBody>
      </p:sp>
      <p:sp>
        <p:nvSpPr>
          <p:cNvPr id="3" name="テキスト プレースホルダー 2">
            <a:extLst>
              <a:ext uri="{FF2B5EF4-FFF2-40B4-BE49-F238E27FC236}">
                <a16:creationId xmlns:a16="http://schemas.microsoft.com/office/drawing/2014/main" id="{A8B97D25-2A37-4A05-B112-2282CAB9AA1C}"/>
              </a:ext>
            </a:extLst>
          </p:cNvPr>
          <p:cNvSpPr>
            <a:spLocks noGrp="1"/>
          </p:cNvSpPr>
          <p:nvPr>
            <p:ph type="body" sz="quarter" idx="20"/>
          </p:nvPr>
        </p:nvSpPr>
        <p:spPr/>
        <p:txBody>
          <a:bodyPr/>
          <a:lstStyle/>
          <a:p>
            <a:r>
              <a:rPr kumimoji="1" lang="ja-JP" altLang="en-US" dirty="0"/>
              <a:t>相談：ご依頼事項</a:t>
            </a:r>
          </a:p>
        </p:txBody>
      </p:sp>
      <p:sp>
        <p:nvSpPr>
          <p:cNvPr id="4" name="日付プレースホルダー 3">
            <a:extLst>
              <a:ext uri="{FF2B5EF4-FFF2-40B4-BE49-F238E27FC236}">
                <a16:creationId xmlns:a16="http://schemas.microsoft.com/office/drawing/2014/main" id="{968B3E40-D898-44E4-AA03-1BC750489BAD}"/>
              </a:ext>
            </a:extLst>
          </p:cNvPr>
          <p:cNvSpPr>
            <a:spLocks noGrp="1"/>
          </p:cNvSpPr>
          <p:nvPr>
            <p:ph type="dt" sz="half" idx="19"/>
          </p:nvPr>
        </p:nvSpPr>
        <p:spPr/>
        <p:txBody>
          <a:bodyPr/>
          <a:lstStyle/>
          <a:p>
            <a:fld id="{FCAFAC13-DB77-42F2-BE26-45BA5532FD50}" type="datetime4">
              <a:rPr lang="en-US" altLang="ja-JP" smtClean="0"/>
              <a:pPr/>
              <a:t>October 12, 2023</a:t>
            </a:fld>
            <a:endParaRPr lang="en-US" dirty="0"/>
          </a:p>
        </p:txBody>
      </p:sp>
    </p:spTree>
    <p:extLst>
      <p:ext uri="{BB962C8B-B14F-4D97-AF65-F5344CB8AC3E}">
        <p14:creationId xmlns:p14="http://schemas.microsoft.com/office/powerpoint/2010/main" val="3577660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1091193292"/>
              </p:ext>
            </p:extLst>
          </p:nvPr>
        </p:nvGraphicFramePr>
        <p:xfrm>
          <a:off x="550708" y="849002"/>
          <a:ext cx="10203350" cy="4759457"/>
        </p:xfrm>
        <a:graphic>
          <a:graphicData uri="http://schemas.openxmlformats.org/drawingml/2006/table">
            <a:tbl>
              <a:tblPr firstRow="1" bandRow="1">
                <a:tableStyleId>{073A0DAA-6AF3-43AB-8588-CEC1D06C72B9}</a:tableStyleId>
              </a:tblPr>
              <a:tblGrid>
                <a:gridCol w="2219770">
                  <a:extLst>
                    <a:ext uri="{9D8B030D-6E8A-4147-A177-3AD203B41FA5}">
                      <a16:colId xmlns:a16="http://schemas.microsoft.com/office/drawing/2014/main" val="1941780534"/>
                    </a:ext>
                  </a:extLst>
                </a:gridCol>
                <a:gridCol w="1212285">
                  <a:extLst>
                    <a:ext uri="{9D8B030D-6E8A-4147-A177-3AD203B41FA5}">
                      <a16:colId xmlns:a16="http://schemas.microsoft.com/office/drawing/2014/main" val="2488014656"/>
                    </a:ext>
                  </a:extLst>
                </a:gridCol>
                <a:gridCol w="1354259">
                  <a:extLst>
                    <a:ext uri="{9D8B030D-6E8A-4147-A177-3AD203B41FA5}">
                      <a16:colId xmlns:a16="http://schemas.microsoft.com/office/drawing/2014/main" val="3651929378"/>
                    </a:ext>
                  </a:extLst>
                </a:gridCol>
                <a:gridCol w="1354259">
                  <a:extLst>
                    <a:ext uri="{9D8B030D-6E8A-4147-A177-3AD203B41FA5}">
                      <a16:colId xmlns:a16="http://schemas.microsoft.com/office/drawing/2014/main" val="1302386542"/>
                    </a:ext>
                  </a:extLst>
                </a:gridCol>
                <a:gridCol w="1354259">
                  <a:extLst>
                    <a:ext uri="{9D8B030D-6E8A-4147-A177-3AD203B41FA5}">
                      <a16:colId xmlns:a16="http://schemas.microsoft.com/office/drawing/2014/main" val="2911364537"/>
                    </a:ext>
                  </a:extLst>
                </a:gridCol>
                <a:gridCol w="1354259">
                  <a:extLst>
                    <a:ext uri="{9D8B030D-6E8A-4147-A177-3AD203B41FA5}">
                      <a16:colId xmlns:a16="http://schemas.microsoft.com/office/drawing/2014/main" val="886285583"/>
                    </a:ext>
                  </a:extLst>
                </a:gridCol>
                <a:gridCol w="1354259">
                  <a:extLst>
                    <a:ext uri="{9D8B030D-6E8A-4147-A177-3AD203B41FA5}">
                      <a16:colId xmlns:a16="http://schemas.microsoft.com/office/drawing/2014/main" val="4288385015"/>
                    </a:ext>
                  </a:extLst>
                </a:gridCol>
              </a:tblGrid>
              <a:tr h="471263">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a:latin typeface="Meiryo UI" panose="020B0604030504040204" pitchFamily="50" charset="-128"/>
                          <a:ea typeface="Meiryo UI" panose="020B0604030504040204" pitchFamily="50" charset="-128"/>
                        </a:rPr>
                        <a:t>担当</a:t>
                      </a:r>
                    </a:p>
                  </a:txBody>
                  <a:tcPr/>
                </a:tc>
                <a:tc gridSpan="3">
                  <a:txBody>
                    <a:bodyPr/>
                    <a:lstStyle/>
                    <a:p>
                      <a:r>
                        <a:rPr kumimoji="1" lang="en-US" altLang="ja-JP" sz="1400" dirty="0">
                          <a:latin typeface="Meiryo UI" panose="020B0604030504040204" pitchFamily="50" charset="-128"/>
                          <a:ea typeface="Meiryo UI" panose="020B0604030504040204" pitchFamily="50" charset="-128"/>
                        </a:rPr>
                        <a:t>10</a:t>
                      </a:r>
                      <a:r>
                        <a:rPr kumimoji="1" lang="ja-JP" altLang="en-US" sz="1400" dirty="0">
                          <a:latin typeface="Meiryo UI" panose="020B0604030504040204" pitchFamily="50" charset="-128"/>
                          <a:ea typeface="Meiryo UI" panose="020B0604030504040204" pitchFamily="50" charset="-128"/>
                        </a:rPr>
                        <a:t>月</a:t>
                      </a:r>
                    </a:p>
                  </a:txBody>
                  <a:tcPr/>
                </a:tc>
                <a:tc h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400" dirty="0">
                        <a:latin typeface="Meiryo UI" panose="020B0604030504040204" pitchFamily="50" charset="-128"/>
                        <a:ea typeface="Meiryo UI" panose="020B0604030504040204" pitchFamily="50" charset="-128"/>
                      </a:endParaRPr>
                    </a:p>
                  </a:txBody>
                  <a:tcPr/>
                </a:tc>
                <a:tc gridSpan="2">
                  <a:txBody>
                    <a:bodyPr/>
                    <a:lstStyle/>
                    <a:p>
                      <a:r>
                        <a:rPr kumimoji="1" lang="en-US" altLang="ja-JP" sz="1400" dirty="0">
                          <a:latin typeface="Meiryo UI" panose="020B0604030504040204" pitchFamily="50" charset="-128"/>
                          <a:ea typeface="Meiryo UI" panose="020B0604030504040204" pitchFamily="50" charset="-128"/>
                        </a:rPr>
                        <a:t>11</a:t>
                      </a:r>
                      <a:r>
                        <a:rPr kumimoji="1" lang="ja-JP" altLang="en-US" sz="1400" dirty="0">
                          <a:latin typeface="Meiryo UI" panose="020B0604030504040204" pitchFamily="50" charset="-128"/>
                          <a:ea typeface="Meiryo UI" panose="020B0604030504040204" pitchFamily="50" charset="-128"/>
                        </a:rPr>
                        <a:t>月</a:t>
                      </a:r>
                    </a:p>
                  </a:txBody>
                  <a:tcPr/>
                </a:tc>
                <a:tc hMerge="1">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34235745"/>
                  </a:ext>
                </a:extLst>
              </a:tr>
              <a:tr h="310697">
                <a:tc>
                  <a:txBody>
                    <a:bodyPr/>
                    <a:lstStyle/>
                    <a:p>
                      <a:endParaRPr kumimoji="1" lang="ja-JP" altLang="en-US" sz="1400" dirty="0">
                        <a:solidFill>
                          <a:schemeClr val="bg1"/>
                        </a:solidFill>
                        <a:latin typeface="Meiryo UI" panose="020B0604030504040204" pitchFamily="50" charset="-128"/>
                        <a:ea typeface="Meiryo UI" panose="020B0604030504040204" pitchFamily="50" charset="-128"/>
                      </a:endParaRPr>
                    </a:p>
                  </a:txBody>
                  <a:tcPr>
                    <a:solidFill>
                      <a:schemeClr val="tx1"/>
                    </a:solidFill>
                  </a:tcPr>
                </a:tc>
                <a:tc>
                  <a:txBody>
                    <a:bodyPr/>
                    <a:lstStyle/>
                    <a:p>
                      <a:endParaRPr kumimoji="1" lang="ja-JP" altLang="en-US" sz="1400" dirty="0">
                        <a:solidFill>
                          <a:schemeClr val="bg1"/>
                        </a:solidFill>
                        <a:latin typeface="Meiryo UI" panose="020B0604030504040204" pitchFamily="50" charset="-128"/>
                        <a:ea typeface="Meiryo UI" panose="020B0604030504040204" pitchFamily="50" charset="-128"/>
                      </a:endParaRPr>
                    </a:p>
                  </a:txBody>
                  <a:tcPr>
                    <a:solidFill>
                      <a:schemeClr val="tx1"/>
                    </a:solidFill>
                  </a:tcPr>
                </a:tc>
                <a:tc>
                  <a:txBody>
                    <a:bodyPr/>
                    <a:lstStyle/>
                    <a:p>
                      <a:r>
                        <a:rPr kumimoji="1" lang="ja-JP" altLang="en-US" sz="1400" dirty="0">
                          <a:solidFill>
                            <a:schemeClr val="bg1"/>
                          </a:solidFill>
                          <a:latin typeface="Meiryo UI" panose="020B0604030504040204" pitchFamily="50" charset="-128"/>
                          <a:ea typeface="Meiryo UI" panose="020B0604030504040204" pitchFamily="50" charset="-128"/>
                        </a:rPr>
                        <a:t>１６日～</a:t>
                      </a:r>
                    </a:p>
                  </a:txBody>
                  <a:tcPr>
                    <a:solidFill>
                      <a:schemeClr val="tx1"/>
                    </a:solidFill>
                  </a:tcPr>
                </a:tc>
                <a:tc>
                  <a:txBody>
                    <a:bodyPr/>
                    <a:lstStyle/>
                    <a:p>
                      <a:r>
                        <a:rPr kumimoji="1" lang="ja-JP" altLang="en-US" sz="1400" dirty="0">
                          <a:solidFill>
                            <a:schemeClr val="bg1"/>
                          </a:solidFill>
                          <a:latin typeface="Meiryo UI" panose="020B0604030504040204" pitchFamily="50" charset="-128"/>
                          <a:ea typeface="Meiryo UI" panose="020B0604030504040204" pitchFamily="50" charset="-128"/>
                        </a:rPr>
                        <a:t>２３日～</a:t>
                      </a:r>
                    </a:p>
                  </a:txBody>
                  <a:tcPr>
                    <a:solidFill>
                      <a:schemeClr val="tx1"/>
                    </a:solidFill>
                  </a:tcPr>
                </a:tc>
                <a:tc>
                  <a:txBody>
                    <a:bodyPr/>
                    <a:lstStyle/>
                    <a:p>
                      <a:r>
                        <a:rPr kumimoji="1" lang="en-US" altLang="ja-JP" sz="1400" dirty="0">
                          <a:solidFill>
                            <a:schemeClr val="bg1"/>
                          </a:solidFill>
                          <a:latin typeface="Meiryo UI" panose="020B0604030504040204" pitchFamily="50" charset="-128"/>
                          <a:ea typeface="Meiryo UI" panose="020B0604030504040204" pitchFamily="50" charset="-128"/>
                        </a:rPr>
                        <a:t>30</a:t>
                      </a:r>
                      <a:r>
                        <a:rPr kumimoji="1" lang="ja-JP" altLang="en-US" sz="1400" dirty="0">
                          <a:solidFill>
                            <a:schemeClr val="bg1"/>
                          </a:solidFill>
                          <a:latin typeface="Meiryo UI" panose="020B0604030504040204" pitchFamily="50" charset="-128"/>
                          <a:ea typeface="Meiryo UI" panose="020B0604030504040204" pitchFamily="50" charset="-128"/>
                        </a:rPr>
                        <a:t>日～</a:t>
                      </a:r>
                    </a:p>
                  </a:txBody>
                  <a:tcPr>
                    <a:solidFill>
                      <a:schemeClr val="tx1"/>
                    </a:solidFill>
                  </a:tcPr>
                </a:tc>
                <a:tc>
                  <a:txBody>
                    <a:bodyPr/>
                    <a:lstStyle/>
                    <a:p>
                      <a:r>
                        <a:rPr kumimoji="1" lang="en-US" altLang="ja-JP" sz="1400" dirty="0">
                          <a:solidFill>
                            <a:schemeClr val="bg1"/>
                          </a:solidFill>
                          <a:latin typeface="Meiryo UI" panose="020B0604030504040204" pitchFamily="50" charset="-128"/>
                          <a:ea typeface="Meiryo UI" panose="020B0604030504040204" pitchFamily="50" charset="-128"/>
                        </a:rPr>
                        <a:t>6</a:t>
                      </a:r>
                      <a:r>
                        <a:rPr kumimoji="1" lang="ja-JP" altLang="en-US" sz="1400" dirty="0">
                          <a:solidFill>
                            <a:schemeClr val="bg1"/>
                          </a:solidFill>
                          <a:latin typeface="Meiryo UI" panose="020B0604030504040204" pitchFamily="50" charset="-128"/>
                          <a:ea typeface="Meiryo UI" panose="020B0604030504040204" pitchFamily="50" charset="-128"/>
                        </a:rPr>
                        <a:t>日～</a:t>
                      </a:r>
                    </a:p>
                  </a:txBody>
                  <a:tcPr>
                    <a:solidFill>
                      <a:schemeClr val="tx1"/>
                    </a:solidFill>
                  </a:tcPr>
                </a:tc>
                <a:tc>
                  <a:txBody>
                    <a:bodyPr/>
                    <a:lstStyle/>
                    <a:p>
                      <a:r>
                        <a:rPr kumimoji="1" lang="en-US" altLang="ja-JP" sz="1400" dirty="0">
                          <a:solidFill>
                            <a:schemeClr val="bg1"/>
                          </a:solidFill>
                          <a:latin typeface="Meiryo UI" panose="020B0604030504040204" pitchFamily="50" charset="-128"/>
                          <a:ea typeface="Meiryo UI" panose="020B0604030504040204" pitchFamily="50" charset="-128"/>
                        </a:rPr>
                        <a:t>13</a:t>
                      </a:r>
                      <a:r>
                        <a:rPr kumimoji="1" lang="ja-JP" altLang="en-US" sz="1400" dirty="0">
                          <a:solidFill>
                            <a:schemeClr val="bg1"/>
                          </a:solidFill>
                          <a:latin typeface="Meiryo UI" panose="020B0604030504040204" pitchFamily="50" charset="-128"/>
                          <a:ea typeface="Meiryo UI" panose="020B0604030504040204" pitchFamily="50" charset="-128"/>
                        </a:rPr>
                        <a:t>日～</a:t>
                      </a:r>
                    </a:p>
                  </a:txBody>
                  <a:tcPr>
                    <a:solidFill>
                      <a:schemeClr val="tx1"/>
                    </a:solidFill>
                  </a:tcPr>
                </a:tc>
                <a:extLst>
                  <a:ext uri="{0D108BD9-81ED-4DB2-BD59-A6C34878D82A}">
                    <a16:rowId xmlns:a16="http://schemas.microsoft.com/office/drawing/2014/main" val="899088358"/>
                  </a:ext>
                </a:extLst>
              </a:tr>
              <a:tr h="310697">
                <a:tc>
                  <a:txBody>
                    <a:bodyPr/>
                    <a:lstStyle/>
                    <a:p>
                      <a:r>
                        <a:rPr kumimoji="1" lang="ja-JP" altLang="en-US" sz="1400" dirty="0">
                          <a:solidFill>
                            <a:schemeClr val="bg1"/>
                          </a:solidFill>
                          <a:latin typeface="Meiryo UI" panose="020B0604030504040204" pitchFamily="50" charset="-128"/>
                          <a:ea typeface="Meiryo UI" panose="020B0604030504040204" pitchFamily="50" charset="-128"/>
                        </a:rPr>
                        <a:t>大日程</a:t>
                      </a:r>
                    </a:p>
                  </a:txBody>
                  <a:tcPr>
                    <a:solidFill>
                      <a:schemeClr val="tx1"/>
                    </a:solidFill>
                  </a:tcPr>
                </a:tc>
                <a:tc>
                  <a:txBody>
                    <a:bodyPr/>
                    <a:lstStyle/>
                    <a:p>
                      <a:endParaRPr kumimoji="1" lang="ja-JP" altLang="en-US" sz="1400" dirty="0">
                        <a:solidFill>
                          <a:schemeClr val="bg1"/>
                        </a:solidFill>
                        <a:latin typeface="Meiryo UI" panose="020B0604030504040204" pitchFamily="50" charset="-128"/>
                        <a:ea typeface="Meiryo UI" panose="020B0604030504040204" pitchFamily="50" charset="-128"/>
                      </a:endParaRPr>
                    </a:p>
                  </a:txBody>
                  <a:tcPr>
                    <a:solidFill>
                      <a:schemeClr val="tx1"/>
                    </a:solidFill>
                  </a:tcPr>
                </a:tc>
                <a:tc>
                  <a:txBody>
                    <a:bodyPr/>
                    <a:lstStyle/>
                    <a:p>
                      <a:endParaRPr kumimoji="1" lang="ja-JP" altLang="en-US" sz="1400" dirty="0">
                        <a:solidFill>
                          <a:schemeClr val="bg1"/>
                        </a:solidFill>
                        <a:latin typeface="Meiryo UI" panose="020B0604030504040204" pitchFamily="50" charset="-128"/>
                        <a:ea typeface="Meiryo UI" panose="020B0604030504040204" pitchFamily="50" charset="-128"/>
                      </a:endParaRPr>
                    </a:p>
                  </a:txBody>
                  <a:tcPr>
                    <a:solidFill>
                      <a:schemeClr val="tx1"/>
                    </a:solidFill>
                  </a:tcPr>
                </a:tc>
                <a:tc>
                  <a:txBody>
                    <a:bodyPr/>
                    <a:lstStyle/>
                    <a:p>
                      <a:endParaRPr kumimoji="1" lang="ja-JP" altLang="en-US" sz="1400" dirty="0">
                        <a:solidFill>
                          <a:schemeClr val="bg1"/>
                        </a:solidFill>
                        <a:latin typeface="Meiryo UI" panose="020B0604030504040204" pitchFamily="50" charset="-128"/>
                        <a:ea typeface="Meiryo UI" panose="020B0604030504040204" pitchFamily="50" charset="-128"/>
                      </a:endParaRPr>
                    </a:p>
                  </a:txBody>
                  <a:tcPr>
                    <a:solidFill>
                      <a:schemeClr val="tx1"/>
                    </a:solidFill>
                  </a:tcPr>
                </a:tc>
                <a:tc>
                  <a:txBody>
                    <a:bodyPr/>
                    <a:lstStyle/>
                    <a:p>
                      <a:endParaRPr kumimoji="1" lang="ja-JP" altLang="en-US" sz="1400" dirty="0">
                        <a:solidFill>
                          <a:schemeClr val="bg1"/>
                        </a:solidFill>
                        <a:latin typeface="Meiryo UI" panose="020B0604030504040204" pitchFamily="50" charset="-128"/>
                        <a:ea typeface="Meiryo UI" panose="020B0604030504040204" pitchFamily="50" charset="-128"/>
                      </a:endParaRPr>
                    </a:p>
                  </a:txBody>
                  <a:tcPr>
                    <a:solidFill>
                      <a:schemeClr val="tx1"/>
                    </a:solidFill>
                  </a:tcPr>
                </a:tc>
                <a:tc>
                  <a:txBody>
                    <a:bodyPr/>
                    <a:lstStyle/>
                    <a:p>
                      <a:endParaRPr kumimoji="1" lang="ja-JP" altLang="en-US" sz="1400" dirty="0">
                        <a:solidFill>
                          <a:schemeClr val="bg1"/>
                        </a:solidFill>
                        <a:latin typeface="Meiryo UI" panose="020B0604030504040204" pitchFamily="50" charset="-128"/>
                        <a:ea typeface="Meiryo UI" panose="020B0604030504040204" pitchFamily="50" charset="-128"/>
                      </a:endParaRPr>
                    </a:p>
                  </a:txBody>
                  <a:tcPr>
                    <a:solidFill>
                      <a:schemeClr val="tx1"/>
                    </a:solidFill>
                  </a:tcPr>
                </a:tc>
                <a:tc>
                  <a:txBody>
                    <a:bodyPr/>
                    <a:lstStyle/>
                    <a:p>
                      <a:endParaRPr kumimoji="1" lang="ja-JP" altLang="en-US" sz="1400" dirty="0">
                        <a:solidFill>
                          <a:schemeClr val="bg1"/>
                        </a:solidFill>
                        <a:latin typeface="Meiryo UI" panose="020B0604030504040204" pitchFamily="50" charset="-128"/>
                        <a:ea typeface="Meiryo UI" panose="020B0604030504040204" pitchFamily="50" charset="-128"/>
                      </a:endParaRPr>
                    </a:p>
                  </a:txBody>
                  <a:tcPr>
                    <a:solidFill>
                      <a:schemeClr val="tx1"/>
                    </a:solidFill>
                  </a:tcPr>
                </a:tc>
                <a:extLst>
                  <a:ext uri="{0D108BD9-81ED-4DB2-BD59-A6C34878D82A}">
                    <a16:rowId xmlns:a16="http://schemas.microsoft.com/office/drawing/2014/main" val="3470742129"/>
                  </a:ext>
                </a:extLst>
              </a:tr>
              <a:tr h="733360">
                <a:tc>
                  <a:txBody>
                    <a:bodyPr/>
                    <a:lstStyle/>
                    <a:p>
                      <a:r>
                        <a:rPr kumimoji="1" lang="ja-JP" altLang="en-US" sz="1400" dirty="0">
                          <a:latin typeface="Meiryo UI" panose="020B0604030504040204" pitchFamily="50" charset="-128"/>
                          <a:ea typeface="Meiryo UI" panose="020B0604030504040204" pitchFamily="50" charset="-128"/>
                        </a:rPr>
                        <a:t>認識合わせ・依頼内容の共有</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事務局</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速水先生</a:t>
                      </a: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98415861"/>
                  </a:ext>
                </a:extLst>
              </a:tr>
              <a:tr h="733360">
                <a:tc>
                  <a:txBody>
                    <a:bodyPr/>
                    <a:lstStyle/>
                    <a:p>
                      <a:r>
                        <a:rPr kumimoji="1" lang="ja-JP" altLang="en-US" sz="1400" dirty="0">
                          <a:latin typeface="Meiryo UI" panose="020B0604030504040204" pitchFamily="50" charset="-128"/>
                          <a:ea typeface="Meiryo UI" panose="020B0604030504040204" pitchFamily="50" charset="-128"/>
                        </a:rPr>
                        <a:t>➀全体講評</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（テキスト形式）</a:t>
                      </a:r>
                    </a:p>
                  </a:txBody>
                  <a:tcPr/>
                </a:tc>
                <a:tc>
                  <a:txBody>
                    <a:bodyPr/>
                    <a:lstStyle/>
                    <a:p>
                      <a:r>
                        <a:rPr lang="ja-JP" altLang="en-US" sz="1400" dirty="0"/>
                        <a:t>速水先生</a:t>
                      </a: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28402222"/>
                  </a:ext>
                </a:extLst>
              </a:tr>
              <a:tr h="733360">
                <a:tc>
                  <a:txBody>
                    <a:bodyPr/>
                    <a:lstStyle/>
                    <a:p>
                      <a:r>
                        <a:rPr kumimoji="1" lang="ja-JP" altLang="en-US" sz="1400" dirty="0">
                          <a:latin typeface="Meiryo UI" panose="020B0604030504040204" pitchFamily="50" charset="-128"/>
                          <a:ea typeface="Meiryo UI" panose="020B0604030504040204" pitchFamily="50" charset="-128"/>
                        </a:rPr>
                        <a:t>➁全</a:t>
                      </a:r>
                      <a:r>
                        <a:rPr kumimoji="1" lang="en-US" altLang="ja-JP" sz="1400" dirty="0">
                          <a:latin typeface="Meiryo UI" panose="020B0604030504040204" pitchFamily="50" charset="-128"/>
                          <a:ea typeface="Meiryo UI" panose="020B0604030504040204" pitchFamily="50" charset="-128"/>
                        </a:rPr>
                        <a:t>26</a:t>
                      </a:r>
                      <a:r>
                        <a:rPr kumimoji="1" lang="ja-JP" altLang="en-US" sz="1400" dirty="0">
                          <a:latin typeface="Meiryo UI" panose="020B0604030504040204" pitchFamily="50" charset="-128"/>
                          <a:ea typeface="Meiryo UI" panose="020B0604030504040204" pitchFamily="50" charset="-128"/>
                        </a:rPr>
                        <a:t>事例の個別講評</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（テキスト形式）</a:t>
                      </a:r>
                    </a:p>
                  </a:txBody>
                  <a:tcPr/>
                </a:tc>
                <a:tc>
                  <a:txBody>
                    <a:bodyPr/>
                    <a:lstStyle/>
                    <a:p>
                      <a:r>
                        <a:rPr lang="ja-JP" altLang="en-US" sz="1400" dirty="0"/>
                        <a:t>速水先生</a:t>
                      </a: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00141379"/>
                  </a:ext>
                </a:extLst>
              </a:tr>
              <a:tr h="733360">
                <a:tc>
                  <a:txBody>
                    <a:bodyPr/>
                    <a:lstStyle/>
                    <a:p>
                      <a:r>
                        <a:rPr kumimoji="1" lang="en-US" altLang="ja-JP" sz="1400" dirty="0">
                          <a:solidFill>
                            <a:schemeClr val="tx1"/>
                          </a:solidFill>
                          <a:latin typeface="Meiryo UI" panose="020B0604030504040204" pitchFamily="50" charset="-128"/>
                          <a:ea typeface="Meiryo UI" panose="020B0604030504040204" pitchFamily="50" charset="-128"/>
                        </a:rPr>
                        <a:t>DS</a:t>
                      </a:r>
                      <a:r>
                        <a:rPr kumimoji="1" lang="ja-JP" altLang="en-US" sz="1400" dirty="0">
                          <a:solidFill>
                            <a:schemeClr val="tx1"/>
                          </a:solidFill>
                          <a:latin typeface="Meiryo UI" panose="020B0604030504040204" pitchFamily="50" charset="-128"/>
                          <a:ea typeface="Meiryo UI" panose="020B0604030504040204" pitchFamily="50" charset="-128"/>
                        </a:rPr>
                        <a:t>部</a:t>
                      </a:r>
                      <a:r>
                        <a:rPr kumimoji="1" lang="en-US" altLang="ja-JP" sz="1400" dirty="0">
                          <a:solidFill>
                            <a:schemeClr val="tx1"/>
                          </a:solidFill>
                          <a:latin typeface="Meiryo UI" panose="020B0604030504040204" pitchFamily="50" charset="-128"/>
                          <a:ea typeface="Meiryo UI" panose="020B0604030504040204" pitchFamily="50" charset="-128"/>
                        </a:rPr>
                        <a:t>HP</a:t>
                      </a:r>
                      <a:r>
                        <a:rPr kumimoji="1" lang="ja-JP" altLang="en-US" sz="1400" dirty="0">
                          <a:solidFill>
                            <a:schemeClr val="tx1"/>
                          </a:solidFill>
                          <a:latin typeface="Meiryo UI" panose="020B0604030504040204" pitchFamily="50" charset="-128"/>
                          <a:ea typeface="Meiryo UI" panose="020B0604030504040204" pitchFamily="50" charset="-128"/>
                        </a:rPr>
                        <a:t>公開</a:t>
                      </a:r>
                    </a:p>
                  </a:txBody>
                  <a:tcPr/>
                </a:tc>
                <a:tc>
                  <a:txBody>
                    <a:bodyPr/>
                    <a:lstStyle/>
                    <a:p>
                      <a:r>
                        <a:rPr kumimoji="1" lang="ja-JP" altLang="en-US" sz="1400" dirty="0">
                          <a:latin typeface="Meiryo UI" panose="020B0604030504040204" pitchFamily="50" charset="-128"/>
                          <a:ea typeface="Meiryo UI" panose="020B0604030504040204" pitchFamily="50" charset="-128"/>
                        </a:rPr>
                        <a:t>事務局</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2703238"/>
                  </a:ext>
                </a:extLst>
              </a:tr>
              <a:tr h="733360">
                <a:tc>
                  <a:txBody>
                    <a:bodyPr/>
                    <a:lstStyle/>
                    <a:p>
                      <a:r>
                        <a:rPr kumimoji="1" lang="ja-JP" altLang="en-US" sz="1400" dirty="0">
                          <a:solidFill>
                            <a:schemeClr val="tx1"/>
                          </a:solidFill>
                          <a:latin typeface="Meiryo UI" panose="020B0604030504040204" pitchFamily="50" charset="-128"/>
                          <a:ea typeface="Meiryo UI" panose="020B0604030504040204" pitchFamily="50" charset="-128"/>
                        </a:rPr>
                        <a:t>全社に案内</a:t>
                      </a:r>
                    </a:p>
                  </a:txBody>
                  <a:tcPr/>
                </a:tc>
                <a:tc>
                  <a:txBody>
                    <a:bodyPr/>
                    <a:lstStyle/>
                    <a:p>
                      <a:r>
                        <a:rPr kumimoji="1" lang="ja-JP" altLang="en-US" sz="1400" dirty="0">
                          <a:latin typeface="Meiryo UI" panose="020B0604030504040204" pitchFamily="50" charset="-128"/>
                          <a:ea typeface="Meiryo UI" panose="020B0604030504040204" pitchFamily="50" charset="-128"/>
                        </a:rPr>
                        <a:t>事務局</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3645643"/>
                  </a:ext>
                </a:extLst>
              </a:tr>
            </a:tbl>
          </a:graphicData>
        </a:graphic>
      </p:graphicFrame>
      <p:sp>
        <p:nvSpPr>
          <p:cNvPr id="65" name="ホームベース 64"/>
          <p:cNvSpPr/>
          <p:nvPr/>
        </p:nvSpPr>
        <p:spPr>
          <a:xfrm>
            <a:off x="9416247" y="4306170"/>
            <a:ext cx="567300" cy="39263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ホームベース 52"/>
          <p:cNvSpPr/>
          <p:nvPr/>
        </p:nvSpPr>
        <p:spPr>
          <a:xfrm>
            <a:off x="8054591" y="2811296"/>
            <a:ext cx="1297191" cy="392630"/>
          </a:xfrm>
          <a:prstGeom prst="homePlat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6" name="正方形/長方形 55"/>
          <p:cNvSpPr/>
          <p:nvPr/>
        </p:nvSpPr>
        <p:spPr>
          <a:xfrm>
            <a:off x="9448414" y="2850004"/>
            <a:ext cx="836409" cy="315214"/>
          </a:xfrm>
          <a:prstGeom prst="rect">
            <a:avLst/>
          </a:prstGeom>
        </p:spPr>
        <p:txBody>
          <a:bodyPr wrap="square">
            <a:spAutoFit/>
          </a:bodyPr>
          <a:lstStyle/>
          <a:p>
            <a:pPr>
              <a:lnSpc>
                <a:spcPts val="2000"/>
              </a:lnSpc>
            </a:pPr>
            <a:r>
              <a:rPr lang="ja-JP" altLang="en-US" sz="1200" dirty="0">
                <a:solidFill>
                  <a:prstClr val="black"/>
                </a:solidFill>
                <a:effectLst>
                  <a:glow rad="88900">
                    <a:schemeClr val="bg1"/>
                  </a:glow>
                </a:effectLst>
                <a:latin typeface="Meiryo UI" panose="020B0604030504040204" pitchFamily="50" charset="-128"/>
                <a:ea typeface="Meiryo UI" panose="020B0604030504040204" pitchFamily="50" charset="-128"/>
              </a:rPr>
              <a:t>～</a:t>
            </a:r>
            <a:r>
              <a:rPr lang="en-US" altLang="ja-JP" sz="1200" dirty="0">
                <a:solidFill>
                  <a:prstClr val="black"/>
                </a:solidFill>
                <a:effectLst>
                  <a:glow rad="88900">
                    <a:schemeClr val="bg1"/>
                  </a:glow>
                </a:effectLst>
                <a:latin typeface="Meiryo UI" panose="020B0604030504040204" pitchFamily="50" charset="-128"/>
                <a:ea typeface="Meiryo UI" panose="020B0604030504040204" pitchFamily="50" charset="-128"/>
              </a:rPr>
              <a:t>11/6</a:t>
            </a:r>
          </a:p>
        </p:txBody>
      </p:sp>
      <p:sp>
        <p:nvSpPr>
          <p:cNvPr id="64" name="正方形/長方形 63"/>
          <p:cNvSpPr/>
          <p:nvPr/>
        </p:nvSpPr>
        <p:spPr>
          <a:xfrm>
            <a:off x="8054591" y="2818146"/>
            <a:ext cx="1928956" cy="315214"/>
          </a:xfrm>
          <a:prstGeom prst="rect">
            <a:avLst/>
          </a:prstGeom>
        </p:spPr>
        <p:txBody>
          <a:bodyPr wrap="square">
            <a:spAutoFit/>
          </a:bodyPr>
          <a:lstStyle/>
          <a:p>
            <a:pPr>
              <a:lnSpc>
                <a:spcPts val="2000"/>
              </a:lnSpc>
            </a:pPr>
            <a:r>
              <a:rPr lang="ja-JP" altLang="en-US" sz="1200" dirty="0">
                <a:solidFill>
                  <a:prstClr val="black"/>
                </a:solidFill>
                <a:effectLst>
                  <a:glow rad="88900">
                    <a:schemeClr val="bg1"/>
                  </a:glow>
                </a:effectLst>
                <a:latin typeface="Meiryo UI" panose="020B0604030504040204" pitchFamily="50" charset="-128"/>
                <a:ea typeface="Meiryo UI" panose="020B0604030504040204" pitchFamily="50" charset="-128"/>
              </a:rPr>
              <a:t>全体講評作成</a:t>
            </a:r>
            <a:endParaRPr lang="en-US" altLang="ja-JP" sz="1200" dirty="0">
              <a:solidFill>
                <a:prstClr val="black"/>
              </a:solidFill>
              <a:effectLst>
                <a:glow rad="88900">
                  <a:schemeClr val="bg1"/>
                </a:glow>
              </a:effectLst>
              <a:latin typeface="Meiryo UI" panose="020B0604030504040204" pitchFamily="50" charset="-128"/>
              <a:ea typeface="Meiryo UI" panose="020B0604030504040204" pitchFamily="50" charset="-128"/>
            </a:endParaRPr>
          </a:p>
        </p:txBody>
      </p:sp>
      <p:sp>
        <p:nvSpPr>
          <p:cNvPr id="68" name="正方形/長方形 67"/>
          <p:cNvSpPr/>
          <p:nvPr/>
        </p:nvSpPr>
        <p:spPr>
          <a:xfrm>
            <a:off x="9824534" y="4688566"/>
            <a:ext cx="1314779" cy="315214"/>
          </a:xfrm>
          <a:prstGeom prst="rect">
            <a:avLst/>
          </a:prstGeom>
        </p:spPr>
        <p:txBody>
          <a:bodyPr wrap="square">
            <a:spAutoFit/>
          </a:bodyPr>
          <a:lstStyle/>
          <a:p>
            <a:pPr>
              <a:lnSpc>
                <a:spcPts val="2000"/>
              </a:lnSpc>
            </a:pPr>
            <a:r>
              <a:rPr lang="en-US" altLang="ja-JP" sz="1200" dirty="0">
                <a:solidFill>
                  <a:prstClr val="black"/>
                </a:solidFill>
                <a:effectLst>
                  <a:glow rad="88900">
                    <a:schemeClr val="bg1"/>
                  </a:glow>
                </a:effectLst>
                <a:latin typeface="Meiryo UI" panose="020B0604030504040204" pitchFamily="50" charset="-128"/>
                <a:ea typeface="Meiryo UI" panose="020B0604030504040204" pitchFamily="50" charset="-128"/>
              </a:rPr>
              <a:t>11/13</a:t>
            </a:r>
            <a:r>
              <a:rPr lang="ja-JP" altLang="en-US" sz="1200" dirty="0">
                <a:solidFill>
                  <a:prstClr val="black"/>
                </a:solidFill>
                <a:effectLst>
                  <a:glow rad="88900">
                    <a:schemeClr val="bg1"/>
                  </a:glow>
                </a:effectLst>
                <a:latin typeface="Meiryo UI" panose="020B0604030504040204" pitchFamily="50" charset="-128"/>
                <a:ea typeface="Meiryo UI" panose="020B0604030504040204" pitchFamily="50" charset="-128"/>
              </a:rPr>
              <a:t>（月）</a:t>
            </a:r>
            <a:endParaRPr lang="en-US" altLang="ja-JP" sz="1200" dirty="0">
              <a:solidFill>
                <a:prstClr val="black"/>
              </a:solidFill>
              <a:effectLst>
                <a:glow rad="88900">
                  <a:schemeClr val="bg1"/>
                </a:glow>
              </a:effectLst>
              <a:latin typeface="Meiryo UI" panose="020B0604030504040204" pitchFamily="50" charset="-128"/>
              <a:ea typeface="Meiryo UI" panose="020B0604030504040204" pitchFamily="50" charset="-128"/>
            </a:endParaRPr>
          </a:p>
        </p:txBody>
      </p:sp>
      <p:sp>
        <p:nvSpPr>
          <p:cNvPr id="36" name="正方形/長方形 35"/>
          <p:cNvSpPr/>
          <p:nvPr/>
        </p:nvSpPr>
        <p:spPr>
          <a:xfrm>
            <a:off x="9416247" y="4329581"/>
            <a:ext cx="567300" cy="315214"/>
          </a:xfrm>
          <a:prstGeom prst="rect">
            <a:avLst/>
          </a:prstGeom>
        </p:spPr>
        <p:txBody>
          <a:bodyPr wrap="square">
            <a:spAutoFit/>
          </a:bodyPr>
          <a:lstStyle/>
          <a:p>
            <a:pPr>
              <a:lnSpc>
                <a:spcPts val="2000"/>
              </a:lnSpc>
            </a:pPr>
            <a:r>
              <a:rPr lang="ja-JP" altLang="en-US" sz="1200" dirty="0">
                <a:solidFill>
                  <a:prstClr val="black"/>
                </a:solidFill>
                <a:effectLst>
                  <a:glow rad="88900">
                    <a:schemeClr val="bg1"/>
                  </a:glow>
                </a:effectLst>
                <a:latin typeface="Meiryo UI" panose="020B0604030504040204" pitchFamily="50" charset="-128"/>
                <a:ea typeface="Meiryo UI" panose="020B0604030504040204" pitchFamily="50" charset="-128"/>
              </a:rPr>
              <a:t>公開</a:t>
            </a:r>
            <a:endParaRPr lang="en-US" altLang="ja-JP" sz="1200" dirty="0">
              <a:solidFill>
                <a:prstClr val="black"/>
              </a:solidFill>
              <a:effectLst>
                <a:glow rad="88900">
                  <a:schemeClr val="bg1"/>
                </a:glow>
              </a:effectLst>
              <a:latin typeface="Meiryo UI" panose="020B0604030504040204" pitchFamily="50" charset="-128"/>
              <a:ea typeface="Meiryo UI" panose="020B0604030504040204" pitchFamily="50" charset="-128"/>
            </a:endParaRPr>
          </a:p>
        </p:txBody>
      </p:sp>
      <p:sp>
        <p:nvSpPr>
          <p:cNvPr id="42" name="テキスト プレースホルダー 2">
            <a:extLst>
              <a:ext uri="{FF2B5EF4-FFF2-40B4-BE49-F238E27FC236}">
                <a16:creationId xmlns:a16="http://schemas.microsoft.com/office/drawing/2014/main" id="{303B80CD-2A0A-4786-B4AE-771776246650}"/>
              </a:ext>
            </a:extLst>
          </p:cNvPr>
          <p:cNvSpPr txBox="1">
            <a:spLocks/>
          </p:cNvSpPr>
          <p:nvPr/>
        </p:nvSpPr>
        <p:spPr>
          <a:xfrm>
            <a:off x="443077" y="273600"/>
            <a:ext cx="11341555" cy="351353"/>
          </a:xfrm>
          <a:prstGeom prst="rect">
            <a:avLst/>
          </a:prstGeom>
        </p:spPr>
        <p:txBody>
          <a:bodyPr/>
          <a:lst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400" dirty="0"/>
              <a:t>相談：スケジュール（仮）</a:t>
            </a:r>
          </a:p>
        </p:txBody>
      </p:sp>
      <p:sp>
        <p:nvSpPr>
          <p:cNvPr id="15" name="ホームベース 64">
            <a:extLst>
              <a:ext uri="{FF2B5EF4-FFF2-40B4-BE49-F238E27FC236}">
                <a16:creationId xmlns:a16="http://schemas.microsoft.com/office/drawing/2014/main" id="{9EFBCBB9-4747-4A88-8D60-C4A1AB39C0E3}"/>
              </a:ext>
            </a:extLst>
          </p:cNvPr>
          <p:cNvSpPr/>
          <p:nvPr/>
        </p:nvSpPr>
        <p:spPr>
          <a:xfrm>
            <a:off x="9398636" y="5061046"/>
            <a:ext cx="567300" cy="39263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6" name="正方形/長方形 15">
            <a:extLst>
              <a:ext uri="{FF2B5EF4-FFF2-40B4-BE49-F238E27FC236}">
                <a16:creationId xmlns:a16="http://schemas.microsoft.com/office/drawing/2014/main" id="{C2D2ED23-E010-4871-8781-CFD8F00E01F7}"/>
              </a:ext>
            </a:extLst>
          </p:cNvPr>
          <p:cNvSpPr/>
          <p:nvPr/>
        </p:nvSpPr>
        <p:spPr>
          <a:xfrm>
            <a:off x="9398636" y="5071121"/>
            <a:ext cx="567300" cy="315214"/>
          </a:xfrm>
          <a:prstGeom prst="rect">
            <a:avLst/>
          </a:prstGeom>
        </p:spPr>
        <p:txBody>
          <a:bodyPr wrap="square">
            <a:spAutoFit/>
          </a:bodyPr>
          <a:lstStyle/>
          <a:p>
            <a:pPr>
              <a:lnSpc>
                <a:spcPts val="2000"/>
              </a:lnSpc>
            </a:pPr>
            <a:r>
              <a:rPr lang="ja-JP" altLang="en-US" sz="1200" dirty="0">
                <a:solidFill>
                  <a:prstClr val="black"/>
                </a:solidFill>
                <a:effectLst>
                  <a:glow rad="88900">
                    <a:schemeClr val="bg1"/>
                  </a:glow>
                </a:effectLst>
                <a:latin typeface="Meiryo UI" panose="020B0604030504040204" pitchFamily="50" charset="-128"/>
                <a:ea typeface="Meiryo UI" panose="020B0604030504040204" pitchFamily="50" charset="-128"/>
              </a:rPr>
              <a:t>宣伝</a:t>
            </a:r>
            <a:endParaRPr lang="en-US" altLang="ja-JP" sz="1200" dirty="0">
              <a:solidFill>
                <a:prstClr val="black"/>
              </a:solidFill>
              <a:effectLst>
                <a:glow rad="88900">
                  <a:schemeClr val="bg1"/>
                </a:glow>
              </a:effectLst>
              <a:latin typeface="Meiryo UI" panose="020B0604030504040204" pitchFamily="50" charset="-128"/>
              <a:ea typeface="Meiryo UI" panose="020B0604030504040204" pitchFamily="50" charset="-128"/>
            </a:endParaRPr>
          </a:p>
        </p:txBody>
      </p:sp>
      <p:sp>
        <p:nvSpPr>
          <p:cNvPr id="17" name="ホームベース 52">
            <a:extLst>
              <a:ext uri="{FF2B5EF4-FFF2-40B4-BE49-F238E27FC236}">
                <a16:creationId xmlns:a16="http://schemas.microsoft.com/office/drawing/2014/main" id="{EA77BC70-1893-4495-91E0-E37423C46864}"/>
              </a:ext>
            </a:extLst>
          </p:cNvPr>
          <p:cNvSpPr/>
          <p:nvPr/>
        </p:nvSpPr>
        <p:spPr>
          <a:xfrm>
            <a:off x="3996914" y="3553217"/>
            <a:ext cx="4039831" cy="392630"/>
          </a:xfrm>
          <a:prstGeom prst="homePlat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正方形/長方形 37">
            <a:extLst>
              <a:ext uri="{FF2B5EF4-FFF2-40B4-BE49-F238E27FC236}">
                <a16:creationId xmlns:a16="http://schemas.microsoft.com/office/drawing/2014/main" id="{C7E5BBA0-8122-4688-8729-D4F99A13CA9A}"/>
              </a:ext>
            </a:extLst>
          </p:cNvPr>
          <p:cNvSpPr/>
          <p:nvPr/>
        </p:nvSpPr>
        <p:spPr>
          <a:xfrm>
            <a:off x="4759227" y="3569947"/>
            <a:ext cx="1928956" cy="315214"/>
          </a:xfrm>
          <a:prstGeom prst="rect">
            <a:avLst/>
          </a:prstGeom>
        </p:spPr>
        <p:txBody>
          <a:bodyPr wrap="square">
            <a:spAutoFit/>
          </a:bodyPr>
          <a:lstStyle/>
          <a:p>
            <a:pPr>
              <a:lnSpc>
                <a:spcPts val="2000"/>
              </a:lnSpc>
            </a:pPr>
            <a:r>
              <a:rPr lang="ja-JP" altLang="en-US" sz="1200" dirty="0">
                <a:solidFill>
                  <a:prstClr val="black"/>
                </a:solidFill>
                <a:effectLst>
                  <a:glow rad="88900">
                    <a:schemeClr val="bg1"/>
                  </a:glow>
                </a:effectLst>
                <a:latin typeface="Meiryo UI" panose="020B0604030504040204" pitchFamily="50" charset="-128"/>
                <a:ea typeface="Meiryo UI" panose="020B0604030504040204" pitchFamily="50" charset="-128"/>
              </a:rPr>
              <a:t>個別講評作成</a:t>
            </a:r>
            <a:endParaRPr lang="en-US" altLang="ja-JP" sz="1200" dirty="0">
              <a:solidFill>
                <a:prstClr val="black"/>
              </a:solidFill>
              <a:effectLst>
                <a:glow rad="88900">
                  <a:schemeClr val="bg1"/>
                </a:glow>
              </a:effectLst>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0EFC4D93-3977-47B9-BE34-846AF6E89F83}"/>
              </a:ext>
            </a:extLst>
          </p:cNvPr>
          <p:cNvSpPr/>
          <p:nvPr/>
        </p:nvSpPr>
        <p:spPr>
          <a:xfrm>
            <a:off x="6016829" y="5606224"/>
            <a:ext cx="2960914" cy="906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ページ更新することを山口さんに連携する</a:t>
            </a:r>
            <a:endParaRPr lang="en-US" altLang="ja-JP" dirty="0"/>
          </a:p>
          <a:p>
            <a:r>
              <a:rPr kumimoji="1" lang="ja-JP" altLang="en-US" dirty="0"/>
              <a:t>案内文の作成</a:t>
            </a:r>
          </a:p>
        </p:txBody>
      </p:sp>
    </p:spTree>
    <p:extLst>
      <p:ext uri="{BB962C8B-B14F-4D97-AF65-F5344CB8AC3E}">
        <p14:creationId xmlns:p14="http://schemas.microsoft.com/office/powerpoint/2010/main" val="2713451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116205"/>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2077</TotalTime>
  <Words>258</Words>
  <Application>Microsoft Office PowerPoint</Application>
  <PresentationFormat>ワイド画面</PresentationFormat>
  <Paragraphs>67</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4</vt:i4>
      </vt:variant>
      <vt:variant>
        <vt:lpstr>スライド タイトル</vt:lpstr>
      </vt:variant>
      <vt:variant>
        <vt:i4>5</vt:i4>
      </vt:variant>
    </vt:vector>
  </HeadingPairs>
  <TitlesOfParts>
    <vt:vector size="14" baseType="lpstr">
      <vt:lpstr>Meiryo UI</vt: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 Yuki／笹岡　優樹／AI</cp:lastModifiedBy>
  <cp:revision>159</cp:revision>
  <dcterms:created xsi:type="dcterms:W3CDTF">2022-01-19T01:36:44Z</dcterms:created>
  <dcterms:modified xsi:type="dcterms:W3CDTF">2023-10-12T08:34:41Z</dcterms:modified>
</cp:coreProperties>
</file>