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12"/>
  </p:notesMasterIdLst>
  <p:sldIdLst>
    <p:sldId id="287" r:id="rId5"/>
    <p:sldId id="283" r:id="rId6"/>
    <p:sldId id="288" r:id="rId7"/>
    <p:sldId id="281" r:id="rId8"/>
    <p:sldId id="285" r:id="rId9"/>
    <p:sldId id="286" r:id="rId10"/>
    <p:sldId id="284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96AE"/>
    <a:srgbClr val="064885"/>
    <a:srgbClr val="0595AE"/>
    <a:srgbClr val="E6E6E6"/>
    <a:srgbClr val="001A72"/>
    <a:srgbClr val="057CA1"/>
    <a:srgbClr val="05568F"/>
    <a:srgbClr val="064077"/>
    <a:srgbClr val="0589A8"/>
    <a:srgbClr val="0663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8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6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2024/2/15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2024/2/15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February 15,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2024/2/15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2024/2/15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2024/2/15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February 15,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February 15,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February 15,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2024/2/15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February 15, 2024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C324245-0B48-418E-A7ED-E07B2C0C1F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altLang="ja-JP" sz="1600" b="0" dirty="0">
              <a:solidFill>
                <a:srgbClr val="323130"/>
              </a:solidFill>
              <a:latin typeface="Segoe UI" panose="020B0502040204020203" pitchFamily="34" charset="0"/>
            </a:endParaRPr>
          </a:p>
          <a:p>
            <a:endParaRPr lang="en-US" altLang="ja-JP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330057-4CDE-4BC1-8C5E-9E9F26C45E3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/>
              <a:t>はじめに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CBBB82-15E7-4945-B3BE-48D1753E1DF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February 15, 2024</a:t>
            </a:fld>
            <a:endParaRPr 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408AC15-AA3B-4C21-9DB0-5D462AA89BFF}"/>
              </a:ext>
            </a:extLst>
          </p:cNvPr>
          <p:cNvSpPr txBox="1"/>
          <p:nvPr/>
        </p:nvSpPr>
        <p:spPr>
          <a:xfrm>
            <a:off x="443077" y="1098915"/>
            <a:ext cx="113237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b="1" dirty="0"/>
              <a:t>・</a:t>
            </a:r>
            <a:r>
              <a:rPr lang="en-US" altLang="ja-JP" sz="1600" b="1" dirty="0"/>
              <a:t>Cyber Physical Information Factory</a:t>
            </a:r>
            <a:r>
              <a:rPr lang="ja-JP" altLang="en-US" sz="1600" b="1" dirty="0"/>
              <a:t>化に向けて、データ収集や蓄積が進む</a:t>
            </a:r>
            <a:endParaRPr lang="en-US" altLang="ja-JP" sz="1600" b="1" dirty="0">
              <a:solidFill>
                <a:srgbClr val="323130"/>
              </a:solidFill>
              <a:latin typeface="Segoe UI" panose="020B0502040204020203" pitchFamily="34" charset="0"/>
            </a:endParaRPr>
          </a:p>
          <a:p>
            <a:r>
              <a:rPr lang="ja-JP" altLang="en-US" sz="1600" b="1" i="0" dirty="0">
                <a:effectLst/>
                <a:latin typeface="Segoe UI" panose="020B0502040204020203" pitchFamily="34" charset="0"/>
              </a:rPr>
              <a:t>・データを上手く活用するために、</a:t>
            </a:r>
            <a:r>
              <a:rPr lang="en-US" altLang="ja-JP" sz="1600" b="1" i="0" dirty="0">
                <a:effectLst/>
                <a:latin typeface="Segoe UI" panose="020B0502040204020203" pitchFamily="34" charset="0"/>
              </a:rPr>
              <a:t>AI</a:t>
            </a:r>
            <a:r>
              <a:rPr lang="ja-JP" altLang="en-US" sz="1600" b="1" i="0" dirty="0">
                <a:effectLst/>
                <a:latin typeface="Segoe UI" panose="020B0502040204020203" pitchFamily="34" charset="0"/>
              </a:rPr>
              <a:t>を</a:t>
            </a:r>
            <a:r>
              <a:rPr lang="ja-JP" altLang="en-US" sz="1600" b="1" dirty="0">
                <a:latin typeface="Segoe UI" panose="020B0502040204020203" pitchFamily="34" charset="0"/>
              </a:rPr>
              <a:t>含めた</a:t>
            </a:r>
            <a:r>
              <a:rPr lang="en-US" altLang="ja-JP" sz="1600" b="1" i="0" dirty="0">
                <a:effectLst/>
                <a:latin typeface="Segoe UI" panose="020B0502040204020203" pitchFamily="34" charset="0"/>
              </a:rPr>
              <a:t>DS</a:t>
            </a:r>
            <a:r>
              <a:rPr lang="ja-JP" altLang="en-US" sz="1600" b="1" dirty="0">
                <a:latin typeface="Segoe UI" panose="020B0502040204020203" pitchFamily="34" charset="0"/>
              </a:rPr>
              <a:t>の活用を検討していく必要がある</a:t>
            </a:r>
            <a:endParaRPr lang="en-US" altLang="ja-JP" sz="1600" b="1" dirty="0">
              <a:latin typeface="Segoe UI" panose="020B0502040204020203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E7BDB45-FFC2-42EC-B315-E85173578E71}"/>
              </a:ext>
            </a:extLst>
          </p:cNvPr>
          <p:cNvSpPr txBox="1"/>
          <p:nvPr/>
        </p:nvSpPr>
        <p:spPr>
          <a:xfrm>
            <a:off x="443077" y="7641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>
                <a:latin typeface="+mj-lt"/>
              </a:rPr>
              <a:t>背景</a:t>
            </a:r>
          </a:p>
        </p:txBody>
      </p:sp>
      <p:graphicFrame>
        <p:nvGraphicFramePr>
          <p:cNvPr id="27" name="表 6">
            <a:extLst>
              <a:ext uri="{FF2B5EF4-FFF2-40B4-BE49-F238E27FC236}">
                <a16:creationId xmlns:a16="http://schemas.microsoft.com/office/drawing/2014/main" id="{6E0CC476-926E-4130-9CCF-E5D67DABE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632659"/>
              </p:ext>
            </p:extLst>
          </p:nvPr>
        </p:nvGraphicFramePr>
        <p:xfrm>
          <a:off x="443077" y="2382253"/>
          <a:ext cx="11341555" cy="404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4227">
                  <a:extLst>
                    <a:ext uri="{9D8B030D-6E8A-4147-A177-3AD203B41FA5}">
                      <a16:colId xmlns:a16="http://schemas.microsoft.com/office/drawing/2014/main" val="3563586837"/>
                    </a:ext>
                  </a:extLst>
                </a:gridCol>
                <a:gridCol w="9087328">
                  <a:extLst>
                    <a:ext uri="{9D8B030D-6E8A-4147-A177-3AD203B41FA5}">
                      <a16:colId xmlns:a16="http://schemas.microsoft.com/office/drawing/2014/main" val="2755163576"/>
                    </a:ext>
                  </a:extLst>
                </a:gridCol>
              </a:tblGrid>
              <a:tr h="745030"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latin typeface="+mn-lt"/>
                        </a:rPr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latin typeface="+mn-lt"/>
                        </a:rPr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447576"/>
                  </a:ext>
                </a:extLst>
              </a:tr>
              <a:tr h="998323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latin typeface="+mn-lt"/>
                        </a:rPr>
                        <a:t>23</a:t>
                      </a:r>
                      <a:r>
                        <a:rPr kumimoji="1" lang="ja-JP" altLang="en-US" sz="1600" b="1" dirty="0">
                          <a:latin typeface="+mn-lt"/>
                        </a:rPr>
                        <a:t>年</a:t>
                      </a:r>
                      <a:r>
                        <a:rPr kumimoji="1" lang="en-US" altLang="ja-JP" sz="1600" b="1" dirty="0">
                          <a:latin typeface="+mn-lt"/>
                        </a:rPr>
                        <a:t>10</a:t>
                      </a:r>
                      <a:r>
                        <a:rPr kumimoji="1" lang="ja-JP" altLang="en-US" sz="1600" b="1" dirty="0">
                          <a:latin typeface="+mn-lt"/>
                        </a:rPr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latin typeface="+mn-lt"/>
                        </a:rPr>
                        <a:t>ものづくり革新部より、在庫見える化ツールのアイデア共有</a:t>
                      </a:r>
                      <a:endParaRPr kumimoji="1" lang="en-US" altLang="ja-JP" sz="1600" b="1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600" b="1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latin typeface="+mn-lt"/>
                        </a:rPr>
                        <a:t>在庫見える化ツール</a:t>
                      </a:r>
                      <a:endParaRPr kumimoji="1" lang="en-US" altLang="ja-JP" sz="1600" b="1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＝</a:t>
                      </a:r>
                      <a:r>
                        <a:rPr lang="ja-JP" altLang="en-US" sz="1600" b="1" i="0" dirty="0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在庫異常が発生した際に、その異常の原因を見える化するツール</a:t>
                      </a:r>
                      <a:endParaRPr kumimoji="1" lang="en-US" altLang="ja-JP" sz="16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98022"/>
                  </a:ext>
                </a:extLst>
              </a:tr>
              <a:tr h="745030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latin typeface="+mn-lt"/>
                        </a:rPr>
                        <a:t>23</a:t>
                      </a:r>
                      <a:r>
                        <a:rPr kumimoji="1" lang="ja-JP" altLang="en-US" sz="1600" b="1" dirty="0">
                          <a:latin typeface="+mn-lt"/>
                        </a:rPr>
                        <a:t>年</a:t>
                      </a:r>
                      <a:r>
                        <a:rPr kumimoji="1" lang="en-US" altLang="ja-JP" sz="1600" b="1" dirty="0">
                          <a:latin typeface="+mn-lt"/>
                        </a:rPr>
                        <a:t>11-12</a:t>
                      </a:r>
                      <a:r>
                        <a:rPr kumimoji="1" lang="ja-JP" altLang="en-US" sz="1600" b="1" dirty="0">
                          <a:latin typeface="+mn-lt"/>
                        </a:rPr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上の提案に基づき、</a:t>
                      </a:r>
                      <a:r>
                        <a:rPr lang="ja-JP" altLang="en-US" sz="1600" b="1" dirty="0">
                          <a:latin typeface="+mn-lt"/>
                        </a:rPr>
                        <a:t>機械学習（</a:t>
                      </a:r>
                      <a:r>
                        <a:rPr lang="en-US" altLang="ja-JP" sz="1600" b="1" dirty="0">
                          <a:latin typeface="+mn-lt"/>
                        </a:rPr>
                        <a:t>AI</a:t>
                      </a:r>
                      <a:r>
                        <a:rPr lang="ja-JP" altLang="en-US" sz="1600" b="1" dirty="0">
                          <a:latin typeface="+mn-lt"/>
                        </a:rPr>
                        <a:t>）</a:t>
                      </a:r>
                      <a:r>
                        <a:rPr kumimoji="1" lang="ja-JP" altLang="en-US" sz="1600" b="1" dirty="0">
                          <a:latin typeface="+mn-lt"/>
                        </a:rPr>
                        <a:t>を用いた要因調査モデルの開発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270223"/>
                  </a:ext>
                </a:extLst>
              </a:tr>
              <a:tr h="745030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latin typeface="+mn-lt"/>
                        </a:rPr>
                        <a:t>24</a:t>
                      </a:r>
                      <a:r>
                        <a:rPr kumimoji="1" lang="ja-JP" altLang="en-US" sz="1600" b="1" dirty="0">
                          <a:latin typeface="+mn-lt"/>
                        </a:rPr>
                        <a:t>年</a:t>
                      </a:r>
                      <a:r>
                        <a:rPr kumimoji="1" lang="en-US" altLang="ja-JP" sz="1600" b="1" dirty="0">
                          <a:latin typeface="+mn-lt"/>
                        </a:rPr>
                        <a:t>1</a:t>
                      </a:r>
                      <a:r>
                        <a:rPr kumimoji="1" lang="ja-JP" altLang="en-US" sz="1600" b="1" dirty="0">
                          <a:latin typeface="+mn-lt"/>
                        </a:rPr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latin typeface="+mn-lt"/>
                        </a:rPr>
                        <a:t>今後の進め方検討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046845"/>
                  </a:ext>
                </a:extLst>
              </a:tr>
              <a:tr h="745030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latin typeface="+mn-lt"/>
                        </a:rPr>
                        <a:t>24</a:t>
                      </a:r>
                      <a:r>
                        <a:rPr kumimoji="1" lang="ja-JP" altLang="en-US" sz="1600" b="1" dirty="0">
                          <a:latin typeface="+mn-lt"/>
                        </a:rPr>
                        <a:t>年</a:t>
                      </a:r>
                      <a:r>
                        <a:rPr kumimoji="1" lang="en-US" altLang="ja-JP" sz="1600" b="1" dirty="0">
                          <a:latin typeface="+mn-lt"/>
                        </a:rPr>
                        <a:t>2</a:t>
                      </a:r>
                      <a:r>
                        <a:rPr kumimoji="1" lang="ja-JP" altLang="en-US" sz="1600" b="1" dirty="0">
                          <a:latin typeface="+mn-lt"/>
                        </a:rPr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latin typeface="+mn-lt"/>
                        </a:rPr>
                        <a:t>現場と顔合わせ（予定）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501613"/>
                  </a:ext>
                </a:extLst>
              </a:tr>
            </a:tbl>
          </a:graphicData>
        </a:graphic>
      </p:graphicFrame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20896C4-B894-412C-9058-8AA4DD2130E1}"/>
              </a:ext>
            </a:extLst>
          </p:cNvPr>
          <p:cNvSpPr txBox="1"/>
          <p:nvPr/>
        </p:nvSpPr>
        <p:spPr>
          <a:xfrm>
            <a:off x="443077" y="201292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>
                <a:latin typeface="+mj-lt"/>
              </a:rPr>
              <a:t>これまでの経緯</a:t>
            </a:r>
          </a:p>
        </p:txBody>
      </p:sp>
    </p:spTree>
    <p:extLst>
      <p:ext uri="{BB962C8B-B14F-4D97-AF65-F5344CB8AC3E}">
        <p14:creationId xmlns:p14="http://schemas.microsoft.com/office/powerpoint/2010/main" val="185150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71C6DD-87FE-47EB-B983-9128B777CFA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在庫見える化ツー</a:t>
            </a:r>
            <a:r>
              <a:rPr lang="ja-JP" altLang="en-US" dirty="0"/>
              <a:t>ルで実現したいこと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B967D7-3F99-4CC7-8A4D-B1F4392AB48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February 15, 2024</a:t>
            </a:fld>
            <a:endParaRPr 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3C4B7F3-8506-480F-A679-444224A97977}"/>
              </a:ext>
            </a:extLst>
          </p:cNvPr>
          <p:cNvSpPr/>
          <p:nvPr/>
        </p:nvSpPr>
        <p:spPr>
          <a:xfrm>
            <a:off x="443077" y="1478709"/>
            <a:ext cx="3459164" cy="38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異常検知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9A4F69B-CC05-4905-8B3B-991ADFB30A22}"/>
              </a:ext>
            </a:extLst>
          </p:cNvPr>
          <p:cNvSpPr/>
          <p:nvPr/>
        </p:nvSpPr>
        <p:spPr>
          <a:xfrm>
            <a:off x="4384274" y="1478709"/>
            <a:ext cx="3459164" cy="38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要因調査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F9BFCF7-FB03-43FD-8BDB-4B0CC9C11BA8}"/>
              </a:ext>
            </a:extLst>
          </p:cNvPr>
          <p:cNvSpPr/>
          <p:nvPr/>
        </p:nvSpPr>
        <p:spPr>
          <a:xfrm>
            <a:off x="8325468" y="1478709"/>
            <a:ext cx="3459164" cy="38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現場フィードバック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66997BE-4FBC-4C12-BCB3-08A2761F6E5E}"/>
              </a:ext>
            </a:extLst>
          </p:cNvPr>
          <p:cNvSpPr txBox="1"/>
          <p:nvPr/>
        </p:nvSpPr>
        <p:spPr>
          <a:xfrm>
            <a:off x="443078" y="2108577"/>
            <a:ext cx="30821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600" b="1" dirty="0"/>
              <a:t>在庫管理指標をもとに異常検知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8BD7A8-6DA5-4312-9617-70A73A3A4A1A}"/>
              </a:ext>
            </a:extLst>
          </p:cNvPr>
          <p:cNvSpPr txBox="1"/>
          <p:nvPr/>
        </p:nvSpPr>
        <p:spPr>
          <a:xfrm>
            <a:off x="4317247" y="2108577"/>
            <a:ext cx="30821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600" b="1" dirty="0"/>
              <a:t>要因調査モデルでデータ分析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51ACB0F-D993-454A-8BCD-1DCCF02EF33A}"/>
              </a:ext>
            </a:extLst>
          </p:cNvPr>
          <p:cNvSpPr txBox="1"/>
          <p:nvPr/>
        </p:nvSpPr>
        <p:spPr>
          <a:xfrm>
            <a:off x="8267615" y="2108577"/>
            <a:ext cx="33669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600" b="1" dirty="0"/>
              <a:t>分析結果を現場にフィードバック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58C9F71-660B-4BC5-91A7-8E91B8234710}"/>
              </a:ext>
            </a:extLst>
          </p:cNvPr>
          <p:cNvSpPr/>
          <p:nvPr/>
        </p:nvSpPr>
        <p:spPr>
          <a:xfrm>
            <a:off x="443077" y="5891650"/>
            <a:ext cx="11341554" cy="51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在庫が基準内に収まる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43EB247-A315-4155-998E-D472F40C6E32}"/>
              </a:ext>
            </a:extLst>
          </p:cNvPr>
          <p:cNvSpPr/>
          <p:nvPr/>
        </p:nvSpPr>
        <p:spPr>
          <a:xfrm>
            <a:off x="958516" y="3017519"/>
            <a:ext cx="2314074" cy="1533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C988261-D18F-4755-A859-38E4231A54C7}"/>
              </a:ext>
            </a:extLst>
          </p:cNvPr>
          <p:cNvSpPr/>
          <p:nvPr/>
        </p:nvSpPr>
        <p:spPr>
          <a:xfrm>
            <a:off x="4938963" y="3017519"/>
            <a:ext cx="2314074" cy="1533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5AC3598-F34D-4292-89C9-24FFA7AEF9FD}"/>
              </a:ext>
            </a:extLst>
          </p:cNvPr>
          <p:cNvSpPr/>
          <p:nvPr/>
        </p:nvSpPr>
        <p:spPr>
          <a:xfrm>
            <a:off x="8827168" y="3163942"/>
            <a:ext cx="2314074" cy="1533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52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17E8A93-DB81-4855-8F6E-A267E7862FC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7778D2-ED30-4838-A2F5-A50F697458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B65034-5435-4EE2-B394-CC4B881103D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February 15,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8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8116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C324245-0B48-418E-A7ED-E07B2C0C1F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altLang="ja-JP" sz="1600" b="0" dirty="0">
              <a:solidFill>
                <a:srgbClr val="323130"/>
              </a:solidFill>
              <a:latin typeface="Segoe UI" panose="020B0502040204020203" pitchFamily="34" charset="0"/>
            </a:endParaRPr>
          </a:p>
          <a:p>
            <a:endParaRPr lang="en-US" altLang="ja-JP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330057-4CDE-4BC1-8C5E-9E9F26C45E3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/>
              <a:t>はじめに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CBBB82-15E7-4945-B3BE-48D1753E1DF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February 15, 2024</a:t>
            </a:fld>
            <a:endParaRPr lang="en-US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5F3E8BEB-1E09-4FF8-9116-B441F28FE00D}"/>
              </a:ext>
            </a:extLst>
          </p:cNvPr>
          <p:cNvGraphicFramePr>
            <a:graphicFrameLocks noGrp="1"/>
          </p:cNvGraphicFramePr>
          <p:nvPr/>
        </p:nvGraphicFramePr>
        <p:xfrm>
          <a:off x="443077" y="4531196"/>
          <a:ext cx="11341555" cy="187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4227">
                  <a:extLst>
                    <a:ext uri="{9D8B030D-6E8A-4147-A177-3AD203B41FA5}">
                      <a16:colId xmlns:a16="http://schemas.microsoft.com/office/drawing/2014/main" val="3563586837"/>
                    </a:ext>
                  </a:extLst>
                </a:gridCol>
                <a:gridCol w="9087328">
                  <a:extLst>
                    <a:ext uri="{9D8B030D-6E8A-4147-A177-3AD203B41FA5}">
                      <a16:colId xmlns:a16="http://schemas.microsoft.com/office/drawing/2014/main" val="2755163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447576"/>
                  </a:ext>
                </a:extLst>
              </a:tr>
              <a:tr h="3904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23</a:t>
                      </a:r>
                      <a:r>
                        <a:rPr kumimoji="1" lang="ja-JP" altLang="en-US" sz="1600" dirty="0"/>
                        <a:t>年</a:t>
                      </a:r>
                      <a:r>
                        <a:rPr kumimoji="1" lang="en-US" altLang="ja-JP" sz="1600" dirty="0"/>
                        <a:t>10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ものづくり革新部より、在庫見える化アイデアの提案があった</a:t>
                      </a:r>
                      <a:endParaRPr kumimoji="1" lang="en-US" altLang="ja-JP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9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23</a:t>
                      </a:r>
                      <a:r>
                        <a:rPr kumimoji="1" lang="ja-JP" altLang="en-US" sz="1600" dirty="0"/>
                        <a:t>年</a:t>
                      </a:r>
                      <a:r>
                        <a:rPr kumimoji="1" lang="en-US" altLang="ja-JP" sz="1600" dirty="0"/>
                        <a:t>11-12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上の提案に基づき、</a:t>
                      </a:r>
                      <a:r>
                        <a:rPr lang="ja-JP" altLang="en-US" sz="1600" dirty="0"/>
                        <a:t>機械学習（</a:t>
                      </a:r>
                      <a:r>
                        <a:rPr lang="en-US" altLang="ja-JP" sz="1600" dirty="0"/>
                        <a:t>AI</a:t>
                      </a:r>
                      <a:r>
                        <a:rPr lang="ja-JP" altLang="en-US" sz="1600" dirty="0"/>
                        <a:t>）</a:t>
                      </a:r>
                      <a:r>
                        <a:rPr kumimoji="1" lang="ja-JP" altLang="en-US" sz="1600" dirty="0"/>
                        <a:t>を用いた要因調査モデルの開発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27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24</a:t>
                      </a:r>
                      <a:r>
                        <a:rPr kumimoji="1" lang="ja-JP" altLang="en-US" sz="1600" dirty="0"/>
                        <a:t>年</a:t>
                      </a:r>
                      <a:r>
                        <a:rPr kumimoji="1" lang="en-US" altLang="ja-JP" sz="1600" dirty="0"/>
                        <a:t>1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今後の進め方検討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046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24</a:t>
                      </a:r>
                      <a:r>
                        <a:rPr kumimoji="1" lang="ja-JP" altLang="en-US" sz="1600" dirty="0"/>
                        <a:t>年</a:t>
                      </a:r>
                      <a:r>
                        <a:rPr kumimoji="1" lang="en-US" altLang="ja-JP" sz="1600" dirty="0"/>
                        <a:t>2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現場と顔合わせ（予定）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501613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B6DBBE-C8FF-4D03-9E3C-F7C345F6C4B2}"/>
              </a:ext>
            </a:extLst>
          </p:cNvPr>
          <p:cNvSpPr txBox="1"/>
          <p:nvPr/>
        </p:nvSpPr>
        <p:spPr>
          <a:xfrm>
            <a:off x="354845" y="416025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/>
              <a:t>これまでの経緯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408AC15-AA3B-4C21-9DB0-5D462AA89BFF}"/>
              </a:ext>
            </a:extLst>
          </p:cNvPr>
          <p:cNvSpPr txBox="1"/>
          <p:nvPr/>
        </p:nvSpPr>
        <p:spPr>
          <a:xfrm>
            <a:off x="443077" y="1098915"/>
            <a:ext cx="11323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/>
              <a:t>Cyber Physical Information Factory</a:t>
            </a:r>
            <a:r>
              <a:rPr lang="ja-JP" altLang="en-US" sz="1600" b="0" dirty="0">
                <a:solidFill>
                  <a:srgbClr val="323130"/>
                </a:solidFill>
                <a:latin typeface="Segoe UI" panose="020B0502040204020203" pitchFamily="34" charset="0"/>
              </a:rPr>
              <a:t>化</a:t>
            </a:r>
            <a:r>
              <a:rPr lang="ja-JP" altLang="en-US" sz="1600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を見据えて、</a:t>
            </a:r>
            <a:endParaRPr lang="en-US" altLang="ja-JP" sz="1600" b="0" i="0" dirty="0">
              <a:solidFill>
                <a:srgbClr val="323130"/>
              </a:solidFill>
              <a:effectLst/>
              <a:latin typeface="Segoe UI" panose="020B0502040204020203" pitchFamily="34" charset="0"/>
            </a:endParaRPr>
          </a:p>
          <a:p>
            <a:r>
              <a:rPr lang="ja-JP" altLang="en-US" sz="1600" b="1" i="0" dirty="0">
                <a:solidFill>
                  <a:schemeClr val="accent6"/>
                </a:solidFill>
                <a:effectLst/>
                <a:latin typeface="Segoe UI" panose="020B0502040204020203" pitchFamily="34" charset="0"/>
              </a:rPr>
              <a:t>「在庫異常が発生した際に、その異常の原因を見える化して、対策を打てる（以下、在庫見える</a:t>
            </a:r>
            <a:r>
              <a:rPr lang="ja-JP" altLang="en-US" sz="1600" b="1" dirty="0">
                <a:solidFill>
                  <a:schemeClr val="accent6"/>
                </a:solidFill>
                <a:latin typeface="Segoe UI" panose="020B0502040204020203" pitchFamily="34" charset="0"/>
              </a:rPr>
              <a:t>化と呼ぶ）</a:t>
            </a:r>
            <a:r>
              <a:rPr lang="ja-JP" altLang="en-US" sz="1600" b="1" i="0" dirty="0">
                <a:solidFill>
                  <a:schemeClr val="accent6"/>
                </a:solidFill>
                <a:effectLst/>
                <a:latin typeface="Segoe UI" panose="020B0502040204020203" pitchFamily="34" charset="0"/>
              </a:rPr>
              <a:t>」</a:t>
            </a:r>
            <a:endParaRPr lang="en-US" altLang="ja-JP" sz="1600" b="1" i="0" dirty="0">
              <a:solidFill>
                <a:schemeClr val="accent6"/>
              </a:solidFill>
              <a:effectLst/>
              <a:latin typeface="Segoe UI" panose="020B0502040204020203" pitchFamily="34" charset="0"/>
            </a:endParaRPr>
          </a:p>
          <a:p>
            <a:r>
              <a:rPr lang="ja-JP" altLang="en-US" sz="1600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ようにしたい。</a:t>
            </a:r>
            <a:endParaRPr lang="en-US" altLang="ja-JP" sz="1600" b="0" i="0" dirty="0">
              <a:solidFill>
                <a:srgbClr val="32313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E7BDB45-FFC2-42EC-B315-E85173578E71}"/>
              </a:ext>
            </a:extLst>
          </p:cNvPr>
          <p:cNvSpPr txBox="1"/>
          <p:nvPr/>
        </p:nvSpPr>
        <p:spPr>
          <a:xfrm>
            <a:off x="443077" y="7641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/>
              <a:t>背景</a:t>
            </a:r>
          </a:p>
        </p:txBody>
      </p:sp>
    </p:spTree>
    <p:extLst>
      <p:ext uri="{BB962C8B-B14F-4D97-AF65-F5344CB8AC3E}">
        <p14:creationId xmlns:p14="http://schemas.microsoft.com/office/powerpoint/2010/main" val="221620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C324245-0B48-418E-A7ED-E07B2C0C1F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altLang="ja-JP" sz="1600" b="0" dirty="0">
              <a:solidFill>
                <a:srgbClr val="323130"/>
              </a:solidFill>
              <a:latin typeface="Segoe UI" panose="020B0502040204020203" pitchFamily="34" charset="0"/>
            </a:endParaRPr>
          </a:p>
          <a:p>
            <a:endParaRPr lang="en-US" altLang="ja-JP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330057-4CDE-4BC1-8C5E-9E9F26C45E3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/>
              <a:t>はじめに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CBBB82-15E7-4945-B3BE-48D1753E1DF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February 15, 2024</a:t>
            </a:fld>
            <a:endParaRPr 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408AC15-AA3B-4C21-9DB0-5D462AA89BFF}"/>
              </a:ext>
            </a:extLst>
          </p:cNvPr>
          <p:cNvSpPr txBox="1"/>
          <p:nvPr/>
        </p:nvSpPr>
        <p:spPr>
          <a:xfrm>
            <a:off x="443077" y="1098915"/>
            <a:ext cx="11323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b="1" dirty="0"/>
              <a:t>・</a:t>
            </a:r>
            <a:r>
              <a:rPr lang="en-US" altLang="ja-JP" sz="1600" b="1" dirty="0"/>
              <a:t>Cyber Physical Information Factory</a:t>
            </a:r>
            <a:r>
              <a:rPr lang="ja-JP" altLang="en-US" sz="1600" b="1" dirty="0"/>
              <a:t>化に伴い、データ蓄積や活用が進む</a:t>
            </a:r>
            <a:endParaRPr lang="en-US" altLang="ja-JP" sz="1600" b="1" dirty="0">
              <a:solidFill>
                <a:srgbClr val="323130"/>
              </a:solidFill>
              <a:latin typeface="Segoe UI" panose="020B0502040204020203" pitchFamily="34" charset="0"/>
            </a:endParaRPr>
          </a:p>
          <a:p>
            <a:r>
              <a:rPr lang="ja-JP" altLang="en-US" sz="1600" b="1" i="0" dirty="0">
                <a:effectLst/>
                <a:latin typeface="Segoe UI" panose="020B0502040204020203" pitchFamily="34" charset="0"/>
              </a:rPr>
              <a:t>・</a:t>
            </a:r>
            <a:r>
              <a:rPr lang="en-US" altLang="ja-JP" sz="1600" b="1" i="0" dirty="0">
                <a:effectLst/>
                <a:latin typeface="Segoe UI" panose="020B0502040204020203" pitchFamily="34" charset="0"/>
              </a:rPr>
              <a:t>AI</a:t>
            </a:r>
            <a:r>
              <a:rPr lang="ja-JP" altLang="en-US" sz="1600" b="1" dirty="0">
                <a:latin typeface="Segoe UI" panose="020B0502040204020203" pitchFamily="34" charset="0"/>
              </a:rPr>
              <a:t>を含めた</a:t>
            </a:r>
            <a:r>
              <a:rPr lang="en-US" altLang="ja-JP" sz="1600" b="1" i="0" dirty="0">
                <a:effectLst/>
                <a:latin typeface="Segoe UI" panose="020B0502040204020203" pitchFamily="34" charset="0"/>
              </a:rPr>
              <a:t>DS</a:t>
            </a:r>
            <a:r>
              <a:rPr lang="ja-JP" altLang="en-US" sz="1600" b="1" dirty="0">
                <a:latin typeface="Segoe UI" panose="020B0502040204020203" pitchFamily="34" charset="0"/>
              </a:rPr>
              <a:t>の活用を検討したい⇒</a:t>
            </a:r>
            <a:r>
              <a:rPr lang="en-US" altLang="ja-JP" sz="1600" b="1" dirty="0">
                <a:latin typeface="Segoe UI" panose="020B0502040204020203" pitchFamily="34" charset="0"/>
              </a:rPr>
              <a:t>DS</a:t>
            </a:r>
            <a:r>
              <a:rPr lang="ja-JP" altLang="en-US" sz="1600" b="1" dirty="0">
                <a:latin typeface="Segoe UI" panose="020B0502040204020203" pitchFamily="34" charset="0"/>
              </a:rPr>
              <a:t>部へ相談</a:t>
            </a:r>
            <a:endParaRPr lang="en-US" altLang="ja-JP" sz="1600" b="1" dirty="0">
              <a:latin typeface="Segoe UI" panose="020B0502040204020203" pitchFamily="34" charset="0"/>
            </a:endParaRPr>
          </a:p>
          <a:p>
            <a:r>
              <a:rPr lang="ja-JP" altLang="en-US" sz="1600" b="1" i="0" dirty="0">
                <a:effectLst/>
                <a:latin typeface="Segoe UI" panose="020B0502040204020203" pitchFamily="34" charset="0"/>
              </a:rPr>
              <a:t>　相談内容：</a:t>
            </a:r>
            <a:endParaRPr lang="en-US" altLang="ja-JP" sz="1600" b="1" i="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E7BDB45-FFC2-42EC-B315-E85173578E71}"/>
              </a:ext>
            </a:extLst>
          </p:cNvPr>
          <p:cNvSpPr txBox="1"/>
          <p:nvPr/>
        </p:nvSpPr>
        <p:spPr>
          <a:xfrm>
            <a:off x="443077" y="7641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/>
              <a:t>背景</a:t>
            </a:r>
          </a:p>
        </p:txBody>
      </p:sp>
      <p:pic>
        <p:nvPicPr>
          <p:cNvPr id="103" name="図 102">
            <a:extLst>
              <a:ext uri="{FF2B5EF4-FFF2-40B4-BE49-F238E27FC236}">
                <a16:creationId xmlns:a16="http://schemas.microsoft.com/office/drawing/2014/main" id="{0EFBCE91-3691-45D3-A786-F6956E699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1589" y="95715"/>
            <a:ext cx="1593245" cy="106250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C697482-BB95-4F0B-81AD-EBD1050CE6BD}"/>
              </a:ext>
            </a:extLst>
          </p:cNvPr>
          <p:cNvSpPr/>
          <p:nvPr/>
        </p:nvSpPr>
        <p:spPr>
          <a:xfrm>
            <a:off x="733797" y="2479224"/>
            <a:ext cx="1653940" cy="103444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7D4831E7-DC7E-4F49-857F-78EB15749AC1}"/>
              </a:ext>
            </a:extLst>
          </p:cNvPr>
          <p:cNvSpPr/>
          <p:nvPr/>
        </p:nvSpPr>
        <p:spPr>
          <a:xfrm>
            <a:off x="733797" y="3814950"/>
            <a:ext cx="1653940" cy="103444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66D25820-D8FA-4DCE-85B3-52040ED83953}"/>
              </a:ext>
            </a:extLst>
          </p:cNvPr>
          <p:cNvSpPr/>
          <p:nvPr/>
        </p:nvSpPr>
        <p:spPr>
          <a:xfrm>
            <a:off x="733797" y="5150676"/>
            <a:ext cx="1653940" cy="1034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C2885E97-52C2-4C6C-A24F-DE38D6F10B75}"/>
              </a:ext>
            </a:extLst>
          </p:cNvPr>
          <p:cNvSpPr/>
          <p:nvPr/>
        </p:nvSpPr>
        <p:spPr>
          <a:xfrm>
            <a:off x="733797" y="4443450"/>
            <a:ext cx="1653940" cy="2793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chemeClr val="accent1"/>
                </a:solidFill>
              </a:rPr>
              <a:t>蓄積</a:t>
            </a:r>
            <a:r>
              <a:rPr kumimoji="1" lang="ja-JP" altLang="en-US" sz="1400" b="1" dirty="0">
                <a:solidFill>
                  <a:schemeClr val="accent1"/>
                </a:solidFill>
              </a:rPr>
              <a:t>層</a:t>
            </a: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85930F8E-5477-4B70-A1FE-E016FA24D063}"/>
              </a:ext>
            </a:extLst>
          </p:cNvPr>
          <p:cNvSpPr/>
          <p:nvPr/>
        </p:nvSpPr>
        <p:spPr>
          <a:xfrm>
            <a:off x="733797" y="5786976"/>
            <a:ext cx="1653940" cy="2793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accent1"/>
                </a:solidFill>
              </a:rPr>
              <a:t>収集層</a:t>
            </a: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D98CF3E1-3F8E-47AB-9777-CE63C70B0660}"/>
              </a:ext>
            </a:extLst>
          </p:cNvPr>
          <p:cNvSpPr/>
          <p:nvPr/>
        </p:nvSpPr>
        <p:spPr>
          <a:xfrm>
            <a:off x="733797" y="3106272"/>
            <a:ext cx="1653940" cy="2793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accent1"/>
                </a:solidFill>
              </a:rPr>
              <a:t>活用層</a:t>
            </a:r>
          </a:p>
        </p:txBody>
      </p:sp>
      <p:sp>
        <p:nvSpPr>
          <p:cNvPr id="8" name="フローチャート: 磁気ディスク 7">
            <a:extLst>
              <a:ext uri="{FF2B5EF4-FFF2-40B4-BE49-F238E27FC236}">
                <a16:creationId xmlns:a16="http://schemas.microsoft.com/office/drawing/2014/main" id="{CE65F59E-C3F0-483F-ABAA-9063D2B520EE}"/>
              </a:ext>
            </a:extLst>
          </p:cNvPr>
          <p:cNvSpPr/>
          <p:nvPr/>
        </p:nvSpPr>
        <p:spPr>
          <a:xfrm>
            <a:off x="3088832" y="3899257"/>
            <a:ext cx="4402831" cy="82354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方体 10">
            <a:extLst>
              <a:ext uri="{FF2B5EF4-FFF2-40B4-BE49-F238E27FC236}">
                <a16:creationId xmlns:a16="http://schemas.microsoft.com/office/drawing/2014/main" id="{13CC8F11-C3FF-4270-960A-AE219645415B}"/>
              </a:ext>
            </a:extLst>
          </p:cNvPr>
          <p:cNvSpPr/>
          <p:nvPr/>
        </p:nvSpPr>
        <p:spPr>
          <a:xfrm>
            <a:off x="3056747" y="5402823"/>
            <a:ext cx="1216152" cy="606687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/>
                </a:solidFill>
              </a:rPr>
              <a:t>仕入先</a:t>
            </a:r>
          </a:p>
        </p:txBody>
      </p:sp>
      <p:sp>
        <p:nvSpPr>
          <p:cNvPr id="115" name="直方体 114">
            <a:extLst>
              <a:ext uri="{FF2B5EF4-FFF2-40B4-BE49-F238E27FC236}">
                <a16:creationId xmlns:a16="http://schemas.microsoft.com/office/drawing/2014/main" id="{72D71382-35A6-4E4F-9A5D-3E2D2771A06D}"/>
              </a:ext>
            </a:extLst>
          </p:cNvPr>
          <p:cNvSpPr/>
          <p:nvPr/>
        </p:nvSpPr>
        <p:spPr>
          <a:xfrm>
            <a:off x="4592729" y="5402823"/>
            <a:ext cx="1216152" cy="606687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工場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16" name="直方体 115">
            <a:extLst>
              <a:ext uri="{FF2B5EF4-FFF2-40B4-BE49-F238E27FC236}">
                <a16:creationId xmlns:a16="http://schemas.microsoft.com/office/drawing/2014/main" id="{B9C481D4-80EA-40CA-9B15-9FF053C4D5B9}"/>
              </a:ext>
            </a:extLst>
          </p:cNvPr>
          <p:cNvSpPr/>
          <p:nvPr/>
        </p:nvSpPr>
        <p:spPr>
          <a:xfrm>
            <a:off x="6128711" y="5392153"/>
            <a:ext cx="1216152" cy="606687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/>
                </a:solidFill>
              </a:rPr>
              <a:t>得意先</a:t>
            </a:r>
          </a:p>
        </p:txBody>
      </p:sp>
      <p:sp>
        <p:nvSpPr>
          <p:cNvPr id="117" name="二等辺三角形 116">
            <a:extLst>
              <a:ext uri="{FF2B5EF4-FFF2-40B4-BE49-F238E27FC236}">
                <a16:creationId xmlns:a16="http://schemas.microsoft.com/office/drawing/2014/main" id="{21D29BD5-B7F7-4C46-BF7C-5A90F97EF4E4}"/>
              </a:ext>
            </a:extLst>
          </p:cNvPr>
          <p:cNvSpPr/>
          <p:nvPr/>
        </p:nvSpPr>
        <p:spPr>
          <a:xfrm>
            <a:off x="4850189" y="4908406"/>
            <a:ext cx="880115" cy="16443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二等辺三角形 117">
            <a:extLst>
              <a:ext uri="{FF2B5EF4-FFF2-40B4-BE49-F238E27FC236}">
                <a16:creationId xmlns:a16="http://schemas.microsoft.com/office/drawing/2014/main" id="{5CEBD9DB-6273-48A8-B702-8C53F3EDA993}"/>
              </a:ext>
            </a:extLst>
          </p:cNvPr>
          <p:cNvSpPr/>
          <p:nvPr/>
        </p:nvSpPr>
        <p:spPr>
          <a:xfrm>
            <a:off x="4850189" y="3549220"/>
            <a:ext cx="880115" cy="16443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2996672B-DA8E-4E4A-BAF7-7E71E34175C4}"/>
              </a:ext>
            </a:extLst>
          </p:cNvPr>
          <p:cNvSpPr txBox="1"/>
          <p:nvPr/>
        </p:nvSpPr>
        <p:spPr>
          <a:xfrm>
            <a:off x="6008876" y="4882247"/>
            <a:ext cx="14558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モノ、情報の流れ</a:t>
            </a: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C525A25E-DEEF-4D87-A415-D2D7B7912675}"/>
              </a:ext>
            </a:extLst>
          </p:cNvPr>
          <p:cNvSpPr txBox="1"/>
          <p:nvPr/>
        </p:nvSpPr>
        <p:spPr>
          <a:xfrm>
            <a:off x="733797" y="2022854"/>
            <a:ext cx="10956887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1600" b="1" i="0" dirty="0">
                <a:solidFill>
                  <a:schemeClr val="bg1"/>
                </a:solidFill>
                <a:effectLst/>
              </a:rPr>
              <a:t>　在庫異常が発生した際に、その異常の原因を見える化</a:t>
            </a:r>
            <a:r>
              <a:rPr lang="ja-JP" altLang="en-US" sz="1000" b="1" i="0" dirty="0">
                <a:solidFill>
                  <a:schemeClr val="bg1"/>
                </a:solidFill>
                <a:effectLst/>
              </a:rPr>
              <a:t>（以下、在庫見える</a:t>
            </a:r>
            <a:r>
              <a:rPr lang="ja-JP" altLang="en-US" sz="1000" b="1" dirty="0">
                <a:solidFill>
                  <a:schemeClr val="bg1"/>
                </a:solidFill>
              </a:rPr>
              <a:t>化と呼ぶ）</a:t>
            </a:r>
            <a:r>
              <a:rPr lang="ja-JP" altLang="en-US" sz="1600" b="1" i="0" dirty="0">
                <a:solidFill>
                  <a:schemeClr val="bg1"/>
                </a:solidFill>
                <a:effectLst/>
              </a:rPr>
              <a:t>」</a:t>
            </a:r>
            <a:endParaRPr lang="en-US" altLang="ja-JP" sz="1600" b="1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842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EC2B021-C810-4F7F-8337-0471FCACC7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sz="2400" b="0" dirty="0">
                <a:solidFill>
                  <a:srgbClr val="323130"/>
                </a:solidFill>
                <a:latin typeface="Segoe UI" panose="020B0502040204020203" pitchFamily="34" charset="0"/>
              </a:rPr>
              <a:t>安城第一工場（</a:t>
            </a:r>
            <a:r>
              <a:rPr lang="en-US" altLang="ja-JP" sz="2400" b="0" dirty="0">
                <a:solidFill>
                  <a:srgbClr val="323130"/>
                </a:solidFill>
                <a:latin typeface="Segoe UI" panose="020B0502040204020203" pitchFamily="34" charset="0"/>
              </a:rPr>
              <a:t>T403</a:t>
            </a:r>
            <a:r>
              <a:rPr lang="ja-JP" altLang="en-US" sz="2400" b="0" dirty="0">
                <a:solidFill>
                  <a:srgbClr val="323130"/>
                </a:solidFill>
                <a:latin typeface="Segoe UI" panose="020B0502040204020203" pitchFamily="34" charset="0"/>
              </a:rPr>
              <a:t>）では、順立装置を導入したことにより、整備室の部品の通過情報（在庫データ）を取得できている。そこで</a:t>
            </a:r>
            <a:r>
              <a:rPr lang="en-US" altLang="ja-JP" sz="2400" b="0" dirty="0">
                <a:solidFill>
                  <a:srgbClr val="323130"/>
                </a:solidFill>
                <a:latin typeface="Segoe UI" panose="020B0502040204020203" pitchFamily="34" charset="0"/>
              </a:rPr>
              <a:t>T403</a:t>
            </a:r>
            <a:r>
              <a:rPr lang="ja-JP" altLang="en-US" sz="2400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を検証の場として活用し、在庫見える化の実現可能性を検証できるのではないか。</a:t>
            </a:r>
            <a:endParaRPr lang="en-US" altLang="ja-JP" sz="2400" b="0" i="0" dirty="0">
              <a:solidFill>
                <a:srgbClr val="323130"/>
              </a:solidFill>
              <a:effectLst/>
              <a:latin typeface="Segoe UI" panose="020B0502040204020203" pitchFamily="34" charset="0"/>
            </a:endParaRPr>
          </a:p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6FD010-AF49-4521-9729-B39E82C869C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B2DC2F-1640-498E-AAB3-C725191CAB7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February 15,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970750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</TotalTime>
  <Words>410</Words>
  <Application>Microsoft Office PowerPoint</Application>
  <PresentationFormat>ワイド画面</PresentationFormat>
  <Paragraphs>66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メイリオ</vt:lpstr>
      <vt:lpstr>游ゴシック</vt:lpstr>
      <vt:lpstr>Arial</vt:lpstr>
      <vt:lpstr>Segoe UI</vt:lpstr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Sasaoka Yuki／笹岡　優樹／AI</cp:lastModifiedBy>
  <cp:revision>126</cp:revision>
  <dcterms:created xsi:type="dcterms:W3CDTF">2022-01-19T01:36:44Z</dcterms:created>
  <dcterms:modified xsi:type="dcterms:W3CDTF">2024-02-15T10:47:37Z</dcterms:modified>
</cp:coreProperties>
</file>