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76" r:id="rId2"/>
    <p:sldMasterId id="2147483656" r:id="rId3"/>
  </p:sldMasterIdLst>
  <p:notesMasterIdLst>
    <p:notesMasterId r:id="rId16"/>
  </p:notesMasterIdLst>
  <p:handoutMasterIdLst>
    <p:handoutMasterId r:id="rId17"/>
  </p:handoutMasterIdLst>
  <p:sldIdLst>
    <p:sldId id="256" r:id="rId4"/>
    <p:sldId id="266" r:id="rId5"/>
    <p:sldId id="260" r:id="rId6"/>
    <p:sldId id="259" r:id="rId7"/>
    <p:sldId id="268" r:id="rId8"/>
    <p:sldId id="261" r:id="rId9"/>
    <p:sldId id="258" r:id="rId10"/>
    <p:sldId id="262" r:id="rId11"/>
    <p:sldId id="267" r:id="rId12"/>
    <p:sldId id="264" r:id="rId13"/>
    <p:sldId id="263" r:id="rId14"/>
    <p:sldId id="265" r:id="rId15"/>
  </p:sldIdLst>
  <p:sldSz cx="11145838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000000"/>
    <a:srgbClr val="4BC3FF"/>
    <a:srgbClr val="4BBCFF"/>
    <a:srgbClr val="333333"/>
    <a:srgbClr val="E5E8F1"/>
    <a:srgbClr val="BFC6DC"/>
    <a:srgbClr val="808CB8"/>
    <a:srgbClr val="405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728"/>
  </p:normalViewPr>
  <p:slideViewPr>
    <p:cSldViewPr>
      <p:cViewPr varScale="1">
        <p:scale>
          <a:sx n="63" d="100"/>
          <a:sy n="63" d="100"/>
        </p:scale>
        <p:origin x="864" y="68"/>
      </p:cViewPr>
      <p:guideLst>
        <p:guide orient="horz" pos="2160"/>
        <p:guide pos="3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5FEE8-A59A-43D7-AD22-CA838E080EBC}" type="datetimeFigureOut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2023/10/4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F499D-3C9A-4FEB-B561-C6C9483166F8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4600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メイリオ" panose="020B0604030504040204" pitchFamily="50" charset="-128"/>
              </a:defRPr>
            </a:lvl1pPr>
          </a:lstStyle>
          <a:p>
            <a:fld id="{B40D00C4-2B60-4753-A5D4-F9C05F8D07A0}" type="datetimeFigureOut">
              <a:rPr lang="ja-JP" altLang="en-US" smtClean="0"/>
              <a:pPr/>
              <a:t>2023/10/4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685800"/>
            <a:ext cx="5572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メイリオ" panose="020B0604030504040204" pitchFamily="50" charset="-128"/>
              </a:defRPr>
            </a:lvl1pPr>
          </a:lstStyle>
          <a:p>
            <a:fld id="{CACE4465-3CD4-47BF-AF5D-253C146ADB4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120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3666" y="2360932"/>
            <a:ext cx="932322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91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3664" y="4732633"/>
            <a:ext cx="7158102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94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October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5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10" y="0"/>
            <a:ext cx="9052128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3666" y="2360932"/>
            <a:ext cx="932322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91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3664" y="4732633"/>
            <a:ext cx="7158102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94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October 4, 2023</a:t>
            </a:fld>
            <a:endParaRPr 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0145714" y="510580"/>
            <a:ext cx="752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D21E2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TQM</a:t>
            </a:r>
            <a:r>
              <a:rPr kumimoji="1" lang="ja-JP" altLang="en-US" sz="800" b="1" dirty="0">
                <a:solidFill>
                  <a:srgbClr val="D21E2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推進部</a:t>
            </a:r>
          </a:p>
        </p:txBody>
      </p:sp>
    </p:spTree>
    <p:extLst>
      <p:ext uri="{BB962C8B-B14F-4D97-AF65-F5344CB8AC3E}">
        <p14:creationId xmlns:p14="http://schemas.microsoft.com/office/powerpoint/2010/main" val="71813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60" y="0"/>
            <a:ext cx="8356480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3666" y="2360932"/>
            <a:ext cx="932322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91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3664" y="4732633"/>
            <a:ext cx="7158102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94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10167546" y="581240"/>
            <a:ext cx="760808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4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October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0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10" y="0"/>
            <a:ext cx="9052128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3666" y="2360932"/>
            <a:ext cx="932322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91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3664" y="4732633"/>
            <a:ext cx="7158102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94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October 4, 2023</a:t>
            </a:fld>
            <a:endParaRPr lang="en-US" dirty="0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9742499" y="730665"/>
            <a:ext cx="1194516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4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10167546" y="581240"/>
            <a:ext cx="760808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4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222257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27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 userDrawn="1"/>
        </p:nvSpPr>
        <p:spPr>
          <a:xfrm>
            <a:off x="405058" y="306000"/>
            <a:ext cx="10333022" cy="337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35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194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194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308" y="1080000"/>
            <a:ext cx="9323227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56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8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04385" y="2303884"/>
            <a:ext cx="1033707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91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364977" y="6668521"/>
            <a:ext cx="2037599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3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05060" y="767396"/>
            <a:ext cx="10368367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92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spcBef>
                <a:spcPts val="457"/>
              </a:spcBef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spcBef>
                <a:spcPts val="457"/>
              </a:spcBef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spcBef>
                <a:spcPts val="457"/>
              </a:spcBef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spcBef>
                <a:spcPts val="457"/>
              </a:spcBef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05060" y="273604"/>
            <a:ext cx="10368367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194">
                <a:solidFill>
                  <a:schemeClr val="tx2"/>
                </a:solidFill>
              </a:defRPr>
            </a:lvl1pPr>
            <a:lvl2pPr>
              <a:defRPr sz="2194"/>
            </a:lvl2pPr>
            <a:lvl3pPr>
              <a:defRPr sz="2194"/>
            </a:lvl3pPr>
            <a:lvl4pPr>
              <a:defRPr sz="2194"/>
            </a:lvl4pPr>
            <a:lvl5pPr>
              <a:defRPr sz="2194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364977" y="6668521"/>
            <a:ext cx="2037599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3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05060" y="273600"/>
            <a:ext cx="10368367" cy="779136"/>
          </a:xfrm>
          <a:prstGeom prst="rect">
            <a:avLst/>
          </a:prstGeom>
        </p:spPr>
        <p:txBody>
          <a:bodyPr/>
          <a:lstStyle>
            <a:lvl1pPr marL="0" marR="0" indent="0" algn="l" defTabSz="835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94">
                <a:solidFill>
                  <a:schemeClr val="tx2"/>
                </a:solidFill>
              </a:defRPr>
            </a:lvl1pPr>
            <a:lvl2pPr>
              <a:defRPr sz="2194"/>
            </a:lvl2pPr>
            <a:lvl3pPr>
              <a:defRPr sz="2194"/>
            </a:lvl3pPr>
            <a:lvl4pPr>
              <a:defRPr sz="2194"/>
            </a:lvl4pPr>
            <a:lvl5pPr>
              <a:defRPr sz="2194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5059" y="1232736"/>
            <a:ext cx="10368366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92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spcBef>
                <a:spcPts val="457"/>
              </a:spcBef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spcBef>
                <a:spcPts val="457"/>
              </a:spcBef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spcBef>
                <a:spcPts val="457"/>
              </a:spcBef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spcBef>
                <a:spcPts val="457"/>
              </a:spcBef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364977" y="6668521"/>
            <a:ext cx="2037599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3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45838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" y="0"/>
            <a:ext cx="11144777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 userDrawn="1"/>
        </p:nvSpPr>
        <p:spPr>
          <a:xfrm>
            <a:off x="8046726" y="6681600"/>
            <a:ext cx="2961985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777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777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029778" y="6671696"/>
            <a:ext cx="2037599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835944" rtl="0" eaLnBrk="1" latinLnBrk="0" hangingPunct="1">
              <a:defRPr kumimoji="1" lang="ja-JP" altLang="en-US" sz="777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27D50BCE-6DE1-4743-BB9F-81008E693167}" type="datetime4">
              <a:rPr lang="en-US" altLang="ja-JP" smtClean="0"/>
              <a:pPr/>
              <a:t>October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9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 ftr="0"/>
  <p:txStyles>
    <p:titleStyle>
      <a:lvl1pPr algn="l" defTabSz="835944" rtl="0" eaLnBrk="1" latinLnBrk="0" hangingPunct="1">
        <a:spcBef>
          <a:spcPct val="0"/>
        </a:spcBef>
        <a:buNone/>
        <a:defRPr kumimoji="1" sz="1828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46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29112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–"/>
        <a:defRPr kumimoji="1" sz="1097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658224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•"/>
        <a:defRPr kumimoji="1" sz="96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87336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–"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16448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»"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298847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16820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134792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552764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17972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2pPr>
      <a:lvl3pPr marL="835944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3pPr>
      <a:lvl4pPr marL="1253917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4pPr>
      <a:lvl5pPr marL="1671889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5pPr>
      <a:lvl6pPr marL="2089861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6pPr>
      <a:lvl7pPr marL="2507833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7pPr>
      <a:lvl8pPr marL="2925806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8pPr>
      <a:lvl9pPr marL="3343778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" y="0"/>
            <a:ext cx="11144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/>
  <p:txStyles>
    <p:titleStyle>
      <a:lvl1pPr algn="l" defTabSz="835944" rtl="0" eaLnBrk="1" latinLnBrk="0" hangingPunct="1">
        <a:spcBef>
          <a:spcPct val="0"/>
        </a:spcBef>
        <a:buNone/>
        <a:defRPr kumimoji="1" sz="1828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46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29112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–"/>
        <a:defRPr kumimoji="1" sz="1097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658224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•"/>
        <a:defRPr kumimoji="1" sz="96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87336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–"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16448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»"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298847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16820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134792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552764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17972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2pPr>
      <a:lvl3pPr marL="835944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3pPr>
      <a:lvl4pPr marL="1253917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4pPr>
      <a:lvl5pPr marL="1671889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5pPr>
      <a:lvl6pPr marL="2089861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6pPr>
      <a:lvl7pPr marL="2507833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7pPr>
      <a:lvl8pPr marL="2925806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8pPr>
      <a:lvl9pPr marL="3343778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1145838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364977" y="6668521"/>
            <a:ext cx="2037599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835944" rtl="0" eaLnBrk="1" latinLnBrk="0" hangingPunct="1">
              <a:defRPr kumimoji="1" lang="ja-JP" altLang="en-US" sz="777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October 4, 2023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 userDrawn="1"/>
        </p:nvSpPr>
        <p:spPr>
          <a:xfrm>
            <a:off x="7398381" y="6681600"/>
            <a:ext cx="2961985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777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777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 userDrawn="1"/>
        </p:nvSpPr>
        <p:spPr>
          <a:xfrm>
            <a:off x="10377441" y="6645303"/>
            <a:ext cx="740094" cy="173936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z="1188" smtClean="0"/>
              <a:pPr/>
              <a:t>‹#›</a:t>
            </a:fld>
            <a:endParaRPr lang="en-US" sz="1188" dirty="0"/>
          </a:p>
        </p:txBody>
      </p:sp>
      <p:pic>
        <p:nvPicPr>
          <p:cNvPr id="32" name="図 3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7" t="5901" r="1932" b="88849"/>
          <a:stretch/>
        </p:blipFill>
        <p:spPr>
          <a:xfrm>
            <a:off x="2359623" y="6554663"/>
            <a:ext cx="1645730" cy="289980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 userDrawn="1"/>
        </p:nvSpPr>
        <p:spPr>
          <a:xfrm>
            <a:off x="3179654" y="6619687"/>
            <a:ext cx="752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D21E2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TQM</a:t>
            </a:r>
            <a:r>
              <a:rPr kumimoji="1" lang="ja-JP" altLang="en-US" sz="800" b="1" dirty="0">
                <a:solidFill>
                  <a:srgbClr val="D21E2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推進部</a:t>
            </a:r>
          </a:p>
        </p:txBody>
      </p:sp>
    </p:spTree>
    <p:extLst>
      <p:ext uri="{BB962C8B-B14F-4D97-AF65-F5344CB8AC3E}">
        <p14:creationId xmlns:p14="http://schemas.microsoft.com/office/powerpoint/2010/main" val="186281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ftr="0"/>
  <p:txStyles>
    <p:titleStyle>
      <a:lvl1pPr algn="l" defTabSz="835944" rtl="0" eaLnBrk="1" latinLnBrk="0" hangingPunct="1">
        <a:spcBef>
          <a:spcPct val="0"/>
        </a:spcBef>
        <a:buNone/>
        <a:defRPr kumimoji="1" sz="1828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46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29112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097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658224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96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855691" marR="0" indent="0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16448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298847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16820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134792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552764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17972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2pPr>
      <a:lvl3pPr marL="835944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3pPr>
      <a:lvl4pPr marL="1253917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4pPr>
      <a:lvl5pPr marL="1671889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5pPr>
      <a:lvl6pPr marL="2089861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6pPr>
      <a:lvl7pPr marL="2507833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7pPr>
      <a:lvl8pPr marL="2925806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8pPr>
      <a:lvl9pPr marL="3343778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October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82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解決策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3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5C32625B-81FC-49ED-B602-5046F6D5357F}"/>
              </a:ext>
            </a:extLst>
          </p:cNvPr>
          <p:cNvSpPr/>
          <p:nvPr/>
        </p:nvSpPr>
        <p:spPr>
          <a:xfrm>
            <a:off x="172319" y="2764452"/>
            <a:ext cx="10831396" cy="3819943"/>
          </a:xfrm>
          <a:prstGeom prst="wedgeRoundRectCallout">
            <a:avLst>
              <a:gd name="adj1" fmla="val -8951"/>
              <a:gd name="adj2" fmla="val -6132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実績の使用箱数</a:t>
            </a:r>
            <a:endParaRPr kumimoji="1" lang="en-US" altLang="ja-JP" dirty="0"/>
          </a:p>
          <a:p>
            <a:r>
              <a:rPr kumimoji="1" lang="ja-JP" altLang="en-US" dirty="0"/>
              <a:t>（１時間あたりの出庫の数）</a:t>
            </a: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>
          <a:xfrm>
            <a:off x="419582" y="771131"/>
            <a:ext cx="10368367" cy="5637600"/>
          </a:xfrm>
        </p:spPr>
        <p:txBody>
          <a:bodyPr/>
          <a:lstStyle/>
          <a:p>
            <a:r>
              <a:rPr lang="ja-JP" altLang="en-US" sz="1400" dirty="0"/>
              <a:t>欠品リスクの計算方法</a:t>
            </a:r>
            <a:endParaRPr lang="en-US" altLang="ja-JP" sz="1400" dirty="0"/>
          </a:p>
          <a:p>
            <a:r>
              <a:rPr lang="ja-JP" altLang="en-US" sz="1400" b="0" dirty="0"/>
              <a:t>➀：日量数</a:t>
            </a:r>
            <a:r>
              <a:rPr lang="en-US" altLang="ja-JP" sz="1400" b="0" dirty="0"/>
              <a:t>/</a:t>
            </a:r>
            <a:r>
              <a:rPr lang="ja-JP" altLang="en-US" sz="1400" b="0" dirty="0"/>
              <a:t>収容数　→　</a:t>
            </a:r>
            <a:r>
              <a:rPr lang="en-US" altLang="ja-JP" sz="1400" b="0" dirty="0">
                <a:solidFill>
                  <a:schemeClr val="accent6"/>
                </a:solidFill>
              </a:rPr>
              <a:t>『1</a:t>
            </a:r>
            <a:r>
              <a:rPr lang="ja-JP" altLang="en-US" sz="1400" b="0" dirty="0">
                <a:solidFill>
                  <a:schemeClr val="accent6"/>
                </a:solidFill>
              </a:rPr>
              <a:t>日に必要な箱数（予定）</a:t>
            </a:r>
            <a:r>
              <a:rPr lang="en-US" altLang="ja-JP" sz="1400" b="0" dirty="0">
                <a:solidFill>
                  <a:schemeClr val="accent6"/>
                </a:solidFill>
              </a:rPr>
              <a:t>』</a:t>
            </a:r>
            <a:r>
              <a:rPr lang="ja-JP" altLang="en-US" sz="1400" b="0" dirty="0"/>
              <a:t>を計算</a:t>
            </a:r>
            <a:endParaRPr lang="en-US" altLang="ja-JP" sz="1400" b="0" dirty="0"/>
          </a:p>
          <a:p>
            <a:endParaRPr lang="en-US" altLang="ja-JP" sz="1400" b="0" dirty="0"/>
          </a:p>
          <a:p>
            <a:r>
              <a:rPr kumimoji="1" lang="ja-JP" altLang="en-US" sz="1400" b="0" dirty="0"/>
              <a:t>➁：①の</a:t>
            </a:r>
            <a:r>
              <a:rPr kumimoji="1" lang="en-US" altLang="ja-JP" sz="1400" b="0" dirty="0">
                <a:solidFill>
                  <a:schemeClr val="accent6"/>
                </a:solidFill>
              </a:rPr>
              <a:t>『</a:t>
            </a:r>
            <a:r>
              <a:rPr lang="en-US" altLang="ja-JP" sz="1400" b="0" dirty="0">
                <a:solidFill>
                  <a:schemeClr val="accent6"/>
                </a:solidFill>
              </a:rPr>
              <a:t>1</a:t>
            </a:r>
            <a:r>
              <a:rPr lang="ja-JP" altLang="en-US" sz="1400" b="0" dirty="0">
                <a:solidFill>
                  <a:schemeClr val="accent6"/>
                </a:solidFill>
              </a:rPr>
              <a:t>日に必要な箱数</a:t>
            </a:r>
            <a:r>
              <a:rPr lang="en-US" altLang="ja-JP" sz="1400" b="0" dirty="0">
                <a:solidFill>
                  <a:schemeClr val="accent6"/>
                </a:solidFill>
              </a:rPr>
              <a:t>』</a:t>
            </a:r>
            <a:r>
              <a:rPr kumimoji="1" lang="ja-JP" altLang="en-US" sz="1400" b="0" dirty="0"/>
              <a:t>を稼働時間で割る　→　</a:t>
            </a:r>
            <a:r>
              <a:rPr kumimoji="1" lang="en-US" altLang="ja-JP" sz="1400" b="0" dirty="0">
                <a:solidFill>
                  <a:srgbClr val="00B050"/>
                </a:solidFill>
              </a:rPr>
              <a:t>『1</a:t>
            </a:r>
            <a:r>
              <a:rPr kumimoji="1" lang="ja-JP" altLang="en-US" sz="1400" b="0" dirty="0">
                <a:solidFill>
                  <a:srgbClr val="00B050"/>
                </a:solidFill>
              </a:rPr>
              <a:t>時間当たりの使用箱数（予定</a:t>
            </a:r>
            <a:r>
              <a:rPr lang="ja-JP" altLang="en-US" sz="1400" b="0" dirty="0">
                <a:solidFill>
                  <a:srgbClr val="00B050"/>
                </a:solidFill>
              </a:rPr>
              <a:t>）</a:t>
            </a:r>
            <a:r>
              <a:rPr kumimoji="1" lang="en-US" altLang="ja-JP" sz="1400" b="0" dirty="0">
                <a:solidFill>
                  <a:srgbClr val="00B050"/>
                </a:solidFill>
              </a:rPr>
              <a:t>』</a:t>
            </a:r>
            <a:r>
              <a:rPr kumimoji="1" lang="ja-JP" altLang="en-US" sz="1400" b="0" dirty="0"/>
              <a:t>を計算</a:t>
            </a:r>
            <a:endParaRPr kumimoji="1" lang="en-US" altLang="ja-JP" sz="1400" b="0" dirty="0"/>
          </a:p>
          <a:p>
            <a:r>
              <a:rPr lang="ja-JP" altLang="en-US" sz="1400" b="0" dirty="0"/>
              <a:t>　　</a:t>
            </a:r>
            <a:r>
              <a:rPr lang="en-US" altLang="ja-JP" sz="1400" b="0" dirty="0"/>
              <a:t>※1</a:t>
            </a:r>
            <a:r>
              <a:rPr lang="ja-JP" altLang="en-US" sz="1400" b="0" dirty="0"/>
              <a:t>時間当たりの使用箱数は、１時間あたりに出庫された箱の数</a:t>
            </a:r>
            <a:endParaRPr lang="en-US" altLang="ja-JP" sz="1400" b="0" dirty="0"/>
          </a:p>
          <a:p>
            <a:endParaRPr lang="en-US" altLang="ja-JP" sz="1400" b="0" dirty="0"/>
          </a:p>
          <a:p>
            <a:r>
              <a:rPr kumimoji="1" lang="ja-JP" altLang="en-US" sz="1400" b="0" dirty="0"/>
              <a:t>➂</a:t>
            </a:r>
            <a:r>
              <a:rPr lang="ja-JP" altLang="en-US" sz="1400" b="0" dirty="0"/>
              <a:t>：➁の</a:t>
            </a:r>
            <a:r>
              <a:rPr lang="en-US" altLang="ja-JP" sz="1400" b="0" dirty="0">
                <a:solidFill>
                  <a:srgbClr val="00B050"/>
                </a:solidFill>
              </a:rPr>
              <a:t>『</a:t>
            </a:r>
            <a:r>
              <a:rPr kumimoji="1" lang="en-US" altLang="ja-JP" sz="1400" b="0" dirty="0">
                <a:solidFill>
                  <a:srgbClr val="00B050"/>
                </a:solidFill>
              </a:rPr>
              <a:t>1</a:t>
            </a:r>
            <a:r>
              <a:rPr kumimoji="1" lang="ja-JP" altLang="en-US" sz="1400" b="0" dirty="0">
                <a:solidFill>
                  <a:srgbClr val="00B050"/>
                </a:solidFill>
              </a:rPr>
              <a:t>時間当たりの使用箱数（予定）</a:t>
            </a:r>
            <a:r>
              <a:rPr kumimoji="1" lang="en-US" altLang="ja-JP" sz="1400" b="0" dirty="0">
                <a:solidFill>
                  <a:srgbClr val="00B050"/>
                </a:solidFill>
              </a:rPr>
              <a:t>』</a:t>
            </a:r>
            <a:r>
              <a:rPr lang="ja-JP" altLang="en-US" sz="1400" b="0" dirty="0"/>
              <a:t>と</a:t>
            </a:r>
            <a:r>
              <a:rPr lang="ja-JP" altLang="en-US" sz="1400" dirty="0"/>
              <a:t>実績</a:t>
            </a:r>
            <a:r>
              <a:rPr lang="en-US" altLang="ja-JP" sz="1400" dirty="0"/>
              <a:t>※</a:t>
            </a:r>
            <a:r>
              <a:rPr lang="ja-JP" altLang="en-US" sz="1400" b="0" dirty="0"/>
              <a:t>を比較して、実績の方が大きければ、欠品リスクありとする</a:t>
            </a:r>
            <a:endParaRPr lang="en-US" altLang="ja-JP" sz="1400" b="0" dirty="0"/>
          </a:p>
          <a:p>
            <a:endParaRPr kumimoji="1" lang="en-US" altLang="ja-JP" sz="1400" b="0" dirty="0"/>
          </a:p>
          <a:p>
            <a:endParaRPr lang="en-US" altLang="ja-JP" b="0" dirty="0"/>
          </a:p>
          <a:p>
            <a:endParaRPr kumimoji="1" lang="en-US" altLang="ja-JP" b="0" dirty="0"/>
          </a:p>
          <a:p>
            <a:endParaRPr kumimoji="1" lang="en-US" altLang="ja-JP" b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分析結果：欠品リスクの定量化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4, 2023</a:t>
            </a:fld>
            <a:endParaRPr lang="en-US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0B1B4933-AE40-4A79-B981-D2E029292532}"/>
              </a:ext>
            </a:extLst>
          </p:cNvPr>
          <p:cNvSpPr/>
          <p:nvPr/>
        </p:nvSpPr>
        <p:spPr>
          <a:xfrm>
            <a:off x="5979620" y="515729"/>
            <a:ext cx="2808312" cy="684656"/>
          </a:xfrm>
          <a:prstGeom prst="wedgeRoundRectCallout">
            <a:avLst>
              <a:gd name="adj1" fmla="val -36977"/>
              <a:gd name="adj2" fmla="val 739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このくらいペースで作れると正常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DCC60C2-09B0-49DB-B168-CA3B604C8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7" y="2996952"/>
            <a:ext cx="7013079" cy="334221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02DBCDF-0232-42F5-B60B-376720EA495F}"/>
              </a:ext>
            </a:extLst>
          </p:cNvPr>
          <p:cNvSpPr/>
          <p:nvPr/>
        </p:nvSpPr>
        <p:spPr>
          <a:xfrm>
            <a:off x="259151" y="4217223"/>
            <a:ext cx="41722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出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庫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数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E54F937-2A77-4809-8652-3CF3D9F0A001}"/>
              </a:ext>
            </a:extLst>
          </p:cNvPr>
          <p:cNvSpPr/>
          <p:nvPr/>
        </p:nvSpPr>
        <p:spPr>
          <a:xfrm>
            <a:off x="2980631" y="6094658"/>
            <a:ext cx="3960440" cy="338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日時（グラフは日にちのみ表示）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CCBB2E5-8B8F-4C27-9704-04706DE923D8}"/>
              </a:ext>
            </a:extLst>
          </p:cNvPr>
          <p:cNvSpPr/>
          <p:nvPr/>
        </p:nvSpPr>
        <p:spPr>
          <a:xfrm>
            <a:off x="2836615" y="2810853"/>
            <a:ext cx="3600400" cy="316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18D69F2-D195-416E-A1C1-33CDD20ADAEE}"/>
              </a:ext>
            </a:extLst>
          </p:cNvPr>
          <p:cNvSpPr txBox="1"/>
          <p:nvPr/>
        </p:nvSpPr>
        <p:spPr>
          <a:xfrm>
            <a:off x="1180431" y="2912826"/>
            <a:ext cx="6984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9/1</a:t>
            </a:r>
            <a:r>
              <a:rPr lang="ja-JP" altLang="en-US" sz="1200" dirty="0"/>
              <a:t>～</a:t>
            </a:r>
            <a:r>
              <a:rPr lang="en-US" altLang="ja-JP" sz="1200" dirty="0"/>
              <a:t>9/12</a:t>
            </a:r>
            <a:r>
              <a:rPr lang="ja-JP" altLang="en-US" sz="1200" dirty="0"/>
              <a:t>の期間の</a:t>
            </a:r>
            <a:r>
              <a:rPr kumimoji="1" lang="ja-JP" altLang="en-US" sz="1200" dirty="0"/>
              <a:t>ある品番（</a:t>
            </a:r>
            <a:r>
              <a:rPr kumimoji="1" lang="en-US" altLang="ja-JP" sz="1200" dirty="0"/>
              <a:t>9031150A014</a:t>
            </a:r>
            <a:r>
              <a:rPr kumimoji="1" lang="ja-JP" altLang="en-US" sz="1200" dirty="0"/>
              <a:t>）の実績の使用箱数（１時間あたりの出庫の数）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769C99E-E2CA-40CD-ADB3-A8AB383E7113}"/>
              </a:ext>
            </a:extLst>
          </p:cNvPr>
          <p:cNvSpPr/>
          <p:nvPr/>
        </p:nvSpPr>
        <p:spPr>
          <a:xfrm>
            <a:off x="7763355" y="4312778"/>
            <a:ext cx="56121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6DBD0B0-D2C2-4394-B1AA-C4DB1FD69FBA}"/>
              </a:ext>
            </a:extLst>
          </p:cNvPr>
          <p:cNvSpPr/>
          <p:nvPr/>
        </p:nvSpPr>
        <p:spPr>
          <a:xfrm>
            <a:off x="7763355" y="4871075"/>
            <a:ext cx="561212" cy="338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平均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7CA7BE3-9C66-434B-9578-312542F6760B}"/>
              </a:ext>
            </a:extLst>
          </p:cNvPr>
          <p:cNvSpPr/>
          <p:nvPr/>
        </p:nvSpPr>
        <p:spPr>
          <a:xfrm>
            <a:off x="8470476" y="4385926"/>
            <a:ext cx="2195279" cy="338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１時間当たりの箱数（実績）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756CE46E-13E4-4B11-B0F1-6D89815EED9F}"/>
              </a:ext>
            </a:extLst>
          </p:cNvPr>
          <p:cNvSpPr/>
          <p:nvPr/>
        </p:nvSpPr>
        <p:spPr>
          <a:xfrm>
            <a:off x="4420791" y="-641142"/>
            <a:ext cx="2808312" cy="684656"/>
          </a:xfrm>
          <a:prstGeom prst="wedgeRoundRectCallout">
            <a:avLst>
              <a:gd name="adj1" fmla="val -36977"/>
              <a:gd name="adj2" fmla="val 739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「１箱あたり何時間かかる」の方がいい？</a:t>
            </a:r>
          </a:p>
        </p:txBody>
      </p:sp>
    </p:spTree>
    <p:extLst>
      <p:ext uri="{BB962C8B-B14F-4D97-AF65-F5344CB8AC3E}">
        <p14:creationId xmlns:p14="http://schemas.microsoft.com/office/powerpoint/2010/main" val="270595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E8F4C20-9369-4B4F-9466-C339D8C146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DF02E0-DC2C-4188-88DC-2011329349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結果：</a:t>
            </a:r>
            <a:r>
              <a:rPr lang="en-US" altLang="ja-JP" sz="2000" b="0" dirty="0">
                <a:solidFill>
                  <a:schemeClr val="tx1"/>
                </a:solidFill>
              </a:rPr>
              <a:t>『</a:t>
            </a:r>
            <a:r>
              <a:rPr kumimoji="1" lang="en-US" altLang="ja-JP" sz="2000" b="0" dirty="0">
                <a:solidFill>
                  <a:schemeClr val="tx1"/>
                </a:solidFill>
              </a:rPr>
              <a:t>1</a:t>
            </a:r>
            <a:r>
              <a:rPr kumimoji="1" lang="ja-JP" altLang="en-US" sz="2000" b="0" dirty="0">
                <a:solidFill>
                  <a:schemeClr val="tx1"/>
                </a:solidFill>
              </a:rPr>
              <a:t>時間当たりの使用箱数（予定）</a:t>
            </a:r>
            <a:r>
              <a:rPr kumimoji="1" lang="en-US" altLang="ja-JP" sz="2000" b="0" dirty="0">
                <a:solidFill>
                  <a:schemeClr val="tx1"/>
                </a:solidFill>
              </a:rPr>
              <a:t>』</a:t>
            </a:r>
            <a:r>
              <a:rPr kumimoji="1" lang="ja-JP" altLang="en-US" sz="2000" b="0" dirty="0">
                <a:solidFill>
                  <a:schemeClr val="tx1"/>
                </a:solidFill>
              </a:rPr>
              <a:t>＜</a:t>
            </a:r>
            <a:r>
              <a:rPr lang="en-US" altLang="ja-JP" sz="2000" b="0" dirty="0">
                <a:solidFill>
                  <a:schemeClr val="tx1"/>
                </a:solidFill>
              </a:rPr>
              <a:t>『</a:t>
            </a:r>
            <a:r>
              <a:rPr kumimoji="1" lang="en-US" altLang="ja-JP" sz="2000" b="0" dirty="0">
                <a:solidFill>
                  <a:schemeClr val="tx1"/>
                </a:solidFill>
              </a:rPr>
              <a:t>1</a:t>
            </a:r>
            <a:r>
              <a:rPr kumimoji="1" lang="ja-JP" altLang="en-US" sz="2000" b="0" dirty="0">
                <a:solidFill>
                  <a:schemeClr val="tx1"/>
                </a:solidFill>
              </a:rPr>
              <a:t>時間当たりの使用箱数（実績）</a:t>
            </a:r>
            <a:r>
              <a:rPr kumimoji="1" lang="en-US" altLang="ja-JP" sz="2000" b="0" dirty="0">
                <a:solidFill>
                  <a:schemeClr val="tx1"/>
                </a:solidFill>
              </a:rPr>
              <a:t>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381EB9-5AC9-4B55-B11F-D5CCA053FC9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4, 2023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D9E2B1A-92B9-4C8C-AFFA-FA7E7FF39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59" y="766895"/>
            <a:ext cx="6536012" cy="564140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806B8D5-61E2-447A-849F-588355D95534}"/>
              </a:ext>
            </a:extLst>
          </p:cNvPr>
          <p:cNvSpPr/>
          <p:nvPr/>
        </p:nvSpPr>
        <p:spPr>
          <a:xfrm>
            <a:off x="7157095" y="836712"/>
            <a:ext cx="3528392" cy="1463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ECE</a:t>
            </a:r>
            <a:r>
              <a:rPr kumimoji="1" lang="ja-JP" altLang="en-US" sz="1200" dirty="0">
                <a:solidFill>
                  <a:schemeClr val="tx1"/>
                </a:solidFill>
              </a:rPr>
              <a:t>や</a:t>
            </a:r>
            <a:r>
              <a:rPr kumimoji="1" lang="en-US" altLang="ja-JP" sz="1200" dirty="0">
                <a:solidFill>
                  <a:schemeClr val="tx1"/>
                </a:solidFill>
              </a:rPr>
              <a:t>ECB</a:t>
            </a:r>
            <a:r>
              <a:rPr kumimoji="1" lang="ja-JP" altLang="en-US" sz="1200" dirty="0">
                <a:solidFill>
                  <a:schemeClr val="tx1"/>
                </a:solidFill>
              </a:rPr>
              <a:t>は片方の機種でしか使わない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（稼働時間＝生産時間でない）品番なので、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２機種共通で使用する品番（黄色）見ると、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1200" b="1" dirty="0">
                <a:solidFill>
                  <a:schemeClr val="tx1"/>
                </a:solidFill>
              </a:rPr>
              <a:t>収容数が大きいものが欠品リスクありの傾向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ja-JP" altLang="en-US" sz="1200" b="1" dirty="0">
                <a:solidFill>
                  <a:schemeClr val="tx1"/>
                </a:solidFill>
              </a:rPr>
              <a:t>（</a:t>
            </a:r>
            <a:r>
              <a:rPr lang="ja-JP" altLang="en-US" sz="1200" b="1" dirty="0">
                <a:solidFill>
                  <a:schemeClr val="tx1"/>
                </a:solidFill>
              </a:rPr>
              <a:t>ただ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数値上差がないので欠品リスク自体は低い？）</a:t>
            </a:r>
            <a:endParaRPr kumimoji="1"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810AB4C-B9CE-43B6-A466-92510C28A002}"/>
              </a:ext>
            </a:extLst>
          </p:cNvPr>
          <p:cNvSpPr/>
          <p:nvPr/>
        </p:nvSpPr>
        <p:spPr>
          <a:xfrm>
            <a:off x="385591" y="1052736"/>
            <a:ext cx="6339455" cy="135268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5FC972-5FC7-4CA8-A9B7-09DE4871A4B6}"/>
              </a:ext>
            </a:extLst>
          </p:cNvPr>
          <p:cNvSpPr/>
          <p:nvPr/>
        </p:nvSpPr>
        <p:spPr>
          <a:xfrm>
            <a:off x="405058" y="1584547"/>
            <a:ext cx="6339455" cy="135268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24D1DE-4B1A-47A1-850D-86D2CD8C3E23}"/>
              </a:ext>
            </a:extLst>
          </p:cNvPr>
          <p:cNvSpPr/>
          <p:nvPr/>
        </p:nvSpPr>
        <p:spPr>
          <a:xfrm>
            <a:off x="405058" y="3098185"/>
            <a:ext cx="6339455" cy="135268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703EF36-8131-400A-877F-8C1D4265F79B}"/>
              </a:ext>
            </a:extLst>
          </p:cNvPr>
          <p:cNvSpPr/>
          <p:nvPr/>
        </p:nvSpPr>
        <p:spPr>
          <a:xfrm>
            <a:off x="405058" y="1719815"/>
            <a:ext cx="6339455" cy="846559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252FD60-77FB-465B-A1B3-983ADAC913FC}"/>
              </a:ext>
            </a:extLst>
          </p:cNvPr>
          <p:cNvSpPr/>
          <p:nvPr/>
        </p:nvSpPr>
        <p:spPr>
          <a:xfrm>
            <a:off x="425859" y="3506744"/>
            <a:ext cx="6339455" cy="1002376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99DC116-B77C-4143-AF00-AF263BD162A8}"/>
              </a:ext>
            </a:extLst>
          </p:cNvPr>
          <p:cNvSpPr/>
          <p:nvPr/>
        </p:nvSpPr>
        <p:spPr>
          <a:xfrm>
            <a:off x="363401" y="4636998"/>
            <a:ext cx="6536012" cy="304170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4A65E52-059C-4784-AA25-BD8376A175F8}"/>
              </a:ext>
            </a:extLst>
          </p:cNvPr>
          <p:cNvSpPr/>
          <p:nvPr/>
        </p:nvSpPr>
        <p:spPr>
          <a:xfrm>
            <a:off x="405057" y="5514180"/>
            <a:ext cx="6339455" cy="781869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91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DADED93-EDDC-4253-88DF-6EE21840AB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B798DD-8B21-49EA-85AB-506A7BA835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E2D60-D1CE-45D5-A575-781E2B8A807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4, 2023</a:t>
            </a:fld>
            <a:endParaRPr lang="en-US" dirty="0"/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EA58ED69-821C-4635-A034-4D0B3F043229}"/>
              </a:ext>
            </a:extLst>
          </p:cNvPr>
          <p:cNvSpPr/>
          <p:nvPr/>
        </p:nvSpPr>
        <p:spPr>
          <a:xfrm>
            <a:off x="604367" y="2946345"/>
            <a:ext cx="914400" cy="504056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78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データ分析の流れ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4, 2023</a:t>
            </a:fld>
            <a:endParaRPr 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532361" y="1844824"/>
            <a:ext cx="1224136" cy="482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188543" y="1844824"/>
            <a:ext cx="1224136" cy="482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844729" y="1844824"/>
            <a:ext cx="1224136" cy="482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5500911" y="1844824"/>
            <a:ext cx="1224136" cy="482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7229103" y="1844824"/>
            <a:ext cx="1224136" cy="482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44329" y="4221088"/>
            <a:ext cx="1800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問題の定義</a:t>
            </a:r>
            <a:endParaRPr lang="en-US" altLang="ja-JP" dirty="0"/>
          </a:p>
          <a:p>
            <a:pPr algn="ctr"/>
            <a:r>
              <a:rPr kumimoji="1" lang="ja-JP" altLang="en-US" dirty="0"/>
              <a:t>データの準備</a:t>
            </a:r>
            <a:endParaRPr kumimoji="1" lang="en-US" altLang="ja-JP" dirty="0"/>
          </a:p>
          <a:p>
            <a:pPr algn="ctr"/>
            <a:r>
              <a:rPr lang="ja-JP" altLang="en-US" dirty="0"/>
              <a:t>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95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正方形/長方形 50"/>
          <p:cNvSpPr/>
          <p:nvPr/>
        </p:nvSpPr>
        <p:spPr>
          <a:xfrm>
            <a:off x="2548583" y="764704"/>
            <a:ext cx="8208912" cy="16561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①</a:t>
            </a:r>
            <a:r>
              <a:rPr kumimoji="1" lang="ja-JP" altLang="en-US" sz="2000" b="1" dirty="0"/>
              <a:t>在庫の過多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388343" y="764704"/>
            <a:ext cx="2160240" cy="1656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ステップ１：</a:t>
            </a:r>
            <a:endParaRPr lang="en-US" altLang="ja-JP" sz="2000" b="1" dirty="0"/>
          </a:p>
          <a:p>
            <a:pPr algn="ctr"/>
            <a:r>
              <a:rPr lang="ja-JP" altLang="en-US" sz="2000" b="1" dirty="0"/>
              <a:t>分析</a:t>
            </a:r>
            <a:endParaRPr kumimoji="1" lang="ja-JP" altLang="en-US" sz="2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73110" y="1942125"/>
            <a:ext cx="363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・順立装置の在庫が設計値より多い</a:t>
            </a:r>
            <a:endParaRPr kumimoji="1" lang="en-US" altLang="ja-JP" sz="1000" dirty="0"/>
          </a:p>
          <a:p>
            <a:r>
              <a:rPr kumimoji="1" lang="ja-JP" altLang="en-US" sz="1000" dirty="0"/>
              <a:t>・順立装置仮の外の置場で箱が溢れている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6459451" y="1609375"/>
            <a:ext cx="429219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実績の</a:t>
            </a:r>
            <a:r>
              <a:rPr lang="en-US" altLang="ja-JP" sz="1000" dirty="0"/>
              <a:t>LT</a:t>
            </a:r>
            <a:r>
              <a:rPr lang="ja-JP" altLang="en-US" sz="1000" dirty="0"/>
              <a:t>が異常になる理由</a:t>
            </a:r>
            <a:endParaRPr lang="en-US" altLang="ja-JP" sz="1000" dirty="0"/>
          </a:p>
          <a:p>
            <a:r>
              <a:rPr lang="en-US" altLang="ja-JP" sz="1000" dirty="0"/>
              <a:t>a.</a:t>
            </a:r>
            <a:r>
              <a:rPr lang="ja-JP" altLang="en-US" sz="1000" dirty="0"/>
              <a:t> 基準が間違っている</a:t>
            </a:r>
            <a:endParaRPr lang="en-US" altLang="ja-JP" sz="1000" dirty="0"/>
          </a:p>
          <a:p>
            <a:r>
              <a:rPr lang="en-US" altLang="ja-JP" sz="1000" dirty="0"/>
              <a:t>b.</a:t>
            </a:r>
            <a:r>
              <a:rPr lang="ja-JP" altLang="en-US" sz="1000" dirty="0"/>
              <a:t> 箱（かんばん）の数が多い</a:t>
            </a:r>
            <a:endParaRPr lang="en-US" altLang="ja-JP" sz="1000" dirty="0"/>
          </a:p>
          <a:p>
            <a:r>
              <a:rPr lang="ja-JP" altLang="en-US" sz="1000" dirty="0"/>
              <a:t>　</a:t>
            </a:r>
            <a:r>
              <a:rPr lang="en-US" altLang="ja-JP" sz="1000" dirty="0"/>
              <a:t>b-1. </a:t>
            </a:r>
            <a:r>
              <a:rPr kumimoji="1" lang="ja-JP" altLang="en-US" sz="1000" dirty="0"/>
              <a:t>組付けを加味したかんばん設定になっていない</a:t>
            </a:r>
            <a:endParaRPr lang="en-US" altLang="ja-JP" sz="1000" dirty="0"/>
          </a:p>
          <a:p>
            <a:r>
              <a:rPr lang="ja-JP" altLang="en-US" sz="1000" dirty="0"/>
              <a:t>　</a:t>
            </a:r>
            <a:r>
              <a:rPr lang="en-US" altLang="ja-JP" sz="1000" dirty="0"/>
              <a:t>b-2. </a:t>
            </a:r>
            <a:r>
              <a:rPr lang="ja-JP" altLang="en-US" sz="1000" dirty="0"/>
              <a:t>かんばん枚数の基準となる基準在庫日数が実績を反映していない</a:t>
            </a:r>
            <a:endParaRPr lang="en-US" altLang="ja-JP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48584" y="2780928"/>
            <a:ext cx="8208912" cy="16561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2548583" y="4725144"/>
            <a:ext cx="8208912" cy="16561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/>
          </a:p>
        </p:txBody>
      </p:sp>
      <p:sp>
        <p:nvSpPr>
          <p:cNvPr id="49" name="正方形/長方形 48"/>
          <p:cNvSpPr/>
          <p:nvPr/>
        </p:nvSpPr>
        <p:spPr>
          <a:xfrm>
            <a:off x="388343" y="2780928"/>
            <a:ext cx="2160240" cy="1656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ステップ２：</a:t>
            </a:r>
            <a:endParaRPr lang="en-US" altLang="ja-JP" sz="2000" b="1" dirty="0"/>
          </a:p>
          <a:p>
            <a:pPr algn="ctr"/>
            <a:r>
              <a:rPr lang="ja-JP" altLang="en-US" sz="2000" b="1" dirty="0"/>
              <a:t>対策</a:t>
            </a:r>
            <a:endParaRPr kumimoji="1" lang="ja-JP" altLang="en-US" sz="20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88343" y="4725144"/>
            <a:ext cx="2160240" cy="1656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ステップ３：</a:t>
            </a:r>
            <a:endParaRPr kumimoji="1" lang="en-US" altLang="ja-JP" sz="2000" b="1" dirty="0"/>
          </a:p>
          <a:p>
            <a:pPr algn="ctr"/>
            <a:r>
              <a:rPr lang="ja-JP" altLang="en-US" sz="2000" b="1" dirty="0"/>
              <a:t>分析</a:t>
            </a:r>
            <a:endParaRPr kumimoji="1" lang="ja-JP" altLang="en-US" sz="20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645002" y="3910220"/>
            <a:ext cx="4342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不要なかんばんの低減</a:t>
            </a:r>
            <a:endParaRPr kumimoji="1" lang="en-US" altLang="ja-JP" sz="1000" dirty="0"/>
          </a:p>
          <a:p>
            <a:r>
              <a:rPr lang="en-US" altLang="ja-JP" sz="1000" dirty="0"/>
              <a:t>b-1. </a:t>
            </a:r>
            <a:r>
              <a:rPr kumimoji="1" lang="ja-JP" altLang="en-US" sz="1000" dirty="0"/>
              <a:t>組付けを加味したかんばんの設定</a:t>
            </a:r>
            <a:endParaRPr kumimoji="1" lang="en-US" altLang="ja-JP" sz="1000" dirty="0"/>
          </a:p>
          <a:p>
            <a:r>
              <a:rPr lang="en-US" altLang="ja-JP" sz="1000" dirty="0"/>
              <a:t>b-2. </a:t>
            </a:r>
            <a:r>
              <a:rPr kumimoji="1" lang="ja-JP" altLang="en-US" sz="1000" dirty="0"/>
              <a:t>基準在庫日数を実績に近づける</a:t>
            </a:r>
            <a:endParaRPr kumimoji="1" lang="en-US" altLang="ja-JP" sz="1000" dirty="0"/>
          </a:p>
          <a:p>
            <a:endParaRPr kumimoji="1" lang="en-US" altLang="ja-JP" sz="10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メモ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4, 2023</a:t>
            </a:fld>
            <a:endParaRPr lang="en-US" dirty="0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591" y="2844224"/>
            <a:ext cx="1867970" cy="1050733"/>
          </a:xfrm>
          <a:prstGeom prst="rect">
            <a:avLst/>
          </a:prstGeom>
        </p:spPr>
      </p:pic>
      <p:sp>
        <p:nvSpPr>
          <p:cNvPr id="63" name="正方形/長方形 62"/>
          <p:cNvSpPr/>
          <p:nvPr/>
        </p:nvSpPr>
        <p:spPr>
          <a:xfrm>
            <a:off x="6619721" y="3920217"/>
            <a:ext cx="41044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滞留度合いが短縮。ただ滞留自体はまだ存在している</a:t>
            </a:r>
            <a:endParaRPr lang="en-US" altLang="ja-JP" sz="1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5902183" y="2936543"/>
            <a:ext cx="13681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/>
              <a:t>LT</a:t>
            </a:r>
            <a:r>
              <a:rPr lang="ja-JP" altLang="en-US" sz="1000" dirty="0"/>
              <a:t>を確認すると、</a:t>
            </a:r>
            <a:endParaRPr lang="en-US" altLang="ja-JP" sz="1000" dirty="0"/>
          </a:p>
        </p:txBody>
      </p:sp>
      <p:cxnSp>
        <p:nvCxnSpPr>
          <p:cNvPr id="78" name="カギ線コネクタ 77"/>
          <p:cNvCxnSpPr>
            <a:cxnSpLocks/>
            <a:stCxn id="56" idx="2"/>
            <a:endCxn id="62" idx="0"/>
          </p:cNvCxnSpPr>
          <p:nvPr/>
        </p:nvCxnSpPr>
        <p:spPr>
          <a:xfrm rot="5400000">
            <a:off x="5893526" y="132199"/>
            <a:ext cx="373075" cy="50509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カギ線コネクタ 85"/>
          <p:cNvCxnSpPr>
            <a:cxnSpLocks/>
          </p:cNvCxnSpPr>
          <p:nvPr/>
        </p:nvCxnSpPr>
        <p:spPr>
          <a:xfrm rot="5400000">
            <a:off x="5991322" y="2146501"/>
            <a:ext cx="495344" cy="49325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1" name="図 90">
            <a:extLst>
              <a:ext uri="{FF2B5EF4-FFF2-40B4-BE49-F238E27FC236}">
                <a16:creationId xmlns:a16="http://schemas.microsoft.com/office/drawing/2014/main" id="{E2530157-B32E-460D-A0DC-A362FE060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721" y="2903197"/>
            <a:ext cx="3637515" cy="873004"/>
          </a:xfrm>
          <a:prstGeom prst="rect">
            <a:avLst/>
          </a:prstGeom>
        </p:spPr>
      </p:pic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199DC9AC-0EB2-42A5-958F-C47C8FDB5ED8}"/>
              </a:ext>
            </a:extLst>
          </p:cNvPr>
          <p:cNvSpPr txBox="1"/>
          <p:nvPr/>
        </p:nvSpPr>
        <p:spPr>
          <a:xfrm>
            <a:off x="7805167" y="2852936"/>
            <a:ext cx="19442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0" dirty="0"/>
              <a:t>設計値変更前と変更後の差分</a:t>
            </a:r>
            <a:r>
              <a:rPr lang="en-US" altLang="ja-JP" sz="800" b="0" dirty="0"/>
              <a:t>LT</a:t>
            </a:r>
            <a:r>
              <a:rPr lang="ja-JP" altLang="en-US" sz="800" b="0" dirty="0"/>
              <a:t>の結果</a:t>
            </a:r>
            <a:endParaRPr lang="en-US" altLang="ja-JP" sz="800" b="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620591" y="4855025"/>
            <a:ext cx="49325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■継続在庫異常になっている原因分析</a:t>
            </a:r>
            <a:r>
              <a:rPr kumimoji="1" lang="ja-JP" altLang="en-US" sz="1000" dirty="0"/>
              <a:t>（対策後の分析）</a:t>
            </a:r>
            <a:endParaRPr kumimoji="1" lang="en-US" altLang="ja-JP" sz="1000" dirty="0"/>
          </a:p>
          <a:p>
            <a:r>
              <a:rPr lang="en-US" altLang="ja-JP" sz="1000" dirty="0" err="1"/>
              <a:t>a,b</a:t>
            </a:r>
            <a:r>
              <a:rPr lang="en-US" altLang="ja-JP" sz="1000" dirty="0"/>
              <a:t>. </a:t>
            </a:r>
            <a:r>
              <a:rPr lang="ja-JP" altLang="en-US" sz="1000" dirty="0"/>
              <a:t>対策後もまだ</a:t>
            </a:r>
            <a:r>
              <a:rPr kumimoji="1" lang="ja-JP" altLang="en-US" sz="1000" dirty="0"/>
              <a:t>滞留してる品番</a:t>
            </a:r>
            <a:r>
              <a:rPr lang="ja-JP" altLang="en-US" sz="1000" dirty="0"/>
              <a:t>の要因分析　→　ベイジアンネットワーク</a:t>
            </a:r>
            <a:endParaRPr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■かんばん数の低減後の分析（対策の良し悪しの評価）</a:t>
            </a:r>
            <a:endParaRPr lang="en-US" altLang="ja-JP" sz="1000" dirty="0"/>
          </a:p>
          <a:p>
            <a:r>
              <a:rPr lang="ja-JP" altLang="en-US" sz="1000" dirty="0"/>
              <a:t>確かに滞留在庫は減ったが、逆に欠品リスクは上がっていないか分析</a:t>
            </a:r>
            <a:endParaRPr lang="en-US" altLang="ja-JP" sz="1000" dirty="0"/>
          </a:p>
        </p:txBody>
      </p:sp>
      <p:sp>
        <p:nvSpPr>
          <p:cNvPr id="104" name="右矢印 103"/>
          <p:cNvSpPr/>
          <p:nvPr/>
        </p:nvSpPr>
        <p:spPr>
          <a:xfrm>
            <a:off x="6092523" y="3240570"/>
            <a:ext cx="432048" cy="484632"/>
          </a:xfrm>
          <a:prstGeom prst="rightArrow">
            <a:avLst/>
          </a:prstGeom>
          <a:solidFill>
            <a:srgbClr val="001A7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5" name="右矢印 104"/>
          <p:cNvSpPr/>
          <p:nvPr/>
        </p:nvSpPr>
        <p:spPr>
          <a:xfrm>
            <a:off x="6080063" y="1146048"/>
            <a:ext cx="432048" cy="484632"/>
          </a:xfrm>
          <a:prstGeom prst="rightArrow">
            <a:avLst/>
          </a:prstGeom>
          <a:solidFill>
            <a:srgbClr val="001A7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91B5F1D2-93A5-4C35-B6EE-39D927D33D19}"/>
              </a:ext>
            </a:extLst>
          </p:cNvPr>
          <p:cNvSpPr/>
          <p:nvPr/>
        </p:nvSpPr>
        <p:spPr>
          <a:xfrm>
            <a:off x="5830424" y="-832994"/>
            <a:ext cx="3429385" cy="1463467"/>
          </a:xfrm>
          <a:prstGeom prst="wedgeRoundRectCallout">
            <a:avLst>
              <a:gd name="adj1" fmla="val -64060"/>
              <a:gd name="adj2" fmla="val 227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在庫の過多の検出はできる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基準は作れる、監視はできる</a:t>
            </a:r>
            <a:endParaRPr kumimoji="1" lang="en-US" altLang="ja-JP" dirty="0"/>
          </a:p>
          <a:p>
            <a:pPr algn="ctr"/>
            <a:r>
              <a:rPr lang="ja-JP" altLang="en-US" dirty="0"/>
              <a:t>適正化、シミュレーション？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402CE20-8E6B-48E2-911F-15C11BF76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67" y="810906"/>
            <a:ext cx="1552309" cy="99791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C84A191-0784-401E-8427-441AD28D6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366" y="823694"/>
            <a:ext cx="1526115" cy="984463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95826A9-0B78-46B2-9ABE-B465745ED18B}"/>
              </a:ext>
            </a:extLst>
          </p:cNvPr>
          <p:cNvSpPr/>
          <p:nvPr/>
        </p:nvSpPr>
        <p:spPr>
          <a:xfrm>
            <a:off x="4149731" y="1539870"/>
            <a:ext cx="8877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</a:rPr>
              <a:t>仮置き場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FDDEA6C-A103-4963-8AB2-CF9CE6960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288" y="29687"/>
            <a:ext cx="884238" cy="702706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668B8DA-81E0-4140-94CF-B4870EAF9353}"/>
              </a:ext>
            </a:extLst>
          </p:cNvPr>
          <p:cNvSpPr/>
          <p:nvPr/>
        </p:nvSpPr>
        <p:spPr>
          <a:xfrm>
            <a:off x="2569549" y="476672"/>
            <a:ext cx="8877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</a:rPr>
              <a:t>順立装置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A2C0851-BFC4-43D8-A1C2-B02348055F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721" y="844925"/>
            <a:ext cx="3622456" cy="78152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7B2D983-F98E-487F-9619-EF883C4C2A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4254" y="2848222"/>
            <a:ext cx="1229015" cy="1064482"/>
          </a:xfrm>
          <a:prstGeom prst="rect">
            <a:avLst/>
          </a:prstGeom>
        </p:spPr>
      </p:pic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E2348D88-7041-4AD8-B4C0-67C32BF75A4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40671" y="476672"/>
            <a:ext cx="1575753" cy="34702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42CB3855-D199-467B-97F8-2272C2044B1E}"/>
              </a:ext>
            </a:extLst>
          </p:cNvPr>
          <p:cNvSpPr/>
          <p:nvPr/>
        </p:nvSpPr>
        <p:spPr>
          <a:xfrm>
            <a:off x="8402576" y="4880193"/>
            <a:ext cx="3429385" cy="1463467"/>
          </a:xfrm>
          <a:prstGeom prst="wedgeRoundRectCallout">
            <a:avLst>
              <a:gd name="adj1" fmla="val -64060"/>
              <a:gd name="adj2" fmla="val 227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在庫の過多の検出はできる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基準は作れる、監視はできる</a:t>
            </a:r>
            <a:endParaRPr kumimoji="1" lang="en-US" altLang="ja-JP" dirty="0"/>
          </a:p>
          <a:p>
            <a:pPr algn="ctr"/>
            <a:r>
              <a:rPr lang="ja-JP" altLang="en-US" dirty="0"/>
              <a:t>適正化、シミュレーション？</a:t>
            </a:r>
            <a:endParaRPr kumimoji="1"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70FA1EE-1ED8-4CCC-B059-D4E435BB9EBA}"/>
              </a:ext>
            </a:extLst>
          </p:cNvPr>
          <p:cNvSpPr/>
          <p:nvPr/>
        </p:nvSpPr>
        <p:spPr>
          <a:xfrm>
            <a:off x="2540288" y="1315419"/>
            <a:ext cx="887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/>
              <a:t>順立装置の在庫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8556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678CFD-A132-434E-8EAE-B3E57259FA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46B3C3-B78D-4771-8FAB-88F33D729E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欠品リスクの定量化：順立装置の在庫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4A4913-4304-4E88-86E6-42A27020DB7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3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分析設計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4, 2023</a:t>
            </a:fld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48583" y="2636912"/>
            <a:ext cx="8208912" cy="1800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333333"/>
                </a:solidFill>
              </a:rPr>
              <a:t>時系列は考慮していない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2548583" y="4581128"/>
            <a:ext cx="8208912" cy="1800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13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データの準備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4, 2023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93266"/>
              </p:ext>
            </p:extLst>
          </p:nvPr>
        </p:nvGraphicFramePr>
        <p:xfrm>
          <a:off x="388345" y="1412776"/>
          <a:ext cx="10369152" cy="4517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LT</a:t>
                      </a:r>
                      <a:r>
                        <a:rPr kumimoji="1" lang="ja-JP" altLang="en-US" sz="1200" dirty="0"/>
                        <a:t>が伸びる要因</a:t>
                      </a:r>
                      <a:r>
                        <a:rPr kumimoji="1" lang="en-US" altLang="ja-JP" sz="1200" dirty="0"/>
                        <a:t>①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LT</a:t>
                      </a:r>
                      <a:r>
                        <a:rPr kumimoji="1" lang="ja-JP" altLang="en-US" sz="1200" dirty="0"/>
                        <a:t>が伸びる要因</a:t>
                      </a:r>
                      <a:r>
                        <a:rPr kumimoji="1" lang="en-US" altLang="ja-JP" sz="1200" dirty="0"/>
                        <a:t>②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LT</a:t>
                      </a:r>
                      <a:r>
                        <a:rPr kumimoji="1" lang="ja-JP" altLang="en-US" sz="1200" dirty="0"/>
                        <a:t>が伸びる要因</a:t>
                      </a:r>
                      <a:r>
                        <a:rPr kumimoji="1" lang="en-US" altLang="ja-JP" sz="1200" dirty="0"/>
                        <a:t>③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データ変数の洗い出し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r>
                        <a:rPr kumimoji="1" lang="ja-JP" altLang="en-US" sz="1200" dirty="0"/>
                        <a:t>検収入庫</a:t>
                      </a:r>
                      <a:r>
                        <a:rPr kumimoji="1" lang="en-US" altLang="ja-JP" sz="1200" dirty="0"/>
                        <a:t>LT</a:t>
                      </a:r>
                      <a:endParaRPr kumimoji="1" lang="ja-JP" altLang="en-US" sz="1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1200" dirty="0"/>
                        <a:t>検収タイムスタンプが早く押される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kumimoji="1" lang="en-US" altLang="ja-JP" sz="12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トラック（</a:t>
                      </a:r>
                      <a:r>
                        <a:rPr kumimoji="1" lang="en-US" altLang="ja-JP" sz="1200" dirty="0"/>
                        <a:t>from</a:t>
                      </a:r>
                      <a:r>
                        <a:rPr kumimoji="1" lang="ja-JP" altLang="en-US" sz="1200" dirty="0"/>
                        <a:t>仕入先）の早着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検収タイムスタンプの平均とのズレ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荷下ろし前の検収読み取り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検収タイムスタンプの平均とのズレ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荷下ろしが通常より早く終わる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１便あたりの箱数が少ない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△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便</a:t>
                      </a:r>
                      <a:r>
                        <a:rPr kumimoji="1" lang="en-US" altLang="ja-JP" sz="1200" dirty="0"/>
                        <a:t>Ave</a:t>
                      </a:r>
                      <a:r>
                        <a:rPr kumimoji="1" lang="ja-JP" altLang="en-US" sz="1200" dirty="0"/>
                        <a:t>、ピッチ、納入回数</a:t>
                      </a:r>
                      <a:r>
                        <a:rPr kumimoji="1" lang="en-US" altLang="ja-JP" sz="1200" dirty="0"/>
                        <a:t>B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トラック（</a:t>
                      </a:r>
                      <a:r>
                        <a:rPr kumimoji="1" lang="en-US" altLang="ja-JP" sz="1200" dirty="0"/>
                        <a:t>from</a:t>
                      </a:r>
                      <a:r>
                        <a:rPr kumimoji="1" lang="ja-JP" altLang="en-US" sz="1200" dirty="0"/>
                        <a:t>西尾東）の出発待ちが長い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仕入先の納入便によっては、トラック（</a:t>
                      </a:r>
                      <a:r>
                        <a:rPr kumimoji="1" lang="en-US" altLang="ja-JP" sz="1200" dirty="0"/>
                        <a:t>from</a:t>
                      </a:r>
                      <a:r>
                        <a:rPr kumimoji="1" lang="ja-JP" altLang="en-US" sz="1200" dirty="0"/>
                        <a:t>西尾東）の乗り換えの待ち時間が長い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○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納入便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200" dirty="0"/>
                        <a:t>入庫スタンプが遅く押される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○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入庫作業に通常より時間がかかる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１便あたりの箱数が多い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△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便</a:t>
                      </a:r>
                      <a:r>
                        <a:rPr kumimoji="1" lang="en-US" altLang="ja-JP" sz="1200" dirty="0"/>
                        <a:t>Ave</a:t>
                      </a:r>
                      <a:r>
                        <a:rPr kumimoji="1" lang="ja-JP" altLang="en-US" sz="1200" dirty="0"/>
                        <a:t>、ピッチ、納入回数</a:t>
                      </a:r>
                      <a:r>
                        <a:rPr kumimoji="1" lang="en-US" altLang="ja-JP" sz="1200" dirty="0"/>
                        <a:t>B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入庫時の順番の入れ替わり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○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入庫順番入れ替わりフラグ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1200" dirty="0"/>
                        <a:t>入庫出庫</a:t>
                      </a:r>
                      <a:r>
                        <a:rPr kumimoji="1" lang="en-US" altLang="ja-JP" sz="1200" dirty="0"/>
                        <a:t>LT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順立装置の出庫の仕組み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出庫時の順番の入れ替わり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○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早く出庫できる箱から出す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出庫順番入れ替わりフラグ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24"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生産状況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△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片方の機種を多く生産して部品の使われ方に差が出る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△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日量数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936">
                <a:tc rowSpan="2">
                  <a:txBody>
                    <a:bodyPr/>
                    <a:lstStyle/>
                    <a:p>
                      <a:r>
                        <a:rPr kumimoji="1" lang="ja-JP" altLang="en-US" sz="1200" dirty="0"/>
                        <a:t>出庫回収</a:t>
                      </a:r>
                      <a:r>
                        <a:rPr kumimoji="1" lang="en-US" altLang="ja-JP" sz="1200" dirty="0"/>
                        <a:t>LT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生産状況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/>
                        <a:t>△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/>
                        <a:t>〃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/>
                        <a:t>△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/>
                        <a:t>〃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/>
                        <a:t>〃</a:t>
                      </a:r>
                      <a:endParaRPr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3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かんばん回収の遅れ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回収時の順番の入れ替わりなど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回収入れ替わりフラグ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88343" y="5949280"/>
            <a:ext cx="6827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※</a:t>
            </a:r>
            <a:r>
              <a:rPr lang="ja-JP" altLang="en-US" sz="1400" dirty="0"/>
              <a:t>箱種や収容数、仕入れ先など、変更の難しい（対策が取りづらい）変数は対象外</a:t>
            </a:r>
            <a:endParaRPr lang="en-US" altLang="ja-JP" sz="1400" dirty="0"/>
          </a:p>
          <a:p>
            <a:r>
              <a:rPr kumimoji="1" lang="en-US" altLang="ja-JP" sz="1400" dirty="0"/>
              <a:t>※AGV</a:t>
            </a:r>
            <a:r>
              <a:rPr kumimoji="1" lang="ja-JP" altLang="en-US" sz="1400" dirty="0"/>
              <a:t>の停止などデータにないものは対象外</a:t>
            </a:r>
          </a:p>
        </p:txBody>
      </p:sp>
    </p:spTree>
    <p:extLst>
      <p:ext uri="{BB962C8B-B14F-4D97-AF65-F5344CB8AC3E}">
        <p14:creationId xmlns:p14="http://schemas.microsoft.com/office/powerpoint/2010/main" val="343852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納入回数</a:t>
            </a:r>
            <a:r>
              <a:rPr lang="en-US" altLang="ja-JP" dirty="0"/>
              <a:t>B</a:t>
            </a:r>
            <a:r>
              <a:rPr lang="ja-JP" altLang="en-US" dirty="0"/>
              <a:t>が１回だと滞留しやすい</a:t>
            </a:r>
            <a:endParaRPr lang="en-US" altLang="ja-JP" dirty="0"/>
          </a:p>
          <a:p>
            <a:r>
              <a:rPr kumimoji="1" lang="ja-JP" altLang="en-US" dirty="0"/>
              <a:t>１便あたりの箱の数が多いと、滞留しやうい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分析結果：ベイジアンネットワーク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正方形/長方形 50"/>
          <p:cNvSpPr/>
          <p:nvPr/>
        </p:nvSpPr>
        <p:spPr>
          <a:xfrm>
            <a:off x="2548583" y="764704"/>
            <a:ext cx="8208912" cy="16561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①</a:t>
            </a:r>
            <a:r>
              <a:rPr kumimoji="1" lang="ja-JP" altLang="en-US" sz="2000" b="1" dirty="0"/>
              <a:t>在庫の過多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388343" y="764704"/>
            <a:ext cx="2160240" cy="1656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①</a:t>
            </a:r>
            <a:r>
              <a:rPr kumimoji="1" lang="ja-JP" altLang="en-US" sz="2000" b="1" dirty="0"/>
              <a:t>在庫の過多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84587" y="1865357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順立装置の在庫が設計値に多い</a:t>
            </a:r>
            <a:endParaRPr kumimoji="1" lang="en-US" altLang="ja-JP" sz="1400" dirty="0"/>
          </a:p>
          <a:p>
            <a:r>
              <a:rPr kumimoji="1" lang="ja-JP" altLang="en-US" sz="1400" dirty="0"/>
              <a:t>仮置場で箱が溢れている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6725047" y="1844824"/>
            <a:ext cx="410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実績の</a:t>
            </a:r>
            <a:r>
              <a:rPr lang="en-US" altLang="ja-JP" sz="1400" dirty="0"/>
              <a:t>LT</a:t>
            </a:r>
            <a:r>
              <a:rPr lang="ja-JP" altLang="en-US" sz="1400" dirty="0"/>
              <a:t>が設計値より長い滞留が判明</a:t>
            </a:r>
            <a:endParaRPr lang="en-US" altLang="ja-JP" sz="1400" dirty="0"/>
          </a:p>
          <a:p>
            <a:r>
              <a:rPr lang="en-US" altLang="ja-JP" sz="1400" dirty="0"/>
              <a:t>→ </a:t>
            </a:r>
            <a:r>
              <a:rPr lang="ja-JP" altLang="en-US" sz="1400" dirty="0"/>
              <a:t>箱（かんばん）の数が多いんじゃないか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2548584" y="2780928"/>
            <a:ext cx="8208912" cy="16561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2548583" y="4725144"/>
            <a:ext cx="8208912" cy="16561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/>
          </a:p>
        </p:txBody>
      </p:sp>
      <p:sp>
        <p:nvSpPr>
          <p:cNvPr id="49" name="正方形/長方形 48"/>
          <p:cNvSpPr/>
          <p:nvPr/>
        </p:nvSpPr>
        <p:spPr>
          <a:xfrm>
            <a:off x="388343" y="2780928"/>
            <a:ext cx="2160240" cy="1656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②</a:t>
            </a:r>
            <a:r>
              <a:rPr lang="ja-JP" altLang="en-US" sz="2000" b="1" dirty="0"/>
              <a:t>在庫の低減</a:t>
            </a:r>
            <a:endParaRPr kumimoji="1" lang="ja-JP" altLang="en-US" sz="20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88343" y="4725144"/>
            <a:ext cx="2160240" cy="1656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③</a:t>
            </a:r>
            <a:r>
              <a:rPr lang="ja-JP" altLang="en-US" sz="2000" b="1" dirty="0"/>
              <a:t>？？</a:t>
            </a:r>
            <a:endParaRPr kumimoji="1" lang="ja-JP" altLang="en-US" sz="20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908623" y="407707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設計値</a:t>
            </a:r>
            <a:r>
              <a:rPr lang="ja-JP" altLang="en-US" sz="1400" dirty="0"/>
              <a:t>の</a:t>
            </a:r>
            <a:r>
              <a:rPr kumimoji="1" lang="ja-JP" altLang="en-US" sz="1400" dirty="0"/>
              <a:t>変更</a:t>
            </a:r>
            <a:endParaRPr kumimoji="1" lang="en-US" altLang="ja-JP" sz="14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問題設定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4, 2023</a:t>
            </a:fld>
            <a:endParaRPr 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5644927" y="1124744"/>
            <a:ext cx="1368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/>
              <a:t>LT</a:t>
            </a:r>
            <a:r>
              <a:rPr lang="ja-JP" altLang="en-US" sz="1200" dirty="0"/>
              <a:t>を確認すると、</a:t>
            </a:r>
            <a:endParaRPr lang="en-US" altLang="ja-JP" sz="1200" dirty="0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591" y="2933944"/>
            <a:ext cx="2016223" cy="1134125"/>
          </a:xfrm>
          <a:prstGeom prst="rect">
            <a:avLst/>
          </a:prstGeom>
        </p:spPr>
      </p:pic>
      <p:sp>
        <p:nvSpPr>
          <p:cNvPr id="63" name="正方形/長方形 62"/>
          <p:cNvSpPr/>
          <p:nvPr/>
        </p:nvSpPr>
        <p:spPr>
          <a:xfrm>
            <a:off x="6581031" y="3861048"/>
            <a:ext cx="410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滞留度合いが短縮。ただ滞留自体は一部残存</a:t>
            </a:r>
            <a:endParaRPr lang="en-US" altLang="ja-JP" sz="1400" dirty="0"/>
          </a:p>
          <a:p>
            <a:r>
              <a:rPr lang="en-US" altLang="ja-JP" sz="1400" dirty="0"/>
              <a:t>→</a:t>
            </a:r>
            <a:r>
              <a:rPr lang="ja-JP" altLang="en-US" sz="1400" dirty="0"/>
              <a:t> これが問題なのか判断がつかない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780831" y="407707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かんばん減</a:t>
            </a:r>
            <a:endParaRPr kumimoji="1" lang="en-US" altLang="ja-JP" sz="1400" dirty="0"/>
          </a:p>
        </p:txBody>
      </p:sp>
      <p:sp>
        <p:nvSpPr>
          <p:cNvPr id="65" name="正方形/長方形 64"/>
          <p:cNvSpPr/>
          <p:nvPr/>
        </p:nvSpPr>
        <p:spPr>
          <a:xfrm>
            <a:off x="5644927" y="3140968"/>
            <a:ext cx="1368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/>
              <a:t>LT</a:t>
            </a:r>
            <a:r>
              <a:rPr lang="ja-JP" altLang="en-US" sz="1200" dirty="0"/>
              <a:t>を確認すると、</a:t>
            </a:r>
            <a:endParaRPr lang="en-US" altLang="ja-JP" sz="1200" dirty="0"/>
          </a:p>
        </p:txBody>
      </p:sp>
      <p:cxnSp>
        <p:nvCxnSpPr>
          <p:cNvPr id="78" name="カギ線コネクタ 77"/>
          <p:cNvCxnSpPr>
            <a:cxnSpLocks/>
            <a:stCxn id="56" idx="2"/>
            <a:endCxn id="62" idx="0"/>
          </p:cNvCxnSpPr>
          <p:nvPr/>
        </p:nvCxnSpPr>
        <p:spPr>
          <a:xfrm rot="5400000">
            <a:off x="5920039" y="76708"/>
            <a:ext cx="565900" cy="51485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カギ線コネクタ 85"/>
          <p:cNvCxnSpPr/>
          <p:nvPr/>
        </p:nvCxnSpPr>
        <p:spPr>
          <a:xfrm rot="5400000">
            <a:off x="5991322" y="2146501"/>
            <a:ext cx="495344" cy="49325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1" name="図 90">
            <a:extLst>
              <a:ext uri="{FF2B5EF4-FFF2-40B4-BE49-F238E27FC236}">
                <a16:creationId xmlns:a16="http://schemas.microsoft.com/office/drawing/2014/main" id="{E2530157-B32E-460D-A0DC-A362FE060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079" y="2901901"/>
            <a:ext cx="3637515" cy="873004"/>
          </a:xfrm>
          <a:prstGeom prst="rect">
            <a:avLst/>
          </a:prstGeom>
        </p:spPr>
      </p:pic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199DC9AC-0EB2-42A5-958F-C47C8FDB5ED8}"/>
              </a:ext>
            </a:extLst>
          </p:cNvPr>
          <p:cNvSpPr txBox="1"/>
          <p:nvPr/>
        </p:nvSpPr>
        <p:spPr>
          <a:xfrm>
            <a:off x="7805167" y="2852936"/>
            <a:ext cx="19442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0" dirty="0"/>
              <a:t>設計値変更前と変更後の差分</a:t>
            </a:r>
            <a:r>
              <a:rPr lang="en-US" altLang="ja-JP" sz="800" b="0" dirty="0"/>
              <a:t>LT</a:t>
            </a:r>
            <a:r>
              <a:rPr lang="ja-JP" altLang="en-US" sz="800" b="0" dirty="0"/>
              <a:t>の結果</a:t>
            </a:r>
            <a:endParaRPr lang="en-US" altLang="ja-JP" sz="800" b="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7013079" y="602128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滞留の原因分析</a:t>
            </a:r>
            <a:endParaRPr kumimoji="1" lang="en-US" altLang="ja-JP" sz="140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8741271" y="602128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欠品リスクの定量化</a:t>
            </a:r>
            <a:endParaRPr kumimoji="1" lang="en-US" altLang="ja-JP" sz="14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620591" y="4869160"/>
            <a:ext cx="3384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本当の問題（不要な過多）を明確にして手立てを打つ。手立てを考えるために滞留の原因分析を行う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必要な過多：</a:t>
            </a:r>
            <a:r>
              <a:rPr kumimoji="1" lang="ja-JP" altLang="en-US" sz="1400" dirty="0"/>
              <a:t>欠品リスクが高くて滞留</a:t>
            </a:r>
            <a:r>
              <a:rPr lang="ja-JP" altLang="ja-JP" sz="1400" dirty="0"/>
              <a:t>　</a:t>
            </a:r>
            <a:endParaRPr lang="en-US" altLang="ja-JP" sz="1400" dirty="0"/>
          </a:p>
          <a:p>
            <a:r>
              <a:rPr lang="ja-JP" altLang="en-US" sz="1400" dirty="0"/>
              <a:t>不要な過多：</a:t>
            </a:r>
            <a:r>
              <a:rPr kumimoji="1" lang="ja-JP" altLang="en-US" sz="1400" dirty="0"/>
              <a:t>欠品リスクが低いの</a:t>
            </a:r>
            <a:r>
              <a:rPr lang="ja-JP" altLang="en-US" sz="1400" dirty="0"/>
              <a:t>に滞留</a:t>
            </a:r>
            <a:endParaRPr kumimoji="1" lang="en-US" altLang="ja-JP" sz="1400" dirty="0"/>
          </a:p>
        </p:txBody>
      </p:sp>
      <p:sp>
        <p:nvSpPr>
          <p:cNvPr id="99" name="右矢印 98"/>
          <p:cNvSpPr/>
          <p:nvPr/>
        </p:nvSpPr>
        <p:spPr>
          <a:xfrm>
            <a:off x="6076975" y="5301208"/>
            <a:ext cx="432048" cy="484632"/>
          </a:xfrm>
          <a:prstGeom prst="rightArrow">
            <a:avLst/>
          </a:prstGeom>
          <a:solidFill>
            <a:srgbClr val="001A72"/>
          </a:solidFill>
          <a:ln>
            <a:solidFill>
              <a:srgbClr val="808CB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4" name="右矢印 103"/>
          <p:cNvSpPr/>
          <p:nvPr/>
        </p:nvSpPr>
        <p:spPr>
          <a:xfrm>
            <a:off x="6076975" y="3429000"/>
            <a:ext cx="432048" cy="484632"/>
          </a:xfrm>
          <a:prstGeom prst="rightArrow">
            <a:avLst/>
          </a:prstGeom>
          <a:solidFill>
            <a:srgbClr val="001A7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5" name="右矢印 104"/>
          <p:cNvSpPr/>
          <p:nvPr/>
        </p:nvSpPr>
        <p:spPr>
          <a:xfrm>
            <a:off x="6076975" y="1412776"/>
            <a:ext cx="432048" cy="484632"/>
          </a:xfrm>
          <a:prstGeom prst="rightArrow">
            <a:avLst/>
          </a:prstGeom>
          <a:solidFill>
            <a:srgbClr val="001A7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91B5F1D2-93A5-4C35-B6EE-39D927D33D19}"/>
              </a:ext>
            </a:extLst>
          </p:cNvPr>
          <p:cNvSpPr/>
          <p:nvPr/>
        </p:nvSpPr>
        <p:spPr>
          <a:xfrm>
            <a:off x="5347889" y="-934533"/>
            <a:ext cx="3429385" cy="1463467"/>
          </a:xfrm>
          <a:prstGeom prst="wedgeRoundRectCallout">
            <a:avLst>
              <a:gd name="adj1" fmla="val -64060"/>
              <a:gd name="adj2" fmla="val 227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在庫の過多の検出はできる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基準は作れる、監視はできる</a:t>
            </a:r>
            <a:endParaRPr kumimoji="1" lang="en-US" altLang="ja-JP" dirty="0"/>
          </a:p>
          <a:p>
            <a:pPr algn="ctr"/>
            <a:r>
              <a:rPr lang="ja-JP" altLang="en-US" dirty="0"/>
              <a:t>適正化、シミュレーション？</a:t>
            </a:r>
            <a:endParaRPr kumimoji="1" lang="ja-JP" altLang="en-US" dirty="0"/>
          </a:p>
        </p:txBody>
      </p: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24267387-58ED-4CF3-B9B2-7941116F6EBC}"/>
              </a:ext>
            </a:extLst>
          </p:cNvPr>
          <p:cNvSpPr/>
          <p:nvPr/>
        </p:nvSpPr>
        <p:spPr>
          <a:xfrm>
            <a:off x="10973520" y="1897409"/>
            <a:ext cx="3429385" cy="2564220"/>
          </a:xfrm>
          <a:prstGeom prst="wedgeRoundRectCallout">
            <a:avLst>
              <a:gd name="adj1" fmla="val -64060"/>
              <a:gd name="adj2" fmla="val 227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変わらない</a:t>
            </a:r>
            <a:endParaRPr kumimoji="1" lang="en-US" altLang="ja-JP" dirty="0"/>
          </a:p>
          <a:p>
            <a:r>
              <a:rPr lang="ja-JP" altLang="en-US" dirty="0"/>
              <a:t>他の要因がある➡滞留分析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変わる➡欠品リスクの定量化</a:t>
            </a:r>
            <a:endParaRPr kumimoji="1" lang="en-US" altLang="ja-JP" dirty="0"/>
          </a:p>
          <a:p>
            <a:r>
              <a:rPr lang="ja-JP" altLang="en-US" dirty="0"/>
              <a:t>（</a:t>
            </a:r>
            <a:r>
              <a:rPr kumimoji="1" lang="ja-JP" altLang="en-US" dirty="0"/>
              <a:t>かんばんが減ったことで欠品リスク）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402CE20-8E6B-48E2-911F-15C11BF76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67" y="810906"/>
            <a:ext cx="1552309" cy="99791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C84A191-0784-401E-8427-441AD28D6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366" y="823694"/>
            <a:ext cx="1526115" cy="984463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95826A9-0B78-46B2-9ABE-B465745ED18B}"/>
              </a:ext>
            </a:extLst>
          </p:cNvPr>
          <p:cNvSpPr/>
          <p:nvPr/>
        </p:nvSpPr>
        <p:spPr>
          <a:xfrm>
            <a:off x="4149731" y="1539870"/>
            <a:ext cx="8877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</a:rPr>
              <a:t>仮置き場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4667939-9113-4ED6-84D6-2E67FF9601C1}"/>
              </a:ext>
            </a:extLst>
          </p:cNvPr>
          <p:cNvSpPr/>
          <p:nvPr/>
        </p:nvSpPr>
        <p:spPr>
          <a:xfrm>
            <a:off x="2536736" y="1292608"/>
            <a:ext cx="887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/>
              <a:t>順立装置の在庫</a:t>
            </a:r>
            <a:endParaRPr lang="en-US" altLang="ja-JP" sz="12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FDDEA6C-A103-4963-8AB2-CF9CE6960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288" y="29687"/>
            <a:ext cx="884238" cy="702706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668B8DA-81E0-4140-94CF-B4870EAF9353}"/>
              </a:ext>
            </a:extLst>
          </p:cNvPr>
          <p:cNvSpPr/>
          <p:nvPr/>
        </p:nvSpPr>
        <p:spPr>
          <a:xfrm>
            <a:off x="2569549" y="476672"/>
            <a:ext cx="8877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</a:rPr>
              <a:t>順立装置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A2C0851-BFC4-43D8-A1C2-B02348055F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6517" y="844925"/>
            <a:ext cx="3817660" cy="82363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7B2D983-F98E-487F-9619-EF883C4C2A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5610" y="3055217"/>
            <a:ext cx="1152129" cy="99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95619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スライドテンプレート.potx" id="{8FC783EC-1DB8-4BA6-9F13-06828C1B7016}" vid="{B8C45B04-E85F-4D7B-B4E6-2EFE56A945ED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スライドテンプレート.potx" id="{8FC783EC-1DB8-4BA6-9F13-06828C1B7016}" vid="{9ED57EC3-28A7-4DC6-A925-91D0E2FA6AE0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スライドテンプレート.potx" id="{8FC783EC-1DB8-4BA6-9F13-06828C1B7016}" vid="{1E675B53-1A5D-473C-9008-AC9A44FFFBF1}"/>
    </a:ext>
  </a:extLst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5962</TotalTime>
  <Words>1088</Words>
  <Application>Microsoft Office PowerPoint</Application>
  <PresentationFormat>ユーザー設定</PresentationFormat>
  <Paragraphs>198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Meiryo UI</vt:lpstr>
      <vt:lpstr>メイリオ</vt:lpstr>
      <vt:lpstr>Arial</vt:lpstr>
      <vt:lpstr>Calibri</vt:lpstr>
      <vt:lpstr>Segoe UI</vt:lpstr>
      <vt:lpstr>表紙</vt:lpstr>
      <vt:lpstr>最終頁</vt:lpstr>
      <vt:lpstr>内容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Aikawa Yuki／相川　雄規／AI</dc:creator>
  <cp:lastModifiedBy>Sasaoka Yuki／笹岡　優樹／AI</cp:lastModifiedBy>
  <cp:revision>113</cp:revision>
  <cp:lastPrinted>2020-12-23T05:36:25Z</cp:lastPrinted>
  <dcterms:created xsi:type="dcterms:W3CDTF">2021-07-02T01:49:26Z</dcterms:created>
  <dcterms:modified xsi:type="dcterms:W3CDTF">2023-10-04T09:39:50Z</dcterms:modified>
</cp:coreProperties>
</file>