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70" r:id="rId2"/>
    <p:sldMasterId id="2147483672" r:id="rId3"/>
    <p:sldMasterId id="2147483677" r:id="rId4"/>
  </p:sldMasterIdLst>
  <p:notesMasterIdLst>
    <p:notesMasterId r:id="rId10"/>
  </p:notesMasterIdLst>
  <p:sldIdLst>
    <p:sldId id="256" r:id="rId5"/>
    <p:sldId id="15106" r:id="rId6"/>
    <p:sldId id="284" r:id="rId7"/>
    <p:sldId id="282" r:id="rId8"/>
    <p:sldId id="281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CCCC"/>
    <a:srgbClr val="0596AE"/>
    <a:srgbClr val="064885"/>
    <a:srgbClr val="0595AE"/>
    <a:srgbClr val="E6E6E6"/>
    <a:srgbClr val="001A72"/>
    <a:srgbClr val="057CA1"/>
    <a:srgbClr val="05568F"/>
    <a:srgbClr val="0640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81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8A22A-E5D9-41D2-96B3-0C305ABBA05F}" type="datetimeFigureOut">
              <a:rPr kumimoji="1" lang="ja-JP" altLang="en-US" smtClean="0"/>
              <a:t>2023/12/22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F95DA-1DED-4351-A436-B02E859C1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34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機密なし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2023/12/22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10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77913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 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D36865C0-32FD-6041-BDCE-3C31AE2B38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3078" y="1232736"/>
            <a:ext cx="11341554" cy="51716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December 22,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8E4C2EF-773D-B34F-B303-741257996BEA}"/>
              </a:ext>
            </a:extLst>
          </p:cNvPr>
          <p:cNvSpPr txBox="1"/>
          <p:nvPr userDrawn="1"/>
        </p:nvSpPr>
        <p:spPr>
          <a:xfrm>
            <a:off x="443077" y="306000"/>
            <a:ext cx="11302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000" b="1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CAA40E23-9A1E-0940-A59B-09CD3AAE87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/>
              <a:t>1</a:t>
            </a:r>
            <a:r>
              <a:rPr kumimoji="1" lang="ja-JP" altLang="en-US"/>
              <a:t>　項目タイトル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24pt</a:t>
            </a:r>
          </a:p>
        </p:txBody>
      </p:sp>
    </p:spTree>
    <p:extLst>
      <p:ext uri="{BB962C8B-B14F-4D97-AF65-F5344CB8AC3E}">
        <p14:creationId xmlns:p14="http://schemas.microsoft.com/office/powerpoint/2010/main" val="1556484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875E482E-9BA5-584D-A377-01176B0576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2520001"/>
            <a:ext cx="11307323" cy="1655999"/>
          </a:xfrm>
          <a:prstGeom prst="rect">
            <a:avLst/>
          </a:prstGeom>
          <a:noFill/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項目タイトル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30pt</a:t>
            </a:r>
            <a:endParaRPr kumimoji="1" lang="ja-JP" altLang="en-US" sz="3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727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2">
            <a:extLst>
              <a:ext uri="{FF2B5EF4-FFF2-40B4-BE49-F238E27FC236}">
                <a16:creationId xmlns:a16="http://schemas.microsoft.com/office/drawing/2014/main" id="{3E2ADED7-0ED2-7C47-B4C0-1E5C776280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07323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015466B9-7F06-204A-B53C-64E4557C25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306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023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C9A4CBBA-B6A9-0844-B2B8-6153993E55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140" y="1098000"/>
            <a:ext cx="11307323" cy="530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0A92448B-A105-7F45-A55A-04ED997A09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612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2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行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203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関係者外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2023/12/22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4" name="テキスト ボックス 3"/>
          <p:cNvSpPr txBox="1"/>
          <p:nvPr userDrawn="1"/>
        </p:nvSpPr>
        <p:spPr>
          <a:xfrm>
            <a:off x="11046532" y="442582"/>
            <a:ext cx="942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DX</a:t>
            </a:r>
            <a:r>
              <a:rPr kumimoji="1" lang="ja-JP" altLang="en-US" sz="800" b="1" dirty="0">
                <a:solidFill>
                  <a:srgbClr val="FF0000"/>
                </a:solidFill>
              </a:rPr>
              <a:t>戦略センター</a:t>
            </a:r>
            <a:endParaRPr kumimoji="1" lang="en-US" altLang="ja-JP" sz="800" b="1" dirty="0">
              <a:solidFill>
                <a:srgbClr val="FF0000"/>
              </a:solidFill>
            </a:endParaRPr>
          </a:p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DS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34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0"/>
            <a:ext cx="9140829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2023/12/22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70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極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2023/12/22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656939" y="730660"/>
            <a:ext cx="1306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年　　月　　日まで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</p:spTree>
    <p:extLst>
      <p:ext uri="{BB962C8B-B14F-4D97-AF65-F5344CB8AC3E}">
        <p14:creationId xmlns:p14="http://schemas.microsoft.com/office/powerpoint/2010/main" val="400703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2023/12/22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C9C8F-F77C-491F-AE4D-6217FC084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90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最終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064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43077" y="306000"/>
            <a:ext cx="1130289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4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id="{8D423200-9DDA-EB45-B4AE-06A422E698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 dirty="0"/>
              <a:t>1</a:t>
            </a:r>
            <a:r>
              <a:rPr kumimoji="1" lang="ja-JP" altLang="en-US" dirty="0"/>
              <a:t>　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28pt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December 22,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42339" y="2303884"/>
            <a:ext cx="11307323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tx2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20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December 22,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26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December 22,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2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" y="0"/>
            <a:ext cx="12190839" cy="6858000"/>
          </a:xfrm>
          <a:prstGeom prst="rect">
            <a:avLst/>
          </a:prstGeom>
        </p:spPr>
      </p:pic>
      <p:sp>
        <p:nvSpPr>
          <p:cNvPr id="23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8020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689600" y="6671691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E5CE2423-1C35-4C12-BAEC-CBD3693D0CE2}" type="datetimeFigureOut">
              <a:rPr kumimoji="1" lang="ja-JP" altLang="en-US" smtClean="0"/>
              <a:t>2023/12/22</a:t>
            </a:fld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398215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" y="0"/>
            <a:ext cx="12190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6818"/>
            <a:ext cx="12192000" cy="261182"/>
          </a:xfrm>
          <a:prstGeom prst="rect">
            <a:avLst/>
          </a:prstGeom>
        </p:spPr>
      </p:pic>
      <p:sp>
        <p:nvSpPr>
          <p:cNvPr id="23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962400" y="6668516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FCAFAC13-DB77-42F2-BE26-45BA5532FD50}" type="datetime4">
              <a:rPr lang="en-US" altLang="ja-JP" smtClean="0"/>
              <a:pPr/>
              <a:t>December 22, 2023</a:t>
            </a:fld>
            <a:endParaRPr lang="en-US" dirty="0"/>
          </a:p>
        </p:txBody>
      </p:sp>
      <p:sp>
        <p:nvSpPr>
          <p:cNvPr id="24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0928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スライド番号プレースホルダー 1"/>
          <p:cNvSpPr txBox="1">
            <a:spLocks/>
          </p:cNvSpPr>
          <p:nvPr/>
        </p:nvSpPr>
        <p:spPr>
          <a:xfrm>
            <a:off x="11131200" y="6645303"/>
            <a:ext cx="809560" cy="173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ja-JP" altLang="en-US" sz="1300" kern="120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ED8002-315A-4F99-B394-092101E2DCBD}" type="slidenum">
              <a:rPr lang="en-US" altLang="ja-JP" smtClean="0"/>
              <a:pPr/>
              <a:t>‹#›</a:t>
            </a:fld>
            <a:r>
              <a:rPr lang="en-US" altLang="ja-JP" dirty="0"/>
              <a:t>/*0</a:t>
            </a:r>
            <a:endParaRPr lang="en-US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81249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8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9360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»"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AE3FCF5-2596-A246-B660-4FEF458907DD}"/>
              </a:ext>
            </a:extLst>
          </p:cNvPr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53292" y="6601968"/>
            <a:ext cx="11738708" cy="25603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 userDrawn="1"/>
        </p:nvSpPr>
        <p:spPr>
          <a:xfrm>
            <a:off x="4873846" y="6696000"/>
            <a:ext cx="1063385" cy="10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700" b="1" dirty="0">
                <a:solidFill>
                  <a:schemeClr val="bg1"/>
                </a:solidFill>
              </a:rPr>
              <a:t>DS</a:t>
            </a:r>
            <a:r>
              <a:rPr kumimoji="1" lang="ja-JP" altLang="en-US" sz="700" b="1" dirty="0">
                <a:solidFill>
                  <a:schemeClr val="bg1"/>
                </a:solidFill>
              </a:rPr>
              <a:t>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7DD5FFD-127C-DD47-9BF7-CB6A75491278}"/>
              </a:ext>
            </a:extLst>
          </p:cNvPr>
          <p:cNvSpPr txBox="1"/>
          <p:nvPr userDrawn="1"/>
        </p:nvSpPr>
        <p:spPr>
          <a:xfrm>
            <a:off x="11569100" y="6612745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D04DF85-ADCB-4E8A-A23F-C9CEF091EC87}" type="slidenum">
              <a:rPr lang="ja-JP" altLang="en-US" sz="1000" smtClean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pPr algn="r"/>
              <a:t>‹#›</a:t>
            </a:fld>
            <a:r>
              <a:rPr lang="en-US" altLang="ja-JP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/00</a:t>
            </a:r>
            <a:endParaRPr lang="ja-JP" altLang="en-US" sz="1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コンテンツ プレースホルダー 6">
            <a:extLst>
              <a:ext uri="{FF2B5EF4-FFF2-40B4-BE49-F238E27FC236}">
                <a16:creationId xmlns:a16="http://schemas.microsoft.com/office/drawing/2014/main" id="{E47FB8F7-E074-7A44-87D1-3AC4F6A817DA}"/>
              </a:ext>
            </a:extLst>
          </p:cNvPr>
          <p:cNvSpPr txBox="1">
            <a:spLocks/>
          </p:cNvSpPr>
          <p:nvPr userDrawn="1"/>
        </p:nvSpPr>
        <p:spPr>
          <a:xfrm>
            <a:off x="7443692" y="6681600"/>
            <a:ext cx="3987692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Jan. 0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2021 / © AISIN CORPORATION All Rights Reserved.</a:t>
            </a:r>
            <a:endParaRPr lang="ja-JP" altLang="en-US" sz="7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085090" y="527"/>
            <a:ext cx="542545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9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2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 userDrawn="1"/>
        </p:nvSpPr>
        <p:spPr>
          <a:xfrm>
            <a:off x="-1085090" y="549207"/>
            <a:ext cx="542545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4920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 userDrawn="1"/>
        </p:nvSpPr>
        <p:spPr>
          <a:xfrm>
            <a:off x="-1085090" y="1097887"/>
            <a:ext cx="542545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09788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 userDrawn="1"/>
        </p:nvSpPr>
        <p:spPr>
          <a:xfrm>
            <a:off x="-1085090" y="1646567"/>
            <a:ext cx="542545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64656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861363"/>
            <a:ext cx="542545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60" y="3861363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52004" y="3308012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308012"/>
            <a:ext cx="542545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201310"/>
            <a:ext cx="542545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201310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754661"/>
            <a:ext cx="542545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754661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</p:spTree>
    <p:extLst>
      <p:ext uri="{BB962C8B-B14F-4D97-AF65-F5344CB8AC3E}">
        <p14:creationId xmlns:p14="http://schemas.microsoft.com/office/powerpoint/2010/main" val="163855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2022</a:t>
            </a:r>
            <a:r>
              <a:rPr kumimoji="1" lang="ja-JP" altLang="en-US" dirty="0"/>
              <a:t>年３月</a:t>
            </a:r>
            <a:r>
              <a:rPr lang="ja-JP" altLang="en-US" dirty="0"/>
              <a:t>１７</a:t>
            </a:r>
            <a:r>
              <a:rPr kumimoji="1" lang="ja-JP" altLang="en-US" dirty="0"/>
              <a:t>日</a:t>
            </a:r>
            <a:endParaRPr kumimoji="1" lang="en-US" altLang="ja-JP" dirty="0"/>
          </a:p>
          <a:p>
            <a:r>
              <a:rPr lang="en-US" altLang="ja-JP" dirty="0"/>
              <a:t>DS</a:t>
            </a:r>
            <a:r>
              <a:rPr lang="ja-JP" altLang="en-US" dirty="0"/>
              <a:t>部　業革</a:t>
            </a:r>
            <a:r>
              <a:rPr lang="en-US" altLang="ja-JP" dirty="0"/>
              <a:t>AI</a:t>
            </a:r>
            <a:r>
              <a:rPr lang="ja-JP" altLang="en-US" dirty="0"/>
              <a:t>開発室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7373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EB7E477-5E49-40D4-AFD3-12055E9881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sz="1600" dirty="0"/>
              <a:t>AI</a:t>
            </a:r>
            <a:r>
              <a:rPr kumimoji="1" lang="ja-JP" altLang="en-US" sz="1600" dirty="0"/>
              <a:t>在庫適正化画面の実現に向けて、</a:t>
            </a:r>
            <a:endParaRPr kumimoji="1" lang="en-US" altLang="ja-JP" sz="1600" dirty="0"/>
          </a:p>
          <a:p>
            <a:r>
              <a:rPr kumimoji="1" lang="ja-JP" altLang="en-US" sz="1600" dirty="0"/>
              <a:t>❶</a:t>
            </a:r>
            <a:r>
              <a:rPr kumimoji="1" lang="en-US" altLang="ja-JP" sz="1600" dirty="0"/>
              <a:t>DS</a:t>
            </a:r>
            <a:r>
              <a:rPr kumimoji="1" lang="ja-JP" altLang="en-US" sz="1600" dirty="0"/>
              <a:t>部よりベースコード（任意のデータに対して影響度を定量化しカラーマップを生成）を提供</a:t>
            </a:r>
            <a:endParaRPr kumimoji="1" lang="en-US" altLang="ja-JP" sz="1600" dirty="0"/>
          </a:p>
          <a:p>
            <a:r>
              <a:rPr kumimoji="1" lang="ja-JP" altLang="en-US" sz="1600" dirty="0"/>
              <a:t>❷生革部さんにて、提供したコードを活用し、要件の明確化や手法の有用性を評価して頂く</a:t>
            </a:r>
            <a:endParaRPr kumimoji="1" lang="en-US" altLang="ja-JP" sz="1600" dirty="0"/>
          </a:p>
          <a:p>
            <a:r>
              <a:rPr lang="ja-JP" altLang="en-US" sz="1600" dirty="0"/>
              <a:t>　・因子の決定、過去の異常を検知できるかの確認</a:t>
            </a:r>
            <a:endParaRPr kumimoji="1" lang="en-US" altLang="ja-JP" sz="1600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4F6D93-0BF7-4199-87C3-F71AA3EDFA1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今後のスケジュール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C16257-EB57-4BAC-9148-A6D7F688CBB3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December 22, 2023</a:t>
            </a:fld>
            <a:endParaRPr lang="en-US" dirty="0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B0B9CB0F-64D7-4BB9-B303-CDB8344CF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820430"/>
              </p:ext>
            </p:extLst>
          </p:nvPr>
        </p:nvGraphicFramePr>
        <p:xfrm>
          <a:off x="443080" y="2046683"/>
          <a:ext cx="11341552" cy="4358313"/>
        </p:xfrm>
        <a:graphic>
          <a:graphicData uri="http://schemas.openxmlformats.org/drawingml/2006/table">
            <a:tbl>
              <a:tblPr/>
              <a:tblGrid>
                <a:gridCol w="1594267">
                  <a:extLst>
                    <a:ext uri="{9D8B030D-6E8A-4147-A177-3AD203B41FA5}">
                      <a16:colId xmlns:a16="http://schemas.microsoft.com/office/drawing/2014/main" val="4178602709"/>
                    </a:ext>
                  </a:extLst>
                </a:gridCol>
                <a:gridCol w="407185">
                  <a:extLst>
                    <a:ext uri="{9D8B030D-6E8A-4147-A177-3AD203B41FA5}">
                      <a16:colId xmlns:a16="http://schemas.microsoft.com/office/drawing/2014/main" val="2503147645"/>
                    </a:ext>
                  </a:extLst>
                </a:gridCol>
                <a:gridCol w="667150">
                  <a:extLst>
                    <a:ext uri="{9D8B030D-6E8A-4147-A177-3AD203B41FA5}">
                      <a16:colId xmlns:a16="http://schemas.microsoft.com/office/drawing/2014/main" val="3485064435"/>
                    </a:ext>
                  </a:extLst>
                </a:gridCol>
                <a:gridCol w="667150">
                  <a:extLst>
                    <a:ext uri="{9D8B030D-6E8A-4147-A177-3AD203B41FA5}">
                      <a16:colId xmlns:a16="http://schemas.microsoft.com/office/drawing/2014/main" val="4034845672"/>
                    </a:ext>
                  </a:extLst>
                </a:gridCol>
                <a:gridCol w="667150">
                  <a:extLst>
                    <a:ext uri="{9D8B030D-6E8A-4147-A177-3AD203B41FA5}">
                      <a16:colId xmlns:a16="http://schemas.microsoft.com/office/drawing/2014/main" val="1999472966"/>
                    </a:ext>
                  </a:extLst>
                </a:gridCol>
                <a:gridCol w="667150">
                  <a:extLst>
                    <a:ext uri="{9D8B030D-6E8A-4147-A177-3AD203B41FA5}">
                      <a16:colId xmlns:a16="http://schemas.microsoft.com/office/drawing/2014/main" val="2231882908"/>
                    </a:ext>
                  </a:extLst>
                </a:gridCol>
                <a:gridCol w="667150">
                  <a:extLst>
                    <a:ext uri="{9D8B030D-6E8A-4147-A177-3AD203B41FA5}">
                      <a16:colId xmlns:a16="http://schemas.microsoft.com/office/drawing/2014/main" val="1802231344"/>
                    </a:ext>
                  </a:extLst>
                </a:gridCol>
                <a:gridCol w="667150">
                  <a:extLst>
                    <a:ext uri="{9D8B030D-6E8A-4147-A177-3AD203B41FA5}">
                      <a16:colId xmlns:a16="http://schemas.microsoft.com/office/drawing/2014/main" val="1697760149"/>
                    </a:ext>
                  </a:extLst>
                </a:gridCol>
                <a:gridCol w="667150">
                  <a:extLst>
                    <a:ext uri="{9D8B030D-6E8A-4147-A177-3AD203B41FA5}">
                      <a16:colId xmlns:a16="http://schemas.microsoft.com/office/drawing/2014/main" val="4207726934"/>
                    </a:ext>
                  </a:extLst>
                </a:gridCol>
                <a:gridCol w="667150">
                  <a:extLst>
                    <a:ext uri="{9D8B030D-6E8A-4147-A177-3AD203B41FA5}">
                      <a16:colId xmlns:a16="http://schemas.microsoft.com/office/drawing/2014/main" val="136130798"/>
                    </a:ext>
                  </a:extLst>
                </a:gridCol>
                <a:gridCol w="667150">
                  <a:extLst>
                    <a:ext uri="{9D8B030D-6E8A-4147-A177-3AD203B41FA5}">
                      <a16:colId xmlns:a16="http://schemas.microsoft.com/office/drawing/2014/main" val="94288318"/>
                    </a:ext>
                  </a:extLst>
                </a:gridCol>
                <a:gridCol w="667150">
                  <a:extLst>
                    <a:ext uri="{9D8B030D-6E8A-4147-A177-3AD203B41FA5}">
                      <a16:colId xmlns:a16="http://schemas.microsoft.com/office/drawing/2014/main" val="3372174921"/>
                    </a:ext>
                  </a:extLst>
                </a:gridCol>
                <a:gridCol w="667150">
                  <a:extLst>
                    <a:ext uri="{9D8B030D-6E8A-4147-A177-3AD203B41FA5}">
                      <a16:colId xmlns:a16="http://schemas.microsoft.com/office/drawing/2014/main" val="337477617"/>
                    </a:ext>
                  </a:extLst>
                </a:gridCol>
                <a:gridCol w="667150">
                  <a:extLst>
                    <a:ext uri="{9D8B030D-6E8A-4147-A177-3AD203B41FA5}">
                      <a16:colId xmlns:a16="http://schemas.microsoft.com/office/drawing/2014/main" val="3580070269"/>
                    </a:ext>
                  </a:extLst>
                </a:gridCol>
                <a:gridCol w="667150">
                  <a:extLst>
                    <a:ext uri="{9D8B030D-6E8A-4147-A177-3AD203B41FA5}">
                      <a16:colId xmlns:a16="http://schemas.microsoft.com/office/drawing/2014/main" val="551801445"/>
                    </a:ext>
                  </a:extLst>
                </a:gridCol>
                <a:gridCol w="667150">
                  <a:extLst>
                    <a:ext uri="{9D8B030D-6E8A-4147-A177-3AD203B41FA5}">
                      <a16:colId xmlns:a16="http://schemas.microsoft.com/office/drawing/2014/main" val="2969512941"/>
                    </a:ext>
                  </a:extLst>
                </a:gridCol>
              </a:tblGrid>
              <a:tr h="23438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12</a:t>
                      </a:r>
                      <a:r>
                        <a:rPr lang="ja-JP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月</a:t>
                      </a: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>
                          <a:solidFill>
                            <a:srgbClr val="FFFFFF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r>
                        <a:rPr lang="ja-JP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月</a:t>
                      </a: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  <a:r>
                        <a:rPr lang="ja-JP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月</a:t>
                      </a: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r>
                        <a:rPr lang="ja-JP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月</a:t>
                      </a: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  <a:r>
                        <a:rPr lang="ja-JP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月　</a:t>
                      </a: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067496"/>
                  </a:ext>
                </a:extLst>
              </a:tr>
              <a:tr h="23438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～</a:t>
                      </a:r>
                      <a:endParaRPr lang="en-US" altLang="ja-JP" sz="1000" b="1" i="0" u="none" strike="noStrike" dirty="0">
                        <a:solidFill>
                          <a:srgbClr val="FFFFFF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000" b="1" i="0" u="none" strike="noStrike" dirty="0">
                        <a:solidFill>
                          <a:srgbClr val="FFFFFF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821975"/>
                  </a:ext>
                </a:extLst>
              </a:tr>
              <a:tr h="74241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マイルストーン</a:t>
                      </a: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471588"/>
                  </a:ext>
                </a:extLst>
              </a:tr>
              <a:tr h="26290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対応</a:t>
                      </a: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69743"/>
                  </a:ext>
                </a:extLst>
              </a:tr>
              <a:tr h="95055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展開物準備</a:t>
                      </a: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029156"/>
                  </a:ext>
                </a:extLst>
              </a:tr>
              <a:tr h="97660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操作フォロー</a:t>
                      </a: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1731417"/>
                  </a:ext>
                </a:extLst>
              </a:tr>
              <a:tr h="95707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生革部評価</a:t>
                      </a: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20" marR="5920" marT="5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5132712"/>
                  </a:ext>
                </a:extLst>
              </a:tr>
            </a:tbl>
          </a:graphicData>
        </a:graphic>
      </p:graphicFrame>
      <p:sp>
        <p:nvSpPr>
          <p:cNvPr id="8" name="ホームベース 65">
            <a:extLst>
              <a:ext uri="{FF2B5EF4-FFF2-40B4-BE49-F238E27FC236}">
                <a16:creationId xmlns:a16="http://schemas.microsoft.com/office/drawing/2014/main" id="{E846D376-9A41-418E-BD20-7CF1D6D54769}"/>
              </a:ext>
            </a:extLst>
          </p:cNvPr>
          <p:cNvSpPr/>
          <p:nvPr/>
        </p:nvSpPr>
        <p:spPr>
          <a:xfrm>
            <a:off x="2062480" y="3610365"/>
            <a:ext cx="3074715" cy="324319"/>
          </a:xfrm>
          <a:prstGeom prst="homePlate">
            <a:avLst/>
          </a:prstGeom>
          <a:solidFill>
            <a:srgbClr val="FFFFCC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2169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Meiryo UI" panose="020B0604030504040204" pitchFamily="50" charset="-128"/>
              </a:rPr>
              <a:t>コード整理</a:t>
            </a: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Meiryo UI" panose="020B0604030504040204" pitchFamily="50" charset="-128"/>
              </a:rPr>
              <a:t>/</a:t>
            </a:r>
            <a:r>
              <a:rPr kumimoji="0" lang="ja-JP" alt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Meiryo UI" panose="020B0604030504040204" pitchFamily="50" charset="-128"/>
              </a:rPr>
              <a:t>修正</a:t>
            </a:r>
          </a:p>
        </p:txBody>
      </p:sp>
      <p:sp>
        <p:nvSpPr>
          <p:cNvPr id="9" name="ホームベース 65">
            <a:extLst>
              <a:ext uri="{FF2B5EF4-FFF2-40B4-BE49-F238E27FC236}">
                <a16:creationId xmlns:a16="http://schemas.microsoft.com/office/drawing/2014/main" id="{1321DCBC-F4CE-4107-AB80-7DC532D180DD}"/>
              </a:ext>
            </a:extLst>
          </p:cNvPr>
          <p:cNvSpPr/>
          <p:nvPr/>
        </p:nvSpPr>
        <p:spPr>
          <a:xfrm>
            <a:off x="2062480" y="4008594"/>
            <a:ext cx="3074715" cy="353716"/>
          </a:xfrm>
          <a:prstGeom prst="homePlate">
            <a:avLst/>
          </a:prstGeom>
          <a:solidFill>
            <a:srgbClr val="FFFFCC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2169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kern="0" dirty="0">
                <a:latin typeface="Segoe UI"/>
                <a:ea typeface="Meiryo UI" panose="020B0604030504040204" pitchFamily="50" charset="-128"/>
              </a:rPr>
              <a:t>マニュアル作成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Meiryo UI" panose="020B0604030504040204" pitchFamily="50" charset="-128"/>
            </a:endParaRPr>
          </a:p>
        </p:txBody>
      </p:sp>
      <p:sp>
        <p:nvSpPr>
          <p:cNvPr id="15" name="星: 5 pt 14">
            <a:extLst>
              <a:ext uri="{FF2B5EF4-FFF2-40B4-BE49-F238E27FC236}">
                <a16:creationId xmlns:a16="http://schemas.microsoft.com/office/drawing/2014/main" id="{DB87D9DF-DBD3-4E76-BA04-19C6D6AA6272}"/>
              </a:ext>
            </a:extLst>
          </p:cNvPr>
          <p:cNvSpPr/>
          <p:nvPr/>
        </p:nvSpPr>
        <p:spPr>
          <a:xfrm>
            <a:off x="5170027" y="2808502"/>
            <a:ext cx="205296" cy="19250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B0B86BF2-006D-411B-A723-A98BEEAACEF5}"/>
              </a:ext>
            </a:extLst>
          </p:cNvPr>
          <p:cNvSpPr/>
          <p:nvPr/>
        </p:nvSpPr>
        <p:spPr>
          <a:xfrm>
            <a:off x="4486954" y="3103659"/>
            <a:ext cx="1953319" cy="324320"/>
          </a:xfrm>
          <a:prstGeom prst="wedgeRoundRectCallout">
            <a:avLst>
              <a:gd name="adj1" fmla="val 2071"/>
              <a:gd name="adj2" fmla="val -89385"/>
              <a:gd name="adj3" fmla="val 16667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コード＆マニュアル引き渡し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ホームベース 65">
            <a:extLst>
              <a:ext uri="{FF2B5EF4-FFF2-40B4-BE49-F238E27FC236}">
                <a16:creationId xmlns:a16="http://schemas.microsoft.com/office/drawing/2014/main" id="{3C301D26-8D79-4D2D-8B24-47F58A717820}"/>
              </a:ext>
            </a:extLst>
          </p:cNvPr>
          <p:cNvSpPr/>
          <p:nvPr/>
        </p:nvSpPr>
        <p:spPr>
          <a:xfrm>
            <a:off x="5177571" y="5000616"/>
            <a:ext cx="1274480" cy="321737"/>
          </a:xfrm>
          <a:prstGeom prst="homePlate">
            <a:avLst/>
          </a:prstGeom>
          <a:solidFill>
            <a:srgbClr val="FFFFCC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2169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Meiryo UI" panose="020B0604030504040204" pitchFamily="50" charset="-128"/>
              </a:rPr>
              <a:t>操作サポート</a:t>
            </a:r>
          </a:p>
        </p:txBody>
      </p:sp>
      <p:sp>
        <p:nvSpPr>
          <p:cNvPr id="22" name="ホームベース 65">
            <a:extLst>
              <a:ext uri="{FF2B5EF4-FFF2-40B4-BE49-F238E27FC236}">
                <a16:creationId xmlns:a16="http://schemas.microsoft.com/office/drawing/2014/main" id="{32C943F2-EEDD-46DF-9867-E63CB85591F0}"/>
              </a:ext>
            </a:extLst>
          </p:cNvPr>
          <p:cNvSpPr/>
          <p:nvPr/>
        </p:nvSpPr>
        <p:spPr>
          <a:xfrm>
            <a:off x="5183027" y="4576228"/>
            <a:ext cx="1274480" cy="321737"/>
          </a:xfrm>
          <a:prstGeom prst="homePlate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2169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Meiryo UI" panose="020B0604030504040204" pitchFamily="50" charset="-128"/>
              </a:rPr>
              <a:t>操作法確認</a:t>
            </a:r>
          </a:p>
        </p:txBody>
      </p:sp>
      <p:sp>
        <p:nvSpPr>
          <p:cNvPr id="24" name="ホームベース 65">
            <a:extLst>
              <a:ext uri="{FF2B5EF4-FFF2-40B4-BE49-F238E27FC236}">
                <a16:creationId xmlns:a16="http://schemas.microsoft.com/office/drawing/2014/main" id="{64260A0E-689B-4031-9EAD-5B5599807A70}"/>
              </a:ext>
            </a:extLst>
          </p:cNvPr>
          <p:cNvSpPr/>
          <p:nvPr/>
        </p:nvSpPr>
        <p:spPr>
          <a:xfrm>
            <a:off x="10395410" y="924434"/>
            <a:ext cx="1274480" cy="321737"/>
          </a:xfrm>
          <a:prstGeom prst="homePlate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2169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kern="0" dirty="0">
                <a:latin typeface="Segoe UI"/>
                <a:ea typeface="Meiryo UI" panose="020B0604030504040204" pitchFamily="50" charset="-128"/>
              </a:rPr>
              <a:t>生革部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Meiryo UI" panose="020B0604030504040204" pitchFamily="50" charset="-128"/>
            </a:endParaRPr>
          </a:p>
        </p:txBody>
      </p:sp>
      <p:sp>
        <p:nvSpPr>
          <p:cNvPr id="25" name="ホームベース 65">
            <a:extLst>
              <a:ext uri="{FF2B5EF4-FFF2-40B4-BE49-F238E27FC236}">
                <a16:creationId xmlns:a16="http://schemas.microsoft.com/office/drawing/2014/main" id="{549B5AD8-3203-4BC3-A593-98F95FB24FF7}"/>
              </a:ext>
            </a:extLst>
          </p:cNvPr>
          <p:cNvSpPr/>
          <p:nvPr/>
        </p:nvSpPr>
        <p:spPr>
          <a:xfrm>
            <a:off x="10395410" y="1388614"/>
            <a:ext cx="1274480" cy="321737"/>
          </a:xfrm>
          <a:prstGeom prst="homePlate">
            <a:avLst/>
          </a:prstGeom>
          <a:solidFill>
            <a:srgbClr val="FFFFCC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2169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Meiryo UI" panose="020B0604030504040204" pitchFamily="50" charset="-128"/>
              </a:rPr>
              <a:t>DS</a:t>
            </a:r>
            <a:r>
              <a:rPr kumimoji="0" lang="ja-JP" alt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Meiryo UI" panose="020B0604030504040204" pitchFamily="50" charset="-128"/>
              </a:rPr>
              <a:t>部</a:t>
            </a:r>
          </a:p>
        </p:txBody>
      </p:sp>
      <p:sp>
        <p:nvSpPr>
          <p:cNvPr id="26" name="星: 5 pt 25">
            <a:extLst>
              <a:ext uri="{FF2B5EF4-FFF2-40B4-BE49-F238E27FC236}">
                <a16:creationId xmlns:a16="http://schemas.microsoft.com/office/drawing/2014/main" id="{6D798572-1028-4CFA-9535-E492A24F856B}"/>
              </a:ext>
            </a:extLst>
          </p:cNvPr>
          <p:cNvSpPr/>
          <p:nvPr/>
        </p:nvSpPr>
        <p:spPr>
          <a:xfrm>
            <a:off x="6492218" y="2808502"/>
            <a:ext cx="205296" cy="19250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C72FC5B3-113B-4054-BCD5-A773C9D5AC59}"/>
              </a:ext>
            </a:extLst>
          </p:cNvPr>
          <p:cNvSpPr/>
          <p:nvPr/>
        </p:nvSpPr>
        <p:spPr>
          <a:xfrm>
            <a:off x="6571997" y="3086874"/>
            <a:ext cx="1900520" cy="341105"/>
          </a:xfrm>
          <a:prstGeom prst="wedgeRoundRectCallout">
            <a:avLst>
              <a:gd name="adj1" fmla="val -34951"/>
              <a:gd name="adj2" fmla="val -83201"/>
              <a:gd name="adj3" fmla="val 16667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生革部さんにて評価を開始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ホームベース 65">
            <a:extLst>
              <a:ext uri="{FF2B5EF4-FFF2-40B4-BE49-F238E27FC236}">
                <a16:creationId xmlns:a16="http://schemas.microsoft.com/office/drawing/2014/main" id="{1933A059-4A86-4229-8F25-89872F219860}"/>
              </a:ext>
            </a:extLst>
          </p:cNvPr>
          <p:cNvSpPr/>
          <p:nvPr/>
        </p:nvSpPr>
        <p:spPr>
          <a:xfrm>
            <a:off x="6499762" y="5530447"/>
            <a:ext cx="3922584" cy="321737"/>
          </a:xfrm>
          <a:prstGeom prst="homePlate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2169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Meiryo UI" panose="020B0604030504040204" pitchFamily="50" charset="-128"/>
              </a:rPr>
              <a:t>要件の明確化</a:t>
            </a:r>
          </a:p>
        </p:txBody>
      </p:sp>
      <p:sp>
        <p:nvSpPr>
          <p:cNvPr id="30" name="ホームベース 65">
            <a:extLst>
              <a:ext uri="{FF2B5EF4-FFF2-40B4-BE49-F238E27FC236}">
                <a16:creationId xmlns:a16="http://schemas.microsoft.com/office/drawing/2014/main" id="{8FA1CA2C-FE78-4383-A996-8676E0F79A84}"/>
              </a:ext>
            </a:extLst>
          </p:cNvPr>
          <p:cNvSpPr/>
          <p:nvPr/>
        </p:nvSpPr>
        <p:spPr>
          <a:xfrm>
            <a:off x="6499762" y="5954835"/>
            <a:ext cx="3922584" cy="321737"/>
          </a:xfrm>
          <a:prstGeom prst="homePlate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2169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Meiryo UI" panose="020B0604030504040204" pitchFamily="50" charset="-128"/>
              </a:rPr>
              <a:t>有用性の評価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B2C0851-41DB-4CB1-9884-95993D1CE65C}"/>
              </a:ext>
            </a:extLst>
          </p:cNvPr>
          <p:cNvSpPr txBox="1"/>
          <p:nvPr/>
        </p:nvSpPr>
        <p:spPr>
          <a:xfrm>
            <a:off x="5057703" y="2551365"/>
            <a:ext cx="92739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/>
              <a:t>1/19</a:t>
            </a:r>
            <a:r>
              <a:rPr lang="ja-JP" altLang="en-US" sz="1000" dirty="0"/>
              <a:t>（火）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427E552-1024-47B5-BF25-92D2FE3938AF}"/>
              </a:ext>
            </a:extLst>
          </p:cNvPr>
          <p:cNvSpPr txBox="1"/>
          <p:nvPr/>
        </p:nvSpPr>
        <p:spPr>
          <a:xfrm>
            <a:off x="6440273" y="2577133"/>
            <a:ext cx="92739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/>
              <a:t>2/2</a:t>
            </a:r>
            <a:r>
              <a:rPr lang="ja-JP" altLang="en-US" sz="1000" dirty="0"/>
              <a:t>（火）</a:t>
            </a:r>
          </a:p>
        </p:txBody>
      </p:sp>
    </p:spTree>
    <p:extLst>
      <p:ext uri="{BB962C8B-B14F-4D97-AF65-F5344CB8AC3E}">
        <p14:creationId xmlns:p14="http://schemas.microsoft.com/office/powerpoint/2010/main" val="335109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542F094-7BCA-41C8-9807-5BFB2DF970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 err="1"/>
              <a:t>todo</a:t>
            </a:r>
            <a:endParaRPr kumimoji="1" lang="en-US" altLang="ja-JP" dirty="0"/>
          </a:p>
          <a:p>
            <a:r>
              <a:rPr kumimoji="1" lang="ja-JP" altLang="en-US" dirty="0"/>
              <a:t>・週ごとに出す</a:t>
            </a:r>
          </a:p>
          <a:p>
            <a:r>
              <a:rPr kumimoji="1" lang="ja-JP" altLang="en-US" dirty="0"/>
              <a:t>・箱種ごとに色に濃淡がある、</a:t>
            </a:r>
            <a:r>
              <a:rPr kumimoji="1" lang="en-US" altLang="ja-JP" dirty="0"/>
              <a:t>TP131</a:t>
            </a:r>
            <a:r>
              <a:rPr kumimoji="1" lang="ja-JP" altLang="en-US" dirty="0"/>
              <a:t>だけ反応なぜ？</a:t>
            </a:r>
          </a:p>
          <a:p>
            <a:r>
              <a:rPr kumimoji="1" lang="ja-JP" altLang="en-US" dirty="0"/>
              <a:t>・最新データを入れると、このカラーマップを出す</a:t>
            </a:r>
          </a:p>
          <a:p>
            <a:r>
              <a:rPr kumimoji="1" lang="ja-JP" altLang="en-US" dirty="0"/>
              <a:t>・マニュアル作成、週に１回結果を出す。しばらく使ってもらって様子見。来年度以降。必要に応じて結果を出す。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DA6858-DD20-41B7-B5D1-B35E8A2627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16C3DD-6C73-4B7A-A490-D905220076C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December 22,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13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542F094-7BCA-41C8-9807-5BFB2DF970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ja-JP" altLang="en-US" dirty="0"/>
              <a:t>ヒートマップ</a:t>
            </a:r>
          </a:p>
          <a:p>
            <a:r>
              <a:rPr kumimoji="1" lang="ja-JP" altLang="en-US" dirty="0"/>
              <a:t>基準在庫日数、便</a:t>
            </a:r>
            <a:r>
              <a:rPr kumimoji="1" lang="en-US" altLang="ja-JP" dirty="0" err="1"/>
              <a:t>ave</a:t>
            </a:r>
            <a:endParaRPr kumimoji="1" lang="en-US" altLang="ja-JP" dirty="0"/>
          </a:p>
          <a:p>
            <a:r>
              <a:rPr kumimoji="1" lang="ja-JP" altLang="en-US" dirty="0"/>
              <a:t>設計がおかしい、ヒューマンエラーが出ていたことがわかった</a:t>
            </a:r>
          </a:p>
          <a:p>
            <a:r>
              <a:rPr kumimoji="1" lang="ja-JP" altLang="en-US" dirty="0"/>
              <a:t>入力ミス、エクセルに入力するものを間違えていた</a:t>
            </a:r>
          </a:p>
          <a:p>
            <a:r>
              <a:rPr kumimoji="1" lang="ja-JP" altLang="en-US" dirty="0"/>
              <a:t>担当者に能力差、ちゃんとしていない</a:t>
            </a:r>
          </a:p>
          <a:p>
            <a:r>
              <a:rPr kumimoji="1" lang="ja-JP" altLang="en-US" dirty="0"/>
              <a:t>設計値の悪さが隠れていて抽出できるのかな</a:t>
            </a:r>
          </a:p>
          <a:p>
            <a:endParaRPr kumimoji="1" lang="ja-JP" altLang="en-US" dirty="0"/>
          </a:p>
          <a:p>
            <a:r>
              <a:rPr kumimoji="1" lang="ja-JP" altLang="en-US" dirty="0"/>
              <a:t>疑問</a:t>
            </a:r>
          </a:p>
          <a:p>
            <a:r>
              <a:rPr kumimoji="1" lang="en-US" altLang="ja-JP" dirty="0"/>
              <a:t>MAXMIN</a:t>
            </a:r>
          </a:p>
          <a:p>
            <a:endParaRPr kumimoji="1" lang="en-US" altLang="ja-JP" dirty="0"/>
          </a:p>
          <a:p>
            <a:r>
              <a:rPr kumimoji="1" lang="en-US" altLang="ja-JP" dirty="0" err="1"/>
              <a:t>todo</a:t>
            </a:r>
            <a:endParaRPr kumimoji="1" lang="en-US" altLang="ja-JP" dirty="0"/>
          </a:p>
          <a:p>
            <a:r>
              <a:rPr kumimoji="1" lang="ja-JP" altLang="en-US" dirty="0"/>
              <a:t>・週ごとに出す</a:t>
            </a:r>
          </a:p>
          <a:p>
            <a:r>
              <a:rPr kumimoji="1" lang="ja-JP" altLang="en-US" dirty="0"/>
              <a:t>・箱種ごとに色に濃淡がある、</a:t>
            </a:r>
            <a:r>
              <a:rPr kumimoji="1" lang="en-US" altLang="ja-JP" dirty="0"/>
              <a:t>TP131</a:t>
            </a:r>
            <a:r>
              <a:rPr kumimoji="1" lang="ja-JP" altLang="en-US" dirty="0"/>
              <a:t>だけ反応なぜ？</a:t>
            </a:r>
          </a:p>
          <a:p>
            <a:r>
              <a:rPr kumimoji="1" lang="ja-JP" altLang="en-US" dirty="0"/>
              <a:t>・最新データを入れると、このカラーマップを出す</a:t>
            </a:r>
          </a:p>
          <a:p>
            <a:r>
              <a:rPr kumimoji="1" lang="ja-JP" altLang="en-US" dirty="0"/>
              <a:t>・マニュアル作成、週に１回結果を出す。しばらく使ってもらって様子見。来年度以降。必要に応じて結果を出す。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DA6858-DD20-41B7-B5D1-B35E8A2627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16C3DD-6C73-4B7A-A490-D905220076C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December 22,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39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8116205"/>
      </p:ext>
    </p:extLst>
  </p:cSld>
  <p:clrMapOvr>
    <a:masterClrMapping/>
  </p:clrMapOvr>
</p:sld>
</file>

<file path=ppt/theme/theme1.xml><?xml version="1.0" encoding="utf-8"?>
<a:theme xmlns:a="http://schemas.openxmlformats.org/drawingml/2006/main" name="アイシンwide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アイシンwide" id="{9719132A-AE96-4650-9969-4ACCCCDBC9C1}" vid="{AC6CE65C-E27A-4279-9449-0AF11FFDAE82}"/>
    </a:ext>
  </a:extLst>
</a:theme>
</file>

<file path=ppt/theme/theme2.xml><?xml version="1.0" encoding="utf-8"?>
<a:theme xmlns:a="http://schemas.openxmlformats.org/drawingml/2006/main" name="最終頁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8E07004A-0D74-49DA-BAAA-7DE141297473}"/>
    </a:ext>
  </a:extLst>
</a:theme>
</file>

<file path=ppt/theme/theme3.xml><?xml version="1.0" encoding="utf-8"?>
<a:theme xmlns:a="http://schemas.openxmlformats.org/drawingml/2006/main" name="内容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4B783BF8-DEA1-4518-93B8-7E4A5AC19B3A}"/>
    </a:ext>
  </a:extLst>
</a:theme>
</file>

<file path=ppt/theme/theme4.xml><?xml version="1.0" encoding="utf-8"?>
<a:theme xmlns:a="http://schemas.openxmlformats.org/drawingml/2006/main" name="内容［関係社外秘］">
  <a:themeElements>
    <a:clrScheme name="AISIN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4BBCFF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4(AISIN)_関係社外秘.pptx" id="{0E61A696-DCC7-41FA-B91C-DE2E6FD3D105}" vid="{88604F16-AB26-4E05-98EE-030EE2A46DF3}"/>
    </a:ext>
  </a:extLst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2153</TotalTime>
  <Words>350</Words>
  <Application>Microsoft Office PowerPoint</Application>
  <PresentationFormat>ワイド画面</PresentationFormat>
  <Paragraphs>93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4</vt:i4>
      </vt:variant>
      <vt:variant>
        <vt:lpstr>スライド タイトル</vt:lpstr>
      </vt:variant>
      <vt:variant>
        <vt:i4>5</vt:i4>
      </vt:variant>
    </vt:vector>
  </HeadingPairs>
  <TitlesOfParts>
    <vt:vector size="13" baseType="lpstr">
      <vt:lpstr>メイリオ</vt:lpstr>
      <vt:lpstr>游ゴシック</vt:lpstr>
      <vt:lpstr>Arial</vt:lpstr>
      <vt:lpstr>Segoe UI</vt:lpstr>
      <vt:lpstr>アイシンwide</vt:lpstr>
      <vt:lpstr>最終頁</vt:lpstr>
      <vt:lpstr>内容</vt:lpstr>
      <vt:lpstr>内容［関係社外秘］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アイシン精機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Toyomaru Koji／豊丸　弘爾／AI</dc:creator>
  <cp:lastModifiedBy>Sasaoka Yuki／笹岡　優樹／AI</cp:lastModifiedBy>
  <cp:revision>129</cp:revision>
  <dcterms:created xsi:type="dcterms:W3CDTF">2022-01-19T01:36:44Z</dcterms:created>
  <dcterms:modified xsi:type="dcterms:W3CDTF">2023-12-22T04:50:09Z</dcterms:modified>
</cp:coreProperties>
</file>