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0"/>
  </p:notesMasterIdLst>
  <p:sldIdLst>
    <p:sldId id="256" r:id="rId5"/>
    <p:sldId id="282" r:id="rId6"/>
    <p:sldId id="305" r:id="rId7"/>
    <p:sldId id="283" r:id="rId8"/>
    <p:sldId id="28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FFFF99"/>
    <a:srgbClr val="0596AE"/>
    <a:srgbClr val="064885"/>
    <a:srgbClr val="0595AE"/>
    <a:srgbClr val="E6E6E6"/>
    <a:srgbClr val="001A72"/>
    <a:srgbClr val="057CA1"/>
    <a:srgbClr val="055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63" d="100"/>
          <a:sy n="63"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22,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2023/11/22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22,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22,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22,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2023/11/22</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22,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8"/>
          </p:nvPr>
        </p:nvSpPr>
        <p:spPr/>
        <p:txBody>
          <a:bodyPr/>
          <a:lstStyle/>
          <a:p>
            <a:endParaRPr kumimoji="1" lang="ja-JP" altLang="en-US" dirty="0"/>
          </a:p>
        </p:txBody>
      </p:sp>
      <p:sp>
        <p:nvSpPr>
          <p:cNvPr id="5" name="テキスト プレースホルダー 4"/>
          <p:cNvSpPr>
            <a:spLocks noGrp="1"/>
          </p:cNvSpPr>
          <p:nvPr>
            <p:ph type="body" sz="quarter" idx="19"/>
          </p:nvPr>
        </p:nvSpPr>
        <p:spPr/>
        <p:txBody>
          <a:bodyPr/>
          <a:lstStyle/>
          <a:p>
            <a:r>
              <a:rPr kumimoji="1" lang="en-US" altLang="ja-JP" dirty="0"/>
              <a:t>2022</a:t>
            </a:r>
            <a:r>
              <a:rPr kumimoji="1" lang="ja-JP" altLang="en-US" dirty="0"/>
              <a:t>年３月</a:t>
            </a:r>
            <a:r>
              <a:rPr lang="ja-JP" altLang="en-US" dirty="0"/>
              <a:t>１７</a:t>
            </a:r>
            <a:r>
              <a:rPr kumimoji="1" lang="ja-JP" altLang="en-US" dirty="0"/>
              <a:t>日</a:t>
            </a:r>
            <a:endParaRPr kumimoji="1" lang="en-US" altLang="ja-JP" dirty="0"/>
          </a:p>
          <a:p>
            <a:r>
              <a:rPr lang="en-US" altLang="ja-JP" dirty="0"/>
              <a:t>DS</a:t>
            </a:r>
            <a:r>
              <a:rPr lang="ja-JP" altLang="en-US" dirty="0"/>
              <a:t>部　業革</a:t>
            </a:r>
            <a:r>
              <a:rPr lang="en-US" altLang="ja-JP" dirty="0"/>
              <a:t>AI</a:t>
            </a:r>
            <a:r>
              <a:rPr lang="ja-JP" altLang="en-US" dirty="0"/>
              <a:t>開発室</a:t>
            </a:r>
            <a:endParaRPr kumimoji="1" lang="ja-JP" altLang="en-US" dirty="0"/>
          </a:p>
        </p:txBody>
      </p:sp>
    </p:spTree>
    <p:extLst>
      <p:ext uri="{BB962C8B-B14F-4D97-AF65-F5344CB8AC3E}">
        <p14:creationId xmlns:p14="http://schemas.microsoft.com/office/powerpoint/2010/main" val="379737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DF430E-F10E-44CC-A1AB-64A17024AB25}"/>
              </a:ext>
            </a:extLst>
          </p:cNvPr>
          <p:cNvSpPr>
            <a:spLocks noGrp="1"/>
          </p:cNvSpPr>
          <p:nvPr>
            <p:ph type="body" sz="quarter" idx="18"/>
          </p:nvPr>
        </p:nvSpPr>
        <p:spPr/>
        <p:txBody>
          <a:bodyPr/>
          <a:lstStyle/>
          <a:p>
            <a:r>
              <a:rPr lang="ja-JP" altLang="en-US" sz="1800" b="0" dirty="0"/>
              <a:t>・まずは簡易的なトライとして、個々の「発見する要素」に対して</a:t>
            </a:r>
            <a:r>
              <a:rPr lang="en-US" altLang="ja-JP" sz="1800" b="0" dirty="0"/>
              <a:t>AI</a:t>
            </a:r>
            <a:r>
              <a:rPr lang="ja-JP" altLang="en-US" sz="1800" b="0" dirty="0"/>
              <a:t>在庫適正化画面を作成しました</a:t>
            </a:r>
            <a:endParaRPr lang="en-US" altLang="en-US" sz="1800" b="0" dirty="0"/>
          </a:p>
          <a:p>
            <a:r>
              <a:rPr lang="ja-JP" altLang="en-US" sz="1800" b="0" dirty="0"/>
              <a:t>・アイデアを形にする中で、課題や懸念点も見つかりましたので改めて今後の進め方を検討できればと考えております。</a:t>
            </a:r>
            <a:endParaRPr lang="en-US" altLang="en-US" sz="1800" b="0" dirty="0"/>
          </a:p>
        </p:txBody>
      </p:sp>
      <p:sp>
        <p:nvSpPr>
          <p:cNvPr id="3" name="テキスト プレースホルダー 2">
            <a:extLst>
              <a:ext uri="{FF2B5EF4-FFF2-40B4-BE49-F238E27FC236}">
                <a16:creationId xmlns:a16="http://schemas.microsoft.com/office/drawing/2014/main" id="{7E0537AA-7C24-4F6A-9986-7BAFBB9DC0B1}"/>
              </a:ext>
            </a:extLst>
          </p:cNvPr>
          <p:cNvSpPr>
            <a:spLocks noGrp="1"/>
          </p:cNvSpPr>
          <p:nvPr>
            <p:ph type="body" sz="quarter" idx="20"/>
          </p:nvPr>
        </p:nvSpPr>
        <p:spPr/>
        <p:txBody>
          <a:bodyPr/>
          <a:lstStyle/>
          <a:p>
            <a:r>
              <a:rPr lang="ja-JP" altLang="en-US" dirty="0"/>
              <a:t>打合せの目的</a:t>
            </a:r>
            <a:endParaRPr kumimoji="1" lang="ja-JP" altLang="en-US" dirty="0"/>
          </a:p>
        </p:txBody>
      </p:sp>
      <p:sp>
        <p:nvSpPr>
          <p:cNvPr id="4" name="日付プレースホルダー 3">
            <a:extLst>
              <a:ext uri="{FF2B5EF4-FFF2-40B4-BE49-F238E27FC236}">
                <a16:creationId xmlns:a16="http://schemas.microsoft.com/office/drawing/2014/main" id="{CF107845-7522-49B9-ACF1-34930384D555}"/>
              </a:ext>
            </a:extLst>
          </p:cNvPr>
          <p:cNvSpPr>
            <a:spLocks noGrp="1"/>
          </p:cNvSpPr>
          <p:nvPr>
            <p:ph type="dt" sz="half" idx="19"/>
          </p:nvPr>
        </p:nvSpPr>
        <p:spPr/>
        <p:txBody>
          <a:bodyPr/>
          <a:lstStyle/>
          <a:p>
            <a:fld id="{FCAFAC13-DB77-42F2-BE26-45BA5532FD50}" type="datetime4">
              <a:rPr lang="en-US" altLang="ja-JP" smtClean="0"/>
              <a:pPr/>
              <a:t>November 22, 2023</a:t>
            </a:fld>
            <a:endParaRPr lang="en-US" dirty="0"/>
          </a:p>
        </p:txBody>
      </p:sp>
      <p:pic>
        <p:nvPicPr>
          <p:cNvPr id="5" name="図 4">
            <a:extLst>
              <a:ext uri="{FF2B5EF4-FFF2-40B4-BE49-F238E27FC236}">
                <a16:creationId xmlns:a16="http://schemas.microsoft.com/office/drawing/2014/main" id="{9CA4F103-CE30-4826-952A-AF4A2EADAB07}"/>
              </a:ext>
            </a:extLst>
          </p:cNvPr>
          <p:cNvPicPr>
            <a:picLocks noChangeAspect="1"/>
          </p:cNvPicPr>
          <p:nvPr/>
        </p:nvPicPr>
        <p:blipFill>
          <a:blip r:embed="rId2"/>
          <a:stretch>
            <a:fillRect/>
          </a:stretch>
        </p:blipFill>
        <p:spPr>
          <a:xfrm>
            <a:off x="443077" y="2423469"/>
            <a:ext cx="5303039" cy="2978480"/>
          </a:xfrm>
          <a:prstGeom prst="rect">
            <a:avLst/>
          </a:prstGeom>
          <a:ln>
            <a:solidFill>
              <a:schemeClr val="tx1"/>
            </a:solidFill>
          </a:ln>
        </p:spPr>
      </p:pic>
      <p:sp>
        <p:nvSpPr>
          <p:cNvPr id="9" name="テキスト ボックス 8">
            <a:extLst>
              <a:ext uri="{FF2B5EF4-FFF2-40B4-BE49-F238E27FC236}">
                <a16:creationId xmlns:a16="http://schemas.microsoft.com/office/drawing/2014/main" id="{9F244D5D-D022-49BD-A68E-0AB7370639F6}"/>
              </a:ext>
            </a:extLst>
          </p:cNvPr>
          <p:cNvSpPr txBox="1"/>
          <p:nvPr/>
        </p:nvSpPr>
        <p:spPr>
          <a:xfrm>
            <a:off x="591522" y="5509241"/>
            <a:ext cx="5006148" cy="307777"/>
          </a:xfrm>
          <a:prstGeom prst="rect">
            <a:avLst/>
          </a:prstGeom>
          <a:noFill/>
        </p:spPr>
        <p:txBody>
          <a:bodyPr wrap="square">
            <a:spAutoFit/>
          </a:bodyPr>
          <a:lstStyle/>
          <a:p>
            <a:r>
              <a:rPr lang="ja-JP" altLang="en-US" sz="1400" u="sng" dirty="0"/>
              <a:t>「発見する要素」の組み合わせ</a:t>
            </a:r>
            <a:r>
              <a:rPr lang="ja-JP" altLang="en-US" sz="1400" dirty="0"/>
              <a:t>に対して、影響度を定量化</a:t>
            </a:r>
          </a:p>
        </p:txBody>
      </p:sp>
      <p:sp>
        <p:nvSpPr>
          <p:cNvPr id="13" name="テキスト ボックス 12">
            <a:extLst>
              <a:ext uri="{FF2B5EF4-FFF2-40B4-BE49-F238E27FC236}">
                <a16:creationId xmlns:a16="http://schemas.microsoft.com/office/drawing/2014/main" id="{A702DD2B-0C7E-4C6E-9D5F-B4ADA4395866}"/>
              </a:ext>
            </a:extLst>
          </p:cNvPr>
          <p:cNvSpPr txBox="1"/>
          <p:nvPr/>
        </p:nvSpPr>
        <p:spPr>
          <a:xfrm>
            <a:off x="2148932" y="2100910"/>
            <a:ext cx="2148748" cy="307777"/>
          </a:xfrm>
          <a:prstGeom prst="rect">
            <a:avLst/>
          </a:prstGeom>
          <a:noFill/>
          <a:ln>
            <a:noFill/>
          </a:ln>
        </p:spPr>
        <p:txBody>
          <a:bodyPr wrap="square" anchor="ctr">
            <a:spAutoFit/>
          </a:bodyPr>
          <a:lstStyle/>
          <a:p>
            <a:r>
              <a:rPr lang="ja-JP" altLang="en-US" sz="1400" b="1" u="sng" dirty="0"/>
              <a:t>生革部さんのアイデア</a:t>
            </a:r>
          </a:p>
        </p:txBody>
      </p:sp>
      <p:sp>
        <p:nvSpPr>
          <p:cNvPr id="14" name="フローチャート: 抜出し 13">
            <a:extLst>
              <a:ext uri="{FF2B5EF4-FFF2-40B4-BE49-F238E27FC236}">
                <a16:creationId xmlns:a16="http://schemas.microsoft.com/office/drawing/2014/main" id="{83BDB73C-3BFD-44A2-80CA-F1EDEC8A3E7C}"/>
              </a:ext>
            </a:extLst>
          </p:cNvPr>
          <p:cNvSpPr/>
          <p:nvPr/>
        </p:nvSpPr>
        <p:spPr>
          <a:xfrm rot="5400000">
            <a:off x="5785164" y="3797069"/>
            <a:ext cx="673612" cy="23128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66F4BFC2-CC33-4816-AB1A-119CA1A4E427}"/>
              </a:ext>
            </a:extLst>
          </p:cNvPr>
          <p:cNvGraphicFramePr>
            <a:graphicFrameLocks noGrp="1"/>
          </p:cNvGraphicFramePr>
          <p:nvPr>
            <p:extLst>
              <p:ext uri="{D42A27DB-BD31-4B8C-83A1-F6EECF244321}">
                <p14:modId xmlns:p14="http://schemas.microsoft.com/office/powerpoint/2010/main" val="680548848"/>
              </p:ext>
            </p:extLst>
          </p:nvPr>
        </p:nvGraphicFramePr>
        <p:xfrm>
          <a:off x="6446882" y="2428775"/>
          <a:ext cx="5159112" cy="2978480"/>
        </p:xfrm>
        <a:graphic>
          <a:graphicData uri="http://schemas.openxmlformats.org/drawingml/2006/table">
            <a:tbl>
              <a:tblPr>
                <a:tableStyleId>{5C22544A-7EE6-4342-B048-85BDC9FD1C3A}</a:tableStyleId>
              </a:tblPr>
              <a:tblGrid>
                <a:gridCol w="497424">
                  <a:extLst>
                    <a:ext uri="{9D8B030D-6E8A-4147-A177-3AD203B41FA5}">
                      <a16:colId xmlns:a16="http://schemas.microsoft.com/office/drawing/2014/main" val="3630634080"/>
                    </a:ext>
                  </a:extLst>
                </a:gridCol>
                <a:gridCol w="979958">
                  <a:extLst>
                    <a:ext uri="{9D8B030D-6E8A-4147-A177-3AD203B41FA5}">
                      <a16:colId xmlns:a16="http://schemas.microsoft.com/office/drawing/2014/main" val="4088709655"/>
                    </a:ext>
                  </a:extLst>
                </a:gridCol>
                <a:gridCol w="1086831">
                  <a:extLst>
                    <a:ext uri="{9D8B030D-6E8A-4147-A177-3AD203B41FA5}">
                      <a16:colId xmlns:a16="http://schemas.microsoft.com/office/drawing/2014/main" val="1356466523"/>
                    </a:ext>
                  </a:extLst>
                </a:gridCol>
                <a:gridCol w="1093244">
                  <a:extLst>
                    <a:ext uri="{9D8B030D-6E8A-4147-A177-3AD203B41FA5}">
                      <a16:colId xmlns:a16="http://schemas.microsoft.com/office/drawing/2014/main" val="1403354933"/>
                    </a:ext>
                  </a:extLst>
                </a:gridCol>
                <a:gridCol w="311215">
                  <a:extLst>
                    <a:ext uri="{9D8B030D-6E8A-4147-A177-3AD203B41FA5}">
                      <a16:colId xmlns:a16="http://schemas.microsoft.com/office/drawing/2014/main" val="2950733116"/>
                    </a:ext>
                  </a:extLst>
                </a:gridCol>
                <a:gridCol w="1190440">
                  <a:extLst>
                    <a:ext uri="{9D8B030D-6E8A-4147-A177-3AD203B41FA5}">
                      <a16:colId xmlns:a16="http://schemas.microsoft.com/office/drawing/2014/main" val="3782345778"/>
                    </a:ext>
                  </a:extLst>
                </a:gridCol>
              </a:tblGrid>
              <a:tr h="30482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発見する要素</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90113660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94340372"/>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449234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57681915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429985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9835970"/>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176188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846910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375341"/>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40025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279774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868226"/>
                  </a:ext>
                </a:extLst>
              </a:tr>
            </a:tbl>
          </a:graphicData>
        </a:graphic>
      </p:graphicFrame>
      <p:sp>
        <p:nvSpPr>
          <p:cNvPr id="19" name="テキスト ボックス 18">
            <a:extLst>
              <a:ext uri="{FF2B5EF4-FFF2-40B4-BE49-F238E27FC236}">
                <a16:creationId xmlns:a16="http://schemas.microsoft.com/office/drawing/2014/main" id="{17ABCEE8-4B93-4D59-B635-3C9EAD31CF33}"/>
              </a:ext>
            </a:extLst>
          </p:cNvPr>
          <p:cNvSpPr txBox="1"/>
          <p:nvPr/>
        </p:nvSpPr>
        <p:spPr>
          <a:xfrm>
            <a:off x="1307454" y="5782827"/>
            <a:ext cx="1981313" cy="307777"/>
          </a:xfrm>
          <a:prstGeom prst="rect">
            <a:avLst/>
          </a:prstGeom>
          <a:noFill/>
        </p:spPr>
        <p:txBody>
          <a:bodyPr wrap="square">
            <a:spAutoFit/>
          </a:bodyPr>
          <a:lstStyle/>
          <a:p>
            <a:r>
              <a:rPr lang="ja-JP" altLang="en-US" sz="1400" dirty="0"/>
              <a:t>在庫数、</a:t>
            </a:r>
            <a:r>
              <a:rPr lang="en-US" altLang="ja-JP" sz="1400" dirty="0"/>
              <a:t>LT</a:t>
            </a:r>
            <a:r>
              <a:rPr lang="ja-JP" altLang="en-US" sz="1400" dirty="0"/>
              <a:t>などの変数</a:t>
            </a:r>
          </a:p>
        </p:txBody>
      </p:sp>
      <p:cxnSp>
        <p:nvCxnSpPr>
          <p:cNvPr id="20" name="コネクタ: カギ線 19">
            <a:extLst>
              <a:ext uri="{FF2B5EF4-FFF2-40B4-BE49-F238E27FC236}">
                <a16:creationId xmlns:a16="http://schemas.microsoft.com/office/drawing/2014/main" id="{3D2E2E83-3026-4839-88FD-08200B50A70C}"/>
              </a:ext>
            </a:extLst>
          </p:cNvPr>
          <p:cNvCxnSpPr>
            <a:cxnSpLocks/>
            <a:stCxn id="19" idx="1"/>
          </p:cNvCxnSpPr>
          <p:nvPr/>
        </p:nvCxnSpPr>
        <p:spPr>
          <a:xfrm rot="10800000">
            <a:off x="1238276" y="5779676"/>
            <a:ext cx="69179" cy="1570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96448E04-2326-428C-9C4E-2D399F777968}"/>
              </a:ext>
            </a:extLst>
          </p:cNvPr>
          <p:cNvCxnSpPr>
            <a:cxnSpLocks/>
            <a:stCxn id="28" idx="1"/>
          </p:cNvCxnSpPr>
          <p:nvPr/>
        </p:nvCxnSpPr>
        <p:spPr>
          <a:xfrm rot="10800000">
            <a:off x="7176831" y="5778108"/>
            <a:ext cx="145940" cy="1586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D95EF6-8439-4A20-AB00-F9E3EC3E4AC0}"/>
              </a:ext>
            </a:extLst>
          </p:cNvPr>
          <p:cNvSpPr txBox="1"/>
          <p:nvPr/>
        </p:nvSpPr>
        <p:spPr>
          <a:xfrm>
            <a:off x="7322771" y="5782827"/>
            <a:ext cx="3404140" cy="307777"/>
          </a:xfrm>
          <a:prstGeom prst="rect">
            <a:avLst/>
          </a:prstGeom>
          <a:noFill/>
        </p:spPr>
        <p:txBody>
          <a:bodyPr wrap="square">
            <a:spAutoFit/>
          </a:bodyPr>
          <a:lstStyle/>
          <a:p>
            <a:r>
              <a:rPr lang="ja-JP" altLang="en-US" sz="1400" dirty="0"/>
              <a:t>在庫数もしくは</a:t>
            </a:r>
            <a:r>
              <a:rPr lang="en-US" altLang="ja-JP" sz="1400" dirty="0"/>
              <a:t>LT</a:t>
            </a:r>
            <a:r>
              <a:rPr lang="ja-JP" altLang="en-US" sz="1400" dirty="0"/>
              <a:t>など一つの変数を想定</a:t>
            </a:r>
          </a:p>
        </p:txBody>
      </p:sp>
      <p:sp>
        <p:nvSpPr>
          <p:cNvPr id="32" name="テキスト ボックス 31">
            <a:extLst>
              <a:ext uri="{FF2B5EF4-FFF2-40B4-BE49-F238E27FC236}">
                <a16:creationId xmlns:a16="http://schemas.microsoft.com/office/drawing/2014/main" id="{F5FC5002-E1B0-4058-AD5C-AFF9D7611E98}"/>
              </a:ext>
            </a:extLst>
          </p:cNvPr>
          <p:cNvSpPr txBox="1"/>
          <p:nvPr/>
        </p:nvSpPr>
        <p:spPr>
          <a:xfrm>
            <a:off x="6523364" y="5509241"/>
            <a:ext cx="5006148" cy="307777"/>
          </a:xfrm>
          <a:prstGeom prst="rect">
            <a:avLst/>
          </a:prstGeom>
          <a:noFill/>
        </p:spPr>
        <p:txBody>
          <a:bodyPr wrap="square">
            <a:spAutoFit/>
          </a:bodyPr>
          <a:lstStyle/>
          <a:p>
            <a:r>
              <a:rPr lang="ja-JP" altLang="en-US" sz="1400" b="1" u="sng" dirty="0">
                <a:solidFill>
                  <a:srgbClr val="FF0000"/>
                </a:solidFill>
              </a:rPr>
              <a:t>一つの「発見する要素」</a:t>
            </a:r>
            <a:r>
              <a:rPr lang="ja-JP" altLang="en-US" sz="1400" b="1" dirty="0">
                <a:solidFill>
                  <a:srgbClr val="FF0000"/>
                </a:solidFill>
              </a:rPr>
              <a:t>に対して、影響度を定量化</a:t>
            </a:r>
          </a:p>
        </p:txBody>
      </p:sp>
      <p:sp>
        <p:nvSpPr>
          <p:cNvPr id="34" name="テキスト ボックス 33">
            <a:extLst>
              <a:ext uri="{FF2B5EF4-FFF2-40B4-BE49-F238E27FC236}">
                <a16:creationId xmlns:a16="http://schemas.microsoft.com/office/drawing/2014/main" id="{CF435D9E-5D99-43D3-A2B9-8E1B0F78A23D}"/>
              </a:ext>
            </a:extLst>
          </p:cNvPr>
          <p:cNvSpPr txBox="1"/>
          <p:nvPr/>
        </p:nvSpPr>
        <p:spPr>
          <a:xfrm>
            <a:off x="1014293" y="3143940"/>
            <a:ext cx="1191025" cy="215444"/>
          </a:xfrm>
          <a:prstGeom prst="rect">
            <a:avLst/>
          </a:prstGeom>
          <a:solidFill>
            <a:schemeClr val="accent6">
              <a:lumMod val="20000"/>
              <a:lumOff val="80000"/>
            </a:schemeClr>
          </a:solidFill>
          <a:ln>
            <a:solidFill>
              <a:schemeClr val="tx1"/>
            </a:solidFill>
          </a:ln>
        </p:spPr>
        <p:txBody>
          <a:bodyPr wrap="square" anchor="ctr">
            <a:spAutoFit/>
          </a:bodyPr>
          <a:lstStyle/>
          <a:p>
            <a:pPr algn="ctr"/>
            <a:r>
              <a:rPr lang="ja-JP" altLang="en-US" sz="800" dirty="0"/>
              <a:t>発見する要素</a:t>
            </a:r>
          </a:p>
        </p:txBody>
      </p:sp>
      <p:sp>
        <p:nvSpPr>
          <p:cNvPr id="35" name="テキスト ボックス 34">
            <a:extLst>
              <a:ext uri="{FF2B5EF4-FFF2-40B4-BE49-F238E27FC236}">
                <a16:creationId xmlns:a16="http://schemas.microsoft.com/office/drawing/2014/main" id="{14C2652C-C4D1-4D60-9609-6C041235F9DB}"/>
              </a:ext>
            </a:extLst>
          </p:cNvPr>
          <p:cNvSpPr txBox="1"/>
          <p:nvPr/>
        </p:nvSpPr>
        <p:spPr>
          <a:xfrm>
            <a:off x="2205318" y="3143940"/>
            <a:ext cx="3465499" cy="215444"/>
          </a:xfrm>
          <a:prstGeom prst="rect">
            <a:avLst/>
          </a:prstGeom>
          <a:solidFill>
            <a:schemeClr val="accent5">
              <a:lumMod val="20000"/>
              <a:lumOff val="80000"/>
            </a:schemeClr>
          </a:solidFill>
          <a:ln>
            <a:solidFill>
              <a:schemeClr val="tx1"/>
            </a:solidFill>
          </a:ln>
        </p:spPr>
        <p:txBody>
          <a:bodyPr wrap="square" anchor="ctr">
            <a:spAutoFit/>
          </a:bodyPr>
          <a:lstStyle/>
          <a:p>
            <a:pPr algn="ctr"/>
            <a:r>
              <a:rPr lang="ja-JP" altLang="en-US" sz="800" dirty="0"/>
              <a:t>影響する因子</a:t>
            </a:r>
          </a:p>
        </p:txBody>
      </p:sp>
      <p:sp>
        <p:nvSpPr>
          <p:cNvPr id="37" name="テキスト ボックス 36">
            <a:extLst>
              <a:ext uri="{FF2B5EF4-FFF2-40B4-BE49-F238E27FC236}">
                <a16:creationId xmlns:a16="http://schemas.microsoft.com/office/drawing/2014/main" id="{6A98077E-6873-4A36-A8D2-088AB3643D8C}"/>
              </a:ext>
            </a:extLst>
          </p:cNvPr>
          <p:cNvSpPr txBox="1"/>
          <p:nvPr/>
        </p:nvSpPr>
        <p:spPr>
          <a:xfrm>
            <a:off x="8272104" y="2100910"/>
            <a:ext cx="1870820" cy="307777"/>
          </a:xfrm>
          <a:prstGeom prst="rect">
            <a:avLst/>
          </a:prstGeom>
          <a:noFill/>
          <a:ln>
            <a:noFill/>
          </a:ln>
        </p:spPr>
        <p:txBody>
          <a:bodyPr wrap="square" anchor="ctr">
            <a:spAutoFit/>
          </a:bodyPr>
          <a:lstStyle/>
          <a:p>
            <a:pPr algn="ctr"/>
            <a:r>
              <a:rPr lang="ja-JP" altLang="en-US" sz="1400" b="1" u="sng" dirty="0"/>
              <a:t>今回作成したもの</a:t>
            </a:r>
          </a:p>
        </p:txBody>
      </p:sp>
    </p:spTree>
    <p:extLst>
      <p:ext uri="{BB962C8B-B14F-4D97-AF65-F5344CB8AC3E}">
        <p14:creationId xmlns:p14="http://schemas.microsoft.com/office/powerpoint/2010/main" val="347607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8"/>
          </p:nvPr>
        </p:nvSpPr>
        <p:spPr/>
        <p:txBody>
          <a:bodyPr/>
          <a:lstStyle/>
          <a:p>
            <a:r>
              <a:rPr kumimoji="1" lang="ja-JP" altLang="en-US" sz="1800" b="0" dirty="0"/>
              <a:t>「発見する要素」に対する「影響する因子」の影響度を</a:t>
            </a:r>
            <a:r>
              <a:rPr lang="ja-JP" altLang="en-US" sz="1800" b="0" dirty="0"/>
              <a:t>定量化</a:t>
            </a:r>
            <a:r>
              <a:rPr kumimoji="1" lang="ja-JP" altLang="en-US" sz="1800" b="0" dirty="0"/>
              <a:t>するステップは以下の通りです</a:t>
            </a:r>
          </a:p>
        </p:txBody>
      </p:sp>
      <p:sp>
        <p:nvSpPr>
          <p:cNvPr id="3" name="テキスト プレースホルダー 2"/>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a:t>
            </a:r>
            <a:endParaRPr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22, 2023</a:t>
            </a:fld>
            <a:endParaRPr lang="en-US" dirty="0"/>
          </a:p>
        </p:txBody>
      </p:sp>
      <p:sp>
        <p:nvSpPr>
          <p:cNvPr id="20" name="角丸四角形 19"/>
          <p:cNvSpPr/>
          <p:nvPr/>
        </p:nvSpPr>
        <p:spPr>
          <a:xfrm>
            <a:off x="797672" y="4149198"/>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1</a:t>
            </a:r>
            <a:endParaRPr kumimoji="1" lang="ja-JP" altLang="en-US" sz="1000" dirty="0"/>
          </a:p>
        </p:txBody>
      </p:sp>
      <p:sp>
        <p:nvSpPr>
          <p:cNvPr id="22" name="ホームベース 21"/>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23" name="山形 22"/>
          <p:cNvSpPr/>
          <p:nvPr/>
        </p:nvSpPr>
        <p:spPr>
          <a:xfrm>
            <a:off x="413385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FFFFFF"/>
                </a:solidFill>
              </a:rPr>
              <a:t>②</a:t>
            </a:r>
            <a:r>
              <a:rPr kumimoji="1" lang="ja-JP" altLang="en-US" dirty="0">
                <a:solidFill>
                  <a:srgbClr val="FFFFFF"/>
                </a:solidFill>
              </a:rPr>
              <a:t>影響度の計算</a:t>
            </a:r>
          </a:p>
        </p:txBody>
      </p:sp>
      <p:sp>
        <p:nvSpPr>
          <p:cNvPr id="25" name="山形 24"/>
          <p:cNvSpPr/>
          <p:nvPr/>
        </p:nvSpPr>
        <p:spPr>
          <a:xfrm>
            <a:off x="794385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bg1"/>
                </a:solidFill>
              </a:rPr>
              <a:t>③</a:t>
            </a:r>
            <a:r>
              <a:rPr kumimoji="1" lang="ja-JP" altLang="en-US" dirty="0">
                <a:solidFill>
                  <a:schemeClr val="bg1"/>
                </a:solidFill>
              </a:rPr>
              <a:t>ツール化</a:t>
            </a:r>
          </a:p>
        </p:txBody>
      </p:sp>
      <p:sp>
        <p:nvSpPr>
          <p:cNvPr id="32" name="テキスト ボックス 31"/>
          <p:cNvSpPr txBox="1"/>
          <p:nvPr/>
        </p:nvSpPr>
        <p:spPr>
          <a:xfrm>
            <a:off x="513279" y="1970139"/>
            <a:ext cx="3678462" cy="1600438"/>
          </a:xfrm>
          <a:prstGeom prst="rect">
            <a:avLst/>
          </a:prstGeom>
          <a:noFill/>
        </p:spPr>
        <p:txBody>
          <a:bodyPr wrap="square" rtlCol="0">
            <a:spAutoFit/>
          </a:bodyPr>
          <a:lstStyle/>
          <a:p>
            <a:r>
              <a:rPr lang="ja-JP" altLang="en-US" sz="1400" dirty="0"/>
              <a:t>■ゴール</a:t>
            </a:r>
            <a:endParaRPr lang="en-US" altLang="ja-JP" sz="1400" dirty="0"/>
          </a:p>
          <a:p>
            <a:r>
              <a:rPr lang="ja-JP" altLang="en-US" sz="1400" dirty="0"/>
              <a:t>複数の「影響する因子」から個々の「発見する要素」を精度良く予測するモデルを開発する</a:t>
            </a:r>
            <a:endParaRPr lang="en-US" altLang="ja-JP" sz="1400" dirty="0"/>
          </a:p>
          <a:p>
            <a:endParaRPr kumimoji="1" lang="en-US" altLang="ja-JP" sz="1400" dirty="0"/>
          </a:p>
          <a:p>
            <a:r>
              <a:rPr lang="ja-JP" altLang="en-US" sz="1400" dirty="0"/>
              <a:t>■懸念点</a:t>
            </a:r>
            <a:endParaRPr lang="en-US" altLang="ja-JP" sz="1400" dirty="0"/>
          </a:p>
          <a:p>
            <a:endParaRPr lang="en-US" altLang="ja-JP" sz="1400" dirty="0"/>
          </a:p>
        </p:txBody>
      </p:sp>
      <p:sp>
        <p:nvSpPr>
          <p:cNvPr id="37" name="テキスト ボックス 36"/>
          <p:cNvSpPr txBox="1"/>
          <p:nvPr/>
        </p:nvSpPr>
        <p:spPr>
          <a:xfrm>
            <a:off x="4337050" y="2080572"/>
            <a:ext cx="3429000" cy="523220"/>
          </a:xfrm>
          <a:prstGeom prst="rect">
            <a:avLst/>
          </a:prstGeom>
          <a:noFill/>
        </p:spPr>
        <p:txBody>
          <a:bodyPr wrap="square" rtlCol="0">
            <a:spAutoFit/>
          </a:bodyPr>
          <a:lstStyle/>
          <a:p>
            <a:r>
              <a:rPr kumimoji="1" lang="ja-JP" altLang="en-US" sz="1400" dirty="0"/>
              <a:t>開発した</a:t>
            </a:r>
            <a:r>
              <a:rPr kumimoji="1" lang="en-US" altLang="ja-JP" sz="1400" dirty="0"/>
              <a:t>AI</a:t>
            </a:r>
            <a:r>
              <a:rPr kumimoji="1" lang="ja-JP" altLang="en-US" sz="1400" dirty="0"/>
              <a:t>モデル</a:t>
            </a:r>
            <a:r>
              <a:rPr lang="ja-JP" altLang="en-US" sz="1400" dirty="0"/>
              <a:t>の中身を解読し</a:t>
            </a:r>
            <a:endParaRPr lang="en-US" altLang="ja-JP" sz="1400" dirty="0"/>
          </a:p>
          <a:p>
            <a:r>
              <a:rPr kumimoji="1" lang="ja-JP" altLang="en-US" sz="1400" dirty="0"/>
              <a:t>「影響する因子」の影響度</a:t>
            </a:r>
            <a:r>
              <a:rPr lang="ja-JP" altLang="en-US" sz="1400" dirty="0"/>
              <a:t>を定量化する</a:t>
            </a:r>
            <a:endParaRPr kumimoji="1" lang="ja-JP" altLang="en-US" sz="1400" dirty="0"/>
          </a:p>
        </p:txBody>
      </p:sp>
      <p:sp>
        <p:nvSpPr>
          <p:cNvPr id="44" name="角丸四角形 19">
            <a:extLst>
              <a:ext uri="{FF2B5EF4-FFF2-40B4-BE49-F238E27FC236}">
                <a16:creationId xmlns:a16="http://schemas.microsoft.com/office/drawing/2014/main" id="{7EE9B35A-DEC8-4562-B5E4-3DEC341BF0FB}"/>
              </a:ext>
            </a:extLst>
          </p:cNvPr>
          <p:cNvSpPr/>
          <p:nvPr/>
        </p:nvSpPr>
        <p:spPr>
          <a:xfrm>
            <a:off x="794527" y="4670593"/>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48" name="角丸四角形 19">
            <a:extLst>
              <a:ext uri="{FF2B5EF4-FFF2-40B4-BE49-F238E27FC236}">
                <a16:creationId xmlns:a16="http://schemas.microsoft.com/office/drawing/2014/main" id="{0299DF94-F41B-4636-A372-F64011DCF34E}"/>
              </a:ext>
            </a:extLst>
          </p:cNvPr>
          <p:cNvSpPr/>
          <p:nvPr/>
        </p:nvSpPr>
        <p:spPr>
          <a:xfrm>
            <a:off x="804655" y="5420991"/>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3" name="テキスト ボックス 12">
            <a:extLst>
              <a:ext uri="{FF2B5EF4-FFF2-40B4-BE49-F238E27FC236}">
                <a16:creationId xmlns:a16="http://schemas.microsoft.com/office/drawing/2014/main" id="{E68918E8-3A29-4B72-B800-75FF69BAEC4E}"/>
              </a:ext>
            </a:extLst>
          </p:cNvPr>
          <p:cNvSpPr txBox="1"/>
          <p:nvPr/>
        </p:nvSpPr>
        <p:spPr>
          <a:xfrm>
            <a:off x="861088" y="5140533"/>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52" name="正方形/長方形 51">
            <a:extLst>
              <a:ext uri="{FF2B5EF4-FFF2-40B4-BE49-F238E27FC236}">
                <a16:creationId xmlns:a16="http://schemas.microsoft.com/office/drawing/2014/main" id="{70271395-5BCA-4E4F-ABC7-B3BDB0DC1D63}"/>
              </a:ext>
            </a:extLst>
          </p:cNvPr>
          <p:cNvSpPr/>
          <p:nvPr/>
        </p:nvSpPr>
        <p:spPr>
          <a:xfrm>
            <a:off x="1864048" y="4158758"/>
            <a:ext cx="901700" cy="169103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a:solidFill>
                  <a:schemeClr val="bg1"/>
                </a:solidFill>
              </a:rPr>
              <a:t>AI</a:t>
            </a:r>
            <a:r>
              <a:rPr kumimoji="1" lang="ja-JP" altLang="en-US" sz="1200" dirty="0">
                <a:solidFill>
                  <a:schemeClr val="bg1"/>
                </a:solidFill>
              </a:rPr>
              <a:t>モデル</a:t>
            </a:r>
          </a:p>
        </p:txBody>
      </p:sp>
      <p:sp>
        <p:nvSpPr>
          <p:cNvPr id="53" name="右中かっこ 52">
            <a:extLst>
              <a:ext uri="{FF2B5EF4-FFF2-40B4-BE49-F238E27FC236}">
                <a16:creationId xmlns:a16="http://schemas.microsoft.com/office/drawing/2014/main" id="{9A13D7EF-81D0-4D34-BF5F-C6454BB9CF41}"/>
              </a:ext>
            </a:extLst>
          </p:cNvPr>
          <p:cNvSpPr/>
          <p:nvPr/>
        </p:nvSpPr>
        <p:spPr>
          <a:xfrm>
            <a:off x="1346675" y="4195972"/>
            <a:ext cx="300587" cy="1631420"/>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右矢印 44">
            <a:extLst>
              <a:ext uri="{FF2B5EF4-FFF2-40B4-BE49-F238E27FC236}">
                <a16:creationId xmlns:a16="http://schemas.microsoft.com/office/drawing/2014/main" id="{40F63C73-A1BE-495A-9140-A889E7FB974C}"/>
              </a:ext>
            </a:extLst>
          </p:cNvPr>
          <p:cNvSpPr/>
          <p:nvPr/>
        </p:nvSpPr>
        <p:spPr>
          <a:xfrm>
            <a:off x="1411126" y="4863179"/>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右矢印 44">
            <a:extLst>
              <a:ext uri="{FF2B5EF4-FFF2-40B4-BE49-F238E27FC236}">
                <a16:creationId xmlns:a16="http://schemas.microsoft.com/office/drawing/2014/main" id="{11664FE8-986D-453A-AAB1-600EB1350229}"/>
              </a:ext>
            </a:extLst>
          </p:cNvPr>
          <p:cNvSpPr/>
          <p:nvPr/>
        </p:nvSpPr>
        <p:spPr>
          <a:xfrm>
            <a:off x="2895694" y="4844345"/>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D5C3887D-8571-48D5-BDC0-AFD6B47438F3}"/>
              </a:ext>
            </a:extLst>
          </p:cNvPr>
          <p:cNvSpPr txBox="1"/>
          <p:nvPr/>
        </p:nvSpPr>
        <p:spPr>
          <a:xfrm>
            <a:off x="513279" y="5928298"/>
            <a:ext cx="1238326"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59" name="テキスト ボックス 58">
            <a:extLst>
              <a:ext uri="{FF2B5EF4-FFF2-40B4-BE49-F238E27FC236}">
                <a16:creationId xmlns:a16="http://schemas.microsoft.com/office/drawing/2014/main" id="{0778B63B-040A-408A-9A68-244941725B08}"/>
              </a:ext>
            </a:extLst>
          </p:cNvPr>
          <p:cNvSpPr txBox="1"/>
          <p:nvPr/>
        </p:nvSpPr>
        <p:spPr>
          <a:xfrm>
            <a:off x="2925299" y="5260267"/>
            <a:ext cx="1266442" cy="276999"/>
          </a:xfrm>
          <a:prstGeom prst="rect">
            <a:avLst/>
          </a:prstGeom>
          <a:noFill/>
        </p:spPr>
        <p:txBody>
          <a:bodyPr wrap="square">
            <a:spAutoFit/>
          </a:bodyPr>
          <a:lstStyle/>
          <a:p>
            <a:pPr algn="ctr"/>
            <a:r>
              <a:rPr kumimoji="1" lang="ja-JP" altLang="en-US" sz="1200" dirty="0">
                <a:solidFill>
                  <a:schemeClr val="accent6"/>
                </a:solidFill>
              </a:rPr>
              <a:t>発見する要素</a:t>
            </a:r>
            <a:endParaRPr kumimoji="1" lang="en-US" altLang="ja-JP" sz="1200" dirty="0">
              <a:solidFill>
                <a:schemeClr val="accent6"/>
              </a:solidFill>
            </a:endParaRPr>
          </a:p>
        </p:txBody>
      </p:sp>
      <p:sp>
        <p:nvSpPr>
          <p:cNvPr id="60" name="角丸四角形 19">
            <a:extLst>
              <a:ext uri="{FF2B5EF4-FFF2-40B4-BE49-F238E27FC236}">
                <a16:creationId xmlns:a16="http://schemas.microsoft.com/office/drawing/2014/main" id="{10443469-7B47-42B1-9364-C67D4F15DAA3}"/>
              </a:ext>
            </a:extLst>
          </p:cNvPr>
          <p:cNvSpPr/>
          <p:nvPr/>
        </p:nvSpPr>
        <p:spPr>
          <a:xfrm>
            <a:off x="3338231" y="4789239"/>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a:t>予測</a:t>
            </a:r>
          </a:p>
        </p:txBody>
      </p:sp>
    </p:spTree>
    <p:extLst>
      <p:ext uri="{BB962C8B-B14F-4D97-AF65-F5344CB8AC3E}">
        <p14:creationId xmlns:p14="http://schemas.microsoft.com/office/powerpoint/2010/main" val="290844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C33E14-F2A8-4E3C-9290-C7E21DDD92CE}"/>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894157-13F1-4D60-84C0-5D2ED0A68D73}"/>
              </a:ext>
            </a:extLst>
          </p:cNvPr>
          <p:cNvSpPr>
            <a:spLocks noGrp="1"/>
          </p:cNvSpPr>
          <p:nvPr>
            <p:ph type="body" sz="quarter" idx="20"/>
          </p:nvPr>
        </p:nvSpPr>
        <p:spPr/>
        <p:txBody>
          <a:bodyPr/>
          <a:lstStyle/>
          <a:p>
            <a:r>
              <a:rPr lang="ja-JP" altLang="en-US" sz="2400" dirty="0"/>
              <a:t>解決しなければならない課題</a:t>
            </a:r>
            <a:endParaRPr kumimoji="1" lang="ja-JP" altLang="en-US" dirty="0"/>
          </a:p>
        </p:txBody>
      </p:sp>
      <p:sp>
        <p:nvSpPr>
          <p:cNvPr id="4" name="日付プレースホルダー 3">
            <a:extLst>
              <a:ext uri="{FF2B5EF4-FFF2-40B4-BE49-F238E27FC236}">
                <a16:creationId xmlns:a16="http://schemas.microsoft.com/office/drawing/2014/main" id="{6E529CE8-3B8A-4C89-A9E8-99969D10BDD7}"/>
              </a:ext>
            </a:extLst>
          </p:cNvPr>
          <p:cNvSpPr>
            <a:spLocks noGrp="1"/>
          </p:cNvSpPr>
          <p:nvPr>
            <p:ph type="dt" sz="half" idx="19"/>
          </p:nvPr>
        </p:nvSpPr>
        <p:spPr/>
        <p:txBody>
          <a:bodyPr/>
          <a:lstStyle/>
          <a:p>
            <a:fld id="{FCAFAC13-DB77-42F2-BE26-45BA5532FD50}" type="datetime4">
              <a:rPr lang="en-US" altLang="ja-JP" smtClean="0"/>
              <a:pPr/>
              <a:t>November 22, 2023</a:t>
            </a:fld>
            <a:endParaRPr lang="en-US" dirty="0"/>
          </a:p>
        </p:txBody>
      </p:sp>
    </p:spTree>
    <p:extLst>
      <p:ext uri="{BB962C8B-B14F-4D97-AF65-F5344CB8AC3E}">
        <p14:creationId xmlns:p14="http://schemas.microsoft.com/office/powerpoint/2010/main" val="55865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319</Words>
  <Application>Microsoft Office PowerPoint</Application>
  <PresentationFormat>ワイド画面</PresentationFormat>
  <Paragraphs>108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5</vt:i4>
      </vt:variant>
    </vt:vector>
  </HeadingPairs>
  <TitlesOfParts>
    <vt:vector size="13"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126</cp:revision>
  <dcterms:created xsi:type="dcterms:W3CDTF">2022-01-19T01:36:44Z</dcterms:created>
  <dcterms:modified xsi:type="dcterms:W3CDTF">2023-11-22T08:30:01Z</dcterms:modified>
</cp:coreProperties>
</file>