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26"/>
  </p:notesMasterIdLst>
  <p:sldIdLst>
    <p:sldId id="578" r:id="rId5"/>
    <p:sldId id="581" r:id="rId6"/>
    <p:sldId id="284" r:id="rId7"/>
    <p:sldId id="286" r:id="rId8"/>
    <p:sldId id="285" r:id="rId9"/>
    <p:sldId id="585" r:id="rId10"/>
    <p:sldId id="586" r:id="rId11"/>
    <p:sldId id="587" r:id="rId12"/>
    <p:sldId id="291" r:id="rId13"/>
    <p:sldId id="583" r:id="rId14"/>
    <p:sldId id="290" r:id="rId15"/>
    <p:sldId id="281" r:id="rId16"/>
    <p:sldId id="471" r:id="rId17"/>
    <p:sldId id="366" r:id="rId18"/>
    <p:sldId id="542" r:id="rId19"/>
    <p:sldId id="541" r:id="rId20"/>
    <p:sldId id="577" r:id="rId21"/>
    <p:sldId id="282" r:id="rId22"/>
    <p:sldId id="394" r:id="rId23"/>
    <p:sldId id="571" r:id="rId24"/>
    <p:sldId id="283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CC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6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発送処理</c:v>
                </c:pt>
                <c:pt idx="1">
                  <c:v>仕入先便早着遅れ</c:v>
                </c:pt>
                <c:pt idx="2">
                  <c:v>定期便早着遅れ</c:v>
                </c:pt>
                <c:pt idx="3">
                  <c:v>組立生産台数</c:v>
                </c:pt>
                <c:pt idx="4">
                  <c:v>発注かんばん数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8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86-440D-BDDF-DA73A2F88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91774415"/>
        <c:axId val="991768175"/>
      </c:barChart>
      <c:catAx>
        <c:axId val="991774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1768175"/>
        <c:crosses val="autoZero"/>
        <c:auto val="1"/>
        <c:lblAlgn val="ctr"/>
        <c:lblOffset val="100"/>
        <c:noMultiLvlLbl val="0"/>
      </c:catAx>
      <c:valAx>
        <c:axId val="991768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177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92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98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1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2" r:id="rId2"/>
    <p:sldLayoutId id="2147483683" r:id="rId3"/>
    <p:sldLayoutId id="214748368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4" r:id="rId5"/>
    <p:sldLayoutId id="2147483685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kr.mlit.go.jp/road/shintoshikenkyukai/2020shiryo/20200923-7.pdf" TargetMode="External"/><Relationship Id="rId2" Type="http://schemas.openxmlformats.org/officeDocument/2006/relationships/hyperlink" Target="https://www.youtube.com/watch?v=YVzyU9spv4E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hyperlink" Target="https://www.kkr.mlit.go.jp/road/shintoshikenkyukai/2022shiryo/20221017-02.pdf" TargetMode="External"/><Relationship Id="rId4" Type="http://schemas.openxmlformats.org/officeDocument/2006/relationships/hyperlink" Target="https://www-1.kkr.mlit.go.jp/road/shintoshikenkyukai/2021shiryo/20210921-0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E837A8-755C-12B9-EFB9-953CAEA0C7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b="0" dirty="0"/>
              <a:t>アプリの開発状況</a:t>
            </a:r>
            <a:endParaRPr kumimoji="1" lang="en-US" altLang="ja-JP" sz="2000" b="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課題</a:t>
            </a:r>
            <a:endParaRPr lang="en-US" altLang="ja-JP" sz="2000" b="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スケジュール（案）</a:t>
            </a:r>
            <a:endParaRPr lang="en-US" altLang="ja-JP" sz="2000" b="0" dirty="0"/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今年度</a:t>
            </a:r>
            <a:endParaRPr lang="en-US" altLang="ja-JP" sz="2000" b="0" dirty="0"/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トライ用アプリ開発のスケジュール</a:t>
            </a:r>
            <a:endParaRPr lang="en-US" altLang="ja-JP" sz="2000" b="0" dirty="0"/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直近の進め方について</a:t>
            </a:r>
            <a:endParaRPr lang="en-US" altLang="ja-JP" sz="2000" b="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依頼内容（</a:t>
            </a:r>
            <a:r>
              <a:rPr lang="en-US" altLang="ja-JP" sz="2000" b="0" dirty="0"/>
              <a:t>DS</a:t>
            </a:r>
            <a:r>
              <a:rPr lang="ja-JP" altLang="en-US" sz="2000" b="0" dirty="0"/>
              <a:t>部案）</a:t>
            </a:r>
            <a:endParaRPr lang="en-US" altLang="ja-JP" sz="20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D5D97D-62C7-851C-64E0-65118128F4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21173-CC75-08C4-8FA9-F9F8C5BDBA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AAD06F-D372-B660-DE2D-8AE2B9DD07ED}"/>
              </a:ext>
            </a:extLst>
          </p:cNvPr>
          <p:cNvSpPr/>
          <p:nvPr/>
        </p:nvSpPr>
        <p:spPr>
          <a:xfrm>
            <a:off x="6195361" y="721047"/>
            <a:ext cx="426585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各スライドで決めたいこと相談したいことを書く</a:t>
            </a:r>
          </a:p>
        </p:txBody>
      </p:sp>
    </p:spTree>
    <p:extLst>
      <p:ext uri="{BB962C8B-B14F-4D97-AF65-F5344CB8AC3E}">
        <p14:creationId xmlns:p14="http://schemas.microsoft.com/office/powerpoint/2010/main" val="323773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09379B-9866-A8D5-2C2E-4E93D6D796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dirty="0"/>
              <a:t>■ 必要データについて</a:t>
            </a: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■ ❶技術検証＆改善進め方</a:t>
            </a:r>
            <a:endParaRPr lang="en-US" altLang="ja-JP" sz="1800" dirty="0"/>
          </a:p>
          <a:p>
            <a:r>
              <a:rPr kumimoji="1" lang="ja-JP" altLang="en-US" sz="1800" dirty="0"/>
              <a:t>　</a:t>
            </a:r>
            <a:r>
              <a:rPr lang="ja-JP" altLang="en-US" sz="1800" dirty="0"/>
              <a:t> </a:t>
            </a:r>
            <a:r>
              <a:rPr lang="en-US" altLang="ja-JP" sz="1800" b="0" dirty="0"/>
              <a:t>1. </a:t>
            </a:r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2.</a:t>
            </a:r>
            <a:r>
              <a:rPr lang="ja-JP" altLang="en-US" sz="1800" b="0" dirty="0"/>
              <a:t> 現場の結果と</a:t>
            </a:r>
            <a:r>
              <a:rPr lang="en-US" altLang="ja-JP" sz="1800" b="0" dirty="0"/>
              <a:t>AI</a:t>
            </a:r>
            <a:r>
              <a:rPr lang="ja-JP" altLang="en-US" sz="1800" b="0" dirty="0"/>
              <a:t>結果を照合</a:t>
            </a:r>
            <a:endParaRPr lang="en-US" altLang="ja-JP" sz="1800" b="0" dirty="0"/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3.</a:t>
            </a:r>
            <a:r>
              <a:rPr lang="ja-JP" altLang="en-US" sz="1800" b="0" dirty="0"/>
              <a:t> </a:t>
            </a:r>
            <a:endParaRPr kumimoji="1" lang="en-US" altLang="ja-JP" sz="1800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B4E60-E332-0CDC-BB46-27420698A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現場</a:t>
            </a:r>
            <a:r>
              <a:rPr kumimoji="1" lang="ja-JP" altLang="en-US" dirty="0"/>
              <a:t>データ収集依頼について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19C28-76D4-85B7-6272-38E299EBF14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sp>
        <p:nvSpPr>
          <p:cNvPr id="5" name="ホームベース 5">
            <a:extLst>
              <a:ext uri="{FF2B5EF4-FFF2-40B4-BE49-F238E27FC236}">
                <a16:creationId xmlns:a16="http://schemas.microsoft.com/office/drawing/2014/main" id="{90FEB41D-BE58-068F-C9BD-C24B58F9F687}"/>
              </a:ext>
            </a:extLst>
          </p:cNvPr>
          <p:cNvSpPr/>
          <p:nvPr/>
        </p:nvSpPr>
        <p:spPr>
          <a:xfrm>
            <a:off x="820687" y="1269316"/>
            <a:ext cx="3094718" cy="32536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STEP1</a:t>
            </a:r>
            <a:r>
              <a:rPr lang="ja-JP" altLang="en-US" sz="16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5DB515-3ED8-E271-C6BD-465C65EBB2C2}"/>
              </a:ext>
            </a:extLst>
          </p:cNvPr>
          <p:cNvSpPr txBox="1"/>
          <p:nvPr/>
        </p:nvSpPr>
        <p:spPr>
          <a:xfrm>
            <a:off x="820686" y="1640107"/>
            <a:ext cx="3500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/>
              <a:t>・正解データ</a:t>
            </a:r>
            <a:endParaRPr kumimoji="1" lang="en-US" altLang="ja-JP" sz="1600" dirty="0"/>
          </a:p>
          <a:p>
            <a:r>
              <a:rPr lang="ja-JP" altLang="en-US" sz="1600" dirty="0"/>
              <a:t>・現状の要因調査時間</a:t>
            </a:r>
            <a:endParaRPr kumimoji="1" lang="ja-JP" altLang="en-US" sz="1600" dirty="0"/>
          </a:p>
        </p:txBody>
      </p:sp>
      <p:sp>
        <p:nvSpPr>
          <p:cNvPr id="11" name="ホームベース 5">
            <a:extLst>
              <a:ext uri="{FF2B5EF4-FFF2-40B4-BE49-F238E27FC236}">
                <a16:creationId xmlns:a16="http://schemas.microsoft.com/office/drawing/2014/main" id="{E3ECF008-6712-6D2F-4514-F0865F62846B}"/>
              </a:ext>
            </a:extLst>
          </p:cNvPr>
          <p:cNvSpPr/>
          <p:nvPr/>
        </p:nvSpPr>
        <p:spPr>
          <a:xfrm>
            <a:off x="820686" y="2594591"/>
            <a:ext cx="3094719" cy="33155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：トライ評価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030F47-2664-67A4-4FC2-5CDC1FB887DF}"/>
              </a:ext>
            </a:extLst>
          </p:cNvPr>
          <p:cNvSpPr txBox="1"/>
          <p:nvPr/>
        </p:nvSpPr>
        <p:spPr>
          <a:xfrm>
            <a:off x="820686" y="3003464"/>
            <a:ext cx="4733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/>
              <a:t>・正解データ</a:t>
            </a:r>
            <a:endParaRPr kumimoji="1" lang="en-US" altLang="ja-JP" sz="1600" dirty="0"/>
          </a:p>
          <a:p>
            <a:r>
              <a:rPr kumimoji="1" lang="ja-JP" altLang="en-US" sz="1600" dirty="0"/>
              <a:t>・トライ用アプリを利用した際の要因調査時間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0302685-0E93-A359-0C7B-A1CFD4E88431}"/>
              </a:ext>
            </a:extLst>
          </p:cNvPr>
          <p:cNvCxnSpPr>
            <a:cxnSpLocks/>
          </p:cNvCxnSpPr>
          <p:nvPr/>
        </p:nvCxnSpPr>
        <p:spPr>
          <a:xfrm>
            <a:off x="3238668" y="1766103"/>
            <a:ext cx="5071496" cy="6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F601988-8404-C976-BBA3-384B04E768A6}"/>
              </a:ext>
            </a:extLst>
          </p:cNvPr>
          <p:cNvCxnSpPr>
            <a:cxnSpLocks/>
          </p:cNvCxnSpPr>
          <p:nvPr/>
        </p:nvCxnSpPr>
        <p:spPr>
          <a:xfrm>
            <a:off x="3238668" y="2050654"/>
            <a:ext cx="5071496" cy="117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F2116F-2EE0-1556-3570-F0BEA8C58815}"/>
              </a:ext>
            </a:extLst>
          </p:cNvPr>
          <p:cNvCxnSpPr>
            <a:cxnSpLocks/>
          </p:cNvCxnSpPr>
          <p:nvPr/>
        </p:nvCxnSpPr>
        <p:spPr>
          <a:xfrm>
            <a:off x="5391193" y="3366078"/>
            <a:ext cx="2951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8D07629C-0BAF-10D6-32A7-0738D0D91E89}"/>
              </a:ext>
            </a:extLst>
          </p:cNvPr>
          <p:cNvSpPr/>
          <p:nvPr/>
        </p:nvSpPr>
        <p:spPr>
          <a:xfrm>
            <a:off x="8383449" y="1596431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❶技術検証＆改善</a:t>
            </a:r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4BB7AD7D-40E0-4647-ECA5-98AE30208888}"/>
              </a:ext>
            </a:extLst>
          </p:cNvPr>
          <p:cNvSpPr/>
          <p:nvPr/>
        </p:nvSpPr>
        <p:spPr>
          <a:xfrm>
            <a:off x="8450241" y="3071944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❹効果検証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FA40E1E-016A-2C55-C26F-36C3DE548543}"/>
              </a:ext>
            </a:extLst>
          </p:cNvPr>
          <p:cNvSpPr txBox="1"/>
          <p:nvPr/>
        </p:nvSpPr>
        <p:spPr>
          <a:xfrm>
            <a:off x="7201417" y="1564001"/>
            <a:ext cx="801468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課題出し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6BFADD-D4C9-BC33-8BF3-5096AE06F215}"/>
              </a:ext>
            </a:extLst>
          </p:cNvPr>
          <p:cNvSpPr txBox="1"/>
          <p:nvPr/>
        </p:nvSpPr>
        <p:spPr>
          <a:xfrm>
            <a:off x="6940430" y="3508522"/>
            <a:ext cx="1369734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短縮時間計算？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63EBAD6-7A00-50C9-21C4-D888799BCED8}"/>
              </a:ext>
            </a:extLst>
          </p:cNvPr>
          <p:cNvCxnSpPr>
            <a:cxnSpLocks/>
          </p:cNvCxnSpPr>
          <p:nvPr/>
        </p:nvCxnSpPr>
        <p:spPr>
          <a:xfrm flipV="1">
            <a:off x="3150048" y="1951376"/>
            <a:ext cx="5160116" cy="118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0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F58C18-5E7A-4A33-8FAA-A6BF91FFBA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月曜夜送る</a:t>
            </a:r>
            <a:endParaRPr kumimoji="1" lang="en-US" altLang="ja-JP" dirty="0"/>
          </a:p>
          <a:p>
            <a:r>
              <a:rPr lang="ja-JP" altLang="en-US" dirty="0"/>
              <a:t>直近お願い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D28924-3700-7040-EE92-E89C2D1A0B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確認したいこと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82AD1-2864-024E-0A27-12F3830BC2B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3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08226" y="188641"/>
            <a:ext cx="3257623" cy="461665"/>
          </a:xfrm>
        </p:spPr>
        <p:txBody>
          <a:bodyPr/>
          <a:lstStyle/>
          <a:p>
            <a:r>
              <a:rPr kumimoji="1" lang="en-US" altLang="ja-JP" dirty="0"/>
              <a:t>‘23</a:t>
            </a:r>
            <a:r>
              <a:rPr kumimoji="1" lang="ja-JP" altLang="en-US" dirty="0"/>
              <a:t>上期開発スコープ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08225" y="905773"/>
            <a:ext cx="93618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前提</a:t>
            </a:r>
            <a:endParaRPr lang="en-US" altLang="ja-JP" dirty="0"/>
          </a:p>
          <a:p>
            <a:r>
              <a:rPr lang="ja-JP" altLang="en-US" dirty="0"/>
              <a:t>　トライ開始できる最低限の機能と技術を実装する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機能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連続作業動画から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サイクル区切り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サイクル内要素作業区切り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トライ用メイン画面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作業動画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棒グラフ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要素作業分け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閲覧対象動画選択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条件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トライ用に選定した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工場、各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人を対象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画角制限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対象の</a:t>
            </a:r>
            <a:r>
              <a:rPr lang="en-US" altLang="ja-JP" dirty="0"/>
              <a:t>1</a:t>
            </a:r>
            <a:r>
              <a:rPr lang="ja-JP" altLang="en-US" dirty="0"/>
              <a:t>人が</a:t>
            </a:r>
            <a:r>
              <a:rPr lang="en-US" altLang="ja-JP" dirty="0"/>
              <a:t>1</a:t>
            </a:r>
            <a:r>
              <a:rPr lang="ja-JP" altLang="en-US" dirty="0"/>
              <a:t>カメラの画角内に収まること</a:t>
            </a:r>
            <a:endParaRPr lang="en-US" altLang="ja-JP" dirty="0"/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手首位置が遮蔽なく撮影できる</a:t>
            </a:r>
            <a:endParaRPr lang="en-US" altLang="ja-JP" dirty="0"/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画角固定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極端なイレギュラー動作のない動画限定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開発工程について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正常系テストのみ実施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異常系テストは省略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458" y="1639016"/>
            <a:ext cx="4167735" cy="234908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7588357" y="4039787"/>
            <a:ext cx="286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’23</a:t>
            </a:r>
            <a:r>
              <a:rPr lang="ja-JP" altLang="en-US" sz="1600" dirty="0"/>
              <a:t>上期トライ画面イメージ</a:t>
            </a:r>
          </a:p>
        </p:txBody>
      </p:sp>
    </p:spTree>
    <p:extLst>
      <p:ext uri="{BB962C8B-B14F-4D97-AF65-F5344CB8AC3E}">
        <p14:creationId xmlns:p14="http://schemas.microsoft.com/office/powerpoint/2010/main" val="101150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E03C27-EA28-9567-520B-E68AA15B87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sz="2400" dirty="0"/>
              <a:t>2023/12/13 </a:t>
            </a:r>
            <a:r>
              <a:rPr lang="ja-JP" altLang="en-US" sz="2400" dirty="0"/>
              <a:t>進捗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BA7AEC-EE8B-D815-03A5-1FF4346C9B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03000" y="1098000"/>
            <a:ext cx="9187200" cy="2223823"/>
          </a:xfrm>
        </p:spPr>
        <p:txBody>
          <a:bodyPr/>
          <a:lstStyle/>
          <a:p>
            <a:r>
              <a:rPr lang="en-US" altLang="ja-JP" sz="2000" dirty="0"/>
              <a:t>Tableau</a:t>
            </a:r>
            <a:r>
              <a:rPr lang="ja-JP" altLang="en-US" sz="2000" dirty="0"/>
              <a:t>まわり残タスク</a:t>
            </a:r>
            <a:endParaRPr lang="en-US" altLang="ja-JP" sz="2000" dirty="0"/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σ </a:t>
            </a:r>
            <a:r>
              <a:rPr lang="ja-JP" altLang="en-US" sz="2000" dirty="0"/>
              <a:t>値を計算するデータ集団の選択　　→　実装済み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初検不良率　　　　　　　　　　　　→　数値確認中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最終不良率　　　　　　　　　　　　→　実装前</a:t>
            </a:r>
            <a:endParaRPr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27FC4-541B-8ABA-D3CA-90F10042F08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67212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1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846EFB-4A95-4C53-82E3-F2E9644FCF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新体制図踏まえた</a:t>
            </a:r>
            <a:r>
              <a:rPr kumimoji="1" lang="ja-JP" altLang="en-US" dirty="0"/>
              <a:t>マイルストーン（案）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2EBCA235-4FCD-7A11-272E-0BB3063A6D07}"/>
              </a:ext>
            </a:extLst>
          </p:cNvPr>
          <p:cNvSpPr/>
          <p:nvPr/>
        </p:nvSpPr>
        <p:spPr>
          <a:xfrm>
            <a:off x="443077" y="1269352"/>
            <a:ext cx="5758353" cy="464349"/>
          </a:xfrm>
          <a:prstGeom prst="homePlate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➀トライ用アプリ開発（上期）</a:t>
            </a: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B9098BBE-18A3-86B2-08D1-C87F56BAD245}"/>
              </a:ext>
            </a:extLst>
          </p:cNvPr>
          <p:cNvGraphicFramePr>
            <a:graphicFrameLocks noGrp="1"/>
          </p:cNvGraphicFramePr>
          <p:nvPr/>
        </p:nvGraphicFramePr>
        <p:xfrm>
          <a:off x="744854" y="2340143"/>
          <a:ext cx="4855134" cy="254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991">
                  <a:extLst>
                    <a:ext uri="{9D8B030D-6E8A-4147-A177-3AD203B41FA5}">
                      <a16:colId xmlns:a16="http://schemas.microsoft.com/office/drawing/2014/main" val="2703191552"/>
                    </a:ext>
                  </a:extLst>
                </a:gridCol>
                <a:gridCol w="3679143">
                  <a:extLst>
                    <a:ext uri="{9D8B030D-6E8A-4147-A177-3AD203B41FA5}">
                      <a16:colId xmlns:a16="http://schemas.microsoft.com/office/drawing/2014/main" val="1084498219"/>
                    </a:ext>
                  </a:extLst>
                </a:gridCol>
              </a:tblGrid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5W1H+Do</a:t>
                      </a: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36476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Who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T403</a:t>
                      </a:r>
                      <a:r>
                        <a:rPr lang="ja-JP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鈴木職長など</a:t>
                      </a:r>
                      <a:endParaRPr lang="en-US" altLang="ja-JP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70489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Where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執務区エリア内の個人</a:t>
                      </a:r>
                      <a:r>
                        <a:rPr kumimoji="1" lang="en-US" altLang="ja-JP" sz="1200" b="0" dirty="0">
                          <a:latin typeface="+mn-ea"/>
                          <a:ea typeface="+mn-ea"/>
                        </a:rPr>
                        <a:t>OAPC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23679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What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本トライ開発アプリ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59523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When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アラート発生時などにユーザーが都度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83222"/>
                  </a:ext>
                </a:extLst>
              </a:tr>
              <a:tr h="437420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Why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アプリが使えるかどうか（実際に現場のアクションに繋がるかどうか）検証するため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7341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How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LINKS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など外部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と連携させた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アプリ活用</a:t>
                      </a:r>
                      <a:endParaRPr kumimoji="1" lang="en-US" altLang="ja-JP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外部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からデータを自動収集し解析結果を表示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28292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Do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トライ活用開始出来ている状態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432930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23F6E7-F8E1-8521-CA33-36BEB00711C6}"/>
              </a:ext>
            </a:extLst>
          </p:cNvPr>
          <p:cNvSpPr txBox="1"/>
          <p:nvPr/>
        </p:nvSpPr>
        <p:spPr>
          <a:xfrm>
            <a:off x="441600" y="5063829"/>
            <a:ext cx="49966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●実施事項</a:t>
            </a:r>
            <a:endParaRPr lang="en-US" altLang="ja-JP" sz="1400" b="1" dirty="0"/>
          </a:p>
          <a:p>
            <a:r>
              <a:rPr lang="ja-JP" altLang="en-US" sz="1400" b="1" dirty="0"/>
              <a:t>　</a:t>
            </a:r>
            <a:r>
              <a:rPr lang="en-US" altLang="ja-JP" sz="1400" b="1" dirty="0"/>
              <a:t>DS</a:t>
            </a:r>
            <a:r>
              <a:rPr lang="ja-JP" altLang="en-US" sz="1400" b="1" dirty="0"/>
              <a:t>部メインでトライ開発を実施</a:t>
            </a:r>
            <a:endParaRPr kumimoji="1" lang="en-US" altLang="ja-JP" sz="1400" b="1" dirty="0"/>
          </a:p>
          <a:p>
            <a:r>
              <a:rPr lang="ja-JP" altLang="en-US" sz="1400" dirty="0"/>
              <a:t>　・データ連携実装（</a:t>
            </a:r>
            <a:r>
              <a:rPr lang="en-US" altLang="ja-JP" sz="1400" dirty="0"/>
              <a:t>DB</a:t>
            </a:r>
            <a:r>
              <a:rPr lang="ja-JP" altLang="en-US" sz="1400" dirty="0"/>
              <a:t>接続など）</a:t>
            </a:r>
            <a:r>
              <a:rPr lang="en-US" altLang="ja-JP" sz="1400" dirty="0"/>
              <a:t>:DS</a:t>
            </a:r>
            <a:r>
              <a:rPr lang="ja-JP" altLang="en-US" sz="1400" dirty="0"/>
              <a:t>部（</a:t>
            </a:r>
            <a:r>
              <a:rPr lang="en-US" altLang="ja-JP" sz="1400" dirty="0"/>
              <a:t>+DX3</a:t>
            </a:r>
            <a:r>
              <a:rPr lang="ja-JP" altLang="en-US" sz="1400" dirty="0"/>
              <a:t>部）</a:t>
            </a:r>
            <a:endParaRPr lang="en-US" altLang="ja-JP" sz="1400" dirty="0"/>
          </a:p>
          <a:p>
            <a:r>
              <a:rPr kumimoji="1" lang="ja-JP" altLang="en-US" sz="1400" dirty="0"/>
              <a:t>　・</a:t>
            </a:r>
            <a:r>
              <a:rPr lang="en-US" altLang="ja-JP" sz="1400" dirty="0"/>
              <a:t>AI</a:t>
            </a:r>
            <a:r>
              <a:rPr lang="ja-JP" altLang="en-US" sz="1400" dirty="0"/>
              <a:t>モジュール開発</a:t>
            </a:r>
            <a:r>
              <a:rPr kumimoji="1" lang="ja-JP" altLang="en-US" sz="1400" dirty="0"/>
              <a:t>：</a:t>
            </a:r>
            <a:r>
              <a:rPr kumimoji="1" lang="en-US" altLang="ja-JP" sz="1400" dirty="0"/>
              <a:t>DS</a:t>
            </a:r>
            <a:r>
              <a:rPr kumimoji="1" lang="ja-JP" altLang="en-US" sz="1400" dirty="0"/>
              <a:t>部（</a:t>
            </a:r>
            <a:r>
              <a:rPr kumimoji="1" lang="en-US" altLang="ja-JP" sz="1400" dirty="0"/>
              <a:t>+</a:t>
            </a:r>
            <a:r>
              <a:rPr kumimoji="1" lang="ja-JP" altLang="en-US" sz="1400" dirty="0"/>
              <a:t>もの革）</a:t>
            </a:r>
            <a:endParaRPr kumimoji="1" lang="en-US" altLang="ja-JP" sz="1400" dirty="0"/>
          </a:p>
          <a:p>
            <a:r>
              <a:rPr lang="ja-JP" altLang="en-US" sz="1400" dirty="0"/>
              <a:t>　・モックアプリ開発（簡単な</a:t>
            </a:r>
            <a:r>
              <a:rPr lang="en-US" altLang="ja-JP" sz="1400" dirty="0"/>
              <a:t>UI</a:t>
            </a:r>
            <a:r>
              <a:rPr lang="ja-JP" altLang="en-US" sz="1400" dirty="0"/>
              <a:t>実装、</a:t>
            </a:r>
            <a:r>
              <a:rPr lang="en-US" altLang="ja-JP" sz="1400" dirty="0"/>
              <a:t>EXE</a:t>
            </a:r>
            <a:r>
              <a:rPr lang="ja-JP" altLang="en-US" sz="1400" dirty="0"/>
              <a:t>化など）</a:t>
            </a:r>
            <a:r>
              <a:rPr lang="en-US" altLang="ja-JP" sz="1400" dirty="0"/>
              <a:t>:DS</a:t>
            </a:r>
            <a:r>
              <a:rPr lang="ja-JP" altLang="en-US" sz="1400" dirty="0"/>
              <a:t>部</a:t>
            </a:r>
            <a:endParaRPr lang="en-US" altLang="ja-JP" sz="1400" dirty="0"/>
          </a:p>
          <a:p>
            <a:r>
              <a:rPr lang="ja-JP" altLang="en-US" sz="1400" dirty="0"/>
              <a:t>　・操作マニュアル作成、操作レクチャー：</a:t>
            </a:r>
            <a:r>
              <a:rPr lang="en-US" altLang="ja-JP" sz="1400" dirty="0"/>
              <a:t>DS</a:t>
            </a:r>
            <a:r>
              <a:rPr lang="ja-JP" altLang="en-US" sz="1400" dirty="0"/>
              <a:t>部</a:t>
            </a:r>
            <a:endParaRPr lang="en-US" altLang="ja-JP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9EE701-2FA6-9EEE-479D-8D3AA8687A20}"/>
              </a:ext>
            </a:extLst>
          </p:cNvPr>
          <p:cNvSpPr txBox="1"/>
          <p:nvPr/>
        </p:nvSpPr>
        <p:spPr>
          <a:xfrm>
            <a:off x="462449" y="1948464"/>
            <a:ext cx="4777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●目指す状態（</a:t>
            </a:r>
            <a:r>
              <a:rPr lang="en-US" altLang="ja-JP" sz="1400" b="1" dirty="0"/>
              <a:t>24</a:t>
            </a:r>
            <a:r>
              <a:rPr lang="ja-JP" altLang="en-US" sz="1400" b="1" dirty="0"/>
              <a:t>年度</a:t>
            </a:r>
            <a:r>
              <a:rPr lang="en-US" altLang="ja-JP" sz="1400" b="1" dirty="0"/>
              <a:t>10</a:t>
            </a:r>
            <a:r>
              <a:rPr lang="ja-JP" altLang="en-US" sz="1400" b="1" dirty="0"/>
              <a:t>月開始時点、</a:t>
            </a:r>
            <a:r>
              <a:rPr lang="ja-JP" altLang="en-US" sz="1400" b="1" dirty="0">
                <a:solidFill>
                  <a:srgbClr val="FF0000"/>
                </a:solidFill>
              </a:rPr>
              <a:t>赤字要確認</a:t>
            </a:r>
            <a:r>
              <a:rPr lang="ja-JP" altLang="en-US" sz="1400" b="1" dirty="0"/>
              <a:t>）</a:t>
            </a:r>
            <a:endParaRPr kumimoji="1" lang="en-US" altLang="ja-JP" sz="1400" b="1" dirty="0"/>
          </a:p>
        </p:txBody>
      </p:sp>
      <p:sp>
        <p:nvSpPr>
          <p:cNvPr id="10" name="矢印: 山形 9">
            <a:extLst>
              <a:ext uri="{FF2B5EF4-FFF2-40B4-BE49-F238E27FC236}">
                <a16:creationId xmlns:a16="http://schemas.microsoft.com/office/drawing/2014/main" id="{C5E0C418-0A90-2FD4-93D3-5AF064B178BC}"/>
              </a:ext>
            </a:extLst>
          </p:cNvPr>
          <p:cNvSpPr/>
          <p:nvPr/>
        </p:nvSpPr>
        <p:spPr>
          <a:xfrm>
            <a:off x="6096000" y="1268156"/>
            <a:ext cx="5491794" cy="465383"/>
          </a:xfrm>
          <a:prstGeom prst="chevr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➁本番アプリ開発</a:t>
            </a:r>
          </a:p>
        </p:txBody>
      </p:sp>
      <p:sp>
        <p:nvSpPr>
          <p:cNvPr id="20" name="テキスト プレースホルダー 1">
            <a:extLst>
              <a:ext uri="{FF2B5EF4-FFF2-40B4-BE49-F238E27FC236}">
                <a16:creationId xmlns:a16="http://schemas.microsoft.com/office/drawing/2014/main" id="{B4E7E30A-5D65-1EB4-EEBC-5C4191E59F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077" y="767396"/>
            <a:ext cx="11307323" cy="464349"/>
          </a:xfrm>
        </p:spPr>
        <p:txBody>
          <a:bodyPr/>
          <a:lstStyle/>
          <a:p>
            <a:r>
              <a:rPr lang="ja-JP" altLang="en-US" b="0" dirty="0"/>
              <a:t>➀トライ開発は</a:t>
            </a:r>
            <a:r>
              <a:rPr lang="en-US" altLang="ja-JP" b="0" dirty="0"/>
              <a:t>DS</a:t>
            </a:r>
            <a:r>
              <a:rPr lang="ja-JP" altLang="en-US" b="0" dirty="0"/>
              <a:t>部メインで実施、➁本番アプリ開発は、関係者含めて別途検討</a:t>
            </a:r>
            <a:endParaRPr kumimoji="1" lang="ja-JP" altLang="en-US" b="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0D03D7B3-B02E-AD72-8D49-2CA3FE398E89}"/>
              </a:ext>
            </a:extLst>
          </p:cNvPr>
          <p:cNvSpPr/>
          <p:nvPr/>
        </p:nvSpPr>
        <p:spPr>
          <a:xfrm>
            <a:off x="5647286" y="2340144"/>
            <a:ext cx="3286318" cy="1176470"/>
          </a:xfrm>
          <a:prstGeom prst="wedgeRectCallout">
            <a:avLst>
              <a:gd name="adj1" fmla="val -57296"/>
              <a:gd name="adj2" fmla="val 49673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案１：</a:t>
            </a:r>
            <a:r>
              <a:rPr kumimoji="1" lang="ja-JP" altLang="en-US" sz="1100" b="1" dirty="0">
                <a:solidFill>
                  <a:schemeClr val="tx1"/>
                </a:solidFill>
              </a:rPr>
              <a:t>ユーザーが都度実行を想定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endParaRPr lang="en-US" altLang="ja-JP" sz="1100" b="1" dirty="0">
              <a:solidFill>
                <a:srgbClr val="FF0000"/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案１：ユーザーが都度実行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ユーザーが都度実行し結果を確認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案２：アプリが常時実行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　常時アプリ側が起動し異常を知らせる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7CB7BBE-1B6C-B812-4642-541EB81F2C81}"/>
              </a:ext>
            </a:extLst>
          </p:cNvPr>
          <p:cNvSpPr/>
          <p:nvPr/>
        </p:nvSpPr>
        <p:spPr>
          <a:xfrm>
            <a:off x="5653453" y="3585094"/>
            <a:ext cx="3286318" cy="1438454"/>
          </a:xfrm>
          <a:prstGeom prst="wedgeRectCallout">
            <a:avLst>
              <a:gd name="adj1" fmla="val -55712"/>
              <a:gd name="adj2" fmla="val -1476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案１：簡易</a:t>
            </a:r>
            <a:r>
              <a:rPr lang="en-US" altLang="ja-JP" sz="1100" b="1" dirty="0">
                <a:solidFill>
                  <a:schemeClr val="tx1"/>
                </a:solidFill>
              </a:rPr>
              <a:t>WEB</a:t>
            </a:r>
            <a:r>
              <a:rPr lang="ja-JP" altLang="en-US" sz="1100" b="1" dirty="0">
                <a:solidFill>
                  <a:schemeClr val="tx1"/>
                </a:solidFill>
              </a:rPr>
              <a:t>アプリ（</a:t>
            </a:r>
            <a:r>
              <a:rPr lang="en-US" altLang="ja-JP" sz="1100" b="1" dirty="0">
                <a:solidFill>
                  <a:schemeClr val="tx1"/>
                </a:solidFill>
              </a:rPr>
              <a:t>EXE</a:t>
            </a:r>
            <a:r>
              <a:rPr lang="ja-JP" altLang="en-US" sz="1100" b="1" dirty="0">
                <a:solidFill>
                  <a:schemeClr val="tx1"/>
                </a:solidFill>
              </a:rPr>
              <a:t>アプリ）を想定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案１：</a:t>
            </a:r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EXE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アプリ　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Windows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搭載の個人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OAPC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上で動作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※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アップデート時にユーザーへ再配布が必要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案２：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クラウドアプリ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AWS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などクラウド上で動作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※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環境セットアップと維持で費用が発生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D837A8-31DE-CFCB-8F01-26B0B9FC1623}"/>
              </a:ext>
            </a:extLst>
          </p:cNvPr>
          <p:cNvSpPr/>
          <p:nvPr/>
        </p:nvSpPr>
        <p:spPr>
          <a:xfrm>
            <a:off x="9757004" y="363415"/>
            <a:ext cx="2199757" cy="809354"/>
          </a:xfrm>
          <a:prstGeom prst="wedgeRectCallout">
            <a:avLst>
              <a:gd name="adj1" fmla="val -41682"/>
              <a:gd name="adj2" fmla="val 73128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本番開発はトライの結果もとに、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別途関係者含めて検討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・ユ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―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スケース整理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・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開発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14918DF-784A-3FEA-9304-06C069D7283A}"/>
              </a:ext>
            </a:extLst>
          </p:cNvPr>
          <p:cNvCxnSpPr>
            <a:cxnSpLocks/>
          </p:cNvCxnSpPr>
          <p:nvPr/>
        </p:nvCxnSpPr>
        <p:spPr>
          <a:xfrm>
            <a:off x="5969783" y="1733539"/>
            <a:ext cx="6094657" cy="6066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B5ECB05-29AE-34E4-948B-D12B56C0AEF1}"/>
              </a:ext>
            </a:extLst>
          </p:cNvPr>
          <p:cNvSpPr txBox="1"/>
          <p:nvPr/>
        </p:nvSpPr>
        <p:spPr>
          <a:xfrm>
            <a:off x="9446482" y="2419559"/>
            <a:ext cx="22554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トライ開発完成イメージ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910F416-9B8C-833F-F28C-472491830664}"/>
              </a:ext>
            </a:extLst>
          </p:cNvPr>
          <p:cNvSpPr/>
          <p:nvPr/>
        </p:nvSpPr>
        <p:spPr>
          <a:xfrm>
            <a:off x="8980901" y="2340142"/>
            <a:ext cx="3083539" cy="268340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6C64D9-6A24-70E5-99CE-A668B636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61" y="3244883"/>
            <a:ext cx="2335441" cy="164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D9B6C3D-2374-6D63-5443-2AD9FFED361C}"/>
              </a:ext>
            </a:extLst>
          </p:cNvPr>
          <p:cNvSpPr txBox="1"/>
          <p:nvPr/>
        </p:nvSpPr>
        <p:spPr>
          <a:xfrm>
            <a:off x="9484340" y="2960739"/>
            <a:ext cx="217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ブラウザ上で操作できる</a:t>
            </a:r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E199B699-15A1-9438-A6DD-32C911DD154E}"/>
              </a:ext>
            </a:extLst>
          </p:cNvPr>
          <p:cNvSpPr/>
          <p:nvPr/>
        </p:nvSpPr>
        <p:spPr>
          <a:xfrm>
            <a:off x="4717688" y="1973740"/>
            <a:ext cx="1378312" cy="297923"/>
          </a:xfrm>
          <a:prstGeom prst="wedgeRectCallout">
            <a:avLst>
              <a:gd name="adj1" fmla="val -33828"/>
              <a:gd name="adj2" fmla="val 10582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・</a:t>
            </a:r>
            <a:r>
              <a:rPr lang="en-US" altLang="ja-JP" sz="1100" dirty="0">
                <a:solidFill>
                  <a:schemeClr val="tx1"/>
                </a:solidFill>
              </a:rPr>
              <a:t>T447</a:t>
            </a:r>
            <a:r>
              <a:rPr lang="ja-JP" altLang="en-US" sz="1100" dirty="0">
                <a:solidFill>
                  <a:schemeClr val="tx1"/>
                </a:solidFill>
              </a:rPr>
              <a:t>もある</a:t>
            </a:r>
            <a:r>
              <a:rPr lang="en-US" altLang="ja-JP" sz="1100" dirty="0">
                <a:solidFill>
                  <a:schemeClr val="tx1"/>
                </a:solidFill>
              </a:rPr>
              <a:t>??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EF8043-52C2-874F-DCC9-2309390AB0CC}"/>
              </a:ext>
            </a:extLst>
          </p:cNvPr>
          <p:cNvSpPr/>
          <p:nvPr/>
        </p:nvSpPr>
        <p:spPr>
          <a:xfrm>
            <a:off x="-1591136" y="25035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59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635D45F-D712-5AE3-5CF7-EB6243B69E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FF596F-0115-9047-EFBC-63CFDCC0AF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新体制図踏まえた</a:t>
            </a:r>
            <a:r>
              <a:rPr kumimoji="1" lang="ja-JP" altLang="en-US" dirty="0"/>
              <a:t>実施計画（案）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3FAB4C1-8B0B-846D-4B1E-C179AD87EBB6}"/>
              </a:ext>
            </a:extLst>
          </p:cNvPr>
          <p:cNvGraphicFramePr>
            <a:graphicFrameLocks noGrp="1"/>
          </p:cNvGraphicFramePr>
          <p:nvPr/>
        </p:nvGraphicFramePr>
        <p:xfrm>
          <a:off x="441600" y="786978"/>
          <a:ext cx="11339999" cy="5637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620">
                  <a:extLst>
                    <a:ext uri="{9D8B030D-6E8A-4147-A177-3AD203B41FA5}">
                      <a16:colId xmlns:a16="http://schemas.microsoft.com/office/drawing/2014/main" val="4089664612"/>
                    </a:ext>
                  </a:extLst>
                </a:gridCol>
                <a:gridCol w="1921449">
                  <a:extLst>
                    <a:ext uri="{9D8B030D-6E8A-4147-A177-3AD203B41FA5}">
                      <a16:colId xmlns:a16="http://schemas.microsoft.com/office/drawing/2014/main" val="1467933019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495393138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3390746136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712404907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3454505562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2192151556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3512593290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563025686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182828427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107804645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2673122406"/>
                    </a:ext>
                  </a:extLst>
                </a:gridCol>
              </a:tblGrid>
              <a:tr h="387176"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~6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2036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マイルストーン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60993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19191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工場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課題出し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07028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仕様検討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07093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AI</a:t>
                      </a:r>
                      <a:r>
                        <a:rPr kumimoji="1" lang="ja-JP" altLang="en-US" sz="1400" b="1" dirty="0"/>
                        <a:t>モジュール開発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967627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モックアプリ開発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47342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データ連携実装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253902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展開支援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494229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DX3</a:t>
                      </a:r>
                      <a:r>
                        <a:rPr kumimoji="1" lang="ja-JP" altLang="en-US" sz="1400" b="1" dirty="0"/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データ連携協力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15227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055057"/>
                  </a:ext>
                </a:extLst>
              </a:tr>
            </a:tbl>
          </a:graphicData>
        </a:graphic>
      </p:graphicFrame>
      <p:sp>
        <p:nvSpPr>
          <p:cNvPr id="5" name="矢印: 右 4">
            <a:extLst>
              <a:ext uri="{FF2B5EF4-FFF2-40B4-BE49-F238E27FC236}">
                <a16:creationId xmlns:a16="http://schemas.microsoft.com/office/drawing/2014/main" id="{18CB0D43-16F7-BA16-4E5E-0378D85F9197}"/>
              </a:ext>
            </a:extLst>
          </p:cNvPr>
          <p:cNvSpPr/>
          <p:nvPr/>
        </p:nvSpPr>
        <p:spPr>
          <a:xfrm>
            <a:off x="3257252" y="3575703"/>
            <a:ext cx="814821" cy="20141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D1A9CE-42CA-BA37-AB2C-E3127C90AE2F}"/>
              </a:ext>
            </a:extLst>
          </p:cNvPr>
          <p:cNvSpPr txBox="1"/>
          <p:nvPr/>
        </p:nvSpPr>
        <p:spPr>
          <a:xfrm>
            <a:off x="3171836" y="3385912"/>
            <a:ext cx="1000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プロトタイプ実装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14811C9-3095-7806-8518-874A61DFFE55}"/>
              </a:ext>
            </a:extLst>
          </p:cNvPr>
          <p:cNvSpPr/>
          <p:nvPr/>
        </p:nvSpPr>
        <p:spPr>
          <a:xfrm>
            <a:off x="5518335" y="3576655"/>
            <a:ext cx="1122333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96FACB-9A85-0046-4F02-956940C54F44}"/>
              </a:ext>
            </a:extLst>
          </p:cNvPr>
          <p:cNvSpPr txBox="1"/>
          <p:nvPr/>
        </p:nvSpPr>
        <p:spPr>
          <a:xfrm>
            <a:off x="5011517" y="3388778"/>
            <a:ext cx="18174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技術検証（特エネ改良、精度改善）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1A57763-3B5D-D44A-E2A9-26404C92CCA3}"/>
              </a:ext>
            </a:extLst>
          </p:cNvPr>
          <p:cNvSpPr/>
          <p:nvPr/>
        </p:nvSpPr>
        <p:spPr>
          <a:xfrm>
            <a:off x="3267302" y="4090056"/>
            <a:ext cx="828518" cy="2014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1EA8D4-8C4F-0276-3E1D-12646B41FA9D}"/>
              </a:ext>
            </a:extLst>
          </p:cNvPr>
          <p:cNvSpPr txBox="1"/>
          <p:nvPr/>
        </p:nvSpPr>
        <p:spPr>
          <a:xfrm>
            <a:off x="3181561" y="3904125"/>
            <a:ext cx="1000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プロトタイプ実装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7ABCC6-9CD4-599B-6C7E-8702D59CB861}"/>
              </a:ext>
            </a:extLst>
          </p:cNvPr>
          <p:cNvSpPr txBox="1"/>
          <p:nvPr/>
        </p:nvSpPr>
        <p:spPr>
          <a:xfrm>
            <a:off x="5881726" y="4443826"/>
            <a:ext cx="761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DB</a:t>
            </a:r>
            <a:r>
              <a:rPr lang="ja-JP" altLang="en-US" sz="800" b="1" dirty="0"/>
              <a:t>接続反映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23FAADA-C812-2978-2304-9633100FD6E0}"/>
              </a:ext>
            </a:extLst>
          </p:cNvPr>
          <p:cNvSpPr/>
          <p:nvPr/>
        </p:nvSpPr>
        <p:spPr>
          <a:xfrm>
            <a:off x="7562610" y="2515923"/>
            <a:ext cx="2517239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B814B6-28F4-FF31-B5C0-34C354FB1C5C}"/>
              </a:ext>
            </a:extLst>
          </p:cNvPr>
          <p:cNvSpPr txBox="1"/>
          <p:nvPr/>
        </p:nvSpPr>
        <p:spPr>
          <a:xfrm>
            <a:off x="7525393" y="2343984"/>
            <a:ext cx="15787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T403</a:t>
            </a:r>
            <a:r>
              <a:rPr lang="ja-JP" altLang="en-US" sz="800" b="1" dirty="0"/>
              <a:t>トライ開始（評価）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1B40385-59D7-F897-72CB-C9DC4EAC0823}"/>
              </a:ext>
            </a:extLst>
          </p:cNvPr>
          <p:cNvSpPr/>
          <p:nvPr/>
        </p:nvSpPr>
        <p:spPr>
          <a:xfrm>
            <a:off x="5869330" y="5093821"/>
            <a:ext cx="817174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9F70EFA-1D5B-7145-DDCF-51BABFD2DEB6}"/>
              </a:ext>
            </a:extLst>
          </p:cNvPr>
          <p:cNvSpPr txBox="1"/>
          <p:nvPr/>
        </p:nvSpPr>
        <p:spPr>
          <a:xfrm>
            <a:off x="5824083" y="4917940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マニュアル作成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81522ACF-C66F-3380-E396-595D01F091E5}"/>
              </a:ext>
            </a:extLst>
          </p:cNvPr>
          <p:cNvSpPr/>
          <p:nvPr/>
        </p:nvSpPr>
        <p:spPr>
          <a:xfrm>
            <a:off x="6755822" y="5092013"/>
            <a:ext cx="769996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C8CD80-288D-20D7-BAAD-8B6BA52EFBCB}"/>
              </a:ext>
            </a:extLst>
          </p:cNvPr>
          <p:cNvSpPr txBox="1"/>
          <p:nvPr/>
        </p:nvSpPr>
        <p:spPr>
          <a:xfrm>
            <a:off x="6731751" y="4931541"/>
            <a:ext cx="14176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操作レクチャー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FBAB49A3-50C0-450B-B6E1-1D05F7F32B49}"/>
              </a:ext>
            </a:extLst>
          </p:cNvPr>
          <p:cNvSpPr/>
          <p:nvPr/>
        </p:nvSpPr>
        <p:spPr>
          <a:xfrm>
            <a:off x="5007896" y="5630314"/>
            <a:ext cx="810698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75283D9-6AED-7B2E-22D5-C757FE42794D}"/>
              </a:ext>
            </a:extLst>
          </p:cNvPr>
          <p:cNvSpPr txBox="1"/>
          <p:nvPr/>
        </p:nvSpPr>
        <p:spPr>
          <a:xfrm>
            <a:off x="4924608" y="5460560"/>
            <a:ext cx="14743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DB</a:t>
            </a:r>
            <a:r>
              <a:rPr lang="ja-JP" altLang="en-US" sz="800" b="1" dirty="0"/>
              <a:t>接続方法レクチャー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751058E4-3CF9-7950-CA65-7DF8E3767240}"/>
              </a:ext>
            </a:extLst>
          </p:cNvPr>
          <p:cNvSpPr/>
          <p:nvPr/>
        </p:nvSpPr>
        <p:spPr>
          <a:xfrm>
            <a:off x="5013383" y="3014585"/>
            <a:ext cx="1645375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556D56A0-C9A3-B15E-420C-800BE913FC8B}"/>
              </a:ext>
            </a:extLst>
          </p:cNvPr>
          <p:cNvSpPr/>
          <p:nvPr/>
        </p:nvSpPr>
        <p:spPr>
          <a:xfrm>
            <a:off x="4993965" y="2520436"/>
            <a:ext cx="1629360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DB7614E-AF3F-50F8-CE0A-BE14D5630F36}"/>
              </a:ext>
            </a:extLst>
          </p:cNvPr>
          <p:cNvSpPr txBox="1"/>
          <p:nvPr/>
        </p:nvSpPr>
        <p:spPr>
          <a:xfrm>
            <a:off x="5026373" y="2354758"/>
            <a:ext cx="15787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技術検証用データ収集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5ACA1D-D01A-A701-54B2-5BC66C02A027}"/>
              </a:ext>
            </a:extLst>
          </p:cNvPr>
          <p:cNvSpPr txBox="1"/>
          <p:nvPr/>
        </p:nvSpPr>
        <p:spPr>
          <a:xfrm>
            <a:off x="5063270" y="2869036"/>
            <a:ext cx="15787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技術検証用データ収集協力</a:t>
            </a: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60AD6324-87AD-16F6-5F86-6330CAABA92F}"/>
              </a:ext>
            </a:extLst>
          </p:cNvPr>
          <p:cNvSpPr/>
          <p:nvPr/>
        </p:nvSpPr>
        <p:spPr>
          <a:xfrm>
            <a:off x="4131262" y="4090490"/>
            <a:ext cx="2527496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C0B8A1-4670-5F96-D197-F101C915CD0C}"/>
              </a:ext>
            </a:extLst>
          </p:cNvPr>
          <p:cNvSpPr txBox="1"/>
          <p:nvPr/>
        </p:nvSpPr>
        <p:spPr>
          <a:xfrm>
            <a:off x="4116008" y="3946835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UI</a:t>
            </a:r>
            <a:r>
              <a:rPr lang="ja-JP" altLang="en-US" sz="800" b="1" dirty="0"/>
              <a:t>修正、</a:t>
            </a:r>
            <a:r>
              <a:rPr lang="en-US" altLang="ja-JP" sz="800" b="1" dirty="0"/>
              <a:t>EXE</a:t>
            </a:r>
            <a:r>
              <a:rPr lang="ja-JP" altLang="en-US" sz="800" b="1" dirty="0"/>
              <a:t>化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47BCC7E7-EB2C-85BE-13B6-84A908400C9B}"/>
              </a:ext>
            </a:extLst>
          </p:cNvPr>
          <p:cNvSpPr/>
          <p:nvPr/>
        </p:nvSpPr>
        <p:spPr>
          <a:xfrm>
            <a:off x="7537244" y="3582386"/>
            <a:ext cx="2517239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CD0BED99-2F99-7C10-B56A-7036007798CF}"/>
              </a:ext>
            </a:extLst>
          </p:cNvPr>
          <p:cNvSpPr/>
          <p:nvPr/>
        </p:nvSpPr>
        <p:spPr>
          <a:xfrm>
            <a:off x="7548566" y="4109700"/>
            <a:ext cx="2519234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78F870-9C6E-C21D-03E1-7A53D538904B}"/>
              </a:ext>
            </a:extLst>
          </p:cNvPr>
          <p:cNvSpPr txBox="1"/>
          <p:nvPr/>
        </p:nvSpPr>
        <p:spPr>
          <a:xfrm>
            <a:off x="7640639" y="3415141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現場</a:t>
            </a:r>
            <a:r>
              <a:rPr lang="en-US" altLang="ja-JP" sz="800" b="1" dirty="0"/>
              <a:t>FB</a:t>
            </a:r>
            <a:r>
              <a:rPr lang="ja-JP" altLang="en-US" sz="800" b="1" dirty="0"/>
              <a:t>もとに修正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1735DC2-D83D-BE67-2851-8942C3C27163}"/>
              </a:ext>
            </a:extLst>
          </p:cNvPr>
          <p:cNvSpPr txBox="1"/>
          <p:nvPr/>
        </p:nvSpPr>
        <p:spPr>
          <a:xfrm>
            <a:off x="7654546" y="3937007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現場</a:t>
            </a:r>
            <a:r>
              <a:rPr lang="en-US" altLang="ja-JP" sz="800" b="1" dirty="0"/>
              <a:t>FB</a:t>
            </a:r>
            <a:r>
              <a:rPr lang="ja-JP" altLang="en-US" sz="800" b="1" dirty="0"/>
              <a:t>もとに修正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39A2A70-2E17-1D8F-E37A-2EFC66081106}"/>
              </a:ext>
            </a:extLst>
          </p:cNvPr>
          <p:cNvSpPr/>
          <p:nvPr/>
        </p:nvSpPr>
        <p:spPr>
          <a:xfrm>
            <a:off x="10117066" y="2262727"/>
            <a:ext cx="1641696" cy="4117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本番開発は別途関係者含めて検討</a:t>
            </a:r>
            <a:endParaRPr lang="en-US" altLang="ja-JP" sz="1400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C71E0E4-DA10-7349-84E7-C612FAF7D0FE}"/>
              </a:ext>
            </a:extLst>
          </p:cNvPr>
          <p:cNvSpPr txBox="1"/>
          <p:nvPr/>
        </p:nvSpPr>
        <p:spPr>
          <a:xfrm>
            <a:off x="6578083" y="1261331"/>
            <a:ext cx="1050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★</a:t>
            </a:r>
            <a:r>
              <a:rPr lang="en-US" altLang="ja-JP" sz="800" b="1" dirty="0">
                <a:solidFill>
                  <a:srgbClr val="FF0000"/>
                </a:solidFill>
              </a:rPr>
              <a:t>T403</a:t>
            </a:r>
            <a:r>
              <a:rPr lang="ja-JP" altLang="en-US" sz="800" b="1" dirty="0">
                <a:solidFill>
                  <a:srgbClr val="FF0000"/>
                </a:solidFill>
              </a:rPr>
              <a:t>現場トライ</a:t>
            </a:r>
            <a:endParaRPr lang="en-US" altLang="ja-JP" sz="800" b="1" dirty="0">
              <a:solidFill>
                <a:srgbClr val="FF0000"/>
              </a:solidFill>
            </a:endParaRPr>
          </a:p>
          <a:p>
            <a:r>
              <a:rPr lang="ja-JP" altLang="en-US" sz="800" b="1" dirty="0">
                <a:solidFill>
                  <a:srgbClr val="FF0000"/>
                </a:solidFill>
              </a:rPr>
              <a:t>導入開始</a:t>
            </a: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424F7763-A38D-DCF4-DE86-5B1241D31975}"/>
              </a:ext>
            </a:extLst>
          </p:cNvPr>
          <p:cNvSpPr/>
          <p:nvPr/>
        </p:nvSpPr>
        <p:spPr>
          <a:xfrm>
            <a:off x="6700931" y="2506947"/>
            <a:ext cx="778315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6A579A9-91AC-5591-3265-CE6B63751A6C}"/>
              </a:ext>
            </a:extLst>
          </p:cNvPr>
          <p:cNvSpPr txBox="1"/>
          <p:nvPr/>
        </p:nvSpPr>
        <p:spPr>
          <a:xfrm>
            <a:off x="6682567" y="2250382"/>
            <a:ext cx="1417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操作法取得</a:t>
            </a:r>
            <a:endParaRPr lang="en-US" altLang="ja-JP" sz="800" b="1" dirty="0"/>
          </a:p>
          <a:p>
            <a:r>
              <a:rPr lang="ja-JP" altLang="en-US" sz="800" b="1" dirty="0"/>
              <a:t>＆仮運用</a:t>
            </a: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9E56453-F23F-D3BF-A3DA-707D784E39A5}"/>
              </a:ext>
            </a:extLst>
          </p:cNvPr>
          <p:cNvSpPr/>
          <p:nvPr/>
        </p:nvSpPr>
        <p:spPr>
          <a:xfrm>
            <a:off x="5869330" y="4596674"/>
            <a:ext cx="817173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0D9F8B50-1B02-2518-98F9-7B8F4D9C2A85}"/>
              </a:ext>
            </a:extLst>
          </p:cNvPr>
          <p:cNvSpPr/>
          <p:nvPr/>
        </p:nvSpPr>
        <p:spPr>
          <a:xfrm>
            <a:off x="4131262" y="3575703"/>
            <a:ext cx="808633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6942A7-B53B-4834-22DF-519427C05800}"/>
              </a:ext>
            </a:extLst>
          </p:cNvPr>
          <p:cNvSpPr txBox="1"/>
          <p:nvPr/>
        </p:nvSpPr>
        <p:spPr>
          <a:xfrm>
            <a:off x="4082291" y="3288127"/>
            <a:ext cx="1129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リファクタリング</a:t>
            </a:r>
            <a:endParaRPr lang="en-US" altLang="ja-JP" sz="800" b="1" dirty="0"/>
          </a:p>
          <a:p>
            <a:r>
              <a:rPr lang="ja-JP" altLang="en-US" sz="800" b="1" dirty="0"/>
              <a:t>データ取得相談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FAA0304-E4A3-6866-58BE-7FFDD74A7F07}"/>
              </a:ext>
            </a:extLst>
          </p:cNvPr>
          <p:cNvSpPr txBox="1"/>
          <p:nvPr/>
        </p:nvSpPr>
        <p:spPr>
          <a:xfrm>
            <a:off x="10008241" y="1237668"/>
            <a:ext cx="1050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★本開発の検討開始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1444C8-2EB1-7529-E7FD-86B6A056192F}"/>
              </a:ext>
            </a:extLst>
          </p:cNvPr>
          <p:cNvSpPr/>
          <p:nvPr/>
        </p:nvSpPr>
        <p:spPr>
          <a:xfrm>
            <a:off x="4680794" y="6032180"/>
            <a:ext cx="1515555" cy="4824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DB</a:t>
            </a:r>
            <a:r>
              <a:rPr kumimoji="1" lang="ja-JP" altLang="en-US" sz="1000" dirty="0">
                <a:solidFill>
                  <a:schemeClr val="tx1"/>
                </a:solidFill>
              </a:rPr>
              <a:t>接続スケジュールは</a:t>
            </a:r>
            <a:r>
              <a:rPr kumimoji="1" lang="en-US" altLang="ja-JP" sz="1000" dirty="0">
                <a:solidFill>
                  <a:schemeClr val="tx1"/>
                </a:solidFill>
              </a:rPr>
              <a:t>DX3</a:t>
            </a:r>
            <a:r>
              <a:rPr kumimoji="1" lang="ja-JP" altLang="en-US" sz="1000" dirty="0">
                <a:solidFill>
                  <a:schemeClr val="tx1"/>
                </a:solidFill>
              </a:rPr>
              <a:t>部相談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FA0F610-579F-C06E-4116-B7557A981934}"/>
              </a:ext>
            </a:extLst>
          </p:cNvPr>
          <p:cNvSpPr/>
          <p:nvPr/>
        </p:nvSpPr>
        <p:spPr>
          <a:xfrm>
            <a:off x="4131494" y="4596674"/>
            <a:ext cx="828518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4DB0D00-0AFE-193E-68B3-01FC841429D2}"/>
              </a:ext>
            </a:extLst>
          </p:cNvPr>
          <p:cNvSpPr txBox="1"/>
          <p:nvPr/>
        </p:nvSpPr>
        <p:spPr>
          <a:xfrm>
            <a:off x="4087734" y="4462269"/>
            <a:ext cx="761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DX3</a:t>
            </a:r>
            <a:r>
              <a:rPr lang="ja-JP" altLang="en-US" sz="800" b="1" dirty="0"/>
              <a:t>部相談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1613F7F-643C-D79F-A35F-84429537FBA1}"/>
              </a:ext>
            </a:extLst>
          </p:cNvPr>
          <p:cNvSpPr/>
          <p:nvPr/>
        </p:nvSpPr>
        <p:spPr>
          <a:xfrm>
            <a:off x="-3495484" y="2289420"/>
            <a:ext cx="3408425" cy="1112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効果測定</a:t>
            </a:r>
            <a:endParaRPr lang="en-US" altLang="ja-JP" sz="1000" dirty="0"/>
          </a:p>
          <a:p>
            <a:r>
              <a:rPr kumimoji="1" lang="ja-JP" altLang="en-US" sz="1000" dirty="0"/>
              <a:t>・分析時間短縮</a:t>
            </a:r>
            <a:endParaRPr kumimoji="1" lang="en-US" altLang="ja-JP" sz="1000" dirty="0"/>
          </a:p>
          <a:p>
            <a:r>
              <a:rPr lang="ja-JP" altLang="en-US" sz="1000" dirty="0"/>
              <a:t>確認</a:t>
            </a:r>
            <a:endParaRPr kumimoji="1" lang="en-US" altLang="ja-JP" sz="1000" dirty="0"/>
          </a:p>
          <a:p>
            <a:r>
              <a:rPr lang="ja-JP" altLang="en-US" sz="1000" dirty="0"/>
              <a:t>・野口さんは効果もっとある。現場以外には嬉しい？</a:t>
            </a:r>
            <a:endParaRPr lang="en-US" altLang="ja-JP" sz="1000" dirty="0"/>
          </a:p>
          <a:p>
            <a:r>
              <a:rPr kumimoji="1" lang="ja-JP" altLang="en-US" sz="1000" dirty="0"/>
              <a:t>・野口さんの意図を確認（次回の在庫</a:t>
            </a:r>
            <a:r>
              <a:rPr kumimoji="1" lang="en-US" altLang="ja-JP" sz="1000" dirty="0"/>
              <a:t>WG</a:t>
            </a:r>
            <a:r>
              <a:rPr kumimoji="1" lang="ja-JP" altLang="en-US" sz="1000" dirty="0"/>
              <a:t>で確認）</a:t>
            </a:r>
            <a:endParaRPr kumimoji="1" lang="en-US" altLang="ja-JP" sz="10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0F673A4-9E00-2A7D-7889-199C234451EE}"/>
              </a:ext>
            </a:extLst>
          </p:cNvPr>
          <p:cNvSpPr/>
          <p:nvPr/>
        </p:nvSpPr>
        <p:spPr>
          <a:xfrm>
            <a:off x="-3495483" y="3736535"/>
            <a:ext cx="3408425" cy="3108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・簡単に検証できる。こだわらすぎない</a:t>
            </a:r>
            <a:endParaRPr kumimoji="1" lang="en-US" altLang="ja-JP" sz="1000" dirty="0"/>
          </a:p>
          <a:p>
            <a:r>
              <a:rPr lang="ja-JP" altLang="en-US" sz="1000" dirty="0"/>
              <a:t>　・１週間に何回か異常あってみたいなものから期間を設定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/>
              <a:t>トライ時の効果測定の方法</a:t>
            </a:r>
            <a:endParaRPr kumimoji="1" lang="en-US" altLang="ja-JP" sz="1000" dirty="0"/>
          </a:p>
          <a:p>
            <a:r>
              <a:rPr lang="ja-JP" altLang="en-US" sz="1000" dirty="0"/>
              <a:t>・過去シーンでテスト？★再検討する</a:t>
            </a:r>
            <a:endParaRPr lang="en-US" altLang="ja-JP" sz="1000" dirty="0"/>
          </a:p>
          <a:p>
            <a:r>
              <a:rPr kumimoji="1" lang="ja-JP" altLang="en-US" sz="1000" dirty="0"/>
              <a:t>・何を持って評価する、検証方法</a:t>
            </a:r>
            <a:endParaRPr kumimoji="1" lang="en-US" altLang="ja-JP" sz="1000" dirty="0"/>
          </a:p>
          <a:p>
            <a:r>
              <a:rPr lang="ja-JP" altLang="en-US" sz="1000" dirty="0"/>
              <a:t>　欠品は少ないので検証方法を考える必要がある</a:t>
            </a:r>
            <a:endParaRPr lang="en-US" altLang="ja-JP" sz="1000" dirty="0"/>
          </a:p>
          <a:p>
            <a:r>
              <a:rPr kumimoji="1" lang="ja-JP" altLang="en-US" sz="1000" dirty="0"/>
              <a:t>　集結はなんとかなる</a:t>
            </a:r>
            <a:endParaRPr kumimoji="1" lang="en-US" altLang="ja-JP" sz="1000" dirty="0"/>
          </a:p>
          <a:p>
            <a:r>
              <a:rPr kumimoji="1" lang="ja-JP" altLang="en-US" sz="1000" dirty="0"/>
              <a:t>・データの前提を整理した上でもの革に依頼</a:t>
            </a:r>
            <a:endParaRPr lang="en-US" altLang="ja-JP" sz="1000" dirty="0"/>
          </a:p>
          <a:p>
            <a:r>
              <a:rPr kumimoji="1" lang="ja-JP" altLang="en-US" sz="1000" dirty="0"/>
              <a:t>・データ連携は効果測定の後かも</a:t>
            </a:r>
            <a:endParaRPr kumimoji="1" lang="en-US" altLang="ja-JP" sz="1000" dirty="0"/>
          </a:p>
          <a:p>
            <a:r>
              <a:rPr lang="ja-JP" altLang="en-US" sz="1000" dirty="0"/>
              <a:t>　効果分かると</a:t>
            </a:r>
            <a:r>
              <a:rPr lang="en-US" altLang="ja-JP" sz="1000" dirty="0"/>
              <a:t>DX3</a:t>
            </a:r>
            <a:r>
              <a:rPr lang="ja-JP" altLang="en-US" sz="1000" dirty="0"/>
              <a:t>部も動きやすい</a:t>
            </a:r>
            <a:endParaRPr lang="en-US" altLang="ja-JP" sz="1000" dirty="0"/>
          </a:p>
          <a:p>
            <a:r>
              <a:rPr kumimoji="1" lang="ja-JP" altLang="en-US" sz="1000" dirty="0"/>
              <a:t>・トライの効果測定はなるはや⇒現場がトライ利用</a:t>
            </a:r>
            <a:endParaRPr kumimoji="1" lang="en-US" altLang="ja-JP" sz="1000" dirty="0"/>
          </a:p>
          <a:p>
            <a:r>
              <a:rPr lang="ja-JP" altLang="en-US" sz="1000" dirty="0"/>
              <a:t>　トライでは何を実証するか？要因分析の時間？</a:t>
            </a:r>
            <a:endParaRPr lang="en-US" altLang="ja-JP" sz="1000" dirty="0"/>
          </a:p>
          <a:p>
            <a:r>
              <a:rPr kumimoji="1" lang="ja-JP" altLang="en-US" sz="1000" dirty="0"/>
              <a:t>　内容によっては</a:t>
            </a:r>
            <a:r>
              <a:rPr kumimoji="1" lang="en-US" altLang="ja-JP" sz="1000" dirty="0"/>
              <a:t>DS</a:t>
            </a:r>
            <a:r>
              <a:rPr kumimoji="1" lang="ja-JP" altLang="en-US" sz="1000" dirty="0"/>
              <a:t>部だけで評価できるかも</a:t>
            </a:r>
            <a:endParaRPr kumimoji="1" lang="en-US" altLang="ja-JP" sz="1000" dirty="0"/>
          </a:p>
          <a:p>
            <a:r>
              <a:rPr kumimoji="1" lang="ja-JP" altLang="en-US" sz="1000" dirty="0"/>
              <a:t>・定量的な効果設定を考える</a:t>
            </a:r>
            <a:endParaRPr kumimoji="1" lang="en-US" altLang="ja-JP" sz="1000" dirty="0"/>
          </a:p>
          <a:p>
            <a:endParaRPr lang="en-US" altLang="ja-JP" sz="1000" dirty="0"/>
          </a:p>
          <a:p>
            <a:r>
              <a:rPr kumimoji="1" lang="ja-JP" altLang="en-US" sz="1000" dirty="0"/>
              <a:t>トライで何をするかを考える</a:t>
            </a:r>
            <a:endParaRPr kumimoji="1" lang="en-US" altLang="ja-JP" sz="1000" dirty="0"/>
          </a:p>
        </p:txBody>
      </p:sp>
      <p:sp>
        <p:nvSpPr>
          <p:cNvPr id="30" name="AutoShape 2">
            <a:extLst>
              <a:ext uri="{FF2B5EF4-FFF2-40B4-BE49-F238E27FC236}">
                <a16:creationId xmlns:a16="http://schemas.microsoft.com/office/drawing/2014/main" id="{04FAB609-8D5D-34ED-3FA0-CB4E4166B1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944054"/>
            <a:ext cx="2637346" cy="263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9BC9F7F2-C706-81F3-ED26-D644E6B3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2316" y="6946440"/>
            <a:ext cx="5911657" cy="3072111"/>
          </a:xfrm>
          <a:prstGeom prst="rect">
            <a:avLst/>
          </a:prstGeom>
        </p:spPr>
      </p:pic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BC42EEC6-0025-70F2-BA06-3DD4DCF37496}"/>
              </a:ext>
            </a:extLst>
          </p:cNvPr>
          <p:cNvSpPr/>
          <p:nvPr/>
        </p:nvSpPr>
        <p:spPr>
          <a:xfrm>
            <a:off x="3269647" y="1734287"/>
            <a:ext cx="3606480" cy="45354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トライ用アプリ開発</a:t>
            </a:r>
            <a:endParaRPr kumimoji="1" lang="ja-JP" altLang="en-US" dirty="0"/>
          </a:p>
        </p:txBody>
      </p:sp>
      <p:sp>
        <p:nvSpPr>
          <p:cNvPr id="41" name="矢印: 山形 40">
            <a:extLst>
              <a:ext uri="{FF2B5EF4-FFF2-40B4-BE49-F238E27FC236}">
                <a16:creationId xmlns:a16="http://schemas.microsoft.com/office/drawing/2014/main" id="{FAA18F5B-EBA8-9977-C30F-7C913DBA091F}"/>
              </a:ext>
            </a:extLst>
          </p:cNvPr>
          <p:cNvSpPr/>
          <p:nvPr/>
        </p:nvSpPr>
        <p:spPr>
          <a:xfrm>
            <a:off x="6755822" y="1730964"/>
            <a:ext cx="3284342" cy="44701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トライ用アプリ運用</a:t>
            </a:r>
          </a:p>
        </p:txBody>
      </p:sp>
    </p:spTree>
    <p:extLst>
      <p:ext uri="{BB962C8B-B14F-4D97-AF65-F5344CB8AC3E}">
        <p14:creationId xmlns:p14="http://schemas.microsoft.com/office/powerpoint/2010/main" val="256083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042FF9-7EB7-F49F-FD77-1EED0B9F4A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○</a:t>
            </a:r>
            <a:r>
              <a:rPr kumimoji="1" lang="ja-JP" altLang="en-US" dirty="0"/>
              <a:t>効果の確認方法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41ABFD-C324-8544-8090-A214DE07D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ja-JP" altLang="en-US" dirty="0"/>
              <a:t>効果の確認について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AFC2231-7303-E3FF-65F1-73B9DDADBBA7}"/>
              </a:ext>
            </a:extLst>
          </p:cNvPr>
          <p:cNvGraphicFramePr>
            <a:graphicFrameLocks noGrp="1"/>
          </p:cNvGraphicFramePr>
          <p:nvPr/>
        </p:nvGraphicFramePr>
        <p:xfrm>
          <a:off x="765358" y="1134570"/>
          <a:ext cx="10919114" cy="292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344">
                  <a:extLst>
                    <a:ext uri="{9D8B030D-6E8A-4147-A177-3AD203B41FA5}">
                      <a16:colId xmlns:a16="http://schemas.microsoft.com/office/drawing/2014/main" val="2606982498"/>
                    </a:ext>
                  </a:extLst>
                </a:gridCol>
                <a:gridCol w="540696">
                  <a:extLst>
                    <a:ext uri="{9D8B030D-6E8A-4147-A177-3AD203B41FA5}">
                      <a16:colId xmlns:a16="http://schemas.microsoft.com/office/drawing/2014/main" val="2303495664"/>
                    </a:ext>
                  </a:extLst>
                </a:gridCol>
                <a:gridCol w="3586485">
                  <a:extLst>
                    <a:ext uri="{9D8B030D-6E8A-4147-A177-3AD203B41FA5}">
                      <a16:colId xmlns:a16="http://schemas.microsoft.com/office/drawing/2014/main" val="3051722816"/>
                    </a:ext>
                  </a:extLst>
                </a:gridCol>
                <a:gridCol w="587374">
                  <a:extLst>
                    <a:ext uri="{9D8B030D-6E8A-4147-A177-3AD203B41FA5}">
                      <a16:colId xmlns:a16="http://schemas.microsoft.com/office/drawing/2014/main" val="1232564368"/>
                    </a:ext>
                  </a:extLst>
                </a:gridCol>
                <a:gridCol w="4282215">
                  <a:extLst>
                    <a:ext uri="{9D8B030D-6E8A-4147-A177-3AD203B41FA5}">
                      <a16:colId xmlns:a16="http://schemas.microsoft.com/office/drawing/2014/main" val="3136949991"/>
                    </a:ext>
                  </a:extLst>
                </a:gridCol>
              </a:tblGrid>
              <a:tr h="392116">
                <a:tc>
                  <a:txBody>
                    <a:bodyPr/>
                    <a:lstStyle/>
                    <a:p>
                      <a:endParaRPr kumimoji="1" lang="ja-JP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➀調査時間の評価（どれだけ工数削減できる？）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➁信頼性の評価（結果の確からしさ）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1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検証アプローチ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実現有無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実現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有無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A. </a:t>
                      </a:r>
                      <a:r>
                        <a:rPr kumimoji="1" lang="ja-JP" altLang="en-US" sz="1200" b="1" dirty="0"/>
                        <a:t>過去データを活用</a:t>
                      </a:r>
                      <a:endParaRPr kumimoji="1" lang="en-US" altLang="ja-JP" sz="1200" b="1" dirty="0"/>
                    </a:p>
                    <a:p>
                      <a:r>
                        <a:rPr kumimoji="1" lang="ja-JP" altLang="en-US" sz="1200" dirty="0"/>
                        <a:t>・現場の方へのデータ依頼が必要ない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  <a:endParaRPr kumimoji="1" lang="en-US" altLang="ja-JP" sz="12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：過去の経験ベースで設定できる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：アプリ利用時間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　　　（</a:t>
                      </a:r>
                      <a:r>
                        <a:rPr kumimoji="1" lang="en-US" altLang="ja-JP" sz="1200" dirty="0"/>
                        <a:t>DB</a:t>
                      </a:r>
                      <a:r>
                        <a:rPr kumimoji="1" lang="ja-JP" altLang="en-US" sz="1200" dirty="0"/>
                        <a:t>からのデータ収集時間もある）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rgbClr val="FFC000"/>
                          </a:solidFill>
                        </a:rPr>
                        <a:t>▲</a:t>
                      </a:r>
                      <a:endParaRPr kumimoji="1" lang="en-US" altLang="ja-JP" sz="1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：現状↓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・過多や集欠の場合は、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　要因調査の結果をそもそも記録していない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・欠品は、要因調査の結果があるが、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　年</a:t>
                      </a:r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回しか発生していない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・元</a:t>
                      </a:r>
                      <a:r>
                        <a:rPr lang="ja-JP" altLang="en-US" sz="1200" dirty="0"/>
                        <a:t>データ保持期間は</a:t>
                      </a:r>
                      <a:r>
                        <a:rPr lang="en-US" altLang="ja-JP" sz="1200" dirty="0"/>
                        <a:t>1</a:t>
                      </a:r>
                      <a:r>
                        <a:rPr lang="ja-JP" altLang="en-US" sz="1200" dirty="0"/>
                        <a:t>年間（</a:t>
                      </a:r>
                      <a:r>
                        <a:rPr lang="en-US" altLang="ja-JP" sz="1200" dirty="0"/>
                        <a:t>by DX3</a:t>
                      </a:r>
                      <a:r>
                        <a:rPr lang="ja-JP" altLang="en-US" sz="1200" dirty="0"/>
                        <a:t>部）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：アプリの結果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9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B. </a:t>
                      </a:r>
                      <a:r>
                        <a:rPr kumimoji="1" lang="ja-JP" altLang="en-US" sz="1200" b="1" dirty="0"/>
                        <a:t>検証用データを作成</a:t>
                      </a:r>
                      <a:endParaRPr kumimoji="1" lang="en-US" altLang="ja-JP" sz="1200" b="1" dirty="0"/>
                    </a:p>
                    <a:p>
                      <a:r>
                        <a:rPr kumimoji="1" lang="ja-JP" altLang="en-US" sz="1200" b="0" dirty="0"/>
                        <a:t>・現場の方にデータ依頼をする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：依頼すれば、正確に計測してもらえる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：アプリ利用時間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（</a:t>
                      </a:r>
                      <a:r>
                        <a:rPr kumimoji="1" lang="en-US" altLang="ja-JP" sz="1200" dirty="0"/>
                        <a:t>DB</a:t>
                      </a:r>
                      <a:r>
                        <a:rPr kumimoji="1" lang="ja-JP" altLang="en-US" sz="1200" dirty="0"/>
                        <a:t>からのデータ収集時間もある）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：依頼すれば、記録してもらえる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：アプリの結果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10757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62660FA-FE98-8DFA-323D-FBBC118A0255}"/>
              </a:ext>
            </a:extLst>
          </p:cNvPr>
          <p:cNvSpPr/>
          <p:nvPr/>
        </p:nvSpPr>
        <p:spPr>
          <a:xfrm>
            <a:off x="765358" y="4423700"/>
            <a:ext cx="5297074" cy="17789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進め方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・欠品データを利用して、最低限の機能確認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※</a:t>
            </a:r>
            <a:r>
              <a:rPr lang="ja-JP" altLang="en-US" dirty="0">
                <a:solidFill>
                  <a:schemeClr val="tx1"/>
                </a:solidFill>
              </a:rPr>
              <a:t>もしデータが無ければ、</a:t>
            </a:r>
            <a:r>
              <a:rPr lang="en-US" altLang="ja-JP" dirty="0">
                <a:solidFill>
                  <a:schemeClr val="tx1"/>
                </a:solidFill>
              </a:rPr>
              <a:t>B.</a:t>
            </a:r>
            <a:r>
              <a:rPr lang="ja-JP" altLang="en-US" dirty="0">
                <a:solidFill>
                  <a:schemeClr val="tx1"/>
                </a:solidFill>
              </a:rPr>
              <a:t>検証データを作る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82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126DF2-027B-B15F-C30D-B4BA4C8A5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900" b="0" dirty="0"/>
              <a:t>●背景</a:t>
            </a:r>
            <a:endParaRPr kumimoji="1" lang="en-US" altLang="ja-JP" sz="1900" b="0" dirty="0"/>
          </a:p>
          <a:p>
            <a:r>
              <a:rPr lang="ja-JP" altLang="en-US" sz="1900" b="0" dirty="0"/>
              <a:t>　整備室</a:t>
            </a:r>
            <a:r>
              <a:rPr lang="en-US" altLang="ja-JP" sz="1900" b="0" dirty="0"/>
              <a:t>/</a:t>
            </a:r>
            <a:r>
              <a:rPr lang="ja-JP" altLang="en-US" sz="1900" b="0" dirty="0"/>
              <a:t>もの革とともに</a:t>
            </a:r>
            <a:r>
              <a:rPr lang="en-US" altLang="ja-JP" sz="1900" b="0" dirty="0"/>
              <a:t>AI</a:t>
            </a:r>
            <a:r>
              <a:rPr lang="ja-JP" altLang="en-US" sz="1900" b="0" dirty="0"/>
              <a:t>分析アプリを開発中</a:t>
            </a:r>
            <a:endParaRPr kumimoji="1" lang="en-US" altLang="ja-JP" sz="1900" b="0" dirty="0"/>
          </a:p>
          <a:p>
            <a:r>
              <a:rPr lang="ja-JP" altLang="en-US" sz="1900" b="0" dirty="0"/>
              <a:t>　今後の開発に向け、正解データを用いた技術検証を行いたい</a:t>
            </a:r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r>
              <a:rPr kumimoji="1" lang="ja-JP" altLang="en-US" sz="1900" b="0" dirty="0"/>
              <a:t>●検証方法（案）</a:t>
            </a:r>
            <a:endParaRPr kumimoji="1" lang="en-US" altLang="ja-JP" sz="1900" b="0" dirty="0"/>
          </a:p>
          <a:p>
            <a:r>
              <a:rPr lang="ja-JP" altLang="en-US" sz="1900" b="0" dirty="0"/>
              <a:t>　➀整備室に原因調査のリストを記録頂く</a:t>
            </a:r>
            <a:endParaRPr kumimoji="1" lang="en-US" altLang="ja-JP" sz="1900" b="0" dirty="0"/>
          </a:p>
          <a:p>
            <a:r>
              <a:rPr lang="ja-JP" altLang="en-US" sz="1900" b="0" dirty="0"/>
              <a:t>　➁</a:t>
            </a:r>
            <a:r>
              <a:rPr lang="en-US" altLang="ja-JP" sz="1900" b="0" dirty="0"/>
              <a:t>DS</a:t>
            </a:r>
            <a:r>
              <a:rPr lang="ja-JP" altLang="en-US" sz="1900" b="0" dirty="0"/>
              <a:t>部がリストの結果を正として</a:t>
            </a:r>
            <a:r>
              <a:rPr lang="en-US" altLang="ja-JP" sz="1900" b="0" dirty="0"/>
              <a:t>AI</a:t>
            </a:r>
            <a:r>
              <a:rPr lang="ja-JP" altLang="en-US" sz="1900" b="0" dirty="0"/>
              <a:t>分析結果を評価</a:t>
            </a:r>
            <a:endParaRPr lang="en-US" altLang="ja-JP" sz="1900" b="0" dirty="0"/>
          </a:p>
          <a:p>
            <a:r>
              <a:rPr lang="ja-JP" altLang="en-US" sz="1900" b="0" dirty="0"/>
              <a:t>　➂上の結果を基に精度検証＆アルゴ改善を進める</a:t>
            </a:r>
            <a:endParaRPr lang="en-US" altLang="ja-JP" sz="1900" b="0" dirty="0"/>
          </a:p>
          <a:p>
            <a:endParaRPr lang="en-US" altLang="ja-JP" sz="1900" b="0" dirty="0"/>
          </a:p>
          <a:p>
            <a:r>
              <a:rPr kumimoji="1" lang="ja-JP" altLang="en-US" sz="1900" b="0" dirty="0"/>
              <a:t>●整備室へのご協力のお願い</a:t>
            </a:r>
            <a:endParaRPr kumimoji="1" lang="en-US" altLang="ja-JP" sz="1900" b="0" dirty="0"/>
          </a:p>
          <a:p>
            <a:r>
              <a:rPr lang="ja-JP" altLang="en-US" sz="1900" b="0" dirty="0"/>
              <a:t>　別紙の原因調査のリストの記録</a:t>
            </a:r>
            <a:endParaRPr kumimoji="1" lang="ja-JP" altLang="en-US" sz="19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7B5CD3-42B2-9279-D092-1E6AB89CFB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sz="2000" b="1" dirty="0"/>
              <a:t>開発サイクルで必要なデータ取得のお願い</a:t>
            </a:r>
            <a:endParaRPr kumimoji="1" lang="ja-JP" altLang="en-US" sz="2000" b="1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1F21C-0C88-5EE5-F2D8-DBBAE49348D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1ECD74-DA5C-5F98-22CB-A7327170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60" y="1768718"/>
            <a:ext cx="4278876" cy="2379949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1A4539D-D003-BFDC-1F04-F7F4875758CA}"/>
              </a:ext>
            </a:extLst>
          </p:cNvPr>
          <p:cNvSpPr/>
          <p:nvPr/>
        </p:nvSpPr>
        <p:spPr>
          <a:xfrm>
            <a:off x="5150173" y="3258045"/>
            <a:ext cx="1891653" cy="919658"/>
          </a:xfrm>
          <a:prstGeom prst="wedgeRoundRectCallout">
            <a:avLst>
              <a:gd name="adj1" fmla="val -69651"/>
              <a:gd name="adj2" fmla="val -13877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課題：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AI</a:t>
            </a:r>
            <a:r>
              <a:rPr lang="ja-JP" altLang="en-US" sz="1600" dirty="0">
                <a:solidFill>
                  <a:schemeClr val="tx1"/>
                </a:solidFill>
              </a:rPr>
              <a:t>分析結果が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正しいか不明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5E52A22-7F62-AA7E-03D7-6CF4C77D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654" y="1357861"/>
            <a:ext cx="3921421" cy="4859832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E4B916C-7FAC-DDB7-FBDE-3E172ADB1BD7}"/>
              </a:ext>
            </a:extLst>
          </p:cNvPr>
          <p:cNvSpPr/>
          <p:nvPr/>
        </p:nvSpPr>
        <p:spPr>
          <a:xfrm>
            <a:off x="7851303" y="3007889"/>
            <a:ext cx="3585521" cy="1604636"/>
          </a:xfrm>
          <a:prstGeom prst="wedgeRoundRectCallout">
            <a:avLst>
              <a:gd name="adj1" fmla="val 44730"/>
              <a:gd name="adj2" fmla="val -79294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記入項目：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➀欠品</a:t>
            </a:r>
            <a:r>
              <a:rPr kumimoji="1" lang="en-US" altLang="ja-JP" sz="1600" dirty="0">
                <a:solidFill>
                  <a:schemeClr val="tx1"/>
                </a:solidFill>
              </a:rPr>
              <a:t>or</a:t>
            </a:r>
            <a:r>
              <a:rPr kumimoji="1" lang="ja-JP" altLang="en-US" sz="1600" dirty="0">
                <a:solidFill>
                  <a:schemeClr val="tx1"/>
                </a:solidFill>
              </a:rPr>
              <a:t>集欠などの異常の発生日時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➁異常の原因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FA40F7-23E5-BFF0-0CF5-DC49FF3B7460}"/>
              </a:ext>
            </a:extLst>
          </p:cNvPr>
          <p:cNvSpPr txBox="1"/>
          <p:nvPr/>
        </p:nvSpPr>
        <p:spPr>
          <a:xfrm>
            <a:off x="7429106" y="846086"/>
            <a:ext cx="455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●原因調査リスト</a:t>
            </a:r>
            <a:r>
              <a:rPr lang="ja-JP" altLang="en-US" sz="1400" dirty="0"/>
              <a:t>（お願いするデータ取得内容）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36B84B-CF23-730F-D975-70E6908C2063}"/>
              </a:ext>
            </a:extLst>
          </p:cNvPr>
          <p:cNvSpPr txBox="1"/>
          <p:nvPr/>
        </p:nvSpPr>
        <p:spPr>
          <a:xfrm>
            <a:off x="4549347" y="1980328"/>
            <a:ext cx="13875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←開発中のアプリ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B04B74-BB2A-E7D7-D260-443778B7A022}"/>
              </a:ext>
            </a:extLst>
          </p:cNvPr>
          <p:cNvSpPr/>
          <p:nvPr/>
        </p:nvSpPr>
        <p:spPr>
          <a:xfrm>
            <a:off x="6445111" y="96434"/>
            <a:ext cx="2851960" cy="528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現在狙っている要因粒度</a:t>
            </a:r>
          </a:p>
        </p:txBody>
      </p:sp>
    </p:spTree>
    <p:extLst>
      <p:ext uri="{BB962C8B-B14F-4D97-AF65-F5344CB8AC3E}">
        <p14:creationId xmlns:p14="http://schemas.microsoft.com/office/powerpoint/2010/main" val="16130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0D07E1-A143-4472-BE56-C395DDC253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/>
              <a:t>展示会・学会・対外調査</a:t>
            </a:r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8555D0-5763-C9BB-6E69-A0E2CAE04B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9BC9F7C-4EF5-44EE-9022-A3B2C6BA68C9}"/>
              </a:ext>
            </a:extLst>
          </p:cNvPr>
          <p:cNvGraphicFramePr>
            <a:graphicFrameLocks noGrp="1"/>
          </p:cNvGraphicFramePr>
          <p:nvPr/>
        </p:nvGraphicFramePr>
        <p:xfrm>
          <a:off x="443078" y="857289"/>
          <a:ext cx="11307322" cy="229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686">
                  <a:extLst>
                    <a:ext uri="{9D8B030D-6E8A-4147-A177-3AD203B41FA5}">
                      <a16:colId xmlns:a16="http://schemas.microsoft.com/office/drawing/2014/main" val="2489688947"/>
                    </a:ext>
                  </a:extLst>
                </a:gridCol>
                <a:gridCol w="1857396">
                  <a:extLst>
                    <a:ext uri="{9D8B030D-6E8A-4147-A177-3AD203B41FA5}">
                      <a16:colId xmlns:a16="http://schemas.microsoft.com/office/drawing/2014/main" val="2651920592"/>
                    </a:ext>
                  </a:extLst>
                </a:gridCol>
                <a:gridCol w="2945752">
                  <a:extLst>
                    <a:ext uri="{9D8B030D-6E8A-4147-A177-3AD203B41FA5}">
                      <a16:colId xmlns:a16="http://schemas.microsoft.com/office/drawing/2014/main" val="548472985"/>
                    </a:ext>
                  </a:extLst>
                </a:gridCol>
                <a:gridCol w="2469488">
                  <a:extLst>
                    <a:ext uri="{9D8B030D-6E8A-4147-A177-3AD203B41FA5}">
                      <a16:colId xmlns:a16="http://schemas.microsoft.com/office/drawing/2014/main" val="2967841114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カンファレンス、論文名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開催日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リンク先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メモ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588338"/>
                  </a:ext>
                </a:extLst>
              </a:tr>
              <a:tr h="644374">
                <a:tc>
                  <a:txBody>
                    <a:bodyPr/>
                    <a:lstStyle/>
                    <a:p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機械学習回帰における</a:t>
                      </a:r>
                      <a:r>
                        <a:rPr kumimoji="1"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Shapley</a:t>
                      </a:r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値の理論説明と事例紹介（</a:t>
                      </a:r>
                      <a:r>
                        <a:rPr kumimoji="1"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DEIM2022 </a:t>
                      </a:r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チュートリアル </a:t>
                      </a:r>
                      <a:r>
                        <a:rPr kumimoji="1"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 </a:t>
                      </a:r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hlinkClick r:id="rId2"/>
                        </a:rPr>
                        <a:t>機械学習回帰における</a:t>
                      </a:r>
                      <a:r>
                        <a:rPr lang="en-US" altLang="ja-JP" sz="1200" dirty="0">
                          <a:hlinkClick r:id="rId2"/>
                        </a:rPr>
                        <a:t>Shapley</a:t>
                      </a:r>
                      <a:r>
                        <a:rPr lang="ja-JP" altLang="en-US" sz="1200" dirty="0">
                          <a:hlinkClick r:id="rId2"/>
                        </a:rPr>
                        <a:t>値の理論説明と事例紹介（</a:t>
                      </a:r>
                      <a:r>
                        <a:rPr lang="en-US" altLang="ja-JP" sz="1200" dirty="0">
                          <a:hlinkClick r:id="rId2"/>
                        </a:rPr>
                        <a:t>DEIM2022 </a:t>
                      </a:r>
                      <a:r>
                        <a:rPr lang="ja-JP" altLang="en-US" sz="1200" dirty="0">
                          <a:hlinkClick r:id="rId2"/>
                        </a:rPr>
                        <a:t>チュートリアル </a:t>
                      </a:r>
                      <a:r>
                        <a:rPr lang="en-US" altLang="ja-JP" sz="1200" dirty="0">
                          <a:hlinkClick r:id="rId2"/>
                        </a:rPr>
                        <a:t>T2 </a:t>
                      </a:r>
                      <a:r>
                        <a:rPr lang="ja-JP" altLang="en-US" sz="1200" dirty="0">
                          <a:hlinkClick r:id="rId2"/>
                        </a:rPr>
                        <a:t>） </a:t>
                      </a:r>
                      <a:r>
                        <a:rPr lang="en-US" altLang="ja-JP" sz="1200" dirty="0">
                          <a:hlinkClick r:id="rId2"/>
                        </a:rPr>
                        <a:t>(youtube.com)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散布図で示せなかった相関関係を</a:t>
                      </a:r>
                      <a:r>
                        <a:rPr kumimoji="1" lang="en-US" altLang="ja-JP" sz="1200" dirty="0"/>
                        <a:t>SHAP</a:t>
                      </a:r>
                      <a:r>
                        <a:rPr kumimoji="1" lang="ja-JP" altLang="en-US" sz="1200" dirty="0"/>
                        <a:t>値を使うことで示せた</a:t>
                      </a: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692709"/>
                  </a:ext>
                </a:extLst>
              </a:tr>
              <a:tr h="655482"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ETC2.0</a:t>
                      </a:r>
                      <a:r>
                        <a:rPr lang="ja-JP" altLang="en-US" sz="1200" dirty="0"/>
                        <a:t>プローブ情報を活用した渋滞要因分析システムの開発に関する研究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hlinkClick r:id="rId3"/>
                        </a:rPr>
                        <a:t>20200923-7.pdf (mlit.go.jp)</a:t>
                      </a:r>
                      <a:endParaRPr lang="en-US" altLang="ja-JP" sz="1200" dirty="0"/>
                    </a:p>
                    <a:p>
                      <a:r>
                        <a:rPr lang="en-US" altLang="ja-JP" sz="1200" dirty="0">
                          <a:hlinkClick r:id="rId4"/>
                        </a:rPr>
                        <a:t>20210921-02.pdf (mlit.go.jp)</a:t>
                      </a:r>
                      <a:endParaRPr lang="en-US" altLang="ja-JP" sz="1200" dirty="0"/>
                    </a:p>
                    <a:p>
                      <a:r>
                        <a:rPr lang="en-US" altLang="ja-JP" sz="1200" dirty="0">
                          <a:hlinkClick r:id="rId5"/>
                        </a:rPr>
                        <a:t>20221017-02.pdf (mlit.go.jp)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渋滞と在庫は似てる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88419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E463417D-6AF3-7F80-E147-B9F67E4D0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9436" y="1760321"/>
            <a:ext cx="2137850" cy="6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4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5D001B-9B92-898F-624B-33BED9DB02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b="0" dirty="0"/>
              <a:t>実際の画面にて紹介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E8E6A-A38D-2976-AD81-999AFAD108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アプリの開発状況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8D234-9916-AEBE-E501-0E650B365A4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5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EEE90-BFE9-0978-4233-AB938736EE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t" anchorCtr="0"/>
          <a:lstStyle/>
          <a:p>
            <a:r>
              <a:rPr lang="ja-JP" b="0" dirty="0">
                <a:latin typeface="メイリオ"/>
                <a:ea typeface="メイリオ"/>
              </a:rPr>
              <a:t>第1弾：</a:t>
            </a:r>
            <a:r>
              <a:rPr lang="ja-JP" altLang="en-US" b="0" dirty="0">
                <a:latin typeface="メイリオ"/>
                <a:ea typeface="メイリオ"/>
              </a:rPr>
              <a:t>在庫変動要因分析システム（協力ゲーム理論の限界貢献度、</a:t>
            </a:r>
            <a:r>
              <a:rPr lang="en-US" altLang="ja-JP" b="0" dirty="0">
                <a:latin typeface="メイリオ"/>
                <a:ea typeface="メイリオ"/>
              </a:rPr>
              <a:t>SHAP</a:t>
            </a:r>
            <a:r>
              <a:rPr lang="ja-JP" altLang="en-US" b="0" dirty="0">
                <a:latin typeface="メイリオ"/>
                <a:ea typeface="メイリオ"/>
              </a:rPr>
              <a:t>値ベースの手法）</a:t>
            </a:r>
            <a:endParaRPr 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38D58B7-BD74-DF11-8C37-346EEC1245C0}"/>
              </a:ext>
            </a:extLst>
          </p:cNvPr>
          <p:cNvGraphicFramePr>
            <a:graphicFrameLocks noGrp="1"/>
          </p:cNvGraphicFramePr>
          <p:nvPr/>
        </p:nvGraphicFramePr>
        <p:xfrm>
          <a:off x="444548" y="851773"/>
          <a:ext cx="5562822" cy="3850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831">
                  <a:extLst>
                    <a:ext uri="{9D8B030D-6E8A-4147-A177-3AD203B41FA5}">
                      <a16:colId xmlns:a16="http://schemas.microsoft.com/office/drawing/2014/main" val="529618743"/>
                    </a:ext>
                  </a:extLst>
                </a:gridCol>
                <a:gridCol w="3630991">
                  <a:extLst>
                    <a:ext uri="{9D8B030D-6E8A-4147-A177-3AD203B41FA5}">
                      <a16:colId xmlns:a16="http://schemas.microsoft.com/office/drawing/2014/main" val="2659211075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/>
                        <a:t>提供対象</a:t>
                      </a:r>
                      <a:endParaRPr kumimoji="1" lang="ja-JP" altLang="en-US" sz="14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/>
                        <a:t>T403 </a:t>
                      </a:r>
                      <a:r>
                        <a:rPr lang="ja-JP" altLang="en-US" sz="1400" dirty="0"/>
                        <a:t>鈴木職長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48672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/>
                        <a:t>提供予定時期</a:t>
                      </a:r>
                      <a:endParaRPr kumimoji="1" lang="ja-JP" altLang="en-US" sz="14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/>
                        <a:t>24/</a:t>
                      </a:r>
                      <a:r>
                        <a:rPr lang="en-US" altLang="ja-JP" sz="1400" dirty="0"/>
                        <a:t>10</a:t>
                      </a:r>
                      <a:r>
                        <a:rPr lang="ja-JP" altLang="en-US" sz="1400" dirty="0"/>
                        <a:t>月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53745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/>
                        <a:t>機能概要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ja-JP" altLang="en-US" sz="1400" dirty="0"/>
                        <a:t>ある品番のある時刻の在庫数に対して、各要因がどの程度寄与していたかを定量化</a:t>
                      </a:r>
                      <a:endParaRPr lang="en-US" altLang="ja-JP" sz="1400" dirty="0"/>
                    </a:p>
                    <a:p>
                      <a:pPr marL="0" indent="0" algn="l">
                        <a:buNone/>
                      </a:pPr>
                      <a:endParaRPr lang="en-US" altLang="ja-JP" sz="1400" dirty="0"/>
                    </a:p>
                    <a:p>
                      <a:pPr marL="0" indent="0" algn="l">
                        <a:buNone/>
                      </a:pPr>
                      <a:r>
                        <a:rPr lang="ja-JP" altLang="en-US" sz="1400" dirty="0"/>
                        <a:t>定量化した結果を棒グラフなどで強調表示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82186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開発技術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ja-JP" altLang="en-US" sz="1400" dirty="0"/>
                        <a:t>➀特徴量エンジニアリング</a:t>
                      </a:r>
                      <a:endParaRPr lang="en-US" altLang="ja-JP" sz="1400" dirty="0"/>
                    </a:p>
                    <a:p>
                      <a:pPr marL="0" lvl="0" indent="0" algn="l">
                        <a:buNone/>
                      </a:pPr>
                      <a:r>
                        <a:rPr lang="ja-JP" altLang="en-US" sz="1400" dirty="0"/>
                        <a:t>➁ランダムフォレスト</a:t>
                      </a:r>
                      <a:r>
                        <a:rPr lang="en-US" altLang="ja-JP" sz="1400" dirty="0"/>
                        <a:t>+SHAP</a:t>
                      </a:r>
                      <a:r>
                        <a:rPr lang="ja-JP" altLang="en-US" sz="1400" dirty="0"/>
                        <a:t>値計算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864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入力</a:t>
                      </a:r>
                      <a:r>
                        <a:rPr lang="ja-JP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データ</a:t>
                      </a:r>
                      <a:r>
                        <a:rPr lang="ja-JP" altLang="en-US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要件</a:t>
                      </a:r>
                      <a:endParaRPr kumimoji="1" lang="ja-JP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dirty="0"/>
                        <a:t>利用データ参照</a:t>
                      </a:r>
                      <a:endParaRPr lang="en-US" altLang="ja-JP" sz="1400" dirty="0"/>
                    </a:p>
                    <a:p>
                      <a:pPr lvl="0" algn="l">
                        <a:buNone/>
                      </a:pPr>
                      <a:r>
                        <a:rPr lang="ja-JP" altLang="en-US" sz="1400" dirty="0"/>
                        <a:t>(2024.</a:t>
                      </a:r>
                      <a:r>
                        <a:rPr lang="en-US" altLang="ja-JP" sz="1400" dirty="0"/>
                        <a:t>7</a:t>
                      </a:r>
                      <a:r>
                        <a:rPr lang="ja-JP" altLang="en-US" sz="1400" dirty="0"/>
                        <a:t>月現在の形式)</a:t>
                      </a:r>
                      <a:endParaRPr lang="en-US" altLang="ja-JP" sz="1400" dirty="0"/>
                    </a:p>
                    <a:p>
                      <a:pPr lvl="0" algn="l">
                        <a:buNone/>
                      </a:pPr>
                      <a:r>
                        <a:rPr lang="ja-JP" altLang="en-US" sz="1400" dirty="0"/>
                        <a:t>※形式が変わると対応要</a:t>
                      </a:r>
                      <a:endParaRPr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735604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実装環境要件</a:t>
                      </a:r>
                      <a:endParaRPr kumimoji="1" lang="ja-JP" altLang="en-US" sz="1400" b="0" i="0" u="none" strike="noStrike" noProof="0">
                        <a:solidFill>
                          <a:srgbClr val="333333"/>
                        </a:solidFill>
                        <a:latin typeface="Segoe UI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dirty="0"/>
                        <a:t>EXE</a:t>
                      </a:r>
                      <a:r>
                        <a:rPr lang="ja-JP" altLang="en-US" sz="1400" dirty="0"/>
                        <a:t>アプリで実装しローカル環境でオンデマンドに使用（Windowsのみ）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8072"/>
                  </a:ext>
                </a:extLst>
              </a:tr>
              <a:tr h="373754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/>
                        <a:t>制限事項</a:t>
                      </a:r>
                      <a:endParaRPr kumimoji="1" lang="ja-JP" altLang="en-US" sz="14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/>
                        <a:t>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486091"/>
                  </a:ext>
                </a:extLst>
              </a:tr>
            </a:tbl>
          </a:graphicData>
        </a:graphic>
      </p:graphicFrame>
      <p:sp>
        <p:nvSpPr>
          <p:cNvPr id="8" name="矢印: 下 7">
            <a:extLst>
              <a:ext uri="{FF2B5EF4-FFF2-40B4-BE49-F238E27FC236}">
                <a16:creationId xmlns:a16="http://schemas.microsoft.com/office/drawing/2014/main" id="{351F12F1-4DD6-6C36-3356-293408A21BE1}"/>
              </a:ext>
            </a:extLst>
          </p:cNvPr>
          <p:cNvSpPr/>
          <p:nvPr/>
        </p:nvSpPr>
        <p:spPr>
          <a:xfrm>
            <a:off x="8882617" y="2286259"/>
            <a:ext cx="877890" cy="375633"/>
          </a:xfrm>
          <a:prstGeom prst="downArrow">
            <a:avLst>
              <a:gd name="adj1" fmla="val 50000"/>
              <a:gd name="adj2" fmla="val 446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E6DE3D-46C5-3333-F072-A79EAD91B762}"/>
              </a:ext>
            </a:extLst>
          </p:cNvPr>
          <p:cNvSpPr txBox="1"/>
          <p:nvPr/>
        </p:nvSpPr>
        <p:spPr>
          <a:xfrm>
            <a:off x="6184632" y="819881"/>
            <a:ext cx="43959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 dirty="0"/>
              <a:t>日々溜まるデータ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D37871-F5FF-F7D4-F103-2F7B141ADD79}"/>
              </a:ext>
            </a:extLst>
          </p:cNvPr>
          <p:cNvSpPr txBox="1"/>
          <p:nvPr/>
        </p:nvSpPr>
        <p:spPr>
          <a:xfrm>
            <a:off x="7775491" y="2866935"/>
            <a:ext cx="31003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cs typeface="Segoe UI"/>
              </a:rPr>
              <a:t>要因別寄与度（</a:t>
            </a:r>
            <a:r>
              <a:rPr lang="en-US" altLang="ja-JP" sz="1400" dirty="0">
                <a:cs typeface="Segoe UI"/>
              </a:rPr>
              <a:t>SHAP</a:t>
            </a:r>
            <a:r>
              <a:rPr lang="ja-JP" altLang="en-US" sz="1400" dirty="0">
                <a:cs typeface="Segoe UI"/>
              </a:rPr>
              <a:t>値）を算出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514068-4A9F-6938-6472-C4F4A1B77A67}"/>
              </a:ext>
            </a:extLst>
          </p:cNvPr>
          <p:cNvSpPr txBox="1"/>
          <p:nvPr/>
        </p:nvSpPr>
        <p:spPr>
          <a:xfrm>
            <a:off x="443813" y="5399058"/>
            <a:ext cx="55642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cs typeface="Segoe UI"/>
              </a:rPr>
              <a:t>在庫変動の要因分析の材料とする</a:t>
            </a:r>
          </a:p>
          <a:p>
            <a:r>
              <a:rPr lang="ja-JP" altLang="en-US" dirty="0">
                <a:cs typeface="Segoe UI"/>
              </a:rPr>
              <a:t>使用頻度・使用感などヒヤリングで効果測定？</a:t>
            </a: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AD8080D2-74FF-C077-A2CC-A1268C76D6D6}"/>
              </a:ext>
            </a:extLst>
          </p:cNvPr>
          <p:cNvSpPr/>
          <p:nvPr/>
        </p:nvSpPr>
        <p:spPr>
          <a:xfrm>
            <a:off x="6586097" y="1335539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1D1BF828-4CB3-5640-4640-4CF62DFBF828}"/>
              </a:ext>
            </a:extLst>
          </p:cNvPr>
          <p:cNvSpPr/>
          <p:nvPr/>
        </p:nvSpPr>
        <p:spPr>
          <a:xfrm>
            <a:off x="7411205" y="1335539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磁気ディスク 16">
            <a:extLst>
              <a:ext uri="{FF2B5EF4-FFF2-40B4-BE49-F238E27FC236}">
                <a16:creationId xmlns:a16="http://schemas.microsoft.com/office/drawing/2014/main" id="{B8F818A9-9635-390E-1D5C-355B68A6853E}"/>
              </a:ext>
            </a:extLst>
          </p:cNvPr>
          <p:cNvSpPr/>
          <p:nvPr/>
        </p:nvSpPr>
        <p:spPr>
          <a:xfrm>
            <a:off x="8457450" y="1349264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0C8AC4C2-E5B3-A736-8E5C-A2EE19785925}"/>
              </a:ext>
            </a:extLst>
          </p:cNvPr>
          <p:cNvSpPr/>
          <p:nvPr/>
        </p:nvSpPr>
        <p:spPr>
          <a:xfrm>
            <a:off x="9550417" y="1343354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5E41978F-A2F5-E78A-31F8-85C962F1B9D8}"/>
              </a:ext>
            </a:extLst>
          </p:cNvPr>
          <p:cNvSpPr/>
          <p:nvPr/>
        </p:nvSpPr>
        <p:spPr>
          <a:xfrm>
            <a:off x="10521857" y="1347051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磁気ディスク 19">
            <a:extLst>
              <a:ext uri="{FF2B5EF4-FFF2-40B4-BE49-F238E27FC236}">
                <a16:creationId xmlns:a16="http://schemas.microsoft.com/office/drawing/2014/main" id="{F61750FB-0050-F9BF-9BBF-102B5716BAC3}"/>
              </a:ext>
            </a:extLst>
          </p:cNvPr>
          <p:cNvSpPr/>
          <p:nvPr/>
        </p:nvSpPr>
        <p:spPr>
          <a:xfrm>
            <a:off x="11493297" y="1343353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CC88EA-AF23-4729-2741-B1A374B3D371}"/>
              </a:ext>
            </a:extLst>
          </p:cNvPr>
          <p:cNvSpPr txBox="1"/>
          <p:nvPr/>
        </p:nvSpPr>
        <p:spPr>
          <a:xfrm>
            <a:off x="6586097" y="1726532"/>
            <a:ext cx="677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LINKS</a:t>
            </a:r>
            <a:endParaRPr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416C4F-8960-CFF6-70E5-53714EC2CFB7}"/>
              </a:ext>
            </a:extLst>
          </p:cNvPr>
          <p:cNvSpPr txBox="1"/>
          <p:nvPr/>
        </p:nvSpPr>
        <p:spPr>
          <a:xfrm>
            <a:off x="7385868" y="1728182"/>
            <a:ext cx="677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Active</a:t>
            </a:r>
            <a:endParaRPr lang="ja-JP" altLang="en-US" sz="1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6253F5E-97C3-F74A-5078-EE5EF78D1EDB}"/>
              </a:ext>
            </a:extLst>
          </p:cNvPr>
          <p:cNvSpPr txBox="1"/>
          <p:nvPr/>
        </p:nvSpPr>
        <p:spPr>
          <a:xfrm>
            <a:off x="8133439" y="1726532"/>
            <a:ext cx="1207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自動ラック</a:t>
            </a:r>
            <a:r>
              <a:rPr lang="en-US" altLang="ja-JP" sz="1200" dirty="0"/>
              <a:t>QR</a:t>
            </a:r>
            <a:endParaRPr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4AB1623-DA83-F895-5365-53E493520089}"/>
              </a:ext>
            </a:extLst>
          </p:cNvPr>
          <p:cNvSpPr txBox="1"/>
          <p:nvPr/>
        </p:nvSpPr>
        <p:spPr>
          <a:xfrm>
            <a:off x="9321562" y="1733112"/>
            <a:ext cx="1259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IT</a:t>
            </a:r>
            <a:r>
              <a:rPr lang="ja-JP" altLang="en-US" sz="1200" dirty="0"/>
              <a:t>生産管理版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D8AAC3-150A-2A1D-B0E5-89C19D4BB71D}"/>
              </a:ext>
            </a:extLst>
          </p:cNvPr>
          <p:cNvSpPr txBox="1"/>
          <p:nvPr/>
        </p:nvSpPr>
        <p:spPr>
          <a:xfrm>
            <a:off x="10437265" y="1733025"/>
            <a:ext cx="877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ろじれこ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CE5B80-B95F-326A-1B4A-0EF244AAA026}"/>
              </a:ext>
            </a:extLst>
          </p:cNvPr>
          <p:cNvSpPr txBox="1"/>
          <p:nvPr/>
        </p:nvSpPr>
        <p:spPr>
          <a:xfrm>
            <a:off x="11529491" y="1743430"/>
            <a:ext cx="6181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○○</a:t>
            </a:r>
          </a:p>
        </p:txBody>
      </p:sp>
      <p:graphicFrame>
        <p:nvGraphicFramePr>
          <p:cNvPr id="28" name="グラフ 27">
            <a:extLst>
              <a:ext uri="{FF2B5EF4-FFF2-40B4-BE49-F238E27FC236}">
                <a16:creationId xmlns:a16="http://schemas.microsoft.com/office/drawing/2014/main" id="{3703EB8B-4CBE-10E4-8FAA-BB6668FEFB91}"/>
              </a:ext>
            </a:extLst>
          </p:cNvPr>
          <p:cNvGraphicFramePr/>
          <p:nvPr/>
        </p:nvGraphicFramePr>
        <p:xfrm>
          <a:off x="9017369" y="4101867"/>
          <a:ext cx="2907482" cy="180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9BC2365-BCCE-CF4B-B583-7EA8647DF414}"/>
              </a:ext>
            </a:extLst>
          </p:cNvPr>
          <p:cNvSpPr txBox="1"/>
          <p:nvPr/>
        </p:nvSpPr>
        <p:spPr>
          <a:xfrm>
            <a:off x="6205200" y="3271068"/>
            <a:ext cx="281216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YakuHanJPs"/>
              </a:rPr>
              <a:t>要因</a:t>
            </a:r>
            <a:endParaRPr lang="en-US" altLang="ja-JP" sz="1000" b="0" i="0" dirty="0">
              <a:effectLst/>
              <a:latin typeface="YakuHanJPs"/>
            </a:endParaRPr>
          </a:p>
          <a:p>
            <a:endParaRPr lang="en-US" altLang="ja-JP" sz="1000" dirty="0">
              <a:latin typeface="YakuHanJPs"/>
            </a:endParaRPr>
          </a:p>
          <a:p>
            <a:r>
              <a:rPr lang="ja-JP" altLang="en-US" sz="1000" b="0" i="0" dirty="0">
                <a:effectLst/>
                <a:latin typeface="YakuHanJPs"/>
              </a:rPr>
              <a:t>①発注かんばん数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②計画組立生産台数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③組立生産稼働率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④自動ラック充足率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⑤部品置き場の入庫ダミー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定期便がなく、入庫がある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⑥部品置き場の滞留ダミー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4</a:t>
            </a:r>
            <a:r>
              <a:rPr lang="ja-JP" altLang="en-US" sz="1000" b="0" i="0" dirty="0">
                <a:effectLst/>
                <a:latin typeface="YakuHanJPs"/>
              </a:rPr>
              <a:t>時間前に定期便があり、入庫がない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※</a:t>
            </a:r>
            <a:r>
              <a:rPr lang="ja-JP" altLang="en-US" sz="1000" b="0" i="0" dirty="0">
                <a:effectLst/>
                <a:latin typeface="YakuHanJPs"/>
              </a:rPr>
              <a:t>仕入先便が</a:t>
            </a:r>
            <a:r>
              <a:rPr lang="en-US" altLang="ja-JP" sz="1000" b="0" i="0" dirty="0">
                <a:effectLst/>
                <a:latin typeface="YakuHanJPs"/>
              </a:rPr>
              <a:t>1</a:t>
            </a:r>
            <a:r>
              <a:rPr lang="ja-JP" altLang="en-US" sz="1000" b="0" i="0" dirty="0">
                <a:effectLst/>
                <a:latin typeface="YakuHanJPs"/>
              </a:rPr>
              <a:t>便とかだと正常なケースあり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⑦定期便の納入ダミー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4</a:t>
            </a:r>
            <a:r>
              <a:rPr lang="ja-JP" altLang="en-US" sz="1000" b="0" i="0" dirty="0">
                <a:effectLst/>
                <a:latin typeface="YakuHanJPs"/>
              </a:rPr>
              <a:t>時間前定期便があり、入庫がない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※</a:t>
            </a:r>
            <a:r>
              <a:rPr lang="ja-JP" altLang="en-US" sz="1000" b="0" i="0" dirty="0">
                <a:effectLst/>
                <a:latin typeface="YakuHanJPs"/>
              </a:rPr>
              <a:t>上と同じ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⑧定期便出発の予実差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⑨仕入先到着の予実差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⑩納入フレ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027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A4FF0F5-65C1-4513-8274-5F52E29024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技術調査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要件整理・定義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機能開発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機能設計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実装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認識機能連携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結合テスト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運用テスト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運用課題対応　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再テスト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実証実験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不具合対応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ドキュメント整備　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172B4D"/>
                </a:solidFill>
                <a:effectLst/>
                <a:latin typeface="Noto Sans CJK JP"/>
              </a:rPr>
              <a:t>CI/CD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整備　　　　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A9A9EB-01F6-4966-9662-074BB429DB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3D3884-6323-4566-87AE-D871E574E0C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23267"/>
              </p:ext>
            </p:extLst>
          </p:nvPr>
        </p:nvGraphicFramePr>
        <p:xfrm>
          <a:off x="800304" y="4687368"/>
          <a:ext cx="10591391" cy="15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課題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取り組み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❶技術検証＆改良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要因分析結果の信頼性を評価する、アルゴリズムを改良する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kumimoji="1" lang="en-US" altLang="ja-JP" sz="1600" dirty="0"/>
                        <a:t>UI</a:t>
                      </a:r>
                      <a:r>
                        <a:rPr kumimoji="1" lang="ja-JP" altLang="en-US" sz="16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ユースケースに合わせて</a:t>
                      </a:r>
                      <a:r>
                        <a:rPr kumimoji="1" lang="en-US" altLang="ja-JP" sz="1600" dirty="0"/>
                        <a:t>UI</a:t>
                      </a:r>
                      <a:r>
                        <a:rPr kumimoji="1" lang="ja-JP" altLang="en-US" sz="1600" dirty="0"/>
                        <a:t>修正する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❸データ連携実装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DB</a:t>
                      </a:r>
                      <a:r>
                        <a:rPr kumimoji="1" lang="ja-JP" altLang="en-US" sz="1600" dirty="0"/>
                        <a:t>からデータを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DCE59B26-7613-228E-10FD-A08F38B1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11" y="1092473"/>
            <a:ext cx="5717097" cy="33222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BF67596-A9E8-259E-BC4A-DC9C6040D136}"/>
              </a:ext>
            </a:extLst>
          </p:cNvPr>
          <p:cNvCxnSpPr>
            <a:cxnSpLocks/>
          </p:cNvCxnSpPr>
          <p:nvPr/>
        </p:nvCxnSpPr>
        <p:spPr>
          <a:xfrm flipH="1">
            <a:off x="8038331" y="2522892"/>
            <a:ext cx="1114425" cy="230696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D0F437-CAA4-18F8-CE5A-88B735640C50}"/>
              </a:ext>
            </a:extLst>
          </p:cNvPr>
          <p:cNvSpPr txBox="1"/>
          <p:nvPr/>
        </p:nvSpPr>
        <p:spPr>
          <a:xfrm>
            <a:off x="9232716" y="2353615"/>
            <a:ext cx="2471956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❶</a:t>
            </a:r>
            <a:r>
              <a:rPr lang="en-US" altLang="ja-JP" sz="1600" dirty="0"/>
              <a:t>AI</a:t>
            </a:r>
            <a:r>
              <a:rPr lang="ja-JP" altLang="en-US" sz="1600" dirty="0"/>
              <a:t>分析結果が正しいか</a:t>
            </a:r>
            <a:endParaRPr lang="en-US" altLang="ja-JP" sz="1600" dirty="0"/>
          </a:p>
          <a:p>
            <a:r>
              <a:rPr lang="ja-JP" altLang="en-US" sz="1600" dirty="0"/>
              <a:t>不明</a:t>
            </a:r>
            <a:endParaRPr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8C9D40-24D0-AF14-A3FF-A71995109B27}"/>
              </a:ext>
            </a:extLst>
          </p:cNvPr>
          <p:cNvSpPr txBox="1"/>
          <p:nvPr/>
        </p:nvSpPr>
        <p:spPr>
          <a:xfrm>
            <a:off x="508036" y="3577139"/>
            <a:ext cx="2471956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❸データを手動で集める</a:t>
            </a:r>
            <a:endParaRPr lang="en-US" altLang="ja-JP" sz="1600" dirty="0"/>
          </a:p>
          <a:p>
            <a:r>
              <a:rPr lang="ja-JP" altLang="en-US" sz="1600" dirty="0"/>
              <a:t>必要がある</a:t>
            </a:r>
            <a:endParaRPr lang="en-US" altLang="ja-JP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03EAA6F-D508-C99F-E1B3-5E9C5473FAC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744014" y="3270035"/>
            <a:ext cx="1372497" cy="307104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98FE60-2203-9E0B-AC32-D5F54A16A29E}"/>
              </a:ext>
            </a:extLst>
          </p:cNvPr>
          <p:cNvCxnSpPr>
            <a:cxnSpLocks/>
          </p:cNvCxnSpPr>
          <p:nvPr/>
        </p:nvCxnSpPr>
        <p:spPr>
          <a:xfrm flipH="1" flipV="1">
            <a:off x="7831123" y="3695350"/>
            <a:ext cx="1321633" cy="31254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18CEEE-6E8F-0704-3FCE-89CA541B6A6A}"/>
              </a:ext>
            </a:extLst>
          </p:cNvPr>
          <p:cNvSpPr txBox="1"/>
          <p:nvPr/>
        </p:nvSpPr>
        <p:spPr>
          <a:xfrm>
            <a:off x="9152756" y="3869526"/>
            <a:ext cx="2471956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❷簡易</a:t>
            </a:r>
            <a:r>
              <a:rPr lang="en-US" altLang="ja-JP" sz="1600" dirty="0"/>
              <a:t>UI</a:t>
            </a:r>
            <a:r>
              <a:rPr lang="ja-JP" altLang="en-US" sz="1600" dirty="0"/>
              <a:t>のまま</a:t>
            </a:r>
            <a:endParaRPr lang="en-US" altLang="ja-JP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5A5E13-C191-8C24-78E2-080D83895CCF}"/>
              </a:ext>
            </a:extLst>
          </p:cNvPr>
          <p:cNvSpPr/>
          <p:nvPr/>
        </p:nvSpPr>
        <p:spPr>
          <a:xfrm>
            <a:off x="7730822" y="923196"/>
            <a:ext cx="1421934" cy="33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アプリ画面</a:t>
            </a:r>
          </a:p>
        </p:txBody>
      </p:sp>
    </p:spTree>
    <p:extLst>
      <p:ext uri="{BB962C8B-B14F-4D97-AF65-F5344CB8AC3E}">
        <p14:creationId xmlns:p14="http://schemas.microsoft.com/office/powerpoint/2010/main" val="324579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スケジュール（案）：今年度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6215"/>
              </p:ext>
            </p:extLst>
          </p:nvPr>
        </p:nvGraphicFramePr>
        <p:xfrm>
          <a:off x="390039" y="754160"/>
          <a:ext cx="11407032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マイルストーン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❶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技術検証＆改良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整備課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❷</a:t>
                      </a:r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UI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改修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整備課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❸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データ連携実装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DX3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244341" y="2207765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ホームベース 6"/>
          <p:cNvSpPr/>
          <p:nvPr/>
        </p:nvSpPr>
        <p:spPr>
          <a:xfrm>
            <a:off x="4268338" y="5643504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5185128" y="6160408"/>
            <a:ext cx="877163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3267799" y="6171708"/>
            <a:ext cx="906462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3304033" y="2504083"/>
            <a:ext cx="870228" cy="105821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ホームベース 10"/>
          <p:cNvSpPr/>
          <p:nvPr/>
        </p:nvSpPr>
        <p:spPr>
          <a:xfrm>
            <a:off x="4244341" y="5031619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ホームベース 11"/>
          <p:cNvSpPr/>
          <p:nvPr/>
        </p:nvSpPr>
        <p:spPr>
          <a:xfrm>
            <a:off x="4244341" y="4497751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ホームベース 13"/>
          <p:cNvSpPr/>
          <p:nvPr/>
        </p:nvSpPr>
        <p:spPr>
          <a:xfrm>
            <a:off x="6550223" y="387930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4232105" y="3855335"/>
            <a:ext cx="88246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ホームベース 17"/>
          <p:cNvSpPr/>
          <p:nvPr/>
        </p:nvSpPr>
        <p:spPr>
          <a:xfrm>
            <a:off x="5162086" y="3374164"/>
            <a:ext cx="91704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74261" y="5399685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操作レクチャー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172689" y="5929462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DB</a:t>
            </a:r>
            <a:r>
              <a:rPr lang="ja-JP" altLang="en-US" sz="1000" dirty="0"/>
              <a:t>連携実装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179856" y="595478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データ連携相談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362883" y="478375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改修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278757" y="4263390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要望出し（全社目線）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243876" y="3645012"/>
            <a:ext cx="18453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要望出し（ユーザー目線）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83745" y="3673906"/>
            <a:ext cx="2101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追加</a:t>
            </a:r>
            <a:r>
              <a:rPr lang="en-US" altLang="ja-JP" sz="1000" dirty="0"/>
              <a:t>UI</a:t>
            </a:r>
            <a:r>
              <a:rPr lang="ja-JP" altLang="en-US" sz="1000" dirty="0"/>
              <a:t>要望出し（ユーザー目線）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132163" y="1987485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現場データ収集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207674" y="3111940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アルゴ改良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265354" y="2862834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現場データ</a:t>
            </a:r>
            <a:endParaRPr lang="en-US" altLang="ja-JP" sz="1000" dirty="0"/>
          </a:p>
          <a:p>
            <a:r>
              <a:rPr lang="ja-JP" altLang="en-US" sz="1000" dirty="0"/>
              <a:t>収集依頼</a:t>
            </a:r>
          </a:p>
        </p:txBody>
      </p:sp>
      <p:sp>
        <p:nvSpPr>
          <p:cNvPr id="44" name="ホームベース 43"/>
          <p:cNvSpPr/>
          <p:nvPr/>
        </p:nvSpPr>
        <p:spPr>
          <a:xfrm>
            <a:off x="6549745" y="504291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548170" y="4824588"/>
            <a:ext cx="12186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FB</a:t>
            </a:r>
            <a:r>
              <a:rPr lang="ja-JP" altLang="en-US" sz="1000" dirty="0"/>
              <a:t>などもとに修正</a:t>
            </a:r>
          </a:p>
        </p:txBody>
      </p:sp>
      <p:sp>
        <p:nvSpPr>
          <p:cNvPr id="46" name="ホームベース 45"/>
          <p:cNvSpPr/>
          <p:nvPr/>
        </p:nvSpPr>
        <p:spPr>
          <a:xfrm>
            <a:off x="6549268" y="2225251"/>
            <a:ext cx="3343951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7244238" y="2001828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現場データ収集</a:t>
            </a:r>
          </a:p>
        </p:txBody>
      </p:sp>
      <p:sp>
        <p:nvSpPr>
          <p:cNvPr id="48" name="ホームベース 47"/>
          <p:cNvSpPr/>
          <p:nvPr/>
        </p:nvSpPr>
        <p:spPr>
          <a:xfrm>
            <a:off x="6549268" y="3349272"/>
            <a:ext cx="3332669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7693080" y="311980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アルゴ改良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5929905" y="1320685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▼トライ用アプリ</a:t>
            </a:r>
            <a:r>
              <a:rPr lang="en-US" altLang="ja-JP" sz="1000" b="1" dirty="0">
                <a:solidFill>
                  <a:srgbClr val="FF0000"/>
                </a:solidFill>
              </a:rPr>
              <a:t>v1</a:t>
            </a:r>
            <a:r>
              <a:rPr lang="ja-JP" altLang="en-US" sz="1000" b="1" dirty="0">
                <a:solidFill>
                  <a:srgbClr val="FF0000"/>
                </a:solidFill>
              </a:rPr>
              <a:t>完成（</a:t>
            </a:r>
            <a:r>
              <a:rPr lang="en-US" altLang="ja-JP" sz="1000" b="1" dirty="0">
                <a:solidFill>
                  <a:srgbClr val="FF0000"/>
                </a:solidFill>
              </a:rPr>
              <a:t>9/E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9761421" y="1347131"/>
            <a:ext cx="1409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▼トライ終了（</a:t>
            </a:r>
            <a:r>
              <a:rPr lang="ja-JP" altLang="ja-JP" sz="1000" b="1" dirty="0">
                <a:solidFill>
                  <a:srgbClr val="FF0000"/>
                </a:solidFill>
              </a:rPr>
              <a:t>1</a:t>
            </a:r>
            <a:r>
              <a:rPr lang="en-US" altLang="ja-JP" sz="1000" b="1" dirty="0">
                <a:solidFill>
                  <a:srgbClr val="FF0000"/>
                </a:solidFill>
              </a:rPr>
              <a:t>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4037249" y="1324829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▼トライ用アプリ</a:t>
            </a:r>
            <a:r>
              <a:rPr lang="en-US" altLang="ja-JP" sz="1000" b="1" dirty="0">
                <a:solidFill>
                  <a:srgbClr val="FF0000"/>
                </a:solidFill>
              </a:rPr>
              <a:t>v0</a:t>
            </a:r>
            <a:r>
              <a:rPr lang="ja-JP" altLang="en-US" sz="1000" b="1" dirty="0">
                <a:solidFill>
                  <a:srgbClr val="FF0000"/>
                </a:solidFill>
              </a:rPr>
              <a:t>完成（</a:t>
            </a:r>
            <a:r>
              <a:rPr lang="ja-JP" altLang="ja-JP" sz="1000" b="1" dirty="0">
                <a:solidFill>
                  <a:srgbClr val="FF0000"/>
                </a:solidFill>
              </a:rPr>
              <a:t>7</a:t>
            </a:r>
            <a:r>
              <a:rPr lang="en-US" altLang="ja-JP" sz="1000" b="1" dirty="0">
                <a:solidFill>
                  <a:srgbClr val="FF0000"/>
                </a:solidFill>
              </a:rPr>
              <a:t>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6" name="ホームベース 5">
            <a:extLst>
              <a:ext uri="{FF2B5EF4-FFF2-40B4-BE49-F238E27FC236}">
                <a16:creationId xmlns:a16="http://schemas.microsoft.com/office/drawing/2014/main" id="{BD5C954B-1C70-D9B4-0E5B-76779ED792DA}"/>
              </a:ext>
            </a:extLst>
          </p:cNvPr>
          <p:cNvSpPr/>
          <p:nvPr/>
        </p:nvSpPr>
        <p:spPr>
          <a:xfrm>
            <a:off x="3265354" y="1603368"/>
            <a:ext cx="2828201" cy="264307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>
                <a:solidFill>
                  <a:schemeClr val="tx1"/>
                </a:solidFill>
              </a:rPr>
              <a:t>STEP1</a:t>
            </a:r>
            <a:r>
              <a:rPr lang="ja-JP" altLang="en-US" sz="10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27" name="ホームベース 5">
            <a:extLst>
              <a:ext uri="{FF2B5EF4-FFF2-40B4-BE49-F238E27FC236}">
                <a16:creationId xmlns:a16="http://schemas.microsoft.com/office/drawing/2014/main" id="{102E6E6E-0313-AE05-8A91-F3F1E880CF8A}"/>
              </a:ext>
            </a:extLst>
          </p:cNvPr>
          <p:cNvSpPr/>
          <p:nvPr/>
        </p:nvSpPr>
        <p:spPr>
          <a:xfrm>
            <a:off x="6531836" y="1590760"/>
            <a:ext cx="3350101" cy="284077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000" b="1" dirty="0">
                <a:solidFill>
                  <a:schemeClr val="tx1"/>
                </a:solidFill>
              </a:rPr>
              <a:t>：トライ評価</a:t>
            </a:r>
          </a:p>
        </p:txBody>
      </p:sp>
      <p:sp>
        <p:nvSpPr>
          <p:cNvPr id="29" name="ホームベース 5">
            <a:extLst>
              <a:ext uri="{FF2B5EF4-FFF2-40B4-BE49-F238E27FC236}">
                <a16:creationId xmlns:a16="http://schemas.microsoft.com/office/drawing/2014/main" id="{FA90FEF1-20E3-FBA6-93E7-6EBB37069FE8}"/>
              </a:ext>
            </a:extLst>
          </p:cNvPr>
          <p:cNvSpPr/>
          <p:nvPr/>
        </p:nvSpPr>
        <p:spPr>
          <a:xfrm>
            <a:off x="6079131" y="1609757"/>
            <a:ext cx="452705" cy="264307"/>
          </a:xfrm>
          <a:prstGeom prst="homePlat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C6EAED-9415-DC85-22EB-E03219DF4A20}"/>
              </a:ext>
            </a:extLst>
          </p:cNvPr>
          <p:cNvSpPr/>
          <p:nvPr/>
        </p:nvSpPr>
        <p:spPr>
          <a:xfrm>
            <a:off x="5737854" y="1844626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操作レクチャー</a:t>
            </a:r>
            <a:endParaRPr lang="en-US" altLang="ja-JP" sz="1000" b="1" dirty="0"/>
          </a:p>
          <a:p>
            <a:r>
              <a:rPr lang="en-US" altLang="ja-JP" sz="1000" b="1" dirty="0"/>
              <a:t>&amp;STEP2</a:t>
            </a:r>
            <a:r>
              <a:rPr lang="ja-JP" altLang="en-US" sz="1000" b="1" dirty="0"/>
              <a:t>具体化</a:t>
            </a:r>
          </a:p>
        </p:txBody>
      </p:sp>
      <p:sp>
        <p:nvSpPr>
          <p:cNvPr id="28" name="ホームベース 5">
            <a:extLst>
              <a:ext uri="{FF2B5EF4-FFF2-40B4-BE49-F238E27FC236}">
                <a16:creationId xmlns:a16="http://schemas.microsoft.com/office/drawing/2014/main" id="{2C3EB6DC-E68E-FD85-EE33-E5A13A46FD17}"/>
              </a:ext>
            </a:extLst>
          </p:cNvPr>
          <p:cNvSpPr/>
          <p:nvPr/>
        </p:nvSpPr>
        <p:spPr>
          <a:xfrm>
            <a:off x="9924848" y="1603368"/>
            <a:ext cx="1872223" cy="271469"/>
          </a:xfrm>
          <a:prstGeom prst="homePlat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本開発検討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02B64D6-392E-3238-ABB5-379D4AD268F9}"/>
              </a:ext>
            </a:extLst>
          </p:cNvPr>
          <p:cNvSpPr/>
          <p:nvPr/>
        </p:nvSpPr>
        <p:spPr>
          <a:xfrm>
            <a:off x="6966962" y="2337412"/>
            <a:ext cx="2719247" cy="59038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❹効果検証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本アプリを導入した場合、望むような効果を達成できるか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C54DE1C-6E00-E2C2-7245-3CCB9DE5E6B9}"/>
              </a:ext>
            </a:extLst>
          </p:cNvPr>
          <p:cNvCxnSpPr>
            <a:endCxn id="34" idx="1"/>
          </p:cNvCxnSpPr>
          <p:nvPr/>
        </p:nvCxnSpPr>
        <p:spPr>
          <a:xfrm>
            <a:off x="6673442" y="2449573"/>
            <a:ext cx="293520" cy="18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ホームベース 9">
            <a:extLst>
              <a:ext uri="{FF2B5EF4-FFF2-40B4-BE49-F238E27FC236}">
                <a16:creationId xmlns:a16="http://schemas.microsoft.com/office/drawing/2014/main" id="{C0267027-C0F1-2C67-970E-007413BD7C33}"/>
              </a:ext>
            </a:extLst>
          </p:cNvPr>
          <p:cNvSpPr/>
          <p:nvPr/>
        </p:nvSpPr>
        <p:spPr>
          <a:xfrm>
            <a:off x="3303258" y="4206285"/>
            <a:ext cx="870228" cy="105821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9B9E773-F6BF-6166-B495-232315B507C5}"/>
              </a:ext>
            </a:extLst>
          </p:cNvPr>
          <p:cNvSpPr/>
          <p:nvPr/>
        </p:nvSpPr>
        <p:spPr>
          <a:xfrm>
            <a:off x="3265353" y="4616178"/>
            <a:ext cx="8258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要望依頼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5F5623A-8C53-DE18-45EC-5EB3298DB971}"/>
              </a:ext>
            </a:extLst>
          </p:cNvPr>
          <p:cNvSpPr/>
          <p:nvPr/>
        </p:nvSpPr>
        <p:spPr>
          <a:xfrm>
            <a:off x="4982876" y="75216"/>
            <a:ext cx="6801756" cy="602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今年度の進め方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/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マイルストーンについて認識合わせをさせてください</a:t>
            </a:r>
          </a:p>
        </p:txBody>
      </p:sp>
      <p:sp>
        <p:nvSpPr>
          <p:cNvPr id="35" name="ホームベース 13">
            <a:extLst>
              <a:ext uri="{FF2B5EF4-FFF2-40B4-BE49-F238E27FC236}">
                <a16:creationId xmlns:a16="http://schemas.microsoft.com/office/drawing/2014/main" id="{F8B74303-1E15-13F2-5154-B9814F09ECB1}"/>
              </a:ext>
            </a:extLst>
          </p:cNvPr>
          <p:cNvSpPr/>
          <p:nvPr/>
        </p:nvSpPr>
        <p:spPr>
          <a:xfrm>
            <a:off x="6541029" y="446214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554EDD7-D7CE-D49A-878F-2C37FD002E30}"/>
              </a:ext>
            </a:extLst>
          </p:cNvPr>
          <p:cNvSpPr/>
          <p:nvPr/>
        </p:nvSpPr>
        <p:spPr>
          <a:xfrm>
            <a:off x="7583745" y="4267075"/>
            <a:ext cx="18453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追加</a:t>
            </a:r>
            <a:r>
              <a:rPr lang="en-US" altLang="ja-JP" sz="1000" dirty="0"/>
              <a:t>UI</a:t>
            </a:r>
            <a:r>
              <a:rPr lang="ja-JP" altLang="en-US" sz="1000" dirty="0"/>
              <a:t>要望出し（全社目線）</a:t>
            </a:r>
          </a:p>
        </p:txBody>
      </p:sp>
    </p:spTree>
    <p:extLst>
      <p:ext uri="{BB962C8B-B14F-4D97-AF65-F5344CB8AC3E}">
        <p14:creationId xmlns:p14="http://schemas.microsoft.com/office/powerpoint/2010/main" val="303265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スケジュール（案）：上期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08784"/>
              </p:ext>
            </p:extLst>
          </p:nvPr>
        </p:nvGraphicFramePr>
        <p:xfrm>
          <a:off x="399834" y="752531"/>
          <a:ext cx="11407032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❶技術検証＆改良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lang="en-US" altLang="ja-JP" sz="1600" dirty="0"/>
                        <a:t>UI</a:t>
                      </a:r>
                      <a:r>
                        <a:rPr lang="ja-JP" altLang="en-US" sz="16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❸</a:t>
                      </a:r>
                      <a:r>
                        <a:rPr lang="ja-JP" altLang="en-US" sz="1600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DX3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245297" y="2187036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ホームベース 6"/>
          <p:cNvSpPr/>
          <p:nvPr/>
        </p:nvSpPr>
        <p:spPr>
          <a:xfrm>
            <a:off x="4268338" y="5643504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8024069" y="6174061"/>
            <a:ext cx="2752754" cy="225035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3279559" y="6206983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3304033" y="2562918"/>
            <a:ext cx="870228" cy="1017233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ホームベース 10"/>
          <p:cNvSpPr/>
          <p:nvPr/>
        </p:nvSpPr>
        <p:spPr>
          <a:xfrm>
            <a:off x="7087372" y="5092886"/>
            <a:ext cx="2789759" cy="177287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ホームベース 11"/>
          <p:cNvSpPr/>
          <p:nvPr/>
        </p:nvSpPr>
        <p:spPr>
          <a:xfrm>
            <a:off x="4245297" y="4501867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4232105" y="3873192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86150" y="5413943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操作レクチャー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8043669" y="5940829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DB</a:t>
            </a:r>
            <a:r>
              <a:rPr lang="ja-JP" altLang="en-US" sz="1000" dirty="0"/>
              <a:t>連携実装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197973" y="5940830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データ連携相談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244675" y="4120323"/>
            <a:ext cx="819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  <a:endParaRPr lang="en-US" altLang="ja-JP" sz="1000" dirty="0"/>
          </a:p>
          <a:p>
            <a:r>
              <a:rPr lang="ja-JP" altLang="en-US" sz="1000" dirty="0"/>
              <a:t>（全社）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232104" y="348581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  <a:endParaRPr lang="en-US" altLang="ja-JP" sz="1000" dirty="0"/>
          </a:p>
          <a:p>
            <a:r>
              <a:rPr lang="ja-JP" altLang="en-US" sz="1000" dirty="0"/>
              <a:t>（ユーザー）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160117" y="1965143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現場データ収集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7959907" y="2991374"/>
            <a:ext cx="2227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新規で収集した集欠データをもとにアルゴ改良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279781" y="2919834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現場データ</a:t>
            </a:r>
            <a:endParaRPr lang="en-US" altLang="ja-JP" sz="1000" dirty="0"/>
          </a:p>
          <a:p>
            <a:r>
              <a:rPr lang="ja-JP" altLang="en-US" sz="1000" dirty="0"/>
              <a:t>収集依頼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5174326" y="1904835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087372" y="486315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改修</a:t>
            </a:r>
          </a:p>
        </p:txBody>
      </p:sp>
      <p:sp>
        <p:nvSpPr>
          <p:cNvPr id="58" name="ホームベース 57"/>
          <p:cNvSpPr/>
          <p:nvPr/>
        </p:nvSpPr>
        <p:spPr>
          <a:xfrm>
            <a:off x="6114632" y="2227953"/>
            <a:ext cx="1846770" cy="200345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131969" y="1977311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現場データ収集</a:t>
            </a:r>
          </a:p>
        </p:txBody>
      </p:sp>
      <p:sp>
        <p:nvSpPr>
          <p:cNvPr id="60" name="ホームベース 59"/>
          <p:cNvSpPr/>
          <p:nvPr/>
        </p:nvSpPr>
        <p:spPr>
          <a:xfrm>
            <a:off x="8024069" y="3368960"/>
            <a:ext cx="3724853" cy="199889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443831" y="3783385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13" name="ホームベース 10">
            <a:extLst>
              <a:ext uri="{FF2B5EF4-FFF2-40B4-BE49-F238E27FC236}">
                <a16:creationId xmlns:a16="http://schemas.microsoft.com/office/drawing/2014/main" id="{6A901B2D-4D44-9631-A3E9-2F6480AE738E}"/>
              </a:ext>
            </a:extLst>
          </p:cNvPr>
          <p:cNvSpPr/>
          <p:nvPr/>
        </p:nvSpPr>
        <p:spPr>
          <a:xfrm>
            <a:off x="6113200" y="3873193"/>
            <a:ext cx="911864" cy="138264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F887300-19D5-5ED4-98AD-429E80D16C65}"/>
              </a:ext>
            </a:extLst>
          </p:cNvPr>
          <p:cNvSpPr/>
          <p:nvPr/>
        </p:nvSpPr>
        <p:spPr>
          <a:xfrm>
            <a:off x="6070956" y="3626971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採用可否検討</a:t>
            </a:r>
          </a:p>
        </p:txBody>
      </p:sp>
      <p:sp>
        <p:nvSpPr>
          <p:cNvPr id="15" name="ホームベース 11">
            <a:extLst>
              <a:ext uri="{FF2B5EF4-FFF2-40B4-BE49-F238E27FC236}">
                <a16:creationId xmlns:a16="http://schemas.microsoft.com/office/drawing/2014/main" id="{9E5417C7-C3FB-E645-8C79-C43C25F314CC}"/>
              </a:ext>
            </a:extLst>
          </p:cNvPr>
          <p:cNvSpPr/>
          <p:nvPr/>
        </p:nvSpPr>
        <p:spPr>
          <a:xfrm>
            <a:off x="3297975" y="4194404"/>
            <a:ext cx="870228" cy="74022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96B377C-ABFC-918F-07BF-A7361989820A}"/>
              </a:ext>
            </a:extLst>
          </p:cNvPr>
          <p:cNvSpPr/>
          <p:nvPr/>
        </p:nvSpPr>
        <p:spPr>
          <a:xfrm>
            <a:off x="7912863" y="2161050"/>
            <a:ext cx="558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8/E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9FF4199-4A51-19AD-5965-E60CE16AD972}"/>
              </a:ext>
            </a:extLst>
          </p:cNvPr>
          <p:cNvSpPr/>
          <p:nvPr/>
        </p:nvSpPr>
        <p:spPr>
          <a:xfrm>
            <a:off x="4906996" y="3991335"/>
            <a:ext cx="558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8/7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2B24E9C-A367-45D6-BA58-BB78FB3394E9}"/>
              </a:ext>
            </a:extLst>
          </p:cNvPr>
          <p:cNvSpPr/>
          <p:nvPr/>
        </p:nvSpPr>
        <p:spPr>
          <a:xfrm>
            <a:off x="3278339" y="4462291"/>
            <a:ext cx="8258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要望依頼</a:t>
            </a:r>
          </a:p>
        </p:txBody>
      </p:sp>
      <p:sp>
        <p:nvSpPr>
          <p:cNvPr id="44" name="ホームベース 11">
            <a:extLst>
              <a:ext uri="{FF2B5EF4-FFF2-40B4-BE49-F238E27FC236}">
                <a16:creationId xmlns:a16="http://schemas.microsoft.com/office/drawing/2014/main" id="{325B4D7A-1F3E-1B4F-2B49-70BC7CD74D79}"/>
              </a:ext>
            </a:extLst>
          </p:cNvPr>
          <p:cNvSpPr/>
          <p:nvPr/>
        </p:nvSpPr>
        <p:spPr>
          <a:xfrm>
            <a:off x="3289889" y="5092886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AC6284D-6E41-AD09-60AB-0D7506A6A5A6}"/>
              </a:ext>
            </a:extLst>
          </p:cNvPr>
          <p:cNvSpPr/>
          <p:nvPr/>
        </p:nvSpPr>
        <p:spPr>
          <a:xfrm>
            <a:off x="3266825" y="499453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モックアプリ</a:t>
            </a:r>
            <a:endParaRPr lang="en-US" altLang="ja-JP" sz="1000" dirty="0"/>
          </a:p>
          <a:p>
            <a:r>
              <a:rPr lang="ja-JP" altLang="en-US" sz="1000" dirty="0"/>
              <a:t>配布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B41047D-8B73-7DA8-86CA-8CF0C7E8A03D}"/>
              </a:ext>
            </a:extLst>
          </p:cNvPr>
          <p:cNvSpPr/>
          <p:nvPr/>
        </p:nvSpPr>
        <p:spPr>
          <a:xfrm>
            <a:off x="6710218" y="75216"/>
            <a:ext cx="5074413" cy="62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上期の日程感について認識合わせを</a:t>
            </a:r>
            <a:r>
              <a:rPr lang="ja-JP" altLang="en-US" sz="1600" b="1" dirty="0">
                <a:solidFill>
                  <a:schemeClr val="tx1"/>
                </a:solidFill>
              </a:rPr>
              <a:t>させてください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ホームベース 5">
            <a:extLst>
              <a:ext uri="{FF2B5EF4-FFF2-40B4-BE49-F238E27FC236}">
                <a16:creationId xmlns:a16="http://schemas.microsoft.com/office/drawing/2014/main" id="{C28E3B3C-1ACD-10EE-756E-BB1FE3AA5848}"/>
              </a:ext>
            </a:extLst>
          </p:cNvPr>
          <p:cNvSpPr/>
          <p:nvPr/>
        </p:nvSpPr>
        <p:spPr>
          <a:xfrm>
            <a:off x="6147527" y="3359110"/>
            <a:ext cx="185430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09C635E-8209-480F-A632-8ADED2EBE90E}"/>
              </a:ext>
            </a:extLst>
          </p:cNvPr>
          <p:cNvSpPr/>
          <p:nvPr/>
        </p:nvSpPr>
        <p:spPr>
          <a:xfrm>
            <a:off x="6068509" y="2989307"/>
            <a:ext cx="15353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過去欠品データもとにアルゴ改良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63EBA95-BCEA-67FD-C935-76AA938658FD}"/>
              </a:ext>
            </a:extLst>
          </p:cNvPr>
          <p:cNvSpPr/>
          <p:nvPr/>
        </p:nvSpPr>
        <p:spPr>
          <a:xfrm>
            <a:off x="9073604" y="1289972"/>
            <a:ext cx="3058069" cy="1338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こういうデータが欲しい</a:t>
            </a:r>
            <a:endParaRPr kumimoji="1" lang="en-US" altLang="ja-JP" sz="1200" dirty="0"/>
          </a:p>
          <a:p>
            <a:r>
              <a:rPr lang="ja-JP" altLang="en-US" sz="1200" dirty="0"/>
              <a:t>第一で取れるか</a:t>
            </a:r>
            <a:endParaRPr lang="en-US" altLang="ja-JP" sz="1200" dirty="0"/>
          </a:p>
          <a:p>
            <a:r>
              <a:rPr kumimoji="1" lang="ja-JP" altLang="en-US" sz="1200" dirty="0"/>
              <a:t>テストの一覧内容もとに</a:t>
            </a:r>
            <a:endParaRPr kumimoji="1" lang="en-US" altLang="ja-JP" sz="1200" dirty="0"/>
          </a:p>
          <a:p>
            <a:r>
              <a:rPr lang="ja-JP" altLang="en-US" sz="1200" dirty="0"/>
              <a:t>→やるべきことを洗い出す</a:t>
            </a:r>
            <a:endParaRPr lang="en-US" altLang="ja-JP" sz="1200" dirty="0"/>
          </a:p>
          <a:p>
            <a:r>
              <a:rPr kumimoji="1" lang="ja-JP" altLang="en-US" sz="1200" dirty="0"/>
              <a:t>→全部は難しい、</a:t>
            </a:r>
            <a:r>
              <a:rPr kumimoji="1" lang="en-US" altLang="ja-JP" sz="1200" dirty="0"/>
              <a:t>D</a:t>
            </a:r>
            <a:r>
              <a:rPr kumimoji="1" lang="ja-JP" altLang="en-US" sz="1200" dirty="0"/>
              <a:t>がダメ</a:t>
            </a:r>
            <a:endParaRPr kumimoji="1" lang="en-US" altLang="ja-JP" sz="1200" dirty="0"/>
          </a:p>
          <a:p>
            <a:endParaRPr lang="en-US" altLang="ja-JP" sz="1200" dirty="0"/>
          </a:p>
          <a:p>
            <a:r>
              <a:rPr kumimoji="1" lang="ja-JP" altLang="en-US" sz="1200" dirty="0"/>
              <a:t>直近の使われ方が欠品だけなら</a:t>
            </a:r>
            <a:r>
              <a:rPr kumimoji="1" lang="en-US" altLang="ja-JP" sz="12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91858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902F37-EF67-DC0C-F8F9-7CE5E6F6F3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E68B05-CBF9-B906-FFF6-6E2314D53E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スケジュール（案）：直近（夏季休暇まで）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363EB-4EB0-6D68-4BE3-D4D00439666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72FE498-A532-1DF8-C9F2-68BFEBBD3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27448"/>
              </p:ext>
            </p:extLst>
          </p:nvPr>
        </p:nvGraphicFramePr>
        <p:xfrm>
          <a:off x="399833" y="752531"/>
          <a:ext cx="11384806" cy="571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1115424940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3461710498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690728892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1082885249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759779481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4069225457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1084062358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3683506530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381989332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❶❷データ収集依頼</a:t>
                      </a:r>
                      <a:endParaRPr lang="en-US" altLang="ja-JP" sz="1600" dirty="0"/>
                    </a:p>
                    <a:p>
                      <a:r>
                        <a:rPr lang="ja-JP" altLang="en-US" sz="1600" dirty="0"/>
                        <a:t>（正解、</a:t>
                      </a:r>
                      <a:r>
                        <a:rPr lang="en-US" altLang="ja-JP" sz="1600" dirty="0"/>
                        <a:t>UI</a:t>
                      </a:r>
                      <a:r>
                        <a:rPr lang="ja-JP" altLang="en-US" sz="1600" dirty="0"/>
                        <a:t>要望）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  <a:endParaRPr lang="en-US" altLang="ja-JP" sz="1600" dirty="0"/>
                    </a:p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❶データ収集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❷モックアプリ準備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❷モックアプリ配布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❷</a:t>
                      </a:r>
                      <a:r>
                        <a:rPr lang="en-US" altLang="ja-JP" sz="1600" dirty="0"/>
                        <a:t>UI</a:t>
                      </a:r>
                      <a:r>
                        <a:rPr lang="ja-JP" altLang="en-US" sz="1600" dirty="0"/>
                        <a:t>要望出し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kumimoji="1" lang="en-US" altLang="ja-JP" sz="1600" dirty="0"/>
                        <a:t>UI</a:t>
                      </a:r>
                      <a:r>
                        <a:rPr kumimoji="1" lang="ja-JP" altLang="en-US" sz="1600" dirty="0"/>
                        <a:t>要望出し</a:t>
                      </a:r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E11EEB-BEBD-1116-5C23-A6C74CFF5B84}"/>
              </a:ext>
            </a:extLst>
          </p:cNvPr>
          <p:cNvSpPr/>
          <p:nvPr/>
        </p:nvSpPr>
        <p:spPr>
          <a:xfrm>
            <a:off x="4759422" y="1913345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6ABB68-3BCC-D51C-01CB-FB4407D9C99A}"/>
              </a:ext>
            </a:extLst>
          </p:cNvPr>
          <p:cNvSpPr/>
          <p:nvPr/>
        </p:nvSpPr>
        <p:spPr>
          <a:xfrm>
            <a:off x="8118935" y="1913344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DDE3287-419C-349C-3770-9DCC2AEE2970}"/>
              </a:ext>
            </a:extLst>
          </p:cNvPr>
          <p:cNvSpPr/>
          <p:nvPr/>
        </p:nvSpPr>
        <p:spPr>
          <a:xfrm>
            <a:off x="11339365" y="1913343"/>
            <a:ext cx="409557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32F6F9F-0289-3CBC-B773-7A5EEC1DF71C}"/>
              </a:ext>
            </a:extLst>
          </p:cNvPr>
          <p:cNvSpPr/>
          <p:nvPr/>
        </p:nvSpPr>
        <p:spPr>
          <a:xfrm>
            <a:off x="11387690" y="3805225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11" name="ホームベース 11">
            <a:extLst>
              <a:ext uri="{FF2B5EF4-FFF2-40B4-BE49-F238E27FC236}">
                <a16:creationId xmlns:a16="http://schemas.microsoft.com/office/drawing/2014/main" id="{E4A7090C-F6E6-41AA-F2CF-5E3BD52E3578}"/>
              </a:ext>
            </a:extLst>
          </p:cNvPr>
          <p:cNvSpPr/>
          <p:nvPr/>
        </p:nvSpPr>
        <p:spPr>
          <a:xfrm>
            <a:off x="6188761" y="3823304"/>
            <a:ext cx="449703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ホームベース 11">
            <a:extLst>
              <a:ext uri="{FF2B5EF4-FFF2-40B4-BE49-F238E27FC236}">
                <a16:creationId xmlns:a16="http://schemas.microsoft.com/office/drawing/2014/main" id="{47650421-1750-A397-1650-949895233ED0}"/>
              </a:ext>
            </a:extLst>
          </p:cNvPr>
          <p:cNvSpPr/>
          <p:nvPr/>
        </p:nvSpPr>
        <p:spPr>
          <a:xfrm>
            <a:off x="6687024" y="4411177"/>
            <a:ext cx="1421587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ホームベース 11">
            <a:extLst>
              <a:ext uri="{FF2B5EF4-FFF2-40B4-BE49-F238E27FC236}">
                <a16:creationId xmlns:a16="http://schemas.microsoft.com/office/drawing/2014/main" id="{534BDBA7-251A-92FC-68ED-FA69536CFEF2}"/>
              </a:ext>
            </a:extLst>
          </p:cNvPr>
          <p:cNvSpPr/>
          <p:nvPr/>
        </p:nvSpPr>
        <p:spPr>
          <a:xfrm>
            <a:off x="6687024" y="4999050"/>
            <a:ext cx="1421587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ホームベース 11">
            <a:extLst>
              <a:ext uri="{FF2B5EF4-FFF2-40B4-BE49-F238E27FC236}">
                <a16:creationId xmlns:a16="http://schemas.microsoft.com/office/drawing/2014/main" id="{6CF6E826-1A7C-794F-DFAD-B9CED798F257}"/>
              </a:ext>
            </a:extLst>
          </p:cNvPr>
          <p:cNvSpPr/>
          <p:nvPr/>
        </p:nvSpPr>
        <p:spPr>
          <a:xfrm>
            <a:off x="9094432" y="4411177"/>
            <a:ext cx="1320210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ホームベース 11">
            <a:extLst>
              <a:ext uri="{FF2B5EF4-FFF2-40B4-BE49-F238E27FC236}">
                <a16:creationId xmlns:a16="http://schemas.microsoft.com/office/drawing/2014/main" id="{602EC081-7F4E-B4C3-724B-0B08C3508D16}"/>
              </a:ext>
            </a:extLst>
          </p:cNvPr>
          <p:cNvSpPr/>
          <p:nvPr/>
        </p:nvSpPr>
        <p:spPr>
          <a:xfrm>
            <a:off x="9101966" y="4999050"/>
            <a:ext cx="1312676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ホームベース 11">
            <a:extLst>
              <a:ext uri="{FF2B5EF4-FFF2-40B4-BE49-F238E27FC236}">
                <a16:creationId xmlns:a16="http://schemas.microsoft.com/office/drawing/2014/main" id="{5C877C77-3260-595F-4382-DBA08808D330}"/>
              </a:ext>
            </a:extLst>
          </p:cNvPr>
          <p:cNvSpPr/>
          <p:nvPr/>
        </p:nvSpPr>
        <p:spPr>
          <a:xfrm>
            <a:off x="3327395" y="2099773"/>
            <a:ext cx="1363395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1">
            <a:extLst>
              <a:ext uri="{FF2B5EF4-FFF2-40B4-BE49-F238E27FC236}">
                <a16:creationId xmlns:a16="http://schemas.microsoft.com/office/drawing/2014/main" id="{A86EE80B-B9DF-EA1A-49CE-41C9ED9CBA88}"/>
              </a:ext>
            </a:extLst>
          </p:cNvPr>
          <p:cNvSpPr/>
          <p:nvPr/>
        </p:nvSpPr>
        <p:spPr>
          <a:xfrm>
            <a:off x="5734522" y="2631632"/>
            <a:ext cx="2348703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ホームベース 11">
            <a:extLst>
              <a:ext uri="{FF2B5EF4-FFF2-40B4-BE49-F238E27FC236}">
                <a16:creationId xmlns:a16="http://schemas.microsoft.com/office/drawing/2014/main" id="{80DE5A87-5359-09B0-5BA8-1D9BA9F58564}"/>
              </a:ext>
            </a:extLst>
          </p:cNvPr>
          <p:cNvSpPr/>
          <p:nvPr/>
        </p:nvSpPr>
        <p:spPr>
          <a:xfrm>
            <a:off x="9087542" y="2652872"/>
            <a:ext cx="2216113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ホームベース 11">
            <a:extLst>
              <a:ext uri="{FF2B5EF4-FFF2-40B4-BE49-F238E27FC236}">
                <a16:creationId xmlns:a16="http://schemas.microsoft.com/office/drawing/2014/main" id="{C4381E42-7C17-9544-D277-12F293FC86B3}"/>
              </a:ext>
            </a:extLst>
          </p:cNvPr>
          <p:cNvSpPr/>
          <p:nvPr/>
        </p:nvSpPr>
        <p:spPr>
          <a:xfrm>
            <a:off x="3327396" y="3294071"/>
            <a:ext cx="1379256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09C7A35-945A-7FF3-4B65-EB180463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301" y="4637690"/>
            <a:ext cx="579170" cy="377985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21CB1E2-675E-340F-0619-1C1E2D598A0B}"/>
              </a:ext>
            </a:extLst>
          </p:cNvPr>
          <p:cNvSpPr/>
          <p:nvPr/>
        </p:nvSpPr>
        <p:spPr>
          <a:xfrm>
            <a:off x="10079131" y="131172"/>
            <a:ext cx="1691842" cy="4313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P5</a:t>
            </a:r>
            <a:r>
              <a:rPr kumimoji="1" lang="ja-JP" altLang="en-US" dirty="0"/>
              <a:t>に合わせる</a:t>
            </a:r>
          </a:p>
        </p:txBody>
      </p:sp>
    </p:spTree>
    <p:extLst>
      <p:ext uri="{BB962C8B-B14F-4D97-AF65-F5344CB8AC3E}">
        <p14:creationId xmlns:p14="http://schemas.microsoft.com/office/powerpoint/2010/main" val="87429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126DF2-027B-B15F-C30D-B4BA4C8A5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900" b="0" dirty="0"/>
              <a:t>●背景</a:t>
            </a:r>
            <a:endParaRPr kumimoji="1" lang="en-US" altLang="ja-JP" sz="1900" b="0" dirty="0"/>
          </a:p>
          <a:p>
            <a:r>
              <a:rPr lang="ja-JP" altLang="en-US" sz="1900" b="0" dirty="0"/>
              <a:t>　今後の開発に向け、正解データを用いた技術検証を行いたい</a:t>
            </a:r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r>
              <a:rPr kumimoji="1" lang="ja-JP" altLang="en-US" sz="1900" b="0" dirty="0"/>
              <a:t>●検証方法（案）</a:t>
            </a:r>
            <a:endParaRPr kumimoji="1" lang="en-US" altLang="ja-JP" sz="1900" b="0" dirty="0"/>
          </a:p>
          <a:p>
            <a:r>
              <a:rPr lang="ja-JP" altLang="en-US" sz="1900" b="0" dirty="0"/>
              <a:t>　➀整備室に原因調査のリストを記録頂く</a:t>
            </a:r>
            <a:endParaRPr kumimoji="1" lang="en-US" altLang="ja-JP" sz="1900" b="0" dirty="0"/>
          </a:p>
          <a:p>
            <a:r>
              <a:rPr lang="ja-JP" altLang="en-US" sz="1900" b="0" dirty="0"/>
              <a:t>　➁</a:t>
            </a:r>
            <a:r>
              <a:rPr lang="en-US" altLang="ja-JP" sz="1900" b="0" dirty="0"/>
              <a:t>DS</a:t>
            </a:r>
            <a:r>
              <a:rPr lang="ja-JP" altLang="en-US" sz="1900" b="0" dirty="0"/>
              <a:t>部がリストの結果を正として</a:t>
            </a:r>
            <a:r>
              <a:rPr lang="en-US" altLang="ja-JP" sz="1900" b="0" dirty="0"/>
              <a:t>AI</a:t>
            </a:r>
            <a:r>
              <a:rPr lang="ja-JP" altLang="en-US" sz="1900" b="0" dirty="0"/>
              <a:t>分析結果を評価</a:t>
            </a:r>
            <a:endParaRPr lang="en-US" altLang="ja-JP" sz="1900" b="0" dirty="0"/>
          </a:p>
          <a:p>
            <a:r>
              <a:rPr lang="ja-JP" altLang="en-US" sz="1900" b="0" dirty="0"/>
              <a:t>　➂上の結果を基に精度検証＆アルゴ改善を進める</a:t>
            </a:r>
            <a:endParaRPr lang="en-US" altLang="ja-JP" sz="1900" b="0" dirty="0"/>
          </a:p>
          <a:p>
            <a:endParaRPr lang="en-US" altLang="ja-JP" sz="1900" b="0" dirty="0"/>
          </a:p>
          <a:p>
            <a:r>
              <a:rPr kumimoji="1" lang="ja-JP" altLang="en-US" sz="1900" b="0" dirty="0"/>
              <a:t>●整備室へのご協力のお願い</a:t>
            </a:r>
            <a:endParaRPr kumimoji="1" lang="en-US" altLang="ja-JP" sz="1900" b="0" dirty="0"/>
          </a:p>
          <a:p>
            <a:r>
              <a:rPr lang="ja-JP" altLang="en-US" sz="1900" b="0" dirty="0"/>
              <a:t>　別紙の原因調査のリストの記録</a:t>
            </a:r>
            <a:endParaRPr kumimoji="1" lang="ja-JP" altLang="en-US" sz="1900" b="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7B157F4-7E36-BC50-B3C9-AF30F02D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99" y="1414728"/>
            <a:ext cx="4386503" cy="254901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7B5CD3-42B2-9279-D092-1E6AB89CFB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b="1" dirty="0"/>
              <a:t>依頼内容❶：正解データ取得</a:t>
            </a:r>
            <a:endParaRPr kumimoji="1" lang="ja-JP" altLang="en-US" b="1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1F21C-0C88-5EE5-F2D8-DBBAE49348D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1A4539D-D003-BFDC-1F04-F7F4875758CA}"/>
              </a:ext>
            </a:extLst>
          </p:cNvPr>
          <p:cNvSpPr/>
          <p:nvPr/>
        </p:nvSpPr>
        <p:spPr>
          <a:xfrm>
            <a:off x="5150173" y="3258045"/>
            <a:ext cx="1891653" cy="919658"/>
          </a:xfrm>
          <a:prstGeom prst="wedgeRoundRectCallout">
            <a:avLst>
              <a:gd name="adj1" fmla="val -69651"/>
              <a:gd name="adj2" fmla="val -13877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課題：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AI</a:t>
            </a:r>
            <a:r>
              <a:rPr lang="ja-JP" altLang="en-US" sz="1600" dirty="0">
                <a:solidFill>
                  <a:schemeClr val="tx1"/>
                </a:solidFill>
              </a:rPr>
              <a:t>分析結果が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正しいか不明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5E52A22-7F62-AA7E-03D7-6CF4C77D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654" y="1357861"/>
            <a:ext cx="3921421" cy="4859832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E4B916C-7FAC-DDB7-FBDE-3E172ADB1BD7}"/>
              </a:ext>
            </a:extLst>
          </p:cNvPr>
          <p:cNvSpPr/>
          <p:nvPr/>
        </p:nvSpPr>
        <p:spPr>
          <a:xfrm>
            <a:off x="7851303" y="3007889"/>
            <a:ext cx="3585521" cy="1604636"/>
          </a:xfrm>
          <a:prstGeom prst="wedgeRoundRectCallout">
            <a:avLst>
              <a:gd name="adj1" fmla="val 44730"/>
              <a:gd name="adj2" fmla="val -79294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記入項目：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➀欠品</a:t>
            </a:r>
            <a:r>
              <a:rPr kumimoji="1" lang="en-US" altLang="ja-JP" sz="1600" dirty="0">
                <a:solidFill>
                  <a:schemeClr val="tx1"/>
                </a:solidFill>
              </a:rPr>
              <a:t>or</a:t>
            </a:r>
            <a:r>
              <a:rPr kumimoji="1" lang="ja-JP" altLang="en-US" sz="1600" dirty="0">
                <a:solidFill>
                  <a:schemeClr val="tx1"/>
                </a:solidFill>
              </a:rPr>
              <a:t>集欠などの異常の発生日時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➁異常の原因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FA40F7-23E5-BFF0-0CF5-DC49FF3B7460}"/>
              </a:ext>
            </a:extLst>
          </p:cNvPr>
          <p:cNvSpPr txBox="1"/>
          <p:nvPr/>
        </p:nvSpPr>
        <p:spPr>
          <a:xfrm>
            <a:off x="7429106" y="846086"/>
            <a:ext cx="455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●原因調査リスト</a:t>
            </a:r>
            <a:r>
              <a:rPr lang="ja-JP" altLang="en-US" sz="1400" dirty="0"/>
              <a:t>（お願いするデータ取得内容）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36B84B-CF23-730F-D975-70E6908C2063}"/>
              </a:ext>
            </a:extLst>
          </p:cNvPr>
          <p:cNvSpPr txBox="1"/>
          <p:nvPr/>
        </p:nvSpPr>
        <p:spPr>
          <a:xfrm>
            <a:off x="5150173" y="1795933"/>
            <a:ext cx="13875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←開発中のアプリ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17C3A10-3E9B-D69F-C2B8-E44C9D132AF1}"/>
              </a:ext>
            </a:extLst>
          </p:cNvPr>
          <p:cNvSpPr/>
          <p:nvPr/>
        </p:nvSpPr>
        <p:spPr>
          <a:xfrm>
            <a:off x="5514596" y="273600"/>
            <a:ext cx="1099697" cy="572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昼も夜も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EA75E2D-E112-7AE5-505A-E367933ABF10}"/>
              </a:ext>
            </a:extLst>
          </p:cNvPr>
          <p:cNvSpPr/>
          <p:nvPr/>
        </p:nvSpPr>
        <p:spPr>
          <a:xfrm>
            <a:off x="343924" y="1877371"/>
            <a:ext cx="4022637" cy="295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過多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昼勤夜どこまでお願いするか</a:t>
            </a:r>
            <a:endParaRPr lang="en-US" altLang="ja-JP" dirty="0"/>
          </a:p>
          <a:p>
            <a:pPr algn="ctr"/>
            <a:r>
              <a:rPr kumimoji="1" lang="ja-JP" altLang="en-US" dirty="0"/>
              <a:t>何を調べてもらうのか</a:t>
            </a:r>
            <a:endParaRPr kumimoji="1" lang="en-US" altLang="ja-JP" dirty="0"/>
          </a:p>
          <a:p>
            <a:pPr algn="ctr"/>
            <a:r>
              <a:rPr lang="ja-JP" altLang="en-US" dirty="0"/>
              <a:t>直近はこういう理由でここまでで考えています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お願いする範囲をやり方を具体化する、相手が迷わないやり方で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862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770075-F912-EBB0-ED8C-706D2B5362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b="0" dirty="0"/>
              <a:t>アプリ配布、ローカル</a:t>
            </a:r>
            <a:r>
              <a:rPr lang="en-US" altLang="ja-JP" sz="1800" b="0" dirty="0"/>
              <a:t>PC</a:t>
            </a:r>
            <a:r>
              <a:rPr lang="ja-JP" altLang="en-US" sz="1800" b="0" dirty="0"/>
              <a:t>で活用、明文化 </a:t>
            </a:r>
            <a:r>
              <a:rPr lang="en-US" altLang="ja-JP" sz="1800" b="0" dirty="0"/>
              <a:t>or </a:t>
            </a:r>
            <a:r>
              <a:rPr lang="ja-JP" altLang="en-US" sz="1800" b="0" dirty="0"/>
              <a:t>付き添い（別で時間下さい、もの革さんも同席、昼勤夜勤両方で、）</a:t>
            </a:r>
            <a:endParaRPr lang="en-US" altLang="ja-JP" sz="1800" b="0" dirty="0"/>
          </a:p>
          <a:p>
            <a:r>
              <a:rPr lang="ja-JP" altLang="en-US" sz="1800" b="0" dirty="0"/>
              <a:t>お願いしたいこと：実際にアプリを触る中で</a:t>
            </a:r>
            <a:r>
              <a:rPr lang="en-US" altLang="ja-JP" sz="1800" b="0" dirty="0"/>
              <a:t>UI</a:t>
            </a:r>
            <a:r>
              <a:rPr lang="ja-JP" altLang="en-US" sz="1800" b="0" dirty="0"/>
              <a:t>改修の要望を頂きたい</a:t>
            </a:r>
            <a:endParaRPr lang="en-US" altLang="ja-JP" sz="1800" b="0" dirty="0"/>
          </a:p>
          <a:p>
            <a:r>
              <a:rPr lang="ja-JP" altLang="en-US" sz="1800" b="0" dirty="0"/>
              <a:t>やり方</a:t>
            </a:r>
            <a:r>
              <a:rPr kumimoji="1" lang="ja-JP" altLang="en-US" sz="1800" b="0" dirty="0"/>
              <a:t>：</a:t>
            </a:r>
            <a:r>
              <a:rPr kumimoji="1" lang="en-US" altLang="ja-JP" sz="1800" b="0" dirty="0"/>
              <a:t>EXCEL</a:t>
            </a:r>
            <a:r>
              <a:rPr kumimoji="1" lang="ja-JP" altLang="en-US" sz="1800" b="0" dirty="0"/>
              <a:t>シートの記入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EA7E9C-1AFB-7E7F-F526-C8F2936154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依頼内容❷：</a:t>
            </a:r>
            <a:r>
              <a:rPr kumimoji="1" lang="en-US" altLang="ja-JP" dirty="0"/>
              <a:t>UI</a:t>
            </a:r>
            <a:r>
              <a:rPr kumimoji="1" lang="ja-JP" altLang="en-US" dirty="0"/>
              <a:t>要望出し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F4C2B4-2CAB-FE79-FEAB-8B099C44CC4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C579F9F-B5C2-AC0E-18B4-37AB23A2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2" y="1956056"/>
            <a:ext cx="8711918" cy="413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0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09379B-9866-A8D5-2C2E-4E93D6D796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dirty="0"/>
              <a:t>■ 必要データについて</a:t>
            </a: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■ ❶技術検証＆改善進め方</a:t>
            </a:r>
            <a:endParaRPr lang="en-US" altLang="ja-JP" sz="1800" dirty="0"/>
          </a:p>
          <a:p>
            <a:r>
              <a:rPr kumimoji="1" lang="ja-JP" altLang="en-US" sz="1800" dirty="0"/>
              <a:t>　</a:t>
            </a:r>
            <a:r>
              <a:rPr lang="ja-JP" altLang="en-US" sz="1800" dirty="0"/>
              <a:t> </a:t>
            </a:r>
            <a:r>
              <a:rPr lang="en-US" altLang="ja-JP" sz="1800" b="0" dirty="0"/>
              <a:t>1. </a:t>
            </a:r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2.</a:t>
            </a:r>
            <a:r>
              <a:rPr lang="ja-JP" altLang="en-US" sz="1800" b="0" dirty="0"/>
              <a:t> 現場の結果と</a:t>
            </a:r>
            <a:r>
              <a:rPr lang="en-US" altLang="ja-JP" sz="1800" b="0" dirty="0"/>
              <a:t>AI</a:t>
            </a:r>
            <a:r>
              <a:rPr lang="ja-JP" altLang="en-US" sz="1800" b="0" dirty="0"/>
              <a:t>結果を照合</a:t>
            </a:r>
            <a:endParaRPr lang="en-US" altLang="ja-JP" sz="1800" b="0" dirty="0"/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3.</a:t>
            </a:r>
            <a:r>
              <a:rPr lang="ja-JP" altLang="en-US" sz="1800" b="0" dirty="0"/>
              <a:t> </a:t>
            </a:r>
            <a:endParaRPr kumimoji="1" lang="en-US" altLang="ja-JP" sz="1800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B4E60-E332-0CDC-BB46-27420698A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現場</a:t>
            </a:r>
            <a:r>
              <a:rPr kumimoji="1" lang="ja-JP" altLang="en-US" dirty="0"/>
              <a:t>データ収集依頼について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19C28-76D4-85B7-6272-38E299EBF14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C3BA6B7-C385-58E1-F070-4F18F5F57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50601"/>
              </p:ext>
            </p:extLst>
          </p:nvPr>
        </p:nvGraphicFramePr>
        <p:xfrm>
          <a:off x="1207556" y="1719744"/>
          <a:ext cx="6972026" cy="170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013">
                  <a:extLst>
                    <a:ext uri="{9D8B030D-6E8A-4147-A177-3AD203B41FA5}">
                      <a16:colId xmlns:a16="http://schemas.microsoft.com/office/drawing/2014/main" val="104297724"/>
                    </a:ext>
                  </a:extLst>
                </a:gridCol>
              </a:tblGrid>
              <a:tr h="472205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73283"/>
                  </a:ext>
                </a:extLst>
              </a:tr>
              <a:tr h="472205">
                <a:tc gridSpan="2">
                  <a:txBody>
                    <a:bodyPr/>
                    <a:lstStyle/>
                    <a:p>
                      <a:r>
                        <a:rPr kumimoji="1" lang="ja-JP" altLang="en-US" sz="1600" dirty="0"/>
                        <a:t>・正解データ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sz="1600" dirty="0"/>
                        <a:t>・正解データ</a:t>
                      </a:r>
                      <a:endParaRPr kumimoji="1" lang="en-US" altLang="ja-JP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4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・現状の要因調査時間</a:t>
                      </a:r>
                      <a:endParaRPr kumimoji="1" lang="en-US" altLang="ja-JP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・トライ用アプリを利用した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    際の要因調査時間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ホームベース 5">
            <a:extLst>
              <a:ext uri="{FF2B5EF4-FFF2-40B4-BE49-F238E27FC236}">
                <a16:creationId xmlns:a16="http://schemas.microsoft.com/office/drawing/2014/main" id="{802FD93E-84D1-D963-A365-ACDD261295EA}"/>
              </a:ext>
            </a:extLst>
          </p:cNvPr>
          <p:cNvSpPr/>
          <p:nvPr/>
        </p:nvSpPr>
        <p:spPr>
          <a:xfrm>
            <a:off x="1255731" y="1788953"/>
            <a:ext cx="3404669" cy="32536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STEP1</a:t>
            </a:r>
            <a:r>
              <a:rPr lang="ja-JP" altLang="en-US" sz="16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8" name="ホームベース 5">
            <a:extLst>
              <a:ext uri="{FF2B5EF4-FFF2-40B4-BE49-F238E27FC236}">
                <a16:creationId xmlns:a16="http://schemas.microsoft.com/office/drawing/2014/main" id="{CABCFBDA-D516-6228-CF3B-EFA970397B67}"/>
              </a:ext>
            </a:extLst>
          </p:cNvPr>
          <p:cNvSpPr/>
          <p:nvPr/>
        </p:nvSpPr>
        <p:spPr>
          <a:xfrm>
            <a:off x="4726044" y="1788953"/>
            <a:ext cx="3404669" cy="33155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：トライ評価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16DF10B-3D52-2E72-DFF6-B0040828E527}"/>
              </a:ext>
            </a:extLst>
          </p:cNvPr>
          <p:cNvCxnSpPr>
            <a:cxnSpLocks/>
          </p:cNvCxnSpPr>
          <p:nvPr/>
        </p:nvCxnSpPr>
        <p:spPr>
          <a:xfrm>
            <a:off x="8293628" y="2410021"/>
            <a:ext cx="147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EFAB6F-EA0D-14DE-DBCA-450631DBD00F}"/>
              </a:ext>
            </a:extLst>
          </p:cNvPr>
          <p:cNvCxnSpPr>
            <a:cxnSpLocks/>
          </p:cNvCxnSpPr>
          <p:nvPr/>
        </p:nvCxnSpPr>
        <p:spPr>
          <a:xfrm>
            <a:off x="8282492" y="2413117"/>
            <a:ext cx="1513984" cy="52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18519E1-C0D9-3BB2-3517-ACF9FD50A811}"/>
              </a:ext>
            </a:extLst>
          </p:cNvPr>
          <p:cNvCxnSpPr>
            <a:cxnSpLocks/>
          </p:cNvCxnSpPr>
          <p:nvPr/>
        </p:nvCxnSpPr>
        <p:spPr>
          <a:xfrm>
            <a:off x="8293628" y="3025212"/>
            <a:ext cx="151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左中かっこ 41">
            <a:extLst>
              <a:ext uri="{FF2B5EF4-FFF2-40B4-BE49-F238E27FC236}">
                <a16:creationId xmlns:a16="http://schemas.microsoft.com/office/drawing/2014/main" id="{5103EB9B-5A49-B8BD-5282-D2511398CEE5}"/>
              </a:ext>
            </a:extLst>
          </p:cNvPr>
          <p:cNvSpPr/>
          <p:nvPr/>
        </p:nvSpPr>
        <p:spPr>
          <a:xfrm>
            <a:off x="960525" y="2246676"/>
            <a:ext cx="180694" cy="1182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48CF55-9190-807D-B7E0-1FC0DDF00A10}"/>
              </a:ext>
            </a:extLst>
          </p:cNvPr>
          <p:cNvSpPr txBox="1"/>
          <p:nvPr/>
        </p:nvSpPr>
        <p:spPr>
          <a:xfrm>
            <a:off x="538368" y="2333880"/>
            <a:ext cx="369332" cy="1007915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r>
              <a:rPr lang="ja-JP" altLang="en-US" sz="1200" dirty="0"/>
              <a:t>必要データ</a:t>
            </a:r>
          </a:p>
        </p:txBody>
      </p:sp>
      <p:sp>
        <p:nvSpPr>
          <p:cNvPr id="45" name="左中かっこ 44">
            <a:extLst>
              <a:ext uri="{FF2B5EF4-FFF2-40B4-BE49-F238E27FC236}">
                <a16:creationId xmlns:a16="http://schemas.microsoft.com/office/drawing/2014/main" id="{1328CB85-DC2B-AC9A-61FC-E68FD2D69F04}"/>
              </a:ext>
            </a:extLst>
          </p:cNvPr>
          <p:cNvSpPr/>
          <p:nvPr/>
        </p:nvSpPr>
        <p:spPr>
          <a:xfrm rot="5400000">
            <a:off x="4603222" y="-1903404"/>
            <a:ext cx="180694" cy="69231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E50E3D-FF17-5444-0301-AF0D1A3640C4}"/>
              </a:ext>
            </a:extLst>
          </p:cNvPr>
          <p:cNvSpPr txBox="1"/>
          <p:nvPr/>
        </p:nvSpPr>
        <p:spPr>
          <a:xfrm>
            <a:off x="4062749" y="1233024"/>
            <a:ext cx="1641766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収集タイミング</a:t>
            </a:r>
          </a:p>
        </p:txBody>
      </p:sp>
      <p:sp>
        <p:nvSpPr>
          <p:cNvPr id="47" name="フローチャート: 代替処理 46">
            <a:extLst>
              <a:ext uri="{FF2B5EF4-FFF2-40B4-BE49-F238E27FC236}">
                <a16:creationId xmlns:a16="http://schemas.microsoft.com/office/drawing/2014/main" id="{F6D75923-F6C7-F06B-0521-7047B61BF8F0}"/>
              </a:ext>
            </a:extLst>
          </p:cNvPr>
          <p:cNvSpPr/>
          <p:nvPr/>
        </p:nvSpPr>
        <p:spPr>
          <a:xfrm>
            <a:off x="9839969" y="2214763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❶技術検証＆改善</a:t>
            </a:r>
          </a:p>
        </p:txBody>
      </p:sp>
      <p:sp>
        <p:nvSpPr>
          <p:cNvPr id="48" name="フローチャート: 代替処理 47">
            <a:extLst>
              <a:ext uri="{FF2B5EF4-FFF2-40B4-BE49-F238E27FC236}">
                <a16:creationId xmlns:a16="http://schemas.microsoft.com/office/drawing/2014/main" id="{F1E459C7-189C-6A41-5F3C-7EE5AA395BF8}"/>
              </a:ext>
            </a:extLst>
          </p:cNvPr>
          <p:cNvSpPr/>
          <p:nvPr/>
        </p:nvSpPr>
        <p:spPr>
          <a:xfrm>
            <a:off x="9839969" y="2795822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❹効果検証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BAD56BD-BB2A-FB98-EE4C-CBFEC7580526}"/>
              </a:ext>
            </a:extLst>
          </p:cNvPr>
          <p:cNvSpPr txBox="1"/>
          <p:nvPr/>
        </p:nvSpPr>
        <p:spPr>
          <a:xfrm>
            <a:off x="8741009" y="2183372"/>
            <a:ext cx="801468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課題出し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12B3CF9-C545-CD86-F90D-4BC0DE862269}"/>
              </a:ext>
            </a:extLst>
          </p:cNvPr>
          <p:cNvSpPr txBox="1"/>
          <p:nvPr/>
        </p:nvSpPr>
        <p:spPr>
          <a:xfrm>
            <a:off x="8426742" y="3057900"/>
            <a:ext cx="1369734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短縮時間計算？</a:t>
            </a:r>
          </a:p>
        </p:txBody>
      </p:sp>
    </p:spTree>
    <p:extLst>
      <p:ext uri="{BB962C8B-B14F-4D97-AF65-F5344CB8AC3E}">
        <p14:creationId xmlns:p14="http://schemas.microsoft.com/office/powerpoint/2010/main" val="1113137247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2575</Words>
  <Application>Microsoft Office PowerPoint</Application>
  <PresentationFormat>ワイド画面</PresentationFormat>
  <Paragraphs>557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21</vt:i4>
      </vt:variant>
    </vt:vector>
  </HeadingPairs>
  <TitlesOfParts>
    <vt:vector size="33" baseType="lpstr">
      <vt:lpstr>Meiryo UI</vt:lpstr>
      <vt:lpstr>Noto Sans CJK JP</vt:lpstr>
      <vt:lpstr>YakuHanJPs</vt:lpstr>
      <vt:lpstr>メイリオ</vt:lpstr>
      <vt:lpstr>游ゴシック</vt:lpstr>
      <vt:lpstr>Arial</vt:lpstr>
      <vt:lpstr>Segoe UI</vt:lpstr>
      <vt:lpstr>Wingdings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‘23上期開発スコープ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160</cp:revision>
  <dcterms:created xsi:type="dcterms:W3CDTF">2022-01-19T01:36:44Z</dcterms:created>
  <dcterms:modified xsi:type="dcterms:W3CDTF">2024-07-22T06:48:00Z</dcterms:modified>
</cp:coreProperties>
</file>