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5"/>
  </p:notesMasterIdLst>
  <p:sldIdLst>
    <p:sldId id="338" r:id="rId5"/>
    <p:sldId id="342" r:id="rId6"/>
    <p:sldId id="337" r:id="rId7"/>
    <p:sldId id="340" r:id="rId8"/>
    <p:sldId id="341" r:id="rId9"/>
    <p:sldId id="343" r:id="rId10"/>
    <p:sldId id="344" r:id="rId11"/>
    <p:sldId id="333" r:id="rId12"/>
    <p:sldId id="336" r:id="rId13"/>
    <p:sldId id="27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Kawaguchi Masanori／川口　雅典／AI" initials="KM" lastIdx="1" clrIdx="0">
    <p:extLst>
      <p:ext uri="{19B8F6BF-5375-455C-9EA6-DF929625EA0E}">
        <p15:presenceInfo xmlns:p15="http://schemas.microsoft.com/office/powerpoint/2012/main" userId="S-1-5-21-2342985740-1014416105-2952744176-1071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596AE"/>
    <a:srgbClr val="064885"/>
    <a:srgbClr val="0595AE"/>
    <a:srgbClr val="E6E6E6"/>
    <a:srgbClr val="001A72"/>
    <a:srgbClr val="057CA1"/>
    <a:srgbClr val="05568F"/>
    <a:srgbClr val="064077"/>
    <a:srgbClr val="058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1" autoAdjust="0"/>
    <p:restoredTop sz="94660"/>
  </p:normalViewPr>
  <p:slideViewPr>
    <p:cSldViewPr snapToGrid="0">
      <p:cViewPr varScale="1">
        <p:scale>
          <a:sx n="159" d="100"/>
          <a:sy n="159" d="100"/>
        </p:scale>
        <p:origin x="188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2023/11/3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2023/11/3</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3, 2023</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3, 2023</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3, 2023</a:t>
            </a:fld>
            <a:endParaRPr lang="en-US" dirty="0"/>
          </a:p>
        </p:txBody>
      </p:sp>
    </p:spTree>
    <p:extLst>
      <p:ext uri="{BB962C8B-B14F-4D97-AF65-F5344CB8AC3E}">
        <p14:creationId xmlns:p14="http://schemas.microsoft.com/office/powerpoint/2010/main" val="71097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2023/11/3</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2023/11/3</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2023/11/3</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2023/11/3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3, 2023</a:t>
            </a:fld>
            <a:endParaRPr lang="en-US" dirty="0"/>
          </a:p>
        </p:txBody>
      </p:sp>
    </p:spTree>
    <p:extLst>
      <p:ext uri="{BB962C8B-B14F-4D97-AF65-F5344CB8AC3E}">
        <p14:creationId xmlns:p14="http://schemas.microsoft.com/office/powerpoint/2010/main" val="37330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3, 2023</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November 3, 2023</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8.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2023/11/3</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4" r:id="rId2"/>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November 3,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7"/>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5" r:id="rId5"/>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lang="ja-JP" altLang="en-US" sz="2400" dirty="0"/>
              <a:t>共有：</a:t>
            </a:r>
            <a:r>
              <a:rPr kumimoji="1" lang="ja-JP" altLang="en-US" sz="2400" dirty="0"/>
              <a:t>今後の活動についての</a:t>
            </a:r>
            <a:r>
              <a:rPr kumimoji="1" lang="en-US" altLang="ja-JP" sz="2400" dirty="0"/>
              <a:t>DS</a:t>
            </a:r>
            <a:r>
              <a:rPr kumimoji="1" lang="ja-JP" altLang="en-US" sz="2400" dirty="0"/>
              <a:t>部の考え（仮）</a:t>
            </a:r>
            <a:endParaRPr lang="en-US" altLang="ja-JP" sz="2400" dirty="0"/>
          </a:p>
          <a:p>
            <a:pPr marL="457200" indent="-457200">
              <a:buFont typeface="+mj-lt"/>
              <a:buAutoNum type="arabicPeriod"/>
            </a:pPr>
            <a:r>
              <a:rPr kumimoji="1" lang="ja-JP" altLang="en-US" sz="2400" dirty="0"/>
              <a:t>確認：今後の活動についての認識合わせ</a:t>
            </a:r>
          </a:p>
        </p:txBody>
      </p:sp>
      <p:sp>
        <p:nvSpPr>
          <p:cNvPr id="3" name="テキスト プレースホルダー 2"/>
          <p:cNvSpPr>
            <a:spLocks noGrp="1"/>
          </p:cNvSpPr>
          <p:nvPr>
            <p:ph type="body" sz="quarter" idx="19"/>
          </p:nvPr>
        </p:nvSpPr>
        <p:spPr/>
        <p:txBody>
          <a:bodyPr/>
          <a:lstStyle/>
          <a:p>
            <a:r>
              <a:rPr kumimoji="1" lang="ja-JP" altLang="en-US" sz="2400" dirty="0"/>
              <a:t>本日の目的</a:t>
            </a:r>
          </a:p>
        </p:txBody>
      </p:sp>
    </p:spTree>
    <p:extLst>
      <p:ext uri="{BB962C8B-B14F-4D97-AF65-F5344CB8AC3E}">
        <p14:creationId xmlns:p14="http://schemas.microsoft.com/office/powerpoint/2010/main" val="104583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4ABB36-175F-4E82-A926-104A6781AF06}"/>
              </a:ext>
            </a:extLst>
          </p:cNvPr>
          <p:cNvSpPr>
            <a:spLocks noGrp="1"/>
          </p:cNvSpPr>
          <p:nvPr>
            <p:ph type="body" sz="quarter" idx="18"/>
          </p:nvPr>
        </p:nvSpPr>
        <p:spPr>
          <a:xfrm>
            <a:off x="483384" y="788569"/>
            <a:ext cx="11341555" cy="5637600"/>
          </a:xfrm>
        </p:spPr>
        <p:txBody>
          <a:bodyPr/>
          <a:lstStyle/>
          <a:p>
            <a:r>
              <a:rPr lang="ja-JP" altLang="en-US" dirty="0"/>
              <a:t>分析開発を、次の２ステップで進めます。</a:t>
            </a:r>
            <a:endParaRPr kumimoji="1" lang="ja-JP" altLang="en-US" dirty="0"/>
          </a:p>
        </p:txBody>
      </p:sp>
      <p:sp>
        <p:nvSpPr>
          <p:cNvPr id="3" name="テキスト プレースホルダー 2">
            <a:extLst>
              <a:ext uri="{FF2B5EF4-FFF2-40B4-BE49-F238E27FC236}">
                <a16:creationId xmlns:a16="http://schemas.microsoft.com/office/drawing/2014/main" id="{7404DB31-D5BA-42BC-B49B-7DD5515F3391}"/>
              </a:ext>
            </a:extLst>
          </p:cNvPr>
          <p:cNvSpPr>
            <a:spLocks noGrp="1"/>
          </p:cNvSpPr>
          <p:nvPr>
            <p:ph type="body" sz="quarter" idx="20"/>
          </p:nvPr>
        </p:nvSpPr>
        <p:spPr/>
        <p:txBody>
          <a:bodyPr/>
          <a:lstStyle/>
          <a:p>
            <a:r>
              <a:rPr kumimoji="1" lang="en-US" altLang="ja-JP" sz="2000" dirty="0"/>
              <a:t>DS</a:t>
            </a:r>
            <a:r>
              <a:rPr kumimoji="1" lang="ja-JP" altLang="en-US" sz="2000" dirty="0"/>
              <a:t>部が考える進め</a:t>
            </a:r>
            <a:r>
              <a:rPr lang="ja-JP" altLang="en-US" sz="2000" dirty="0"/>
              <a:t>方</a:t>
            </a:r>
            <a:endParaRPr kumimoji="1" lang="en-US" altLang="ja-JP" sz="2000" dirty="0"/>
          </a:p>
          <a:p>
            <a:endParaRPr kumimoji="1" lang="en-US" altLang="ja-JP" dirty="0"/>
          </a:p>
        </p:txBody>
      </p:sp>
      <p:sp>
        <p:nvSpPr>
          <p:cNvPr id="4" name="日付プレースホルダー 3">
            <a:extLst>
              <a:ext uri="{FF2B5EF4-FFF2-40B4-BE49-F238E27FC236}">
                <a16:creationId xmlns:a16="http://schemas.microsoft.com/office/drawing/2014/main" id="{15AC0DB6-B6CD-47AE-A978-AAC019BAE445}"/>
              </a:ext>
            </a:extLst>
          </p:cNvPr>
          <p:cNvSpPr>
            <a:spLocks noGrp="1"/>
          </p:cNvSpPr>
          <p:nvPr>
            <p:ph type="dt" sz="half" idx="19"/>
          </p:nvPr>
        </p:nvSpPr>
        <p:spPr/>
        <p:txBody>
          <a:bodyPr/>
          <a:lstStyle/>
          <a:p>
            <a:fld id="{FCAFAC13-DB77-42F2-BE26-45BA5532FD50}" type="datetime4">
              <a:rPr lang="en-US" altLang="ja-JP" smtClean="0"/>
              <a:pPr/>
              <a:t>November 3, 2023</a:t>
            </a:fld>
            <a:endParaRPr lang="en-US" dirty="0"/>
          </a:p>
        </p:txBody>
      </p:sp>
      <p:sp>
        <p:nvSpPr>
          <p:cNvPr id="14" name="矢印: 山形 13">
            <a:extLst>
              <a:ext uri="{FF2B5EF4-FFF2-40B4-BE49-F238E27FC236}">
                <a16:creationId xmlns:a16="http://schemas.microsoft.com/office/drawing/2014/main" id="{ED1C73ED-6232-41C8-9DB4-7A95E4F63F7C}"/>
              </a:ext>
            </a:extLst>
          </p:cNvPr>
          <p:cNvSpPr/>
          <p:nvPr/>
        </p:nvSpPr>
        <p:spPr>
          <a:xfrm>
            <a:off x="6130037" y="1460919"/>
            <a:ext cx="5459563" cy="4846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rPr>
              <a:t>STEP2</a:t>
            </a:r>
            <a:r>
              <a:rPr lang="ja-JP" altLang="en-US" dirty="0">
                <a:solidFill>
                  <a:schemeClr val="bg1"/>
                </a:solidFill>
              </a:rPr>
              <a:t>：</a:t>
            </a:r>
            <a:r>
              <a:rPr lang="en-US" altLang="ja-JP" dirty="0">
                <a:solidFill>
                  <a:schemeClr val="bg1"/>
                </a:solidFill>
              </a:rPr>
              <a:t>AI</a:t>
            </a:r>
            <a:r>
              <a:rPr lang="ja-JP" altLang="en-US" dirty="0">
                <a:solidFill>
                  <a:schemeClr val="bg1"/>
                </a:solidFill>
              </a:rPr>
              <a:t>モデルの開発</a:t>
            </a:r>
            <a:endParaRPr kumimoji="1" lang="ja-JP" altLang="en-US" dirty="0">
              <a:solidFill>
                <a:schemeClr val="bg1"/>
              </a:solidFill>
            </a:endParaRPr>
          </a:p>
        </p:txBody>
      </p:sp>
      <p:sp>
        <p:nvSpPr>
          <p:cNvPr id="15" name="矢印: 五方向 14">
            <a:extLst>
              <a:ext uri="{FF2B5EF4-FFF2-40B4-BE49-F238E27FC236}">
                <a16:creationId xmlns:a16="http://schemas.microsoft.com/office/drawing/2014/main" id="{7FD6CE9A-7A4F-43AD-B20E-59FBD5BDC13C}"/>
              </a:ext>
            </a:extLst>
          </p:cNvPr>
          <p:cNvSpPr/>
          <p:nvPr/>
        </p:nvSpPr>
        <p:spPr>
          <a:xfrm>
            <a:off x="694598" y="1460919"/>
            <a:ext cx="5459564"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STEP1</a:t>
            </a:r>
            <a:r>
              <a:rPr kumimoji="1" lang="ja-JP" altLang="en-US" dirty="0"/>
              <a:t>（</a:t>
            </a:r>
            <a:r>
              <a:rPr kumimoji="1" lang="en-US" altLang="ja-JP" dirty="0"/>
              <a:t>AI</a:t>
            </a:r>
            <a:r>
              <a:rPr kumimoji="1" lang="ja-JP" altLang="en-US" dirty="0"/>
              <a:t>モデル開発のための）データ分析</a:t>
            </a:r>
          </a:p>
        </p:txBody>
      </p:sp>
      <p:sp>
        <p:nvSpPr>
          <p:cNvPr id="5" name="正方形/長方形 4">
            <a:extLst>
              <a:ext uri="{FF2B5EF4-FFF2-40B4-BE49-F238E27FC236}">
                <a16:creationId xmlns:a16="http://schemas.microsoft.com/office/drawing/2014/main" id="{A914807A-52B7-46F3-9D2E-85AF99C0CCC5}"/>
              </a:ext>
            </a:extLst>
          </p:cNvPr>
          <p:cNvSpPr/>
          <p:nvPr/>
        </p:nvSpPr>
        <p:spPr>
          <a:xfrm>
            <a:off x="87435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目的設定</a:t>
            </a:r>
          </a:p>
        </p:txBody>
      </p:sp>
      <p:sp>
        <p:nvSpPr>
          <p:cNvPr id="27" name="正方形/長方形 26">
            <a:extLst>
              <a:ext uri="{FF2B5EF4-FFF2-40B4-BE49-F238E27FC236}">
                <a16:creationId xmlns:a16="http://schemas.microsoft.com/office/drawing/2014/main" id="{39A95F4B-DB55-449B-81C2-B9381DBF9559}"/>
              </a:ext>
            </a:extLst>
          </p:cNvPr>
          <p:cNvSpPr/>
          <p:nvPr/>
        </p:nvSpPr>
        <p:spPr>
          <a:xfrm>
            <a:off x="252914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仮説立て</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id="{85AAC1F9-F78F-44D6-8270-F36919A98959}"/>
              </a:ext>
            </a:extLst>
          </p:cNvPr>
          <p:cNvSpPr/>
          <p:nvPr/>
        </p:nvSpPr>
        <p:spPr>
          <a:xfrm>
            <a:off x="4183938" y="2421309"/>
            <a:ext cx="572711"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データ分析</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id="{C16973F9-F8D7-4FE8-BF52-AD1D496943AC}"/>
              </a:ext>
            </a:extLst>
          </p:cNvPr>
          <p:cNvSpPr/>
          <p:nvPr/>
        </p:nvSpPr>
        <p:spPr>
          <a:xfrm>
            <a:off x="5838728" y="2421309"/>
            <a:ext cx="572710"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目標設定</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id="{E6255547-47AB-44E9-949A-60708820C191}"/>
              </a:ext>
            </a:extLst>
          </p:cNvPr>
          <p:cNvSpPr/>
          <p:nvPr/>
        </p:nvSpPr>
        <p:spPr>
          <a:xfrm>
            <a:off x="7493518" y="2421309"/>
            <a:ext cx="572710" cy="16211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モデル設計</a:t>
            </a:r>
          </a:p>
        </p:txBody>
      </p:sp>
      <p:sp>
        <p:nvSpPr>
          <p:cNvPr id="33" name="正方形/長方形 32">
            <a:extLst>
              <a:ext uri="{FF2B5EF4-FFF2-40B4-BE49-F238E27FC236}">
                <a16:creationId xmlns:a16="http://schemas.microsoft.com/office/drawing/2014/main" id="{CDF250B1-0C38-40F7-8522-A5AE9340C551}"/>
              </a:ext>
            </a:extLst>
          </p:cNvPr>
          <p:cNvSpPr/>
          <p:nvPr/>
        </p:nvSpPr>
        <p:spPr>
          <a:xfrm>
            <a:off x="9148307" y="2441753"/>
            <a:ext cx="572710"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モデル評価</a:t>
            </a:r>
            <a:endParaRPr kumimoji="1" lang="ja-JP" altLang="en-US" b="1" dirty="0">
              <a:solidFill>
                <a:schemeClr val="tx1"/>
              </a:solidFill>
            </a:endParaRPr>
          </a:p>
        </p:txBody>
      </p:sp>
      <p:sp>
        <p:nvSpPr>
          <p:cNvPr id="41" name="正方形/長方形 40">
            <a:extLst>
              <a:ext uri="{FF2B5EF4-FFF2-40B4-BE49-F238E27FC236}">
                <a16:creationId xmlns:a16="http://schemas.microsoft.com/office/drawing/2014/main" id="{CE106B07-4ECE-49E0-9207-773FEE744E00}"/>
              </a:ext>
            </a:extLst>
          </p:cNvPr>
          <p:cNvSpPr/>
          <p:nvPr/>
        </p:nvSpPr>
        <p:spPr>
          <a:xfrm>
            <a:off x="10792599" y="2384739"/>
            <a:ext cx="572710" cy="16943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システム開発</a:t>
            </a:r>
          </a:p>
        </p:txBody>
      </p:sp>
      <p:sp>
        <p:nvSpPr>
          <p:cNvPr id="6" name="矢印: 右 5">
            <a:extLst>
              <a:ext uri="{FF2B5EF4-FFF2-40B4-BE49-F238E27FC236}">
                <a16:creationId xmlns:a16="http://schemas.microsoft.com/office/drawing/2014/main" id="{D5BF5B5A-2701-4B90-9488-79A8312F7B76}"/>
              </a:ext>
            </a:extLst>
          </p:cNvPr>
          <p:cNvSpPr/>
          <p:nvPr/>
        </p:nvSpPr>
        <p:spPr>
          <a:xfrm>
            <a:off x="172269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B637BFBB-A475-42F0-9966-97DD0EB6BB7D}"/>
              </a:ext>
            </a:extLst>
          </p:cNvPr>
          <p:cNvSpPr/>
          <p:nvPr/>
        </p:nvSpPr>
        <p:spPr>
          <a:xfrm>
            <a:off x="503227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id="{63E6CC85-3BD9-45C8-AAE2-7D65BFFD0400}"/>
              </a:ext>
            </a:extLst>
          </p:cNvPr>
          <p:cNvSpPr/>
          <p:nvPr/>
        </p:nvSpPr>
        <p:spPr>
          <a:xfrm>
            <a:off x="668706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矢印: 環状 101">
            <a:extLst>
              <a:ext uri="{FF2B5EF4-FFF2-40B4-BE49-F238E27FC236}">
                <a16:creationId xmlns:a16="http://schemas.microsoft.com/office/drawing/2014/main" id="{C5BE3FB2-FD10-46F1-805E-AC92891A924C}"/>
              </a:ext>
            </a:extLst>
          </p:cNvPr>
          <p:cNvSpPr/>
          <p:nvPr/>
        </p:nvSpPr>
        <p:spPr>
          <a:xfrm>
            <a:off x="3356543" y="2773508"/>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矢印: 環状 102">
            <a:extLst>
              <a:ext uri="{FF2B5EF4-FFF2-40B4-BE49-F238E27FC236}">
                <a16:creationId xmlns:a16="http://schemas.microsoft.com/office/drawing/2014/main" id="{45D23B46-847A-460B-A893-E4C085999B4D}"/>
              </a:ext>
            </a:extLst>
          </p:cNvPr>
          <p:cNvSpPr/>
          <p:nvPr/>
        </p:nvSpPr>
        <p:spPr>
          <a:xfrm rot="10800000">
            <a:off x="3368565" y="2856443"/>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矢印: 環状 103">
            <a:extLst>
              <a:ext uri="{FF2B5EF4-FFF2-40B4-BE49-F238E27FC236}">
                <a16:creationId xmlns:a16="http://schemas.microsoft.com/office/drawing/2014/main" id="{6A484021-0B55-4431-82E5-01A7EA154B21}"/>
              </a:ext>
            </a:extLst>
          </p:cNvPr>
          <p:cNvSpPr/>
          <p:nvPr/>
        </p:nvSpPr>
        <p:spPr>
          <a:xfrm>
            <a:off x="8320150" y="2773509"/>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5" name="矢印: 環状 104">
            <a:extLst>
              <a:ext uri="{FF2B5EF4-FFF2-40B4-BE49-F238E27FC236}">
                <a16:creationId xmlns:a16="http://schemas.microsoft.com/office/drawing/2014/main" id="{B99784AD-16DB-4ED5-BD03-2598D9A7C84B}"/>
              </a:ext>
            </a:extLst>
          </p:cNvPr>
          <p:cNvSpPr/>
          <p:nvPr/>
        </p:nvSpPr>
        <p:spPr>
          <a:xfrm rot="10800000">
            <a:off x="8332172" y="2856444"/>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吹き出し: 角を丸めた四角形 108">
            <a:extLst>
              <a:ext uri="{FF2B5EF4-FFF2-40B4-BE49-F238E27FC236}">
                <a16:creationId xmlns:a16="http://schemas.microsoft.com/office/drawing/2014/main" id="{60B00F9F-E6C8-41BD-A636-162BA13EA359}"/>
              </a:ext>
            </a:extLst>
          </p:cNvPr>
          <p:cNvSpPr/>
          <p:nvPr/>
        </p:nvSpPr>
        <p:spPr>
          <a:xfrm>
            <a:off x="5712339" y="4359039"/>
            <a:ext cx="2371277" cy="1183058"/>
          </a:xfrm>
          <a:prstGeom prst="wedgeRoundRectCallout">
            <a:avLst>
              <a:gd name="adj1" fmla="val -29581"/>
              <a:gd name="adj2" fmla="val -828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その“要因”に対する最善な対策及び目標を設定</a:t>
            </a:r>
            <a:endParaRPr kumimoji="1" lang="en-US" altLang="ja-JP" sz="1000" u="sng" dirty="0">
              <a:solidFill>
                <a:schemeClr val="accent1"/>
              </a:solidFill>
            </a:endParaRPr>
          </a:p>
        </p:txBody>
      </p:sp>
      <p:sp>
        <p:nvSpPr>
          <p:cNvPr id="110" name="吹き出し: 角を丸めた四角形 109">
            <a:extLst>
              <a:ext uri="{FF2B5EF4-FFF2-40B4-BE49-F238E27FC236}">
                <a16:creationId xmlns:a16="http://schemas.microsoft.com/office/drawing/2014/main" id="{FA958CA9-1460-4CE9-858B-5F8F2AF3092F}"/>
              </a:ext>
            </a:extLst>
          </p:cNvPr>
          <p:cNvSpPr/>
          <p:nvPr/>
        </p:nvSpPr>
        <p:spPr>
          <a:xfrm>
            <a:off x="8152759" y="4359039"/>
            <a:ext cx="3890220" cy="1752966"/>
          </a:xfrm>
          <a:prstGeom prst="wedgeRoundRectCallout">
            <a:avLst>
              <a:gd name="adj1" fmla="val -29479"/>
              <a:gd name="adj2" fmla="val -707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施策を実施するために</a:t>
            </a:r>
            <a:endParaRPr kumimoji="1" lang="en-US" altLang="ja-JP" sz="1600" dirty="0">
              <a:solidFill>
                <a:schemeClr val="accent1"/>
              </a:solidFill>
            </a:endParaRPr>
          </a:p>
          <a:p>
            <a:r>
              <a:rPr kumimoji="1" lang="ja-JP" altLang="en-US" sz="1600" dirty="0">
                <a:solidFill>
                  <a:schemeClr val="accent1"/>
                </a:solidFill>
              </a:rPr>
              <a:t>必要な</a:t>
            </a:r>
            <a:r>
              <a:rPr lang="en-US" altLang="ja-JP" sz="1600" dirty="0">
                <a:solidFill>
                  <a:schemeClr val="accent1"/>
                </a:solidFill>
              </a:rPr>
              <a:t>AI</a:t>
            </a:r>
            <a:r>
              <a:rPr kumimoji="1" lang="ja-JP" altLang="en-US" sz="1600" dirty="0">
                <a:solidFill>
                  <a:schemeClr val="accent1"/>
                </a:solidFill>
              </a:rPr>
              <a:t>モデルを開発</a:t>
            </a:r>
            <a:r>
              <a:rPr lang="ja-JP" altLang="en-US" sz="1600" dirty="0">
                <a:solidFill>
                  <a:schemeClr val="accent1"/>
                </a:solidFill>
              </a:rPr>
              <a:t>する</a:t>
            </a:r>
            <a:endParaRPr kumimoji="1" lang="en-US" altLang="ja-JP" sz="1600" dirty="0">
              <a:solidFill>
                <a:schemeClr val="accent1"/>
              </a:solidFill>
            </a:endParaRPr>
          </a:p>
          <a:p>
            <a:endParaRPr lang="en-US" altLang="ja-JP" sz="800" dirty="0">
              <a:solidFill>
                <a:schemeClr val="accent1"/>
              </a:solidFill>
            </a:endParaRPr>
          </a:p>
          <a:p>
            <a:r>
              <a:rPr lang="ja-JP" altLang="en-US" sz="1200" u="sng" dirty="0">
                <a:solidFill>
                  <a:schemeClr val="tx1"/>
                </a:solidFill>
              </a:rPr>
              <a:t>取り組み例</a:t>
            </a:r>
            <a:endParaRPr lang="en-US" altLang="ja-JP" sz="1200" u="sng" dirty="0">
              <a:solidFill>
                <a:schemeClr val="tx1"/>
              </a:solidFill>
            </a:endParaRPr>
          </a:p>
          <a:p>
            <a:r>
              <a:rPr lang="ja-JP" altLang="en-US" sz="1200" dirty="0">
                <a:solidFill>
                  <a:schemeClr val="tx1"/>
                </a:solidFill>
              </a:rPr>
              <a:t>・工程設計段階で異常発生させない設計ツール</a:t>
            </a:r>
            <a:endParaRPr lang="en-US" altLang="ja-JP" sz="1200" dirty="0">
              <a:solidFill>
                <a:schemeClr val="tx1"/>
              </a:solidFill>
            </a:endParaRPr>
          </a:p>
          <a:p>
            <a:r>
              <a:rPr lang="ja-JP" altLang="en-US" sz="1200" dirty="0">
                <a:solidFill>
                  <a:schemeClr val="tx1"/>
                </a:solidFill>
              </a:rPr>
              <a:t>・実績データから異常を短時間に検知するモデル</a:t>
            </a:r>
            <a:endParaRPr lang="en-US" altLang="ja-JP" sz="1200" dirty="0">
              <a:solidFill>
                <a:schemeClr val="tx1"/>
              </a:solidFill>
            </a:endParaRPr>
          </a:p>
        </p:txBody>
      </p:sp>
      <p:sp>
        <p:nvSpPr>
          <p:cNvPr id="108" name="吹き出し: 角を丸めた四角形 107">
            <a:extLst>
              <a:ext uri="{FF2B5EF4-FFF2-40B4-BE49-F238E27FC236}">
                <a16:creationId xmlns:a16="http://schemas.microsoft.com/office/drawing/2014/main" id="{EBD08228-C96B-4791-BAFC-2460B432A778}"/>
              </a:ext>
            </a:extLst>
          </p:cNvPr>
          <p:cNvSpPr/>
          <p:nvPr/>
        </p:nvSpPr>
        <p:spPr>
          <a:xfrm>
            <a:off x="3225418" y="4338603"/>
            <a:ext cx="2385221" cy="1793839"/>
          </a:xfrm>
          <a:prstGeom prst="wedgeRoundRectCallout">
            <a:avLst>
              <a:gd name="adj1" fmla="val -32345"/>
              <a:gd name="adj2" fmla="val -8594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在庫の異常に関わる　“要因”を推定する</a:t>
            </a:r>
            <a:endParaRPr kumimoji="1" lang="en-US" altLang="ja-JP" sz="1600" dirty="0">
              <a:solidFill>
                <a:schemeClr val="accent1"/>
              </a:solidFill>
            </a:endParaRPr>
          </a:p>
          <a:p>
            <a:endParaRPr kumimoji="1" lang="en-US" altLang="ja-JP" sz="800" u="sng" dirty="0">
              <a:solidFill>
                <a:schemeClr val="accent1"/>
              </a:solidFill>
            </a:endParaRPr>
          </a:p>
          <a:p>
            <a:r>
              <a:rPr lang="ja-JP" altLang="en-US" sz="1200" u="sng" dirty="0">
                <a:solidFill>
                  <a:schemeClr val="tx1"/>
                </a:solidFill>
              </a:rPr>
              <a:t>取り組み状況</a:t>
            </a:r>
            <a:endParaRPr lang="en-US" altLang="ja-JP" sz="1200" u="sng" dirty="0">
              <a:solidFill>
                <a:schemeClr val="tx1"/>
              </a:solidFill>
            </a:endParaRPr>
          </a:p>
          <a:p>
            <a:r>
              <a:rPr lang="ja-JP" altLang="en-US" sz="1200" dirty="0">
                <a:solidFill>
                  <a:schemeClr val="tx1"/>
                </a:solidFill>
              </a:rPr>
              <a:t>・現状のデータから明確な要因は分からない</a:t>
            </a:r>
            <a:endParaRPr lang="en-US" altLang="ja-JP" sz="1200" dirty="0">
              <a:solidFill>
                <a:schemeClr val="tx1"/>
              </a:solidFill>
            </a:endParaRPr>
          </a:p>
          <a:p>
            <a:r>
              <a:rPr lang="ja-JP" altLang="en-US" sz="1200" dirty="0">
                <a:solidFill>
                  <a:schemeClr val="tx1"/>
                </a:solidFill>
              </a:rPr>
              <a:t>・データを詳細分析して要因を明確化中</a:t>
            </a:r>
            <a:endParaRPr lang="en-US" altLang="ja-JP" sz="1200" dirty="0">
              <a:solidFill>
                <a:schemeClr val="tx1"/>
              </a:solidFill>
            </a:endParaRPr>
          </a:p>
        </p:txBody>
      </p:sp>
      <p:sp>
        <p:nvSpPr>
          <p:cNvPr id="31" name="吹き出し: 角を丸めた四角形 30">
            <a:extLst>
              <a:ext uri="{FF2B5EF4-FFF2-40B4-BE49-F238E27FC236}">
                <a16:creationId xmlns:a16="http://schemas.microsoft.com/office/drawing/2014/main" id="{0682A2F0-7A4E-4ED2-B11B-00D9FD2E2730}"/>
              </a:ext>
            </a:extLst>
          </p:cNvPr>
          <p:cNvSpPr/>
          <p:nvPr/>
        </p:nvSpPr>
        <p:spPr>
          <a:xfrm>
            <a:off x="701424" y="4367363"/>
            <a:ext cx="2410604" cy="1084019"/>
          </a:xfrm>
          <a:prstGeom prst="wedgeRoundRectCallout">
            <a:avLst>
              <a:gd name="adj1" fmla="val -29593"/>
              <a:gd name="adj2" fmla="val -7893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在庫が異常になっている要因を推定したい</a:t>
            </a:r>
            <a:endParaRPr lang="en-US" altLang="ja-JP" sz="1600" dirty="0">
              <a:solidFill>
                <a:schemeClr val="accent1"/>
              </a:solidFill>
            </a:endParaRPr>
          </a:p>
        </p:txBody>
      </p:sp>
      <p:sp>
        <p:nvSpPr>
          <p:cNvPr id="32" name="矢印: 右 31">
            <a:extLst>
              <a:ext uri="{FF2B5EF4-FFF2-40B4-BE49-F238E27FC236}">
                <a16:creationId xmlns:a16="http://schemas.microsoft.com/office/drawing/2014/main" id="{F8B1FBEC-FC9F-4772-A013-B7530398FC91}"/>
              </a:ext>
            </a:extLst>
          </p:cNvPr>
          <p:cNvSpPr/>
          <p:nvPr/>
        </p:nvSpPr>
        <p:spPr>
          <a:xfrm>
            <a:off x="9986962" y="2949549"/>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627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kumimoji="1" lang="en-US" altLang="ja-JP" sz="1900" dirty="0"/>
          </a:p>
          <a:p>
            <a:pPr lvl="1"/>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lvl="1"/>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endParaRPr lang="en-US" altLang="ja-JP" sz="1900" dirty="0"/>
          </a:p>
          <a:p>
            <a:pPr lvl="1"/>
            <a:r>
              <a:rPr lang="en-US" altLang="ja-JP" sz="1900" dirty="0"/>
              <a:t>B</a:t>
            </a:r>
            <a:r>
              <a:rPr kumimoji="1" lang="ja-JP" altLang="en-US" sz="1900" dirty="0"/>
              <a:t>案）人間の予測判定結果のデータを作成する</a:t>
            </a:r>
            <a:endParaRPr kumimoji="1" lang="en-US" altLang="ja-JP" sz="1900" dirty="0"/>
          </a:p>
          <a:p>
            <a:pPr lvl="1"/>
            <a:endParaRPr kumimoji="1" lang="en-US" altLang="ja-JP" sz="1900" dirty="0"/>
          </a:p>
          <a:p>
            <a:pPr marL="457200" indent="-457200">
              <a:buFont typeface="+mj-lt"/>
              <a:buAutoNum type="arabicPeriod"/>
            </a:pPr>
            <a:r>
              <a:rPr lang="ja-JP" altLang="en-US" sz="2400" dirty="0"/>
              <a:t>想定プランのメリットとデメリット</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lang="en-US" altLang="ja-JP" sz="2400" dirty="0"/>
              <a:t>DS</a:t>
            </a:r>
            <a:r>
              <a:rPr lang="ja-JP" altLang="en-US" sz="2400" dirty="0"/>
              <a:t>部の懸念点と確認したいこと</a:t>
            </a:r>
            <a:endParaRPr lang="en-US" altLang="ja-JP" sz="2400" dirty="0"/>
          </a:p>
          <a:p>
            <a:pPr lvl="1"/>
            <a:r>
              <a:rPr lang="ja-JP" altLang="en-US" sz="1900" dirty="0"/>
              <a:t>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3, 2023</a:t>
            </a:fld>
            <a:endParaRPr lang="en-US" dirty="0"/>
          </a:p>
        </p:txBody>
      </p:sp>
    </p:spTree>
    <p:extLst>
      <p:ext uri="{BB962C8B-B14F-4D97-AF65-F5344CB8AC3E}">
        <p14:creationId xmlns:p14="http://schemas.microsoft.com/office/powerpoint/2010/main" val="221312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9000D9B1-B542-4DBE-9525-6EF0401DE290}"/>
              </a:ext>
            </a:extLst>
          </p:cNvPr>
          <p:cNvSpPr>
            <a:spLocks noGrp="1"/>
          </p:cNvSpPr>
          <p:nvPr>
            <p:ph type="body" sz="quarter" idx="20"/>
          </p:nvPr>
        </p:nvSpPr>
        <p:spPr/>
        <p:txBody>
          <a:bodyPr/>
          <a:lstStyle/>
          <a:p>
            <a:r>
              <a:rPr lang="en-US" altLang="ja-JP" dirty="0"/>
              <a:t>1. </a:t>
            </a:r>
            <a:r>
              <a:rPr lang="ja-JP" altLang="en-US" dirty="0"/>
              <a:t>生革部が考えている問題及び解決策の確認</a:t>
            </a:r>
            <a:endParaRPr lang="en-US" altLang="ja-JP" dirty="0"/>
          </a:p>
          <a:p>
            <a:endParaRPr kumimoji="1" lang="ja-JP" altLang="en-US" sz="2000" b="1" dirty="0"/>
          </a:p>
        </p:txBody>
      </p:sp>
      <p:sp>
        <p:nvSpPr>
          <p:cNvPr id="4" name="日付プレースホルダー 3">
            <a:extLst>
              <a:ext uri="{FF2B5EF4-FFF2-40B4-BE49-F238E27FC236}">
                <a16:creationId xmlns:a16="http://schemas.microsoft.com/office/drawing/2014/main" id="{F867A461-4A8B-43E4-B065-1CCC288F7FAC}"/>
              </a:ext>
            </a:extLst>
          </p:cNvPr>
          <p:cNvSpPr>
            <a:spLocks noGrp="1"/>
          </p:cNvSpPr>
          <p:nvPr>
            <p:ph type="dt" sz="half" idx="19"/>
          </p:nvPr>
        </p:nvSpPr>
        <p:spPr/>
        <p:txBody>
          <a:bodyPr/>
          <a:lstStyle/>
          <a:p>
            <a:fld id="{FCAFAC13-DB77-42F2-BE26-45BA5532FD50}" type="datetime4">
              <a:rPr lang="en-US" altLang="ja-JP" smtClean="0"/>
              <a:pPr/>
              <a:t>November 3, 2023</a:t>
            </a:fld>
            <a:endParaRPr lang="en-US" dirty="0"/>
          </a:p>
        </p:txBody>
      </p:sp>
      <p:sp>
        <p:nvSpPr>
          <p:cNvPr id="8" name="テキスト プレースホルダー 1">
            <a:extLst>
              <a:ext uri="{FF2B5EF4-FFF2-40B4-BE49-F238E27FC236}">
                <a16:creationId xmlns:a16="http://schemas.microsoft.com/office/drawing/2014/main"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問題：日々発生している在庫過多・欠品（仕入先事情除く？）の要因分析に時間が掛る</a:t>
            </a:r>
            <a:endParaRPr lang="en-US" altLang="ja-JP" sz="1900" dirty="0"/>
          </a:p>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pPr marL="0" lvl="1">
              <a:spcBef>
                <a:spcPts val="0"/>
              </a:spcBef>
            </a:pPr>
            <a:endParaRPr kumimoji="1" lang="en-US" altLang="ja-JP" sz="1900" dirty="0"/>
          </a:p>
          <a:p>
            <a:pPr marL="0" lvl="1">
              <a:spcBef>
                <a:spcPts val="0"/>
              </a:spcBef>
            </a:pPr>
            <a:r>
              <a:rPr lang="ja-JP" altLang="en-US" sz="1900" dirty="0"/>
              <a:t>解決策に対する</a:t>
            </a:r>
            <a:r>
              <a:rPr lang="en-US" altLang="ja-JP" sz="1900" dirty="0"/>
              <a:t>DS</a:t>
            </a:r>
            <a:r>
              <a:rPr lang="ja-JP" altLang="en-US" sz="1900" dirty="0"/>
              <a:t>部の理解</a:t>
            </a:r>
            <a:endParaRPr kumimoji="1" lang="en-US" altLang="ja-JP" sz="1900" dirty="0"/>
          </a:p>
          <a:p>
            <a:pPr marL="800100" lvl="2" indent="-342900">
              <a:spcBef>
                <a:spcPts val="0"/>
              </a:spcBef>
              <a:buFont typeface="Arial"/>
              <a:buChar char="•"/>
            </a:pPr>
            <a:r>
              <a:rPr lang="ja-JP" altLang="en-US" sz="1600" b="0" dirty="0"/>
              <a:t>入力：実績の</a:t>
            </a:r>
            <a:r>
              <a:rPr lang="en-US" altLang="ja-JP" sz="1600" b="0" dirty="0"/>
              <a:t>LT</a:t>
            </a:r>
            <a:r>
              <a:rPr lang="ja-JP" altLang="en-US" sz="1600" b="0" dirty="0"/>
              <a:t>や在庫量　</a:t>
            </a:r>
            <a:r>
              <a:rPr lang="en-US" altLang="ja-JP" sz="1600" b="0" dirty="0"/>
              <a:t>→</a:t>
            </a:r>
            <a:r>
              <a:rPr lang="ja-JP" altLang="en-US" sz="1600" b="0" dirty="0"/>
              <a:t>    </a:t>
            </a:r>
            <a:r>
              <a:rPr lang="en-US" altLang="ja-JP" sz="1600" b="0" dirty="0"/>
              <a:t>AI</a:t>
            </a:r>
            <a:r>
              <a:rPr lang="ja-JP" altLang="en-US" sz="1600" b="0" dirty="0"/>
              <a:t>など　</a:t>
            </a:r>
            <a:r>
              <a:rPr lang="en-US" altLang="ja-JP" sz="1600" b="0" dirty="0"/>
              <a:t>→</a:t>
            </a:r>
            <a:r>
              <a:rPr lang="ja-JP" altLang="en-US" sz="1600" b="0" dirty="0"/>
              <a:t>  出力：在庫状態に影響する因子、影響度</a:t>
            </a:r>
            <a:endParaRPr lang="en-US" altLang="ja-JP" sz="1600" b="0" dirty="0"/>
          </a:p>
          <a:p>
            <a:pPr marL="457200" lvl="2">
              <a:spcBef>
                <a:spcPts val="0"/>
              </a:spcBef>
            </a:pPr>
            <a:endParaRPr lang="en-US" altLang="ja-JP" sz="1600" b="0" dirty="0"/>
          </a:p>
          <a:p>
            <a:pPr marL="0" lvl="1">
              <a:spcBef>
                <a:spcPts val="0"/>
              </a:spcBef>
            </a:pPr>
            <a:endParaRPr lang="en-US" altLang="ja-JP" sz="2000" dirty="0"/>
          </a:p>
          <a:p>
            <a:endParaRPr kumimoji="1" lang="en-US" altLang="ja-JP" sz="2000" dirty="0"/>
          </a:p>
          <a:p>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pic>
        <p:nvPicPr>
          <p:cNvPr id="5" name="図 4">
            <a:extLst>
              <a:ext uri="{FF2B5EF4-FFF2-40B4-BE49-F238E27FC236}">
                <a16:creationId xmlns:a16="http://schemas.microsoft.com/office/drawing/2014/main" id="{E59DB2D7-1112-47EF-959D-361DA0AC0A9E}"/>
              </a:ext>
            </a:extLst>
          </p:cNvPr>
          <p:cNvPicPr>
            <a:picLocks noChangeAspect="1"/>
          </p:cNvPicPr>
          <p:nvPr/>
        </p:nvPicPr>
        <p:blipFill>
          <a:blip r:embed="rId2"/>
          <a:stretch>
            <a:fillRect/>
          </a:stretch>
        </p:blipFill>
        <p:spPr>
          <a:xfrm>
            <a:off x="-76199" y="1403232"/>
            <a:ext cx="9139989" cy="5133524"/>
          </a:xfrm>
          <a:prstGeom prst="rect">
            <a:avLst/>
          </a:prstGeom>
        </p:spPr>
      </p:pic>
      <p:sp>
        <p:nvSpPr>
          <p:cNvPr id="6" name="吹き出し: 角を丸めた四角形 5">
            <a:extLst>
              <a:ext uri="{FF2B5EF4-FFF2-40B4-BE49-F238E27FC236}">
                <a16:creationId xmlns:a16="http://schemas.microsoft.com/office/drawing/2014/main" id="{B7FE74A0-DA41-493C-B939-5342F3A406E2}"/>
              </a:ext>
            </a:extLst>
          </p:cNvPr>
          <p:cNvSpPr/>
          <p:nvPr/>
        </p:nvSpPr>
        <p:spPr>
          <a:xfrm>
            <a:off x="8177461" y="3429000"/>
            <a:ext cx="3232485" cy="2237874"/>
          </a:xfrm>
          <a:prstGeom prst="wedgeRoundRectCallout">
            <a:avLst>
              <a:gd name="adj1" fmla="val -58302"/>
              <a:gd name="adj2" fmla="val 31425"/>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t>AI</a:t>
            </a:r>
            <a:r>
              <a:rPr lang="ja-JP" altLang="en-US" sz="1800" dirty="0"/>
              <a:t>・データサイエンスを活用して分析作業を効率化したい。改善策を検討する判断材料にしたい。</a:t>
            </a:r>
            <a:r>
              <a:rPr lang="ja-JP" altLang="en-US" sz="1800" dirty="0">
                <a:solidFill>
                  <a:srgbClr val="FFFF00"/>
                </a:solidFill>
              </a:rPr>
              <a:t>現場ではなく、生革部の分析を対象にしている</a:t>
            </a:r>
            <a:endParaRPr kumimoji="1" lang="ja-JP" altLang="en-US" dirty="0">
              <a:solidFill>
                <a:srgbClr val="FFFF00"/>
              </a:solidFill>
            </a:endParaRPr>
          </a:p>
        </p:txBody>
      </p:sp>
      <p:sp>
        <p:nvSpPr>
          <p:cNvPr id="7" name="正方形/長方形 6">
            <a:extLst>
              <a:ext uri="{FF2B5EF4-FFF2-40B4-BE49-F238E27FC236}">
                <a16:creationId xmlns:a16="http://schemas.microsoft.com/office/drawing/2014/main" id="{6D218DD7-53E1-4F8C-A42D-5D2CF7194565}"/>
              </a:ext>
            </a:extLst>
          </p:cNvPr>
          <p:cNvSpPr/>
          <p:nvPr/>
        </p:nvSpPr>
        <p:spPr>
          <a:xfrm>
            <a:off x="0" y="-1"/>
            <a:ext cx="10431379" cy="308409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t>最終的に使うのは現場の方が使うイメージ。忙しいので使う時間がない。現場の分析工数が減り、工場側で適正化活動でできるようにさせたい。今は適正化活動できるようになっていない</a:t>
            </a:r>
            <a:r>
              <a:rPr lang="ja-JP" altLang="en-US" dirty="0"/>
              <a:t>、現状定期的にできていない。</a:t>
            </a:r>
            <a:endParaRPr lang="en-US" altLang="ja-JP" dirty="0"/>
          </a:p>
          <a:p>
            <a:r>
              <a:rPr kumimoji="1" lang="ja-JP" altLang="en-US" dirty="0"/>
              <a:t>問題を問題として認識できていない。安全在庫分を確保できていないなどのグレー異常は現場も認識できていない。今は改善できていない。現場の意識はこれから。今は室長などと将来の姿を話している。整備室のこうあるべきを考えている</a:t>
            </a:r>
            <a:endParaRPr kumimoji="1" lang="en-US" altLang="ja-JP" dirty="0"/>
          </a:p>
          <a:p>
            <a:r>
              <a:rPr lang="ja-JP" altLang="en-US" dirty="0"/>
              <a:t>仮置き場で溢れる、想定する在庫より大きい。それは工場が維持管理できるようにすべき。スタッフに伝える、調達に伝わる、仕入先に指導が入る、今は最初の一歩すら歩めていない。</a:t>
            </a:r>
            <a:endParaRPr lang="en-US" altLang="ja-JP" dirty="0"/>
          </a:p>
          <a:p>
            <a:r>
              <a:rPr kumimoji="1" lang="ja-JP" altLang="en-US" dirty="0"/>
              <a:t>今はトラックの便振れの寄与度も分からない。計画の変更はその先の話</a:t>
            </a:r>
          </a:p>
        </p:txBody>
      </p:sp>
    </p:spTree>
    <p:extLst>
      <p:ext uri="{BB962C8B-B14F-4D97-AF65-F5344CB8AC3E}">
        <p14:creationId xmlns:p14="http://schemas.microsoft.com/office/powerpoint/2010/main" val="346726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9000D9B1-B542-4DBE-9525-6EF0401DE290}"/>
              </a:ext>
            </a:extLst>
          </p:cNvPr>
          <p:cNvSpPr>
            <a:spLocks noGrp="1"/>
          </p:cNvSpPr>
          <p:nvPr>
            <p:ph type="body" sz="quarter" idx="20"/>
          </p:nvPr>
        </p:nvSpPr>
        <p:spPr/>
        <p:txBody>
          <a:bodyPr/>
          <a:lstStyle/>
          <a:p>
            <a:r>
              <a:rPr lang="en-US" altLang="ja-JP" dirty="0"/>
              <a:t>2.</a:t>
            </a:r>
            <a:r>
              <a:rPr lang="ja-JP" altLang="en-US" dirty="0"/>
              <a:t> 生革部の解決策を実現する想定プラン</a:t>
            </a:r>
            <a:endParaRPr lang="en-US" altLang="ja-JP" dirty="0"/>
          </a:p>
          <a:p>
            <a:endParaRPr kumimoji="1" lang="ja-JP" altLang="en-US" b="1" dirty="0"/>
          </a:p>
        </p:txBody>
      </p:sp>
      <p:sp>
        <p:nvSpPr>
          <p:cNvPr id="4" name="日付プレースホルダー 3">
            <a:extLst>
              <a:ext uri="{FF2B5EF4-FFF2-40B4-BE49-F238E27FC236}">
                <a16:creationId xmlns:a16="http://schemas.microsoft.com/office/drawing/2014/main" id="{F867A461-4A8B-43E4-B065-1CCC288F7FAC}"/>
              </a:ext>
            </a:extLst>
          </p:cNvPr>
          <p:cNvSpPr>
            <a:spLocks noGrp="1"/>
          </p:cNvSpPr>
          <p:nvPr>
            <p:ph type="dt" sz="half" idx="19"/>
          </p:nvPr>
        </p:nvSpPr>
        <p:spPr/>
        <p:txBody>
          <a:bodyPr/>
          <a:lstStyle/>
          <a:p>
            <a:fld id="{FCAFAC13-DB77-42F2-BE26-45BA5532FD50}" type="datetime4">
              <a:rPr lang="en-US" altLang="ja-JP" smtClean="0"/>
              <a:pPr/>
              <a:t>November 3, 2023</a:t>
            </a:fld>
            <a:endParaRPr lang="en-US" dirty="0"/>
          </a:p>
        </p:txBody>
      </p:sp>
      <p:sp>
        <p:nvSpPr>
          <p:cNvPr id="8" name="テキスト プレースホルダー 1">
            <a:extLst>
              <a:ext uri="{FF2B5EF4-FFF2-40B4-BE49-F238E27FC236}">
                <a16:creationId xmlns:a16="http://schemas.microsoft.com/office/drawing/2014/main"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kumimoji="1" lang="en-US" altLang="ja-JP" sz="2000" dirty="0"/>
          </a:p>
          <a:p>
            <a:endParaRPr lang="en-US" altLang="ja-JP" sz="2400" dirty="0"/>
          </a:p>
          <a:p>
            <a:pPr marL="0" lvl="2">
              <a:spcBef>
                <a:spcPts val="0"/>
              </a:spcBef>
            </a:pPr>
            <a:r>
              <a:rPr lang="ja-JP" altLang="en-US" sz="1800" u="sng" dirty="0">
                <a:solidFill>
                  <a:srgbClr val="FF0000"/>
                </a:solidFill>
              </a:rPr>
              <a:t>ただ以下のような場合は現状の</a:t>
            </a:r>
            <a:r>
              <a:rPr lang="en-US" altLang="ja-JP" sz="1800" u="sng" dirty="0">
                <a:solidFill>
                  <a:srgbClr val="FF0000"/>
                </a:solidFill>
              </a:rPr>
              <a:t>AI</a:t>
            </a:r>
            <a:r>
              <a:rPr lang="ja-JP" altLang="en-US" sz="1800" u="sng" dirty="0">
                <a:solidFill>
                  <a:srgbClr val="FF0000"/>
                </a:solidFill>
              </a:rPr>
              <a:t>やデータサイエンスでは難しい</a:t>
            </a:r>
            <a:endParaRPr lang="en-US" altLang="ja-JP" sz="1800" dirty="0"/>
          </a:p>
          <a:p>
            <a:pPr marL="0" lvl="2">
              <a:spcBef>
                <a:spcPts val="0"/>
              </a:spcBef>
            </a:pPr>
            <a:r>
              <a:rPr lang="en-US" altLang="ja-JP" sz="1800" u="sng" dirty="0">
                <a:solidFill>
                  <a:srgbClr val="FF0000"/>
                </a:solidFill>
              </a:rPr>
              <a:t>①</a:t>
            </a:r>
            <a:r>
              <a:rPr lang="ja-JP" altLang="en-US" sz="1800" u="sng" dirty="0">
                <a:solidFill>
                  <a:srgbClr val="FF0000"/>
                </a:solidFill>
              </a:rPr>
              <a:t>時間を掛けても（</a:t>
            </a:r>
            <a:r>
              <a:rPr lang="en-US" altLang="ja-JP" sz="1800" u="sng" dirty="0">
                <a:solidFill>
                  <a:srgbClr val="FF0000"/>
                </a:solidFill>
              </a:rPr>
              <a:t>10</a:t>
            </a:r>
            <a:r>
              <a:rPr lang="ja-JP" altLang="en-US" sz="1800" u="sng" dirty="0">
                <a:solidFill>
                  <a:srgbClr val="FF0000"/>
                </a:solidFill>
              </a:rPr>
              <a:t>年、</a:t>
            </a:r>
            <a:r>
              <a:rPr lang="en-US" altLang="ja-JP" sz="1800" u="sng" dirty="0">
                <a:solidFill>
                  <a:srgbClr val="FF0000"/>
                </a:solidFill>
              </a:rPr>
              <a:t>100</a:t>
            </a:r>
            <a:r>
              <a:rPr lang="ja-JP" altLang="en-US" sz="1800" u="sng" dirty="0">
                <a:solidFill>
                  <a:srgbClr val="FF0000"/>
                </a:solidFill>
              </a:rPr>
              <a:t>年とか掛けても）分析できないもの</a:t>
            </a:r>
            <a:endParaRPr lang="en-US" altLang="ja-JP" sz="1800" u="sng" dirty="0">
              <a:solidFill>
                <a:srgbClr val="FF0000"/>
              </a:solidFill>
            </a:endParaRPr>
          </a:p>
          <a:p>
            <a:pPr marL="0" lvl="2">
              <a:spcBef>
                <a:spcPts val="0"/>
              </a:spcBef>
            </a:pPr>
            <a:r>
              <a:rPr lang="en-US" altLang="ja-JP" sz="1800" u="sng" dirty="0">
                <a:solidFill>
                  <a:srgbClr val="FF0000"/>
                </a:solidFill>
              </a:rPr>
              <a:t>②</a:t>
            </a:r>
            <a:r>
              <a:rPr lang="ja-JP" altLang="en-US" sz="1800" u="sng" dirty="0">
                <a:solidFill>
                  <a:srgbClr val="FF0000"/>
                </a:solidFill>
              </a:rPr>
              <a:t>人間の判定・予測結果を学習できないもの</a:t>
            </a:r>
            <a:endParaRPr lang="en-US" altLang="ja-JP" sz="1800" u="sng" dirty="0">
              <a:solidFill>
                <a:srgbClr val="FF0000"/>
              </a:solidFill>
            </a:endParaRPr>
          </a:p>
          <a:p>
            <a:pPr marL="0" lvl="2">
              <a:spcBef>
                <a:spcPts val="0"/>
              </a:spcBef>
            </a:pPr>
            <a:endParaRPr lang="en-US" altLang="ja-JP" sz="2400" dirty="0"/>
          </a:p>
          <a:p>
            <a:r>
              <a:rPr kumimoji="1" lang="ja-JP" altLang="en-US" sz="2000" dirty="0"/>
              <a:t>想定プランが大きく２つあります</a:t>
            </a:r>
            <a:endParaRPr kumimoji="1" lang="en-US" altLang="ja-JP" sz="2000" dirty="0"/>
          </a:p>
          <a:p>
            <a:r>
              <a:rPr lang="en-US" altLang="ja-JP" sz="2000" dirty="0"/>
              <a:t>A. </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1500" dirty="0"/>
          </a:p>
          <a:p>
            <a:pPr lvl="1"/>
            <a:r>
              <a:rPr lang="ja-JP" altLang="en-US" b="0" dirty="0"/>
              <a:t>開発ステップ：</a:t>
            </a:r>
            <a:endParaRPr lang="en-US" altLang="ja-JP" b="0" dirty="0"/>
          </a:p>
          <a:p>
            <a:pPr lvl="1"/>
            <a:r>
              <a:rPr lang="ja-JP" altLang="en-US" b="0" dirty="0"/>
              <a:t>　１、問題に対する相関を分析し因子を洗い出す ⇒ 有用な因子が出れば分析終了。今のデータ</a:t>
            </a:r>
            <a:r>
              <a:rPr lang="en-US" altLang="ja-JP" b="0" dirty="0"/>
              <a:t>/</a:t>
            </a:r>
            <a:r>
              <a:rPr lang="ja-JP" altLang="en-US" b="0" dirty="0"/>
              <a:t>問題設定で</a:t>
            </a:r>
            <a:r>
              <a:rPr lang="en-US" altLang="ja-JP" b="0" dirty="0"/>
              <a:t>OK</a:t>
            </a:r>
          </a:p>
          <a:p>
            <a:pPr lvl="1"/>
            <a:r>
              <a:rPr lang="ja-JP" altLang="en-US" b="0" dirty="0"/>
              <a:t>　２、データを追加する</a:t>
            </a:r>
            <a:r>
              <a:rPr lang="en-US" altLang="ja-JP" b="0" dirty="0"/>
              <a:t>or</a:t>
            </a:r>
            <a:r>
              <a:rPr lang="ja-JP" altLang="en-US" b="0" dirty="0"/>
              <a:t>問題を細分化して因子を洗い出す（ドメイン知識や詳細データ分析が必要）</a:t>
            </a:r>
            <a:endParaRPr lang="en-US" altLang="ja-JP" b="0" dirty="0"/>
          </a:p>
          <a:p>
            <a:pPr lvl="1"/>
            <a:r>
              <a:rPr lang="ja-JP" altLang="en-US" b="0" dirty="0"/>
              <a:t>（３、要因が明確化できたモデルを使って要因判定”できる“モデルを作成する）</a:t>
            </a:r>
            <a:endParaRPr lang="en-US" altLang="ja-JP" b="0" dirty="0"/>
          </a:p>
          <a:p>
            <a:endParaRPr kumimoji="1" lang="en-US" altLang="ja-JP" sz="2000" b="0" dirty="0"/>
          </a:p>
          <a:p>
            <a:r>
              <a:rPr lang="en-US" altLang="en-US" sz="2000" dirty="0"/>
              <a:t>B. </a:t>
            </a:r>
            <a:r>
              <a:rPr lang="ja-JP" altLang="en-US" sz="2000" dirty="0"/>
              <a:t>人間の判定・予測結果を学習させ、人間と同様の判定・予測を自動で行う</a:t>
            </a:r>
            <a:endParaRPr lang="en-US" altLang="ja-JP" sz="2000" dirty="0"/>
          </a:p>
          <a:p>
            <a:pPr lvl="1"/>
            <a:r>
              <a:rPr lang="ja-JP" altLang="en-US" b="0" dirty="0"/>
              <a:t>開発ステップ：</a:t>
            </a:r>
            <a:endParaRPr lang="en-US" altLang="ja-JP" b="0" dirty="0"/>
          </a:p>
          <a:p>
            <a:pPr lvl="1"/>
            <a:r>
              <a:rPr kumimoji="1" lang="ja-JP" altLang="en-US" b="0" dirty="0"/>
              <a:t>　１、人間の判定・予測結果の学習データを作成する</a:t>
            </a:r>
            <a:endParaRPr kumimoji="1" lang="en-US" altLang="ja-JP" b="0" dirty="0"/>
          </a:p>
          <a:p>
            <a:pPr lvl="1"/>
            <a:r>
              <a:rPr lang="ja-JP" altLang="en-US" b="0" dirty="0"/>
              <a:t>　２、学習データにて</a:t>
            </a:r>
            <a:r>
              <a:rPr lang="en-US" altLang="ja-JP" b="0" dirty="0"/>
              <a:t>AI</a:t>
            </a:r>
            <a:r>
              <a:rPr lang="ja-JP" altLang="en-US" b="0" dirty="0"/>
              <a:t>モデルを学習させ、自動で判定・予測するモデルを作成する</a:t>
            </a:r>
            <a:endParaRPr kumimoji="1" lang="ja-JP" altLang="en-US" b="0" dirty="0"/>
          </a:p>
          <a:p>
            <a:pPr marL="457200" indent="-457200">
              <a:buFont typeface="Arial" panose="020B0604020202020204" pitchFamily="34" charset="0"/>
              <a:buAutoNum type="arabicPeriod"/>
            </a:pPr>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2" name="角丸四角形吹き出し 1"/>
          <p:cNvSpPr/>
          <p:nvPr/>
        </p:nvSpPr>
        <p:spPr>
          <a:xfrm>
            <a:off x="8194260" y="1479826"/>
            <a:ext cx="3732696" cy="612648"/>
          </a:xfrm>
          <a:prstGeom prst="wedgeRoundRectCallout">
            <a:avLst>
              <a:gd name="adj1" fmla="val -61069"/>
              <a:gd name="adj2" fmla="val 57092"/>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解ける問題になっていない、データに原因因子がないなど</a:t>
            </a:r>
          </a:p>
        </p:txBody>
      </p:sp>
      <p:sp>
        <p:nvSpPr>
          <p:cNvPr id="6" name="角丸四角形吹き出し 5"/>
          <p:cNvSpPr/>
          <p:nvPr/>
        </p:nvSpPr>
        <p:spPr>
          <a:xfrm>
            <a:off x="8203095" y="2283791"/>
            <a:ext cx="3732696" cy="612648"/>
          </a:xfrm>
          <a:prstGeom prst="wedgeRoundRectCallout">
            <a:avLst>
              <a:gd name="adj1" fmla="val -122903"/>
              <a:gd name="adj2" fmla="val -25827"/>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正解の結果（学習データ）がないなど</a:t>
            </a:r>
          </a:p>
        </p:txBody>
      </p:sp>
    </p:spTree>
    <p:extLst>
      <p:ext uri="{BB962C8B-B14F-4D97-AF65-F5344CB8AC3E}">
        <p14:creationId xmlns:p14="http://schemas.microsoft.com/office/powerpoint/2010/main" val="326154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2000"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ja-JP" dirty="0"/>
              <a:t>3</a:t>
            </a:r>
            <a:r>
              <a:rPr lang="en-US" altLang="ja-JP" dirty="0"/>
              <a:t>. </a:t>
            </a:r>
            <a:r>
              <a:rPr lang="ja-JP" altLang="en-US" dirty="0"/>
              <a:t>想定プランのメリットとデメリット</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3, 2023</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272308893"/>
              </p:ext>
            </p:extLst>
          </p:nvPr>
        </p:nvGraphicFramePr>
        <p:xfrm>
          <a:off x="441737" y="1536884"/>
          <a:ext cx="11363740" cy="4692893"/>
        </p:xfrm>
        <a:graphic>
          <a:graphicData uri="http://schemas.openxmlformats.org/drawingml/2006/table">
            <a:tbl>
              <a:tblPr firstRow="1" bandRow="1">
                <a:tableStyleId>{5C22544A-7EE6-4342-B048-85BDC9FD1C3A}</a:tableStyleId>
              </a:tblPr>
              <a:tblGrid>
                <a:gridCol w="1954697">
                  <a:extLst>
                    <a:ext uri="{9D8B030D-6E8A-4147-A177-3AD203B41FA5}">
                      <a16:colId xmlns:a16="http://schemas.microsoft.com/office/drawing/2014/main" val="20000"/>
                    </a:ext>
                  </a:extLst>
                </a:gridCol>
                <a:gridCol w="3081130">
                  <a:extLst>
                    <a:ext uri="{9D8B030D-6E8A-4147-A177-3AD203B41FA5}">
                      <a16:colId xmlns:a16="http://schemas.microsoft.com/office/drawing/2014/main" val="20001"/>
                    </a:ext>
                  </a:extLst>
                </a:gridCol>
                <a:gridCol w="3147391">
                  <a:extLst>
                    <a:ext uri="{9D8B030D-6E8A-4147-A177-3AD203B41FA5}">
                      <a16:colId xmlns:a16="http://schemas.microsoft.com/office/drawing/2014/main" val="20002"/>
                    </a:ext>
                  </a:extLst>
                </a:gridCol>
                <a:gridCol w="3180522">
                  <a:extLst>
                    <a:ext uri="{9D8B030D-6E8A-4147-A177-3AD203B41FA5}">
                      <a16:colId xmlns:a16="http://schemas.microsoft.com/office/drawing/2014/main" val="20003"/>
                    </a:ext>
                  </a:extLst>
                </a:gridCol>
              </a:tblGrid>
              <a:tr h="484073">
                <a:tc>
                  <a:txBody>
                    <a:bodyPr/>
                    <a:lstStyle/>
                    <a:p>
                      <a:pPr algn="ctr"/>
                      <a:endParaRPr kumimoji="1" lang="ja-JP" altLang="en-US" dirty="0"/>
                    </a:p>
                  </a:txBody>
                  <a:tcPr/>
                </a:tc>
                <a:tc>
                  <a:txBody>
                    <a:bodyPr/>
                    <a:lstStyle/>
                    <a:p>
                      <a:pPr algn="ctr"/>
                      <a:r>
                        <a:rPr kumimoji="1" lang="ja-JP" altLang="en-US" dirty="0"/>
                        <a:t>メリット</a:t>
                      </a:r>
                    </a:p>
                  </a:txBody>
                  <a:tcPr/>
                </a:tc>
                <a:tc>
                  <a:txBody>
                    <a:bodyPr/>
                    <a:lstStyle/>
                    <a:p>
                      <a:pPr algn="ctr"/>
                      <a:r>
                        <a:rPr kumimoji="1" lang="ja-JP" altLang="en-US" dirty="0"/>
                        <a:t>デメリット</a:t>
                      </a:r>
                    </a:p>
                  </a:txBody>
                  <a:tcPr/>
                </a:tc>
                <a:tc>
                  <a:txBody>
                    <a:bodyPr/>
                    <a:lstStyle/>
                    <a:p>
                      <a:pPr algn="ctr"/>
                      <a:r>
                        <a:rPr kumimoji="1" lang="ja-JP" altLang="en-US" dirty="0"/>
                        <a:t>備考</a:t>
                      </a:r>
                    </a:p>
                  </a:txBody>
                  <a:tcPr/>
                </a:tc>
                <a:extLst>
                  <a:ext uri="{0D108BD9-81ED-4DB2-BD59-A6C34878D82A}">
                    <a16:rowId xmlns:a16="http://schemas.microsoft.com/office/drawing/2014/main" val="10000"/>
                  </a:ext>
                </a:extLst>
              </a:tr>
              <a:tr h="2163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ja-JP" sz="1800" dirty="0"/>
                        <a:t>A</a:t>
                      </a:r>
                      <a:r>
                        <a:rPr lang="en-US" altLang="ja-JP" sz="1800" dirty="0"/>
                        <a:t>.</a:t>
                      </a:r>
                      <a:r>
                        <a:rPr lang="ja-JP" altLang="en-US" sz="1800" dirty="0"/>
                        <a:t> データを追加する</a:t>
                      </a:r>
                      <a:r>
                        <a:rPr lang="ja-JP" altLang="ja-JP" sz="1800" dirty="0"/>
                        <a:t>o</a:t>
                      </a:r>
                      <a:r>
                        <a:rPr lang="en-US" altLang="ja-JP" sz="1800" dirty="0"/>
                        <a:t>r</a:t>
                      </a:r>
                      <a:r>
                        <a:rPr lang="ja-JP" altLang="en-US" sz="1800" dirty="0"/>
                        <a:t>問題を細分化して、解ける問題にしてから、判定・予測を自動で行う</a:t>
                      </a:r>
                      <a:endParaRPr lang="en-US" altLang="ja-JP" sz="1400" dirty="0"/>
                    </a:p>
                    <a:p>
                      <a:endParaRPr kumimoji="1" lang="ja-JP" altLang="en-US" dirty="0"/>
                    </a:p>
                  </a:txBody>
                  <a:tcPr/>
                </a:tc>
                <a:tc>
                  <a:txBody>
                    <a:bodyPr/>
                    <a:lstStyle/>
                    <a:p>
                      <a:r>
                        <a:rPr kumimoji="1" lang="ja-JP" altLang="en-US" dirty="0"/>
                        <a:t>・問題とその要因を明確にできる（現象のメカニズム</a:t>
                      </a:r>
                      <a:r>
                        <a:rPr kumimoji="1" lang="ja-JP" altLang="en-US"/>
                        <a:t>が分かり、</a:t>
                      </a:r>
                      <a:r>
                        <a:rPr kumimoji="1" lang="ja-JP" altLang="en-US" b="1" dirty="0">
                          <a:solidFill>
                            <a:srgbClr val="FF0000"/>
                          </a:solidFill>
                        </a:rPr>
                        <a:t>説明性</a:t>
                      </a:r>
                      <a:r>
                        <a:rPr kumimoji="1" lang="ja-JP" altLang="en-US" b="1">
                          <a:solidFill>
                            <a:srgbClr val="FF0000"/>
                          </a:solidFill>
                        </a:rPr>
                        <a:t>が高いモデルを作ることが可能</a:t>
                      </a:r>
                      <a:r>
                        <a:rPr kumimoji="1" lang="ja-JP" altLang="en-US"/>
                        <a:t>。その後の施策の検討に役立ちやすい）</a:t>
                      </a:r>
                      <a:endParaRPr kumimoji="1" lang="ja-JP" altLang="en-US" dirty="0"/>
                    </a:p>
                  </a:txBody>
                  <a:tcPr/>
                </a:tc>
                <a:tc>
                  <a:txBody>
                    <a:bodyPr/>
                    <a:lstStyle/>
                    <a:p>
                      <a:r>
                        <a:rPr kumimoji="1" lang="ja-JP" altLang="en-US" dirty="0"/>
                        <a:t>・必要なデータを追加するには問題が発生するメカニズムがわかってないといけない、調べないといけない</a:t>
                      </a:r>
                      <a:endParaRPr kumimoji="1" lang="en-US" altLang="ja-JP" dirty="0"/>
                    </a:p>
                    <a:p>
                      <a:r>
                        <a:rPr kumimoji="1" lang="ja-JP" altLang="en-US" dirty="0"/>
                        <a:t>・</a:t>
                      </a:r>
                      <a:r>
                        <a:rPr lang="ja-JP" altLang="en-US" sz="1800" b="1" dirty="0">
                          <a:solidFill>
                            <a:srgbClr val="FF0000"/>
                          </a:solidFill>
                        </a:rPr>
                        <a:t>問題を細分化する（異常の種類を分ける）場合、上記の</a:t>
                      </a:r>
                      <a:r>
                        <a:rPr kumimoji="1" lang="ja-JP" altLang="en-US" b="1" dirty="0">
                          <a:solidFill>
                            <a:srgbClr val="FF0000"/>
                          </a:solidFill>
                        </a:rPr>
                        <a:t>解決策とマッチしない</a:t>
                      </a:r>
                      <a:r>
                        <a:rPr kumimoji="1" lang="ja-JP" altLang="en-US" dirty="0"/>
                        <a:t>。</a:t>
                      </a:r>
                    </a:p>
                  </a:txBody>
                  <a:tcPr/>
                </a:tc>
                <a:tc>
                  <a:txBody>
                    <a:bodyPr/>
                    <a:lstStyle/>
                    <a:p>
                      <a:r>
                        <a:rPr kumimoji="1" lang="ja-JP" altLang="en-US" sz="1800" dirty="0"/>
                        <a:t>・現状のデータでは相関が見える因子が無い（ベイジアンネットワークで因子見えず）ため、追加のデータもしくは問題の細分化が必要。ドメイン知識が必要になるので、データのみで実現することが難しい印象</a:t>
                      </a:r>
                      <a:endParaRPr kumimoji="1" lang="en-US" altLang="ja-JP" dirty="0"/>
                    </a:p>
                  </a:txBody>
                  <a:tcPr/>
                </a:tc>
                <a:extLst>
                  <a:ext uri="{0D108BD9-81ED-4DB2-BD59-A6C34878D82A}">
                    <a16:rowId xmlns:a16="http://schemas.microsoft.com/office/drawing/2014/main" val="10001"/>
                  </a:ext>
                </a:extLst>
              </a:tr>
              <a:tr h="1922820">
                <a:tc>
                  <a:txBody>
                    <a:bodyPr/>
                    <a:lstStyle/>
                    <a:p>
                      <a:r>
                        <a:rPr lang="en-US" altLang="ja-JP" sz="1800" dirty="0"/>
                        <a:t>B. </a:t>
                      </a:r>
                      <a:r>
                        <a:rPr lang="ja-JP" altLang="en-US" sz="1800" dirty="0"/>
                        <a:t>人間の判定・予測結果を学習させ、人間と同様の判定・予測を自動で行う</a:t>
                      </a:r>
                      <a:endParaRPr kumimoji="1" lang="ja-JP" altLang="en-US" dirty="0"/>
                    </a:p>
                  </a:txBody>
                  <a:tcPr/>
                </a:tc>
                <a:tc>
                  <a:txBody>
                    <a:bodyPr/>
                    <a:lstStyle/>
                    <a:p>
                      <a:r>
                        <a:rPr kumimoji="1" lang="ja-JP" altLang="en-US" dirty="0"/>
                        <a:t>・</a:t>
                      </a:r>
                      <a:r>
                        <a:rPr kumimoji="1" lang="ja-JP" altLang="en-US" b="1" dirty="0">
                          <a:solidFill>
                            <a:srgbClr val="FF0000"/>
                          </a:solidFill>
                        </a:rPr>
                        <a:t>人間の同様の判定予測を行える</a:t>
                      </a:r>
                    </a:p>
                  </a:txBody>
                  <a:tcPr/>
                </a:tc>
                <a:tc>
                  <a:txBody>
                    <a:bodyPr/>
                    <a:lstStyle/>
                    <a:p>
                      <a:r>
                        <a:rPr lang="ja-JP" altLang="en-US" sz="1800" b="1" dirty="0">
                          <a:solidFill>
                            <a:srgbClr val="FF0000"/>
                          </a:solidFill>
                        </a:rPr>
                        <a:t>・人間の判定・予測結果の</a:t>
                      </a:r>
                      <a:r>
                        <a:rPr kumimoji="1" lang="ja-JP" altLang="en-US" b="1" dirty="0">
                          <a:solidFill>
                            <a:srgbClr val="FF0000"/>
                          </a:solidFill>
                        </a:rPr>
                        <a:t>データを作成する必要がある</a:t>
                      </a:r>
                      <a:endParaRPr kumimoji="1" lang="en-US" altLang="ja-JP" b="1" dirty="0">
                        <a:solidFill>
                          <a:srgbClr val="FF0000"/>
                        </a:solidFill>
                      </a:endParaRPr>
                    </a:p>
                    <a:p>
                      <a:r>
                        <a:rPr kumimoji="1" lang="ja-JP" altLang="en-US" dirty="0"/>
                        <a:t>・人間の誤判定を学習する可能性がある</a:t>
                      </a:r>
                      <a:endParaRPr kumimoji="1" lang="en-US" altLang="ja-JP"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689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43077" y="751352"/>
            <a:ext cx="11341555" cy="5637600"/>
          </a:xfrm>
        </p:spPr>
        <p:txBody>
          <a:bodyPr/>
          <a:lstStyle/>
          <a:p>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endParaRPr lang="en-US" altLang="ja-JP" sz="1900" dirty="0"/>
          </a:p>
          <a:p>
            <a:r>
              <a:rPr lang="ja-JP" altLang="en-US" sz="1900" dirty="0"/>
              <a:t>解決策が実現できても実効果が出ないことを懸念</a:t>
            </a:r>
            <a:endParaRPr lang="en-US" altLang="ja-JP" sz="1900" dirty="0"/>
          </a:p>
          <a:p>
            <a:endParaRPr lang="en-US" altLang="ja-JP" sz="1900" dirty="0"/>
          </a:p>
          <a:p>
            <a:r>
              <a:rPr lang="ja-JP" altLang="en-US" sz="1900" dirty="0">
                <a:solidFill>
                  <a:srgbClr val="FF0000"/>
                </a:solidFill>
              </a:rPr>
              <a:t>聞きたい事）</a:t>
            </a:r>
            <a:endParaRPr lang="en-US" altLang="ja-JP" sz="1900" dirty="0">
              <a:solidFill>
                <a:srgbClr val="FF0000"/>
              </a:solidFill>
            </a:endParaRPr>
          </a:p>
          <a:p>
            <a:r>
              <a:rPr lang="ja-JP" altLang="en-US" sz="1900" dirty="0">
                <a:solidFill>
                  <a:srgbClr val="FF0000"/>
                </a:solidFill>
              </a:rPr>
              <a:t>上記解決策を実現できるとどんな実効果があるか分かると、</a:t>
            </a:r>
            <a:endParaRPr lang="en-US" altLang="ja-JP" sz="1900" dirty="0">
              <a:solidFill>
                <a:srgbClr val="FF0000"/>
              </a:solidFill>
            </a:endParaRPr>
          </a:p>
          <a:p>
            <a:r>
              <a:rPr lang="ja-JP" altLang="en-US" sz="1900" dirty="0">
                <a:solidFill>
                  <a:srgbClr val="FF0000"/>
                </a:solidFill>
              </a:rPr>
              <a:t>具体的にどういう活動が必要か（異常の種類を絞るのかなど）判断できると思っています。</a:t>
            </a:r>
            <a:endParaRPr kumimoji="1" lang="en-US" altLang="ja-JP" sz="1900" dirty="0"/>
          </a:p>
          <a:p>
            <a:endParaRPr lang="en-US" altLang="ja-JP" sz="1900" dirty="0"/>
          </a:p>
          <a:p>
            <a:r>
              <a:rPr kumimoji="1" lang="ja-JP" altLang="en-US" sz="1900" dirty="0"/>
              <a:t>ーーーーーーーーーーーーーーーーーーーーーーーーーーーーーーーーーーーーーーーーーーーーーー</a:t>
            </a:r>
            <a:endParaRPr kumimoji="1" lang="en-US" altLang="ja-JP" sz="1900" dirty="0"/>
          </a:p>
          <a:p>
            <a:endParaRPr kumimoji="1" lang="en-US" altLang="ja-JP" sz="1900" dirty="0"/>
          </a:p>
          <a:p>
            <a:r>
              <a:rPr lang="ja-JP" altLang="en-US" sz="1900" dirty="0"/>
              <a:t>メモ</a:t>
            </a:r>
            <a:endParaRPr lang="en-US" altLang="ja-JP" sz="1900" dirty="0"/>
          </a:p>
          <a:p>
            <a:r>
              <a:rPr kumimoji="1" lang="en-US" altLang="ja-JP" sz="1900" dirty="0"/>
              <a:t>A</a:t>
            </a:r>
            <a:r>
              <a:rPr kumimoji="1" lang="ja-JP" altLang="en-US" sz="1900" dirty="0"/>
              <a:t>案）</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2000" dirty="0"/>
          </a:p>
          <a:p>
            <a:r>
              <a:rPr lang="ja-JP" altLang="en-US" sz="1900" b="0" dirty="0"/>
              <a:t>・必要なデータがある場合、追加のデータ取得環境が必要な場合もある</a:t>
            </a:r>
            <a:endParaRPr lang="en-US" altLang="ja-JP" sz="1900" b="0" dirty="0"/>
          </a:p>
          <a:p>
            <a:r>
              <a:rPr kumimoji="1" lang="ja-JP" altLang="en-US" sz="1900" b="0" dirty="0"/>
              <a:t>・数値上異常に見える現象を細分化する場合、上記解決策とマッチしないかもしれない</a:t>
            </a:r>
            <a:endParaRPr kumimoji="1" lang="en-US" altLang="ja-JP" sz="1900" b="0" dirty="0"/>
          </a:p>
          <a:p>
            <a:endParaRPr kumimoji="1" lang="en-US" altLang="ja-JP" sz="1900" dirty="0"/>
          </a:p>
          <a:p>
            <a:r>
              <a:rPr lang="en-US" altLang="ja-JP" sz="1900" dirty="0"/>
              <a:t>B</a:t>
            </a:r>
            <a:r>
              <a:rPr lang="ja-JP" altLang="en-US" sz="1900" dirty="0"/>
              <a:t>案）</a:t>
            </a:r>
            <a:r>
              <a:rPr lang="ja-JP" altLang="en-US" sz="2000" dirty="0"/>
              <a:t>人間の判定・予測結果を学習させ、人間と同様の判定・予測を自動で行う</a:t>
            </a:r>
            <a:endParaRPr lang="en-US" altLang="ja-JP" sz="1900" dirty="0"/>
          </a:p>
          <a:p>
            <a:r>
              <a:rPr lang="ja-JP" altLang="en-US" sz="1900" b="0" dirty="0"/>
              <a:t>・人間の判定・予測結果のデータを作成する必要がある</a:t>
            </a:r>
            <a:endParaRPr lang="en-US" altLang="ja-JP" sz="1900" b="0" dirty="0"/>
          </a:p>
          <a:p>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dirty="0"/>
              <a:t>4.</a:t>
            </a:r>
            <a:r>
              <a:rPr lang="ja-JP" altLang="en-US" dirty="0"/>
              <a:t> </a:t>
            </a:r>
            <a:r>
              <a:rPr lang="en-US" altLang="ja-JP" dirty="0"/>
              <a:t>DS</a:t>
            </a:r>
            <a:r>
              <a:rPr lang="ja-JP" altLang="en-US" dirty="0"/>
              <a:t>部の懸念点</a:t>
            </a:r>
            <a:endParaRPr kumimoji="1"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3, 2023</a:t>
            </a:fld>
            <a:endParaRPr lang="en-US" dirty="0"/>
          </a:p>
        </p:txBody>
      </p:sp>
    </p:spTree>
    <p:extLst>
      <p:ext uri="{BB962C8B-B14F-4D97-AF65-F5344CB8AC3E}">
        <p14:creationId xmlns:p14="http://schemas.microsoft.com/office/powerpoint/2010/main" val="426594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4ABB36-175F-4E82-A926-104A6781AF06}"/>
              </a:ext>
            </a:extLst>
          </p:cNvPr>
          <p:cNvSpPr>
            <a:spLocks noGrp="1"/>
          </p:cNvSpPr>
          <p:nvPr>
            <p:ph type="body" sz="quarter" idx="18"/>
          </p:nvPr>
        </p:nvSpPr>
        <p:spPr>
          <a:xfrm>
            <a:off x="483384" y="788569"/>
            <a:ext cx="11341555" cy="5637600"/>
          </a:xfrm>
        </p:spPr>
        <p:txBody>
          <a:bodyPr/>
          <a:lstStyle/>
          <a:p>
            <a:r>
              <a:rPr lang="ja-JP" altLang="en-US" dirty="0"/>
              <a:t>分析開発を、次の２ステップで進めます。</a:t>
            </a:r>
            <a:endParaRPr kumimoji="1" lang="ja-JP" altLang="en-US" dirty="0"/>
          </a:p>
        </p:txBody>
      </p:sp>
      <p:sp>
        <p:nvSpPr>
          <p:cNvPr id="3" name="テキスト プレースホルダー 2">
            <a:extLst>
              <a:ext uri="{FF2B5EF4-FFF2-40B4-BE49-F238E27FC236}">
                <a16:creationId xmlns:a16="http://schemas.microsoft.com/office/drawing/2014/main" id="{7404DB31-D5BA-42BC-B49B-7DD5515F3391}"/>
              </a:ext>
            </a:extLst>
          </p:cNvPr>
          <p:cNvSpPr>
            <a:spLocks noGrp="1"/>
          </p:cNvSpPr>
          <p:nvPr>
            <p:ph type="body" sz="quarter" idx="20"/>
          </p:nvPr>
        </p:nvSpPr>
        <p:spPr/>
        <p:txBody>
          <a:bodyPr/>
          <a:lstStyle/>
          <a:p>
            <a:r>
              <a:rPr kumimoji="1" lang="ja-JP" altLang="en-US" sz="2000" dirty="0"/>
              <a:t>参考）</a:t>
            </a:r>
            <a:r>
              <a:rPr kumimoji="1" lang="en-US" altLang="ja-JP" sz="2000" dirty="0"/>
              <a:t>DS</a:t>
            </a:r>
            <a:r>
              <a:rPr kumimoji="1" lang="ja-JP" altLang="en-US" sz="2000" dirty="0"/>
              <a:t>部が考えていた進め</a:t>
            </a:r>
            <a:r>
              <a:rPr lang="ja-JP" altLang="en-US" sz="2000" dirty="0"/>
              <a:t>方</a:t>
            </a:r>
            <a:endParaRPr kumimoji="1" lang="en-US" altLang="ja-JP" sz="2000" dirty="0"/>
          </a:p>
          <a:p>
            <a:endParaRPr kumimoji="1" lang="en-US" altLang="ja-JP" dirty="0"/>
          </a:p>
        </p:txBody>
      </p:sp>
      <p:sp>
        <p:nvSpPr>
          <p:cNvPr id="4" name="日付プレースホルダー 3">
            <a:extLst>
              <a:ext uri="{FF2B5EF4-FFF2-40B4-BE49-F238E27FC236}">
                <a16:creationId xmlns:a16="http://schemas.microsoft.com/office/drawing/2014/main" id="{15AC0DB6-B6CD-47AE-A978-AAC019BAE445}"/>
              </a:ext>
            </a:extLst>
          </p:cNvPr>
          <p:cNvSpPr>
            <a:spLocks noGrp="1"/>
          </p:cNvSpPr>
          <p:nvPr>
            <p:ph type="dt" sz="half" idx="19"/>
          </p:nvPr>
        </p:nvSpPr>
        <p:spPr/>
        <p:txBody>
          <a:bodyPr/>
          <a:lstStyle/>
          <a:p>
            <a:fld id="{FCAFAC13-DB77-42F2-BE26-45BA5532FD50}" type="datetime4">
              <a:rPr lang="en-US" altLang="ja-JP" smtClean="0"/>
              <a:pPr/>
              <a:t>November 3, 2023</a:t>
            </a:fld>
            <a:endParaRPr lang="en-US" dirty="0"/>
          </a:p>
        </p:txBody>
      </p:sp>
      <p:sp>
        <p:nvSpPr>
          <p:cNvPr id="14" name="矢印: 山形 13">
            <a:extLst>
              <a:ext uri="{FF2B5EF4-FFF2-40B4-BE49-F238E27FC236}">
                <a16:creationId xmlns:a16="http://schemas.microsoft.com/office/drawing/2014/main" id="{ED1C73ED-6232-41C8-9DB4-7A95E4F63F7C}"/>
              </a:ext>
            </a:extLst>
          </p:cNvPr>
          <p:cNvSpPr/>
          <p:nvPr/>
        </p:nvSpPr>
        <p:spPr>
          <a:xfrm>
            <a:off x="6130037" y="1460919"/>
            <a:ext cx="5459563" cy="4846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rPr>
              <a:t>STEP2</a:t>
            </a:r>
            <a:r>
              <a:rPr lang="ja-JP" altLang="en-US" dirty="0">
                <a:solidFill>
                  <a:schemeClr val="bg1"/>
                </a:solidFill>
              </a:rPr>
              <a:t>：</a:t>
            </a:r>
            <a:r>
              <a:rPr lang="en-US" altLang="ja-JP" dirty="0">
                <a:solidFill>
                  <a:schemeClr val="bg1"/>
                </a:solidFill>
              </a:rPr>
              <a:t>AI</a:t>
            </a:r>
            <a:r>
              <a:rPr lang="ja-JP" altLang="en-US" dirty="0">
                <a:solidFill>
                  <a:schemeClr val="bg1"/>
                </a:solidFill>
              </a:rPr>
              <a:t>モデルの開発</a:t>
            </a:r>
            <a:endParaRPr kumimoji="1" lang="ja-JP" altLang="en-US" dirty="0">
              <a:solidFill>
                <a:schemeClr val="bg1"/>
              </a:solidFill>
            </a:endParaRPr>
          </a:p>
        </p:txBody>
      </p:sp>
      <p:sp>
        <p:nvSpPr>
          <p:cNvPr id="15" name="矢印: 五方向 14">
            <a:extLst>
              <a:ext uri="{FF2B5EF4-FFF2-40B4-BE49-F238E27FC236}">
                <a16:creationId xmlns:a16="http://schemas.microsoft.com/office/drawing/2014/main" id="{7FD6CE9A-7A4F-43AD-B20E-59FBD5BDC13C}"/>
              </a:ext>
            </a:extLst>
          </p:cNvPr>
          <p:cNvSpPr/>
          <p:nvPr/>
        </p:nvSpPr>
        <p:spPr>
          <a:xfrm>
            <a:off x="694598" y="1460919"/>
            <a:ext cx="5459564"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STEP1</a:t>
            </a:r>
            <a:r>
              <a:rPr kumimoji="1" lang="ja-JP" altLang="en-US" dirty="0"/>
              <a:t>（</a:t>
            </a:r>
            <a:r>
              <a:rPr kumimoji="1" lang="en-US" altLang="ja-JP" dirty="0"/>
              <a:t>AI</a:t>
            </a:r>
            <a:r>
              <a:rPr kumimoji="1" lang="ja-JP" altLang="en-US" dirty="0"/>
              <a:t>モデル開発のための）データ分析</a:t>
            </a:r>
          </a:p>
        </p:txBody>
      </p:sp>
      <p:sp>
        <p:nvSpPr>
          <p:cNvPr id="5" name="正方形/長方形 4">
            <a:extLst>
              <a:ext uri="{FF2B5EF4-FFF2-40B4-BE49-F238E27FC236}">
                <a16:creationId xmlns:a16="http://schemas.microsoft.com/office/drawing/2014/main" id="{A914807A-52B7-46F3-9D2E-85AF99C0CCC5}"/>
              </a:ext>
            </a:extLst>
          </p:cNvPr>
          <p:cNvSpPr/>
          <p:nvPr/>
        </p:nvSpPr>
        <p:spPr>
          <a:xfrm>
            <a:off x="87435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目的設定</a:t>
            </a:r>
          </a:p>
        </p:txBody>
      </p:sp>
      <p:sp>
        <p:nvSpPr>
          <p:cNvPr id="27" name="正方形/長方形 26">
            <a:extLst>
              <a:ext uri="{FF2B5EF4-FFF2-40B4-BE49-F238E27FC236}">
                <a16:creationId xmlns:a16="http://schemas.microsoft.com/office/drawing/2014/main" id="{39A95F4B-DB55-449B-81C2-B9381DBF9559}"/>
              </a:ext>
            </a:extLst>
          </p:cNvPr>
          <p:cNvSpPr/>
          <p:nvPr/>
        </p:nvSpPr>
        <p:spPr>
          <a:xfrm>
            <a:off x="252914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仮説立て</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id="{85AAC1F9-F78F-44D6-8270-F36919A98959}"/>
              </a:ext>
            </a:extLst>
          </p:cNvPr>
          <p:cNvSpPr/>
          <p:nvPr/>
        </p:nvSpPr>
        <p:spPr>
          <a:xfrm>
            <a:off x="4183938" y="2421309"/>
            <a:ext cx="572711"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データ分析</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id="{C16973F9-F8D7-4FE8-BF52-AD1D496943AC}"/>
              </a:ext>
            </a:extLst>
          </p:cNvPr>
          <p:cNvSpPr/>
          <p:nvPr/>
        </p:nvSpPr>
        <p:spPr>
          <a:xfrm>
            <a:off x="5838728" y="2421309"/>
            <a:ext cx="572710"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目標設定</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id="{E6255547-47AB-44E9-949A-60708820C191}"/>
              </a:ext>
            </a:extLst>
          </p:cNvPr>
          <p:cNvSpPr/>
          <p:nvPr/>
        </p:nvSpPr>
        <p:spPr>
          <a:xfrm>
            <a:off x="7493518" y="2421309"/>
            <a:ext cx="572710" cy="16211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モデル設計</a:t>
            </a:r>
          </a:p>
        </p:txBody>
      </p:sp>
      <p:sp>
        <p:nvSpPr>
          <p:cNvPr id="33" name="正方形/長方形 32">
            <a:extLst>
              <a:ext uri="{FF2B5EF4-FFF2-40B4-BE49-F238E27FC236}">
                <a16:creationId xmlns:a16="http://schemas.microsoft.com/office/drawing/2014/main" id="{CDF250B1-0C38-40F7-8522-A5AE9340C551}"/>
              </a:ext>
            </a:extLst>
          </p:cNvPr>
          <p:cNvSpPr/>
          <p:nvPr/>
        </p:nvSpPr>
        <p:spPr>
          <a:xfrm>
            <a:off x="9148307" y="2441753"/>
            <a:ext cx="572710"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モデル評価</a:t>
            </a:r>
            <a:endParaRPr kumimoji="1" lang="ja-JP" altLang="en-US" b="1" dirty="0">
              <a:solidFill>
                <a:schemeClr val="tx1"/>
              </a:solidFill>
            </a:endParaRPr>
          </a:p>
        </p:txBody>
      </p:sp>
      <p:sp>
        <p:nvSpPr>
          <p:cNvPr id="41" name="正方形/長方形 40">
            <a:extLst>
              <a:ext uri="{FF2B5EF4-FFF2-40B4-BE49-F238E27FC236}">
                <a16:creationId xmlns:a16="http://schemas.microsoft.com/office/drawing/2014/main" id="{CE106B07-4ECE-49E0-9207-773FEE744E00}"/>
              </a:ext>
            </a:extLst>
          </p:cNvPr>
          <p:cNvSpPr/>
          <p:nvPr/>
        </p:nvSpPr>
        <p:spPr>
          <a:xfrm>
            <a:off x="10792599" y="2384739"/>
            <a:ext cx="572710" cy="16943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システム開発</a:t>
            </a:r>
          </a:p>
        </p:txBody>
      </p:sp>
      <p:sp>
        <p:nvSpPr>
          <p:cNvPr id="6" name="矢印: 右 5">
            <a:extLst>
              <a:ext uri="{FF2B5EF4-FFF2-40B4-BE49-F238E27FC236}">
                <a16:creationId xmlns:a16="http://schemas.microsoft.com/office/drawing/2014/main" id="{D5BF5B5A-2701-4B90-9488-79A8312F7B76}"/>
              </a:ext>
            </a:extLst>
          </p:cNvPr>
          <p:cNvSpPr/>
          <p:nvPr/>
        </p:nvSpPr>
        <p:spPr>
          <a:xfrm>
            <a:off x="172269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B637BFBB-A475-42F0-9966-97DD0EB6BB7D}"/>
              </a:ext>
            </a:extLst>
          </p:cNvPr>
          <p:cNvSpPr/>
          <p:nvPr/>
        </p:nvSpPr>
        <p:spPr>
          <a:xfrm>
            <a:off x="503227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id="{63E6CC85-3BD9-45C8-AAE2-7D65BFFD0400}"/>
              </a:ext>
            </a:extLst>
          </p:cNvPr>
          <p:cNvSpPr/>
          <p:nvPr/>
        </p:nvSpPr>
        <p:spPr>
          <a:xfrm>
            <a:off x="668706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矢印: 環状 101">
            <a:extLst>
              <a:ext uri="{FF2B5EF4-FFF2-40B4-BE49-F238E27FC236}">
                <a16:creationId xmlns:a16="http://schemas.microsoft.com/office/drawing/2014/main" id="{C5BE3FB2-FD10-46F1-805E-AC92891A924C}"/>
              </a:ext>
            </a:extLst>
          </p:cNvPr>
          <p:cNvSpPr/>
          <p:nvPr/>
        </p:nvSpPr>
        <p:spPr>
          <a:xfrm>
            <a:off x="3356543" y="2773508"/>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矢印: 環状 102">
            <a:extLst>
              <a:ext uri="{FF2B5EF4-FFF2-40B4-BE49-F238E27FC236}">
                <a16:creationId xmlns:a16="http://schemas.microsoft.com/office/drawing/2014/main" id="{45D23B46-847A-460B-A893-E4C085999B4D}"/>
              </a:ext>
            </a:extLst>
          </p:cNvPr>
          <p:cNvSpPr/>
          <p:nvPr/>
        </p:nvSpPr>
        <p:spPr>
          <a:xfrm rot="10800000">
            <a:off x="3368565" y="2856443"/>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矢印: 環状 103">
            <a:extLst>
              <a:ext uri="{FF2B5EF4-FFF2-40B4-BE49-F238E27FC236}">
                <a16:creationId xmlns:a16="http://schemas.microsoft.com/office/drawing/2014/main" id="{6A484021-0B55-4431-82E5-01A7EA154B21}"/>
              </a:ext>
            </a:extLst>
          </p:cNvPr>
          <p:cNvSpPr/>
          <p:nvPr/>
        </p:nvSpPr>
        <p:spPr>
          <a:xfrm>
            <a:off x="8320150" y="2773509"/>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5" name="矢印: 環状 104">
            <a:extLst>
              <a:ext uri="{FF2B5EF4-FFF2-40B4-BE49-F238E27FC236}">
                <a16:creationId xmlns:a16="http://schemas.microsoft.com/office/drawing/2014/main" id="{B99784AD-16DB-4ED5-BD03-2598D9A7C84B}"/>
              </a:ext>
            </a:extLst>
          </p:cNvPr>
          <p:cNvSpPr/>
          <p:nvPr/>
        </p:nvSpPr>
        <p:spPr>
          <a:xfrm rot="10800000">
            <a:off x="8332172" y="2856444"/>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吹き出し: 角を丸めた四角形 108">
            <a:extLst>
              <a:ext uri="{FF2B5EF4-FFF2-40B4-BE49-F238E27FC236}">
                <a16:creationId xmlns:a16="http://schemas.microsoft.com/office/drawing/2014/main" id="{60B00F9F-E6C8-41BD-A636-162BA13EA359}"/>
              </a:ext>
            </a:extLst>
          </p:cNvPr>
          <p:cNvSpPr/>
          <p:nvPr/>
        </p:nvSpPr>
        <p:spPr>
          <a:xfrm>
            <a:off x="5712339" y="4359039"/>
            <a:ext cx="2371277" cy="1183058"/>
          </a:xfrm>
          <a:prstGeom prst="wedgeRoundRectCallout">
            <a:avLst>
              <a:gd name="adj1" fmla="val -29581"/>
              <a:gd name="adj2" fmla="val -828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その“要因”に対する最善な対策及び目標を設定</a:t>
            </a:r>
            <a:endParaRPr kumimoji="1" lang="en-US" altLang="ja-JP" sz="1000" u="sng" dirty="0">
              <a:solidFill>
                <a:schemeClr val="accent1"/>
              </a:solidFill>
            </a:endParaRPr>
          </a:p>
        </p:txBody>
      </p:sp>
      <p:sp>
        <p:nvSpPr>
          <p:cNvPr id="110" name="吹き出し: 角を丸めた四角形 109">
            <a:extLst>
              <a:ext uri="{FF2B5EF4-FFF2-40B4-BE49-F238E27FC236}">
                <a16:creationId xmlns:a16="http://schemas.microsoft.com/office/drawing/2014/main" id="{FA958CA9-1460-4CE9-858B-5F8F2AF3092F}"/>
              </a:ext>
            </a:extLst>
          </p:cNvPr>
          <p:cNvSpPr/>
          <p:nvPr/>
        </p:nvSpPr>
        <p:spPr>
          <a:xfrm>
            <a:off x="8152759" y="4359039"/>
            <a:ext cx="3890220" cy="1752966"/>
          </a:xfrm>
          <a:prstGeom prst="wedgeRoundRectCallout">
            <a:avLst>
              <a:gd name="adj1" fmla="val -29479"/>
              <a:gd name="adj2" fmla="val -707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施策を実施するために</a:t>
            </a:r>
            <a:endParaRPr kumimoji="1" lang="en-US" altLang="ja-JP" sz="1600" dirty="0">
              <a:solidFill>
                <a:schemeClr val="accent1"/>
              </a:solidFill>
            </a:endParaRPr>
          </a:p>
          <a:p>
            <a:r>
              <a:rPr kumimoji="1" lang="ja-JP" altLang="en-US" sz="1600" dirty="0">
                <a:solidFill>
                  <a:schemeClr val="accent1"/>
                </a:solidFill>
              </a:rPr>
              <a:t>必要な</a:t>
            </a:r>
            <a:r>
              <a:rPr lang="en-US" altLang="ja-JP" sz="1600" dirty="0">
                <a:solidFill>
                  <a:schemeClr val="accent1"/>
                </a:solidFill>
              </a:rPr>
              <a:t>AI</a:t>
            </a:r>
            <a:r>
              <a:rPr kumimoji="1" lang="ja-JP" altLang="en-US" sz="1600" dirty="0">
                <a:solidFill>
                  <a:schemeClr val="accent1"/>
                </a:solidFill>
              </a:rPr>
              <a:t>モデルを開発</a:t>
            </a:r>
            <a:r>
              <a:rPr lang="ja-JP" altLang="en-US" sz="1600" dirty="0">
                <a:solidFill>
                  <a:schemeClr val="accent1"/>
                </a:solidFill>
              </a:rPr>
              <a:t>する</a:t>
            </a:r>
            <a:endParaRPr kumimoji="1" lang="en-US" altLang="ja-JP" sz="1600" dirty="0">
              <a:solidFill>
                <a:schemeClr val="accent1"/>
              </a:solidFill>
            </a:endParaRPr>
          </a:p>
          <a:p>
            <a:endParaRPr lang="en-US" altLang="ja-JP" sz="800" dirty="0">
              <a:solidFill>
                <a:schemeClr val="accent1"/>
              </a:solidFill>
            </a:endParaRPr>
          </a:p>
          <a:p>
            <a:r>
              <a:rPr lang="ja-JP" altLang="en-US" sz="1200" u="sng" dirty="0">
                <a:solidFill>
                  <a:schemeClr val="tx1"/>
                </a:solidFill>
              </a:rPr>
              <a:t>取り組み例</a:t>
            </a:r>
            <a:endParaRPr lang="en-US" altLang="ja-JP" sz="1200" u="sng" dirty="0">
              <a:solidFill>
                <a:schemeClr val="tx1"/>
              </a:solidFill>
            </a:endParaRPr>
          </a:p>
          <a:p>
            <a:r>
              <a:rPr lang="ja-JP" altLang="en-US" sz="1200" dirty="0">
                <a:solidFill>
                  <a:schemeClr val="tx1"/>
                </a:solidFill>
              </a:rPr>
              <a:t>・工程設計段階で異常発生させない設計ツール</a:t>
            </a:r>
            <a:endParaRPr lang="en-US" altLang="ja-JP" sz="1200" dirty="0">
              <a:solidFill>
                <a:schemeClr val="tx1"/>
              </a:solidFill>
            </a:endParaRPr>
          </a:p>
          <a:p>
            <a:r>
              <a:rPr lang="ja-JP" altLang="en-US" sz="1200" dirty="0">
                <a:solidFill>
                  <a:schemeClr val="tx1"/>
                </a:solidFill>
              </a:rPr>
              <a:t>・実績データから異常を短時間に検知するモデル</a:t>
            </a:r>
            <a:endParaRPr lang="en-US" altLang="ja-JP" sz="1200" dirty="0">
              <a:solidFill>
                <a:schemeClr val="tx1"/>
              </a:solidFill>
            </a:endParaRPr>
          </a:p>
        </p:txBody>
      </p:sp>
      <p:sp>
        <p:nvSpPr>
          <p:cNvPr id="108" name="吹き出し: 角を丸めた四角形 107">
            <a:extLst>
              <a:ext uri="{FF2B5EF4-FFF2-40B4-BE49-F238E27FC236}">
                <a16:creationId xmlns:a16="http://schemas.microsoft.com/office/drawing/2014/main" id="{EBD08228-C96B-4791-BAFC-2460B432A778}"/>
              </a:ext>
            </a:extLst>
          </p:cNvPr>
          <p:cNvSpPr/>
          <p:nvPr/>
        </p:nvSpPr>
        <p:spPr>
          <a:xfrm>
            <a:off x="3225418" y="4338603"/>
            <a:ext cx="2385221" cy="1793839"/>
          </a:xfrm>
          <a:prstGeom prst="wedgeRoundRectCallout">
            <a:avLst>
              <a:gd name="adj1" fmla="val -32345"/>
              <a:gd name="adj2" fmla="val -8594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在庫の異常に関わる　“要因”を推定する</a:t>
            </a:r>
            <a:endParaRPr kumimoji="1" lang="en-US" altLang="ja-JP" sz="1600" dirty="0">
              <a:solidFill>
                <a:schemeClr val="accent1"/>
              </a:solidFill>
            </a:endParaRPr>
          </a:p>
          <a:p>
            <a:endParaRPr kumimoji="1" lang="en-US" altLang="ja-JP" sz="800" u="sng" dirty="0">
              <a:solidFill>
                <a:schemeClr val="accent1"/>
              </a:solidFill>
            </a:endParaRPr>
          </a:p>
          <a:p>
            <a:r>
              <a:rPr lang="ja-JP" altLang="en-US" sz="1200" u="sng" dirty="0">
                <a:solidFill>
                  <a:schemeClr val="tx1"/>
                </a:solidFill>
              </a:rPr>
              <a:t>取り組み状況</a:t>
            </a:r>
            <a:endParaRPr lang="en-US" altLang="ja-JP" sz="1200" u="sng" dirty="0">
              <a:solidFill>
                <a:schemeClr val="tx1"/>
              </a:solidFill>
            </a:endParaRPr>
          </a:p>
          <a:p>
            <a:r>
              <a:rPr lang="ja-JP" altLang="en-US" sz="1200" dirty="0">
                <a:solidFill>
                  <a:schemeClr val="tx1"/>
                </a:solidFill>
              </a:rPr>
              <a:t>・現状のデータから明確な要因は分からない</a:t>
            </a:r>
            <a:endParaRPr lang="en-US" altLang="ja-JP" sz="1200" dirty="0">
              <a:solidFill>
                <a:schemeClr val="tx1"/>
              </a:solidFill>
            </a:endParaRPr>
          </a:p>
          <a:p>
            <a:r>
              <a:rPr lang="ja-JP" altLang="en-US" sz="1200" dirty="0">
                <a:solidFill>
                  <a:schemeClr val="tx1"/>
                </a:solidFill>
              </a:rPr>
              <a:t>・データを詳細分析して要因を明確化中</a:t>
            </a:r>
            <a:endParaRPr lang="en-US" altLang="ja-JP" sz="1200" dirty="0">
              <a:solidFill>
                <a:schemeClr val="tx1"/>
              </a:solidFill>
            </a:endParaRPr>
          </a:p>
        </p:txBody>
      </p:sp>
      <p:sp>
        <p:nvSpPr>
          <p:cNvPr id="31" name="吹き出し: 角を丸めた四角形 30">
            <a:extLst>
              <a:ext uri="{FF2B5EF4-FFF2-40B4-BE49-F238E27FC236}">
                <a16:creationId xmlns:a16="http://schemas.microsoft.com/office/drawing/2014/main" id="{0682A2F0-7A4E-4ED2-B11B-00D9FD2E2730}"/>
              </a:ext>
            </a:extLst>
          </p:cNvPr>
          <p:cNvSpPr/>
          <p:nvPr/>
        </p:nvSpPr>
        <p:spPr>
          <a:xfrm>
            <a:off x="149021" y="4275909"/>
            <a:ext cx="2925105" cy="2308491"/>
          </a:xfrm>
          <a:prstGeom prst="wedgeRoundRectCallout">
            <a:avLst>
              <a:gd name="adj1" fmla="val -21257"/>
              <a:gd name="adj2" fmla="val -710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accent1"/>
                </a:solidFill>
              </a:rPr>
              <a:t>自動順立装置を導入することにより、各工場のスペース削減を行う必要があるが、安城第</a:t>
            </a:r>
            <a:r>
              <a:rPr kumimoji="1" lang="en-US" altLang="ja-JP" sz="1400" dirty="0">
                <a:solidFill>
                  <a:schemeClr val="accent1"/>
                </a:solidFill>
              </a:rPr>
              <a:t>1</a:t>
            </a:r>
            <a:r>
              <a:rPr kumimoji="1" lang="ja-JP" altLang="en-US" sz="1400" dirty="0">
                <a:solidFill>
                  <a:schemeClr val="accent1"/>
                </a:solidFill>
              </a:rPr>
              <a:t>の現状は仮置き場等で狙い通りのスペースあ</a:t>
            </a:r>
            <a:r>
              <a:rPr lang="ja-JP" altLang="en-US" sz="1400" dirty="0">
                <a:solidFill>
                  <a:schemeClr val="accent1"/>
                </a:solidFill>
              </a:rPr>
              <a:t>削減になっておらず、各工場のスペース削減ができるか不透明。</a:t>
            </a:r>
            <a:endParaRPr kumimoji="1" lang="en-US" altLang="ja-JP" sz="1400" dirty="0">
              <a:solidFill>
                <a:schemeClr val="accent1"/>
              </a:solidFill>
            </a:endParaRPr>
          </a:p>
          <a:p>
            <a:r>
              <a:rPr kumimoji="1" lang="ja-JP" altLang="en-US" sz="1400" dirty="0">
                <a:solidFill>
                  <a:schemeClr val="accent1"/>
                </a:solidFill>
              </a:rPr>
              <a:t>安城第</a:t>
            </a:r>
            <a:r>
              <a:rPr kumimoji="1" lang="en-US" altLang="ja-JP" sz="1400" dirty="0">
                <a:solidFill>
                  <a:schemeClr val="accent1"/>
                </a:solidFill>
              </a:rPr>
              <a:t>1</a:t>
            </a:r>
            <a:r>
              <a:rPr kumimoji="1" lang="ja-JP" altLang="en-US" sz="1400" dirty="0">
                <a:solidFill>
                  <a:schemeClr val="accent1"/>
                </a:solidFill>
              </a:rPr>
              <a:t>にて在庫が異常になっている要因</a:t>
            </a:r>
            <a:r>
              <a:rPr lang="ja-JP" altLang="en-US" sz="1400" dirty="0">
                <a:solidFill>
                  <a:schemeClr val="accent1"/>
                </a:solidFill>
              </a:rPr>
              <a:t>を特定して各工場のスペース削減のめど付けをする。</a:t>
            </a:r>
            <a:endParaRPr lang="en-US" altLang="ja-JP" sz="1400" dirty="0">
              <a:solidFill>
                <a:schemeClr val="accent1"/>
              </a:solidFill>
            </a:endParaRPr>
          </a:p>
        </p:txBody>
      </p:sp>
      <p:sp>
        <p:nvSpPr>
          <p:cNvPr id="32" name="矢印: 右 31">
            <a:extLst>
              <a:ext uri="{FF2B5EF4-FFF2-40B4-BE49-F238E27FC236}">
                <a16:creationId xmlns:a16="http://schemas.microsoft.com/office/drawing/2014/main" id="{F8B1FBEC-FC9F-4772-A013-B7530398FC91}"/>
              </a:ext>
            </a:extLst>
          </p:cNvPr>
          <p:cNvSpPr/>
          <p:nvPr/>
        </p:nvSpPr>
        <p:spPr>
          <a:xfrm>
            <a:off x="9986962" y="2949549"/>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9BA7A8-AE77-5D35-CBE8-5A093123A061}"/>
              </a:ext>
            </a:extLst>
          </p:cNvPr>
          <p:cNvSpPr/>
          <p:nvPr/>
        </p:nvSpPr>
        <p:spPr>
          <a:xfrm>
            <a:off x="2473825" y="2063034"/>
            <a:ext cx="2282824" cy="303390"/>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t>現在</a:t>
            </a:r>
          </a:p>
        </p:txBody>
      </p:sp>
    </p:spTree>
    <p:extLst>
      <p:ext uri="{BB962C8B-B14F-4D97-AF65-F5344CB8AC3E}">
        <p14:creationId xmlns:p14="http://schemas.microsoft.com/office/powerpoint/2010/main" val="3147457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59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marL="914400" lvl="1" indent="-457200">
              <a:buFont typeface="+mj-lt"/>
              <a:buAutoNum type="arabicPeriod"/>
            </a:pPr>
            <a:r>
              <a:rPr kumimoji="1" lang="ja-JP" altLang="en-US" sz="1900" dirty="0"/>
              <a:t>現状のデータでは相関が見える因子は無い（ベイジアンネットワークなどで因子見えず）</a:t>
            </a:r>
            <a:endParaRPr kumimoji="1" lang="en-US" altLang="ja-JP" sz="1900" dirty="0"/>
          </a:p>
          <a:p>
            <a:pPr marL="914400" lvl="1" indent="-457200">
              <a:buFont typeface="+mj-lt"/>
              <a:buAutoNum type="arabicPeriod"/>
            </a:pPr>
            <a:r>
              <a:rPr lang="ja-JP" altLang="en-US" sz="1900" dirty="0"/>
              <a:t>２つの想定プラン。</a:t>
            </a:r>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r>
              <a:rPr lang="en-US" altLang="ja-JP" sz="1900" dirty="0"/>
              <a:t>B</a:t>
            </a:r>
            <a:r>
              <a:rPr kumimoji="1" lang="ja-JP" altLang="en-US" sz="1900" dirty="0"/>
              <a:t>案）人間の予測判定結果のデータを作成する</a:t>
            </a:r>
            <a:endParaRPr kumimoji="1" lang="en-US" altLang="ja-JP" sz="1900" dirty="0"/>
          </a:p>
          <a:p>
            <a:pPr marL="457200" indent="-457200">
              <a:buFont typeface="+mj-lt"/>
              <a:buAutoNum type="arabicPeriod"/>
            </a:pPr>
            <a:r>
              <a:rPr lang="ja-JP" altLang="en-US" sz="2400" dirty="0"/>
              <a:t>想定するプランを実現させるデータとステップ</a:t>
            </a:r>
            <a:endParaRPr lang="en-US" altLang="ja-JP" sz="2400" dirty="0"/>
          </a:p>
          <a:p>
            <a:pPr marL="914400" lvl="1" indent="-457200">
              <a:buFont typeface="+mj-lt"/>
              <a:buAutoNum type="alphaUcPeriod"/>
            </a:pPr>
            <a:r>
              <a:rPr lang="ja-JP" altLang="en-US" sz="1900" dirty="0"/>
              <a:t>問題を細分化する場合、過去に発生した異常の種類をドメイン知識を活かして細分化。細分化された異常種類より関係のある因子を明確化。</a:t>
            </a:r>
            <a:r>
              <a:rPr lang="ja-JP" altLang="en-US" sz="2000" dirty="0"/>
              <a:t>要因が明確化できたモデルを使って要因判定するモデルを作成する</a:t>
            </a:r>
            <a:endParaRPr lang="en-US" altLang="ja-JP" sz="2000" dirty="0"/>
          </a:p>
          <a:p>
            <a:pPr marL="914400" lvl="1" indent="-457200">
              <a:buFont typeface="+mj-lt"/>
              <a:buAutoNum type="alphaUcPeriod"/>
            </a:pPr>
            <a:r>
              <a:rPr lang="ja-JP" altLang="en-US" sz="1900" dirty="0"/>
              <a:t>人間の判定・予測結果を学習させ、人間と同様の判定・予測を自動で行う</a:t>
            </a:r>
            <a:endParaRPr lang="en-US" altLang="ja-JP" sz="2400" dirty="0"/>
          </a:p>
          <a:p>
            <a:pPr marL="457200" indent="-457200">
              <a:buFont typeface="+mj-lt"/>
              <a:buAutoNum type="arabicPeriod"/>
            </a:pPr>
            <a:r>
              <a:rPr lang="en-US" altLang="ja-JP" sz="2400" dirty="0"/>
              <a:t>DS</a:t>
            </a:r>
            <a:r>
              <a:rPr lang="ja-JP" altLang="en-US" sz="2400" dirty="0"/>
              <a:t>部の懸念点</a:t>
            </a:r>
            <a:endParaRPr lang="en-US" altLang="ja-JP" sz="2400" dirty="0"/>
          </a:p>
          <a:p>
            <a:pPr lvl="1"/>
            <a:r>
              <a:rPr lang="ja-JP" altLang="en-US" sz="1900" dirty="0"/>
              <a:t>問題及び問題を解決したときの実効果が見えておらず、生革部が想定する解決策実施が必要かわ分からない。解決策が実現できても実効果が出ないことを懸念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3, 2023</a:t>
            </a:fld>
            <a:endParaRPr lang="en-US" dirty="0"/>
          </a:p>
        </p:txBody>
      </p:sp>
    </p:spTree>
    <p:extLst>
      <p:ext uri="{BB962C8B-B14F-4D97-AF65-F5344CB8AC3E}">
        <p14:creationId xmlns:p14="http://schemas.microsoft.com/office/powerpoint/2010/main" val="14455327"/>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7639</TotalTime>
  <Words>1847</Words>
  <Application>Microsoft Office PowerPoint</Application>
  <PresentationFormat>ワイド画面</PresentationFormat>
  <Paragraphs>158</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10</vt:i4>
      </vt:variant>
    </vt:vector>
  </HeadingPairs>
  <TitlesOfParts>
    <vt:vector size="18"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310</cp:revision>
  <dcterms:created xsi:type="dcterms:W3CDTF">2022-01-19T01:36:44Z</dcterms:created>
  <dcterms:modified xsi:type="dcterms:W3CDTF">2023-11-03T01:32:56Z</dcterms:modified>
</cp:coreProperties>
</file>