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32"/>
  </p:notesMasterIdLst>
  <p:sldIdLst>
    <p:sldId id="578" r:id="rId5"/>
    <p:sldId id="589" r:id="rId6"/>
    <p:sldId id="581" r:id="rId7"/>
    <p:sldId id="590" r:id="rId8"/>
    <p:sldId id="284" r:id="rId9"/>
    <p:sldId id="591" r:id="rId10"/>
    <p:sldId id="286" r:id="rId11"/>
    <p:sldId id="597" r:id="rId12"/>
    <p:sldId id="596" r:id="rId13"/>
    <p:sldId id="285" r:id="rId14"/>
    <p:sldId id="588" r:id="rId15"/>
    <p:sldId id="593" r:id="rId16"/>
    <p:sldId id="592" r:id="rId17"/>
    <p:sldId id="594" r:id="rId18"/>
    <p:sldId id="595" r:id="rId19"/>
    <p:sldId id="291" r:id="rId20"/>
    <p:sldId id="583" r:id="rId21"/>
    <p:sldId id="281" r:id="rId22"/>
    <p:sldId id="471" r:id="rId23"/>
    <p:sldId id="366" r:id="rId24"/>
    <p:sldId id="542" r:id="rId25"/>
    <p:sldId id="541" r:id="rId26"/>
    <p:sldId id="577" r:id="rId27"/>
    <p:sldId id="282" r:id="rId28"/>
    <p:sldId id="394" r:id="rId29"/>
    <p:sldId id="571" r:id="rId30"/>
    <p:sldId id="283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CC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発送処理</c:v>
                </c:pt>
                <c:pt idx="1">
                  <c:v>仕入先便早着遅れ</c:v>
                </c:pt>
                <c:pt idx="2">
                  <c:v>定期便早着遅れ</c:v>
                </c:pt>
                <c:pt idx="3">
                  <c:v>組立生産台数</c:v>
                </c:pt>
                <c:pt idx="4">
                  <c:v>発注かんばん数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40D-BDDF-DA73A2F8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1774415"/>
        <c:axId val="991768175"/>
      </c:barChart>
      <c:catAx>
        <c:axId val="99177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68175"/>
        <c:crosses val="autoZero"/>
        <c:auto val="1"/>
        <c:lblAlgn val="ctr"/>
        <c:lblOffset val="100"/>
        <c:noMultiLvlLbl val="0"/>
      </c:catAx>
      <c:valAx>
        <c:axId val="99176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92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8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8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1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683" r:id="rId3"/>
    <p:sldLayoutId id="214748368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4" r:id="rId5"/>
    <p:sldLayoutId id="2147483685" r:id="rId6"/>
    <p:sldLayoutId id="2147483687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r.mlit.go.jp/road/shintoshikenkyukai/2020shiryo/20200923-7.pdf" TargetMode="External"/><Relationship Id="rId2" Type="http://schemas.openxmlformats.org/officeDocument/2006/relationships/hyperlink" Target="https://www.youtube.com/watch?v=YVzyU9spv4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www.kkr.mlit.go.jp/road/shintoshikenkyukai/2022shiryo/20221017-02.pdf" TargetMode="External"/><Relationship Id="rId4" Type="http://schemas.openxmlformats.org/officeDocument/2006/relationships/hyperlink" Target="https://www-1.kkr.mlit.go.jp/road/shintoshikenkyukai/2021shiryo/20210921-02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E837A8-755C-12B9-EFB9-953CAEA0C7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b="0" dirty="0"/>
              <a:t>アプリの開発状況</a:t>
            </a:r>
            <a:endParaRPr kumimoji="1"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課題、残タスク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スケジュール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今年度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上期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直近</a:t>
            </a:r>
            <a:r>
              <a:rPr kumimoji="1" lang="ja-JP" altLang="en-US" sz="2000" b="0" dirty="0"/>
              <a:t>（夏季休暇まで）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依頼内容</a:t>
            </a:r>
            <a:endParaRPr lang="en-US" altLang="ja-JP" sz="20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5D97D-62C7-851C-64E0-65118128F4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21173-CC75-08C4-8FA9-F9F8C5BDBA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3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スケジュール：上期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08784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8703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8024069" y="6174061"/>
            <a:ext cx="2752754" cy="22503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79559" y="6206983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62918"/>
            <a:ext cx="870228" cy="101723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7087372" y="5092886"/>
            <a:ext cx="2789759" cy="17728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5297" y="4501867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73192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86150" y="54139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043669" y="5940829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97973" y="5940830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44675" y="4120323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（全社）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32104" y="34858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（ユーザー）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60117" y="19651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7959907" y="2991374"/>
            <a:ext cx="2227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新規で収集した集欠データをもとにアルゴ改良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79781" y="2919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正解データ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178060" y="1904443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087372" y="486315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58" name="ホームベース 57"/>
          <p:cNvSpPr/>
          <p:nvPr/>
        </p:nvSpPr>
        <p:spPr>
          <a:xfrm>
            <a:off x="6114632" y="2227953"/>
            <a:ext cx="1846770" cy="20034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131969" y="197731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60" name="ホームベース 59"/>
          <p:cNvSpPr/>
          <p:nvPr/>
        </p:nvSpPr>
        <p:spPr>
          <a:xfrm>
            <a:off x="8024069" y="3368960"/>
            <a:ext cx="3724853" cy="199889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43831" y="378338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3" name="ホームベース 10">
            <a:extLst>
              <a:ext uri="{FF2B5EF4-FFF2-40B4-BE49-F238E27FC236}">
                <a16:creationId xmlns:a16="http://schemas.microsoft.com/office/drawing/2014/main" id="{6A901B2D-4D44-9631-A3E9-2F6480AE738E}"/>
              </a:ext>
            </a:extLst>
          </p:cNvPr>
          <p:cNvSpPr/>
          <p:nvPr/>
        </p:nvSpPr>
        <p:spPr>
          <a:xfrm>
            <a:off x="6113200" y="3873193"/>
            <a:ext cx="911864" cy="138264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887300-19D5-5ED4-98AD-429E80D16C65}"/>
              </a:ext>
            </a:extLst>
          </p:cNvPr>
          <p:cNvSpPr/>
          <p:nvPr/>
        </p:nvSpPr>
        <p:spPr>
          <a:xfrm>
            <a:off x="6070956" y="362697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採用可否検討</a:t>
            </a:r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9E5417C7-C3FB-E645-8C79-C43C25F314CC}"/>
              </a:ext>
            </a:extLst>
          </p:cNvPr>
          <p:cNvSpPr/>
          <p:nvPr/>
        </p:nvSpPr>
        <p:spPr>
          <a:xfrm>
            <a:off x="3297975" y="4194404"/>
            <a:ext cx="870228" cy="80837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B24E9C-A367-45D6-BA58-BB78FB3394E9}"/>
              </a:ext>
            </a:extLst>
          </p:cNvPr>
          <p:cNvSpPr/>
          <p:nvPr/>
        </p:nvSpPr>
        <p:spPr>
          <a:xfrm>
            <a:off x="3278339" y="4462291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44" name="ホームベース 11">
            <a:extLst>
              <a:ext uri="{FF2B5EF4-FFF2-40B4-BE49-F238E27FC236}">
                <a16:creationId xmlns:a16="http://schemas.microsoft.com/office/drawing/2014/main" id="{325B4D7A-1F3E-1B4F-2B49-70BC7CD74D79}"/>
              </a:ext>
            </a:extLst>
          </p:cNvPr>
          <p:cNvSpPr/>
          <p:nvPr/>
        </p:nvSpPr>
        <p:spPr>
          <a:xfrm>
            <a:off x="3289889" y="509288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C6284D-6E41-AD09-60AB-0D7506A6A5A6}"/>
              </a:ext>
            </a:extLst>
          </p:cNvPr>
          <p:cNvSpPr/>
          <p:nvPr/>
        </p:nvSpPr>
        <p:spPr>
          <a:xfrm>
            <a:off x="3266825" y="499453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</a:t>
            </a:r>
            <a:endParaRPr lang="en-US" altLang="ja-JP" sz="1000" dirty="0"/>
          </a:p>
          <a:p>
            <a:r>
              <a:rPr lang="ja-JP" altLang="en-US" sz="1000" dirty="0"/>
              <a:t>配布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41047D-8B73-7DA8-86CA-8CF0C7E8A03D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上期の日程感について相談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ホームベース 5">
            <a:extLst>
              <a:ext uri="{FF2B5EF4-FFF2-40B4-BE49-F238E27FC236}">
                <a16:creationId xmlns:a16="http://schemas.microsoft.com/office/drawing/2014/main" id="{C28E3B3C-1ACD-10EE-756E-BB1FE3AA5848}"/>
              </a:ext>
            </a:extLst>
          </p:cNvPr>
          <p:cNvSpPr/>
          <p:nvPr/>
        </p:nvSpPr>
        <p:spPr>
          <a:xfrm>
            <a:off x="6147527" y="3359110"/>
            <a:ext cx="185430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09C635E-8209-480F-A632-8ADED2EBE90E}"/>
              </a:ext>
            </a:extLst>
          </p:cNvPr>
          <p:cNvSpPr/>
          <p:nvPr/>
        </p:nvSpPr>
        <p:spPr>
          <a:xfrm>
            <a:off x="6068509" y="2989307"/>
            <a:ext cx="1535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過去欠品データもとにアルゴ改良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DC88952-3AA9-FC24-04A0-DDA2637FD2D4}"/>
              </a:ext>
            </a:extLst>
          </p:cNvPr>
          <p:cNvSpPr/>
          <p:nvPr/>
        </p:nvSpPr>
        <p:spPr>
          <a:xfrm>
            <a:off x="4200645" y="1863467"/>
            <a:ext cx="3801190" cy="60535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AD5313-3ECC-E401-FB87-D456A3B550B0}"/>
              </a:ext>
            </a:extLst>
          </p:cNvPr>
          <p:cNvSpPr/>
          <p:nvPr/>
        </p:nvSpPr>
        <p:spPr>
          <a:xfrm>
            <a:off x="4200645" y="3463896"/>
            <a:ext cx="985566" cy="131269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E180602-84E3-B4A4-4A3D-0087A35CC715}"/>
              </a:ext>
            </a:extLst>
          </p:cNvPr>
          <p:cNvSpPr/>
          <p:nvPr/>
        </p:nvSpPr>
        <p:spPr>
          <a:xfrm>
            <a:off x="8307574" y="3885067"/>
            <a:ext cx="2907592" cy="950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依頼内容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8</a:t>
            </a:r>
            <a:r>
              <a:rPr lang="ja-JP" altLang="en-US" sz="1600" b="1" dirty="0">
                <a:solidFill>
                  <a:schemeClr val="tx1"/>
                </a:solidFill>
              </a:rPr>
              <a:t>月中：正解データ収集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8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月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1W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要望出し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79E3E16-6C7C-2A3F-FAC9-13A87694E164}"/>
              </a:ext>
            </a:extLst>
          </p:cNvPr>
          <p:cNvCxnSpPr>
            <a:stCxn id="18" idx="2"/>
            <a:endCxn id="32" idx="1"/>
          </p:cNvCxnSpPr>
          <p:nvPr/>
        </p:nvCxnSpPr>
        <p:spPr>
          <a:xfrm>
            <a:off x="6101240" y="2468826"/>
            <a:ext cx="2206334" cy="18913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7D3FBCF-B43E-0A50-D4F1-8CB0DB928572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5186211" y="4120242"/>
            <a:ext cx="3121363" cy="239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265353" y="6251020"/>
            <a:ext cx="561431" cy="202434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902F37-EF67-DC0C-F8F9-7CE5E6F6F3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68B05-CBF9-B906-FFF6-6E2314D53E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スケジュール：直近（夏季休暇まで）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63EB-4EB0-6D68-4BE3-D4D00439666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72FE498-A532-1DF8-C9F2-68BFEBBD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6773"/>
              </p:ext>
            </p:extLst>
          </p:nvPr>
        </p:nvGraphicFramePr>
        <p:xfrm>
          <a:off x="399833" y="752531"/>
          <a:ext cx="11384806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111542494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346171049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690728892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2885249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759779481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4069225457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4062358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683506530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81989332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E11EEB-BEBD-1116-5C23-A6C74CFF5B84}"/>
              </a:ext>
            </a:extLst>
          </p:cNvPr>
          <p:cNvSpPr/>
          <p:nvPr/>
        </p:nvSpPr>
        <p:spPr>
          <a:xfrm>
            <a:off x="4759422" y="191334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6ABB68-3BCC-D51C-01CB-FB4407D9C99A}"/>
              </a:ext>
            </a:extLst>
          </p:cNvPr>
          <p:cNvSpPr/>
          <p:nvPr/>
        </p:nvSpPr>
        <p:spPr>
          <a:xfrm>
            <a:off x="8118935" y="1913344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DE3287-419C-349C-3770-9DCC2AEE2970}"/>
              </a:ext>
            </a:extLst>
          </p:cNvPr>
          <p:cNvSpPr/>
          <p:nvPr/>
        </p:nvSpPr>
        <p:spPr>
          <a:xfrm>
            <a:off x="11339365" y="1913343"/>
            <a:ext cx="409557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2F6F9F-0289-3CBC-B773-7A5EEC1DF71C}"/>
              </a:ext>
            </a:extLst>
          </p:cNvPr>
          <p:cNvSpPr/>
          <p:nvPr/>
        </p:nvSpPr>
        <p:spPr>
          <a:xfrm>
            <a:off x="11387690" y="380522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47650421-1750-A397-1650-949895233ED0}"/>
              </a:ext>
            </a:extLst>
          </p:cNvPr>
          <p:cNvSpPr/>
          <p:nvPr/>
        </p:nvSpPr>
        <p:spPr>
          <a:xfrm>
            <a:off x="7180372" y="3881209"/>
            <a:ext cx="91440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ホームベース 11">
            <a:extLst>
              <a:ext uri="{FF2B5EF4-FFF2-40B4-BE49-F238E27FC236}">
                <a16:creationId xmlns:a16="http://schemas.microsoft.com/office/drawing/2014/main" id="{534BDBA7-251A-92FC-68ED-FA69536CFEF2}"/>
              </a:ext>
            </a:extLst>
          </p:cNvPr>
          <p:cNvSpPr/>
          <p:nvPr/>
        </p:nvSpPr>
        <p:spPr>
          <a:xfrm>
            <a:off x="7165270" y="4513111"/>
            <a:ext cx="95365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1">
            <a:extLst>
              <a:ext uri="{FF2B5EF4-FFF2-40B4-BE49-F238E27FC236}">
                <a16:creationId xmlns:a16="http://schemas.microsoft.com/office/drawing/2014/main" id="{6CF6E826-1A7C-794F-DFAD-B9CED798F257}"/>
              </a:ext>
            </a:extLst>
          </p:cNvPr>
          <p:cNvSpPr/>
          <p:nvPr/>
        </p:nvSpPr>
        <p:spPr>
          <a:xfrm>
            <a:off x="9066941" y="3920596"/>
            <a:ext cx="222409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602EC081-7F4E-B4C3-724B-0B08C3508D16}"/>
              </a:ext>
            </a:extLst>
          </p:cNvPr>
          <p:cNvSpPr/>
          <p:nvPr/>
        </p:nvSpPr>
        <p:spPr>
          <a:xfrm>
            <a:off x="9076579" y="4513111"/>
            <a:ext cx="221446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1">
            <a:extLst>
              <a:ext uri="{FF2B5EF4-FFF2-40B4-BE49-F238E27FC236}">
                <a16:creationId xmlns:a16="http://schemas.microsoft.com/office/drawing/2014/main" id="{A86EE80B-B9DF-EA1A-49CE-41C9ED9CBA88}"/>
              </a:ext>
            </a:extLst>
          </p:cNvPr>
          <p:cNvSpPr/>
          <p:nvPr/>
        </p:nvSpPr>
        <p:spPr>
          <a:xfrm>
            <a:off x="5734522" y="2204015"/>
            <a:ext cx="2348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ホームベース 11">
            <a:extLst>
              <a:ext uri="{FF2B5EF4-FFF2-40B4-BE49-F238E27FC236}">
                <a16:creationId xmlns:a16="http://schemas.microsoft.com/office/drawing/2014/main" id="{80DE5A87-5359-09B0-5BA8-1D9BA9F58564}"/>
              </a:ext>
            </a:extLst>
          </p:cNvPr>
          <p:cNvSpPr/>
          <p:nvPr/>
        </p:nvSpPr>
        <p:spPr>
          <a:xfrm>
            <a:off x="9076579" y="2238172"/>
            <a:ext cx="221611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ホームベース 11">
            <a:extLst>
              <a:ext uri="{FF2B5EF4-FFF2-40B4-BE49-F238E27FC236}">
                <a16:creationId xmlns:a16="http://schemas.microsoft.com/office/drawing/2014/main" id="{C4381E42-7C17-9544-D277-12F293FC86B3}"/>
              </a:ext>
            </a:extLst>
          </p:cNvPr>
          <p:cNvSpPr/>
          <p:nvPr/>
        </p:nvSpPr>
        <p:spPr>
          <a:xfrm>
            <a:off x="3327396" y="2547257"/>
            <a:ext cx="1379256" cy="95846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BF9A3E9-F75A-5DCD-78F5-E179BA2EAC4E}"/>
              </a:ext>
            </a:extLst>
          </p:cNvPr>
          <p:cNvSpPr/>
          <p:nvPr/>
        </p:nvSpPr>
        <p:spPr>
          <a:xfrm>
            <a:off x="3502167" y="2826433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46531D0-A1AE-C88D-CC47-15AE26CB6737}"/>
              </a:ext>
            </a:extLst>
          </p:cNvPr>
          <p:cNvSpPr/>
          <p:nvPr/>
        </p:nvSpPr>
        <p:spPr>
          <a:xfrm>
            <a:off x="6315469" y="195779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4C06374-8989-2806-8D63-1740E8C8316E}"/>
              </a:ext>
            </a:extLst>
          </p:cNvPr>
          <p:cNvSpPr/>
          <p:nvPr/>
        </p:nvSpPr>
        <p:spPr>
          <a:xfrm>
            <a:off x="9612225" y="199195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26" name="ホームベース 11">
            <a:extLst>
              <a:ext uri="{FF2B5EF4-FFF2-40B4-BE49-F238E27FC236}">
                <a16:creationId xmlns:a16="http://schemas.microsoft.com/office/drawing/2014/main" id="{15ACC21D-BCBC-A64A-2017-A648DF5F2E9D}"/>
              </a:ext>
            </a:extLst>
          </p:cNvPr>
          <p:cNvSpPr/>
          <p:nvPr/>
        </p:nvSpPr>
        <p:spPr>
          <a:xfrm>
            <a:off x="3343753" y="5046890"/>
            <a:ext cx="1421587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DFCA940-F32B-9F7C-CA74-408D37CBE586}"/>
              </a:ext>
            </a:extLst>
          </p:cNvPr>
          <p:cNvSpPr/>
          <p:nvPr/>
        </p:nvSpPr>
        <p:spPr>
          <a:xfrm>
            <a:off x="3439651" y="5039359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モックアプリ準備</a:t>
            </a:r>
          </a:p>
        </p:txBody>
      </p:sp>
      <p:sp>
        <p:nvSpPr>
          <p:cNvPr id="28" name="ホームベース 11">
            <a:extLst>
              <a:ext uri="{FF2B5EF4-FFF2-40B4-BE49-F238E27FC236}">
                <a16:creationId xmlns:a16="http://schemas.microsoft.com/office/drawing/2014/main" id="{F0059320-126F-E55A-AAA8-D30DC1BC5F37}"/>
              </a:ext>
            </a:extLst>
          </p:cNvPr>
          <p:cNvSpPr/>
          <p:nvPr/>
        </p:nvSpPr>
        <p:spPr>
          <a:xfrm>
            <a:off x="6671527" y="5064869"/>
            <a:ext cx="449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11">
            <a:extLst>
              <a:ext uri="{FF2B5EF4-FFF2-40B4-BE49-F238E27FC236}">
                <a16:creationId xmlns:a16="http://schemas.microsoft.com/office/drawing/2014/main" id="{C52157DB-A6C9-3D55-372D-DB6AAFDD1E60}"/>
              </a:ext>
            </a:extLst>
          </p:cNvPr>
          <p:cNvSpPr/>
          <p:nvPr/>
        </p:nvSpPr>
        <p:spPr>
          <a:xfrm>
            <a:off x="3340901" y="4234566"/>
            <a:ext cx="1379256" cy="73947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A65A8B2-606F-A58C-271F-9E7823C0C154}"/>
              </a:ext>
            </a:extLst>
          </p:cNvPr>
          <p:cNvSpPr/>
          <p:nvPr/>
        </p:nvSpPr>
        <p:spPr>
          <a:xfrm>
            <a:off x="3522793" y="442601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要望出し依頼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95D8C4A-2883-371E-CD39-E9C8FD0FE11A}"/>
              </a:ext>
            </a:extLst>
          </p:cNvPr>
          <p:cNvSpPr/>
          <p:nvPr/>
        </p:nvSpPr>
        <p:spPr>
          <a:xfrm>
            <a:off x="6233545" y="4835141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モックアプリ配布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B35AF5-7DE2-7B33-520F-58DF83F259CF}"/>
              </a:ext>
            </a:extLst>
          </p:cNvPr>
          <p:cNvSpPr/>
          <p:nvPr/>
        </p:nvSpPr>
        <p:spPr>
          <a:xfrm>
            <a:off x="7099219" y="3634987"/>
            <a:ext cx="15808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6161A49-1C08-494A-7B19-430D46F58648}"/>
              </a:ext>
            </a:extLst>
          </p:cNvPr>
          <p:cNvSpPr/>
          <p:nvPr/>
        </p:nvSpPr>
        <p:spPr>
          <a:xfrm>
            <a:off x="7130331" y="4287532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E2A03B2-2E70-B584-9C35-0A75A0236140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直近の日程感について相談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5F18EF1-05E3-8394-D198-6189012102E2}"/>
              </a:ext>
            </a:extLst>
          </p:cNvPr>
          <p:cNvSpPr/>
          <p:nvPr/>
        </p:nvSpPr>
        <p:spPr>
          <a:xfrm>
            <a:off x="8732554" y="5106988"/>
            <a:ext cx="2907592" cy="950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依頼内容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・夏季休暇前：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要望出し</a:t>
            </a:r>
          </a:p>
        </p:txBody>
      </p:sp>
      <p:sp>
        <p:nvSpPr>
          <p:cNvPr id="5" name="ホームベース 11">
            <a:extLst>
              <a:ext uri="{FF2B5EF4-FFF2-40B4-BE49-F238E27FC236}">
                <a16:creationId xmlns:a16="http://schemas.microsoft.com/office/drawing/2014/main" id="{51D88A02-1104-C96A-7E10-0D4EA40930D6}"/>
              </a:ext>
            </a:extLst>
          </p:cNvPr>
          <p:cNvSpPr/>
          <p:nvPr/>
        </p:nvSpPr>
        <p:spPr>
          <a:xfrm>
            <a:off x="3313672" y="5620119"/>
            <a:ext cx="4762019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12D251-8BD8-116B-3BA7-20B3788FFEBB}"/>
              </a:ext>
            </a:extLst>
          </p:cNvPr>
          <p:cNvSpPr/>
          <p:nvPr/>
        </p:nvSpPr>
        <p:spPr>
          <a:xfrm>
            <a:off x="3617595" y="540390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情報整理</a:t>
            </a:r>
          </a:p>
        </p:txBody>
      </p:sp>
      <p:sp>
        <p:nvSpPr>
          <p:cNvPr id="19" name="ホームベース 8">
            <a:extLst>
              <a:ext uri="{FF2B5EF4-FFF2-40B4-BE49-F238E27FC236}">
                <a16:creationId xmlns:a16="http://schemas.microsoft.com/office/drawing/2014/main" id="{C59C5F54-E1DC-4571-478C-41940E42241E}"/>
              </a:ext>
            </a:extLst>
          </p:cNvPr>
          <p:cNvSpPr/>
          <p:nvPr/>
        </p:nvSpPr>
        <p:spPr>
          <a:xfrm>
            <a:off x="3312982" y="5696078"/>
            <a:ext cx="448736" cy="202434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53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依頼内容</a:t>
            </a:r>
          </a:p>
        </p:txBody>
      </p:sp>
    </p:spTree>
    <p:extLst>
      <p:ext uri="{BB962C8B-B14F-4D97-AF65-F5344CB8AC3E}">
        <p14:creationId xmlns:p14="http://schemas.microsoft.com/office/powerpoint/2010/main" val="35428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63365D-3D97-9D59-97C8-1DB828E7F9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2000" dirty="0"/>
              <a:t>■対象データについて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■収集頂きたい</a:t>
            </a:r>
            <a:r>
              <a:rPr lang="ja-JP" altLang="en-US" sz="2000" dirty="0"/>
              <a:t>データ</a:t>
            </a:r>
            <a:endParaRPr lang="en-US" altLang="ja-JP" sz="2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75BC7-B6B5-6E1F-3793-CD7F0F043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依頼内容：正解データ収集（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CAF8D-8475-D86E-8E3B-65556A5BF50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3AF33F3-E288-6B5E-76A3-E5AF6A753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2390"/>
              </p:ext>
            </p:extLst>
          </p:nvPr>
        </p:nvGraphicFramePr>
        <p:xfrm>
          <a:off x="779960" y="1136762"/>
          <a:ext cx="110046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5">
                  <a:extLst>
                    <a:ext uri="{9D8B030D-6E8A-4147-A177-3AD203B41FA5}">
                      <a16:colId xmlns:a16="http://schemas.microsoft.com/office/drawing/2014/main" val="49422844"/>
                    </a:ext>
                  </a:extLst>
                </a:gridCol>
                <a:gridCol w="950006">
                  <a:extLst>
                    <a:ext uri="{9D8B030D-6E8A-4147-A177-3AD203B41FA5}">
                      <a16:colId xmlns:a16="http://schemas.microsoft.com/office/drawing/2014/main" val="1825086697"/>
                    </a:ext>
                  </a:extLst>
                </a:gridCol>
                <a:gridCol w="3070246">
                  <a:extLst>
                    <a:ext uri="{9D8B030D-6E8A-4147-A177-3AD203B41FA5}">
                      <a16:colId xmlns:a16="http://schemas.microsoft.com/office/drawing/2014/main" val="3325351992"/>
                    </a:ext>
                  </a:extLst>
                </a:gridCol>
                <a:gridCol w="3117747">
                  <a:extLst>
                    <a:ext uri="{9D8B030D-6E8A-4147-A177-3AD203B41FA5}">
                      <a16:colId xmlns:a16="http://schemas.microsoft.com/office/drawing/2014/main" val="416910705"/>
                    </a:ext>
                  </a:extLst>
                </a:gridCol>
                <a:gridCol w="3117747">
                  <a:extLst>
                    <a:ext uri="{9D8B030D-6E8A-4147-A177-3AD203B41FA5}">
                      <a16:colId xmlns:a16="http://schemas.microsoft.com/office/drawing/2014/main" val="401370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小分類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優先度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DS</a:t>
                      </a:r>
                      <a:r>
                        <a:rPr kumimoji="1" lang="ja-JP" altLang="en-US" sz="1400" dirty="0"/>
                        <a:t>部の判断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過多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自動ラックに入らない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設計値</a:t>
                      </a:r>
                      <a:r>
                        <a:rPr kumimoji="1" lang="en-US" altLang="ja-JP" sz="1400" dirty="0"/>
                        <a:t>MAX</a:t>
                      </a:r>
                      <a:r>
                        <a:rPr kumimoji="1" lang="ja-JP" altLang="en-US" sz="1400" dirty="0"/>
                        <a:t>を超えている？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小</a:t>
                      </a:r>
                      <a:r>
                        <a:rPr kumimoji="1" lang="ja-JP" altLang="en-US" sz="1400" dirty="0"/>
                        <a:t>：自動ラックに入らないなどは起こっていない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データ収集工数も考慮してスコープ外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集荷欠品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必要なタイミングで自動ラックに在庫がない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大</a:t>
                      </a:r>
                      <a:r>
                        <a:rPr kumimoji="1" lang="ja-JP" altLang="en-US" sz="1400" dirty="0"/>
                        <a:t>：週に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回程度は発生している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まずは直近の使われ方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が多い、</a:t>
                      </a:r>
                      <a:endParaRPr lang="en-US" altLang="ja-JP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集欠と欠品をターゲットにする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73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欠品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自動ラックも部品シュートも在庫がない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中</a:t>
                      </a:r>
                      <a:r>
                        <a:rPr kumimoji="1" lang="ja-JP" altLang="en-US" sz="1400" dirty="0"/>
                        <a:t>：年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回程度しか発生していない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608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6CCB7C-D3A1-4998-A563-AD658740F669}"/>
              </a:ext>
            </a:extLst>
          </p:cNvPr>
          <p:cNvSpPr/>
          <p:nvPr/>
        </p:nvSpPr>
        <p:spPr>
          <a:xfrm>
            <a:off x="779961" y="2033336"/>
            <a:ext cx="7882544" cy="10287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DD3DAD41-545C-2395-CAB0-84CE4B6A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17274"/>
              </p:ext>
            </p:extLst>
          </p:nvPr>
        </p:nvGraphicFramePr>
        <p:xfrm>
          <a:off x="983218" y="4487206"/>
          <a:ext cx="53940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06">
                  <a:extLst>
                    <a:ext uri="{9D8B030D-6E8A-4147-A177-3AD203B41FA5}">
                      <a16:colId xmlns:a16="http://schemas.microsoft.com/office/drawing/2014/main" val="49422844"/>
                    </a:ext>
                  </a:extLst>
                </a:gridCol>
                <a:gridCol w="3485136">
                  <a:extLst>
                    <a:ext uri="{9D8B030D-6E8A-4147-A177-3AD203B41FA5}">
                      <a16:colId xmlns:a16="http://schemas.microsoft.com/office/drawing/2014/main" val="182508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/>
                        <a:t>①発生日時</a:t>
                      </a:r>
                      <a:endParaRPr lang="en-US" altLang="ja-JP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異常発生日時（</a:t>
                      </a:r>
                      <a:r>
                        <a:rPr kumimoji="1" lang="en-US" altLang="ja-JP" sz="1400" dirty="0"/>
                        <a:t>YYYY</a:t>
                      </a:r>
                      <a:r>
                        <a:rPr kumimoji="1" lang="ja-JP" altLang="en-US" sz="1400" dirty="0"/>
                        <a:t>年</a:t>
                      </a:r>
                      <a:r>
                        <a:rPr kumimoji="1" lang="en-US" altLang="ja-JP" sz="1400" dirty="0"/>
                        <a:t>MM</a:t>
                      </a:r>
                      <a:r>
                        <a:rPr kumimoji="1" lang="ja-JP" altLang="en-US" sz="1400" dirty="0"/>
                        <a:t>月</a:t>
                      </a:r>
                      <a:r>
                        <a:rPr kumimoji="1" lang="en-US" altLang="ja-JP" sz="1400" dirty="0"/>
                        <a:t>DD</a:t>
                      </a:r>
                      <a:r>
                        <a:rPr kumimoji="1" lang="ja-JP" altLang="en-US" sz="1400" dirty="0"/>
                        <a:t>日</a:t>
                      </a:r>
                      <a:r>
                        <a:rPr kumimoji="1" lang="en-US" altLang="ja-JP" sz="1400" dirty="0"/>
                        <a:t>H</a:t>
                      </a:r>
                      <a:r>
                        <a:rPr kumimoji="1" lang="ja-JP" altLang="en-US" sz="1400" dirty="0"/>
                        <a:t>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➂対象品番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品番名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④発生原因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異常の原因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⑤調査工数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原因把握にかかった時間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2771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4DA5CC-6BDE-9D8E-73F3-35800E8AFE78}"/>
              </a:ext>
            </a:extLst>
          </p:cNvPr>
          <p:cNvSpPr txBox="1"/>
          <p:nvPr/>
        </p:nvSpPr>
        <p:spPr>
          <a:xfrm>
            <a:off x="6679096" y="3550658"/>
            <a:ext cx="488121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■検証方法</a:t>
            </a:r>
            <a:endParaRPr kumimoji="1" lang="en-US" altLang="ja-JP" sz="2000" b="1" dirty="0"/>
          </a:p>
          <a:p>
            <a:r>
              <a:rPr lang="ja-JP" altLang="en-US" sz="1400" b="0" dirty="0"/>
              <a:t>　➀整備室に原因調査のリストを記録頂く</a:t>
            </a:r>
            <a:endParaRPr kumimoji="1" lang="en-US" altLang="ja-JP" sz="1400" b="0" dirty="0"/>
          </a:p>
          <a:p>
            <a:r>
              <a:rPr lang="ja-JP" altLang="en-US" sz="1400" b="0" dirty="0"/>
              <a:t>　➁</a:t>
            </a:r>
            <a:r>
              <a:rPr lang="en-US" altLang="ja-JP" sz="1400" b="0" dirty="0"/>
              <a:t>DS</a:t>
            </a:r>
            <a:r>
              <a:rPr lang="ja-JP" altLang="en-US" sz="1400" b="0" dirty="0"/>
              <a:t>部がリストの結果を正として</a:t>
            </a:r>
            <a:r>
              <a:rPr lang="en-US" altLang="ja-JP" sz="1400" b="0" dirty="0"/>
              <a:t>AI</a:t>
            </a:r>
            <a:r>
              <a:rPr lang="ja-JP" altLang="en-US" sz="1400" b="0" dirty="0"/>
              <a:t>分析結果を評価</a:t>
            </a:r>
            <a:endParaRPr lang="en-US" altLang="ja-JP" sz="1400" b="0" dirty="0"/>
          </a:p>
          <a:p>
            <a:r>
              <a:rPr lang="ja-JP" altLang="en-US" sz="1400" b="0" dirty="0"/>
              <a:t>　➂上の結果を基に精度検証＆アルゴ改善を進める</a:t>
            </a:r>
            <a:endParaRPr lang="en-US" altLang="ja-JP" sz="1400" b="0" dirty="0"/>
          </a:p>
          <a:p>
            <a:endParaRPr lang="en-US" altLang="ja-JP" sz="1400" dirty="0"/>
          </a:p>
          <a:p>
            <a:endParaRPr lang="en-US" altLang="ja-JP" sz="1400" b="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フォーマットは次ページ</a:t>
            </a:r>
            <a:endParaRPr lang="en-US" altLang="ja-JP" sz="1400" b="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B0840C-FF4C-88DB-E4A7-5B5E4E8920A6}"/>
              </a:ext>
            </a:extLst>
          </p:cNvPr>
          <p:cNvSpPr txBox="1"/>
          <p:nvPr/>
        </p:nvSpPr>
        <p:spPr>
          <a:xfrm>
            <a:off x="681382" y="3840875"/>
            <a:ext cx="699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dirty="0"/>
              <a:t>・欠品：直近</a:t>
            </a:r>
            <a:r>
              <a:rPr lang="en-US" altLang="ja-JP" sz="1800" dirty="0"/>
              <a:t>1</a:t>
            </a:r>
            <a:r>
              <a:rPr lang="ja-JP" altLang="en-US" sz="1800" dirty="0"/>
              <a:t>年の</a:t>
            </a:r>
            <a:r>
              <a:rPr lang="ja-JP" altLang="en-US" sz="1800" b="0" dirty="0"/>
              <a:t>過去トラブル集</a:t>
            </a:r>
            <a:endParaRPr lang="en-US" altLang="ja-JP" sz="1800" b="0" dirty="0"/>
          </a:p>
          <a:p>
            <a:r>
              <a:rPr lang="ja-JP" altLang="en-US" sz="1800" dirty="0"/>
              <a:t>・集欠：新規でデータ記録（下記項目）</a:t>
            </a:r>
            <a:endParaRPr lang="en-US" altLang="ja-JP" sz="1800" b="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14EE48-33AE-C61E-D486-943C9BAF4478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依頼内容について相談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914520-0D2E-3445-1588-7DCF7A0516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B989C1-F185-C0E1-3FD5-51FCD20409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依頼内容：正解データ収集（</a:t>
            </a:r>
            <a:r>
              <a:rPr kumimoji="1" lang="en-US" altLang="ja-JP" dirty="0"/>
              <a:t>2/2</a:t>
            </a:r>
            <a:r>
              <a:rPr kumimoji="1" lang="ja-JP" altLang="en-US" dirty="0"/>
              <a:t>）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0ABBB-6AD9-9FCE-2048-3630A6B129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F8D1E1-82A4-AF6C-961C-1D89D3DFF79C}"/>
              </a:ext>
            </a:extLst>
          </p:cNvPr>
          <p:cNvSpPr/>
          <p:nvPr/>
        </p:nvSpPr>
        <p:spPr>
          <a:xfrm>
            <a:off x="6412884" y="798318"/>
            <a:ext cx="5371747" cy="563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・記録方法：紙</a:t>
            </a:r>
            <a:r>
              <a:rPr kumimoji="1" lang="en-US" altLang="ja-JP" dirty="0">
                <a:solidFill>
                  <a:schemeClr val="tx1"/>
                </a:solidFill>
              </a:rPr>
              <a:t>or</a:t>
            </a:r>
            <a:r>
              <a:rPr kumimoji="1" lang="ja-JP" altLang="en-US" dirty="0">
                <a:solidFill>
                  <a:schemeClr val="tx1"/>
                </a:solidFill>
              </a:rPr>
              <a:t>電子（やりやすい方法で）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・記録範囲：昼夜両方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・記録タイミング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744C5-257F-BEB0-8A95-BDE2E8D46A86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依頼内容について相談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26A0F813-0566-8EEE-7C3D-BAF61A51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98871"/>
              </p:ext>
            </p:extLst>
          </p:nvPr>
        </p:nvGraphicFramePr>
        <p:xfrm>
          <a:off x="507955" y="2747228"/>
          <a:ext cx="54186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071">
                  <a:extLst>
                    <a:ext uri="{9D8B030D-6E8A-4147-A177-3AD203B41FA5}">
                      <a16:colId xmlns:a16="http://schemas.microsoft.com/office/drawing/2014/main" val="296764667"/>
                    </a:ext>
                  </a:extLst>
                </a:gridCol>
                <a:gridCol w="4065595">
                  <a:extLst>
                    <a:ext uri="{9D8B030D-6E8A-4147-A177-3AD203B41FA5}">
                      <a16:colId xmlns:a16="http://schemas.microsoft.com/office/drawing/2014/main" val="4974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5W1H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2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0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改修のため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0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案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 dirty="0"/>
                        <a:t> 案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記入できている状態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2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92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409285-FADA-CB42-A18C-0EF9BEE663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9BF88-C238-98CB-8FFE-DB3DEC08E9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</a:t>
            </a:r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898B9-C73E-2413-AD35-F0B36716276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B9112D-03F1-E20D-2E95-7FB5C86C606F}"/>
              </a:ext>
            </a:extLst>
          </p:cNvPr>
          <p:cNvSpPr/>
          <p:nvPr/>
        </p:nvSpPr>
        <p:spPr>
          <a:xfrm>
            <a:off x="443077" y="767396"/>
            <a:ext cx="11341555" cy="10855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案１：実際にアプリを触りながら要望を書き出す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案２：笹岡</a:t>
            </a:r>
            <a:r>
              <a:rPr lang="ja-JP" altLang="en-US" dirty="0">
                <a:solidFill>
                  <a:schemeClr val="tx1"/>
                </a:solidFill>
              </a:rPr>
              <a:t>がアプリを操作しながら、横で要望を言う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DFBFA1-BA1C-6C94-3633-59926F05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67" y="2809418"/>
            <a:ext cx="5023478" cy="2904530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A375C53F-F786-FF3A-B81A-C6A3C42DD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75331"/>
              </p:ext>
            </p:extLst>
          </p:nvPr>
        </p:nvGraphicFramePr>
        <p:xfrm>
          <a:off x="507955" y="2747228"/>
          <a:ext cx="54186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071">
                  <a:extLst>
                    <a:ext uri="{9D8B030D-6E8A-4147-A177-3AD203B41FA5}">
                      <a16:colId xmlns:a16="http://schemas.microsoft.com/office/drawing/2014/main" val="296764667"/>
                    </a:ext>
                  </a:extLst>
                </a:gridCol>
                <a:gridCol w="4065595">
                  <a:extLst>
                    <a:ext uri="{9D8B030D-6E8A-4147-A177-3AD203B41FA5}">
                      <a16:colId xmlns:a16="http://schemas.microsoft.com/office/drawing/2014/main" val="4974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5W1H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2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詰め所 </a:t>
                      </a:r>
                      <a:r>
                        <a:rPr kumimoji="1" lang="en-US" altLang="ja-JP" dirty="0"/>
                        <a:t>or teams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要望リスト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0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改修のため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0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案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 dirty="0"/>
                        <a:t> 案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記入できている状態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2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3BA6B7-C385-58E1-F070-4F18F5F5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50601"/>
              </p:ext>
            </p:extLst>
          </p:nvPr>
        </p:nvGraphicFramePr>
        <p:xfrm>
          <a:off x="1207556" y="1719744"/>
          <a:ext cx="6972026" cy="170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013">
                  <a:extLst>
                    <a:ext uri="{9D8B030D-6E8A-4147-A177-3AD203B41FA5}">
                      <a16:colId xmlns:a16="http://schemas.microsoft.com/office/drawing/2014/main" val="104297724"/>
                    </a:ext>
                  </a:extLst>
                </a:gridCol>
              </a:tblGrid>
              <a:tr h="47220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73283"/>
                  </a:ext>
                </a:extLst>
              </a:tr>
              <a:tr h="472205">
                <a:tc grid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・現状の要因調査時間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・トライ用アプリを利用した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    際の要因調査時間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ホームベース 5">
            <a:extLst>
              <a:ext uri="{FF2B5EF4-FFF2-40B4-BE49-F238E27FC236}">
                <a16:creationId xmlns:a16="http://schemas.microsoft.com/office/drawing/2014/main" id="{802FD93E-84D1-D963-A365-ACDD261295EA}"/>
              </a:ext>
            </a:extLst>
          </p:cNvPr>
          <p:cNvSpPr/>
          <p:nvPr/>
        </p:nvSpPr>
        <p:spPr>
          <a:xfrm>
            <a:off x="1255731" y="1788953"/>
            <a:ext cx="3404669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8" name="ホームベース 5">
            <a:extLst>
              <a:ext uri="{FF2B5EF4-FFF2-40B4-BE49-F238E27FC236}">
                <a16:creationId xmlns:a16="http://schemas.microsoft.com/office/drawing/2014/main" id="{CABCFBDA-D516-6228-CF3B-EFA970397B67}"/>
              </a:ext>
            </a:extLst>
          </p:cNvPr>
          <p:cNvSpPr/>
          <p:nvPr/>
        </p:nvSpPr>
        <p:spPr>
          <a:xfrm>
            <a:off x="4726044" y="1788953"/>
            <a:ext cx="340466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16DF10B-3D52-2E72-DFF6-B0040828E527}"/>
              </a:ext>
            </a:extLst>
          </p:cNvPr>
          <p:cNvCxnSpPr>
            <a:cxnSpLocks/>
          </p:cNvCxnSpPr>
          <p:nvPr/>
        </p:nvCxnSpPr>
        <p:spPr>
          <a:xfrm>
            <a:off x="8293628" y="2410021"/>
            <a:ext cx="147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EFAB6F-EA0D-14DE-DBCA-450631DBD00F}"/>
              </a:ext>
            </a:extLst>
          </p:cNvPr>
          <p:cNvCxnSpPr>
            <a:cxnSpLocks/>
          </p:cNvCxnSpPr>
          <p:nvPr/>
        </p:nvCxnSpPr>
        <p:spPr>
          <a:xfrm>
            <a:off x="8282492" y="2413117"/>
            <a:ext cx="1513984" cy="52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18519E1-C0D9-3BB2-3517-ACF9FD50A811}"/>
              </a:ext>
            </a:extLst>
          </p:cNvPr>
          <p:cNvCxnSpPr>
            <a:cxnSpLocks/>
          </p:cNvCxnSpPr>
          <p:nvPr/>
        </p:nvCxnSpPr>
        <p:spPr>
          <a:xfrm>
            <a:off x="8293628" y="3025212"/>
            <a:ext cx="151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5103EB9B-5A49-B8BD-5282-D2511398CEE5}"/>
              </a:ext>
            </a:extLst>
          </p:cNvPr>
          <p:cNvSpPr/>
          <p:nvPr/>
        </p:nvSpPr>
        <p:spPr>
          <a:xfrm>
            <a:off x="960525" y="2246676"/>
            <a:ext cx="180694" cy="118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48CF55-9190-807D-B7E0-1FC0DDF00A10}"/>
              </a:ext>
            </a:extLst>
          </p:cNvPr>
          <p:cNvSpPr txBox="1"/>
          <p:nvPr/>
        </p:nvSpPr>
        <p:spPr>
          <a:xfrm>
            <a:off x="538368" y="2333880"/>
            <a:ext cx="369332" cy="100791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ja-JP" altLang="en-US" sz="1200" dirty="0"/>
              <a:t>必要データ</a:t>
            </a: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1328CB85-DC2B-AC9A-61FC-E68FD2D69F04}"/>
              </a:ext>
            </a:extLst>
          </p:cNvPr>
          <p:cNvSpPr/>
          <p:nvPr/>
        </p:nvSpPr>
        <p:spPr>
          <a:xfrm rot="5400000">
            <a:off x="4603222" y="-1903404"/>
            <a:ext cx="180694" cy="6923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E50E3D-FF17-5444-0301-AF0D1A3640C4}"/>
              </a:ext>
            </a:extLst>
          </p:cNvPr>
          <p:cNvSpPr txBox="1"/>
          <p:nvPr/>
        </p:nvSpPr>
        <p:spPr>
          <a:xfrm>
            <a:off x="4062749" y="1233024"/>
            <a:ext cx="1641766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収集タイミング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F6D75923-F6C7-F06B-0521-7047B61BF8F0}"/>
              </a:ext>
            </a:extLst>
          </p:cNvPr>
          <p:cNvSpPr/>
          <p:nvPr/>
        </p:nvSpPr>
        <p:spPr>
          <a:xfrm>
            <a:off x="9839969" y="2214763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48" name="フローチャート: 代替処理 47">
            <a:extLst>
              <a:ext uri="{FF2B5EF4-FFF2-40B4-BE49-F238E27FC236}">
                <a16:creationId xmlns:a16="http://schemas.microsoft.com/office/drawing/2014/main" id="{F1E459C7-189C-6A41-5F3C-7EE5AA395BF8}"/>
              </a:ext>
            </a:extLst>
          </p:cNvPr>
          <p:cNvSpPr/>
          <p:nvPr/>
        </p:nvSpPr>
        <p:spPr>
          <a:xfrm>
            <a:off x="9839969" y="2795822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AD56BD-BB2A-FB98-EE4C-CBFEC7580526}"/>
              </a:ext>
            </a:extLst>
          </p:cNvPr>
          <p:cNvSpPr txBox="1"/>
          <p:nvPr/>
        </p:nvSpPr>
        <p:spPr>
          <a:xfrm>
            <a:off x="8741009" y="2183372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12B3CF9-C545-CD86-F90D-4BC0DE862269}"/>
              </a:ext>
            </a:extLst>
          </p:cNvPr>
          <p:cNvSpPr txBox="1"/>
          <p:nvPr/>
        </p:nvSpPr>
        <p:spPr>
          <a:xfrm>
            <a:off x="8426742" y="3057900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</p:spTree>
    <p:extLst>
      <p:ext uri="{BB962C8B-B14F-4D97-AF65-F5344CB8AC3E}">
        <p14:creationId xmlns:p14="http://schemas.microsoft.com/office/powerpoint/2010/main" val="111313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ホームベース 5">
            <a:extLst>
              <a:ext uri="{FF2B5EF4-FFF2-40B4-BE49-F238E27FC236}">
                <a16:creationId xmlns:a16="http://schemas.microsoft.com/office/drawing/2014/main" id="{90FEB41D-BE58-068F-C9BD-C24B58F9F687}"/>
              </a:ext>
            </a:extLst>
          </p:cNvPr>
          <p:cNvSpPr/>
          <p:nvPr/>
        </p:nvSpPr>
        <p:spPr>
          <a:xfrm>
            <a:off x="820687" y="1269316"/>
            <a:ext cx="3094718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5DB515-3ED8-E271-C6BD-465C65EBB2C2}"/>
              </a:ext>
            </a:extLst>
          </p:cNvPr>
          <p:cNvSpPr txBox="1"/>
          <p:nvPr/>
        </p:nvSpPr>
        <p:spPr>
          <a:xfrm>
            <a:off x="820686" y="1640107"/>
            <a:ext cx="3500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・正解データ</a:t>
            </a:r>
            <a:endParaRPr kumimoji="1" lang="en-US" altLang="ja-JP" sz="1600" dirty="0"/>
          </a:p>
          <a:p>
            <a:r>
              <a:rPr lang="ja-JP" altLang="en-US" sz="1600" dirty="0"/>
              <a:t>・現状の要因調査時間</a:t>
            </a:r>
            <a:endParaRPr kumimoji="1" lang="ja-JP" altLang="en-US" sz="1600" dirty="0"/>
          </a:p>
        </p:txBody>
      </p:sp>
      <p:sp>
        <p:nvSpPr>
          <p:cNvPr id="11" name="ホームベース 5">
            <a:extLst>
              <a:ext uri="{FF2B5EF4-FFF2-40B4-BE49-F238E27FC236}">
                <a16:creationId xmlns:a16="http://schemas.microsoft.com/office/drawing/2014/main" id="{E3ECF008-6712-6D2F-4514-F0865F62846B}"/>
              </a:ext>
            </a:extLst>
          </p:cNvPr>
          <p:cNvSpPr/>
          <p:nvPr/>
        </p:nvSpPr>
        <p:spPr>
          <a:xfrm>
            <a:off x="820686" y="2594591"/>
            <a:ext cx="309471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030F47-2664-67A4-4FC2-5CDC1FB887DF}"/>
              </a:ext>
            </a:extLst>
          </p:cNvPr>
          <p:cNvSpPr txBox="1"/>
          <p:nvPr/>
        </p:nvSpPr>
        <p:spPr>
          <a:xfrm>
            <a:off x="820686" y="3003464"/>
            <a:ext cx="4733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・正解データ</a:t>
            </a:r>
            <a:endParaRPr kumimoji="1" lang="en-US" altLang="ja-JP" sz="1600" dirty="0"/>
          </a:p>
          <a:p>
            <a:r>
              <a:rPr kumimoji="1" lang="ja-JP" altLang="en-US" sz="1600" dirty="0"/>
              <a:t>・トライ用アプリを利用した際の要因調査時間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302685-0E93-A359-0C7B-A1CFD4E88431}"/>
              </a:ext>
            </a:extLst>
          </p:cNvPr>
          <p:cNvCxnSpPr>
            <a:cxnSpLocks/>
          </p:cNvCxnSpPr>
          <p:nvPr/>
        </p:nvCxnSpPr>
        <p:spPr>
          <a:xfrm>
            <a:off x="3238668" y="1766103"/>
            <a:ext cx="5071496" cy="6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601988-8404-C976-BBA3-384B04E768A6}"/>
              </a:ext>
            </a:extLst>
          </p:cNvPr>
          <p:cNvCxnSpPr>
            <a:cxnSpLocks/>
          </p:cNvCxnSpPr>
          <p:nvPr/>
        </p:nvCxnSpPr>
        <p:spPr>
          <a:xfrm>
            <a:off x="3238668" y="2050654"/>
            <a:ext cx="5071496" cy="117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F2116F-2EE0-1556-3570-F0BEA8C58815}"/>
              </a:ext>
            </a:extLst>
          </p:cNvPr>
          <p:cNvCxnSpPr>
            <a:cxnSpLocks/>
          </p:cNvCxnSpPr>
          <p:nvPr/>
        </p:nvCxnSpPr>
        <p:spPr>
          <a:xfrm>
            <a:off x="5391193" y="3366078"/>
            <a:ext cx="295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8D07629C-0BAF-10D6-32A7-0738D0D91E89}"/>
              </a:ext>
            </a:extLst>
          </p:cNvPr>
          <p:cNvSpPr/>
          <p:nvPr/>
        </p:nvSpPr>
        <p:spPr>
          <a:xfrm>
            <a:off x="8383449" y="1596431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4BB7AD7D-40E0-4647-ECA5-98AE30208888}"/>
              </a:ext>
            </a:extLst>
          </p:cNvPr>
          <p:cNvSpPr/>
          <p:nvPr/>
        </p:nvSpPr>
        <p:spPr>
          <a:xfrm>
            <a:off x="8450241" y="3071944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A40E1E-016A-2C55-C26F-36C3DE548543}"/>
              </a:ext>
            </a:extLst>
          </p:cNvPr>
          <p:cNvSpPr txBox="1"/>
          <p:nvPr/>
        </p:nvSpPr>
        <p:spPr>
          <a:xfrm>
            <a:off x="7201417" y="1564001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6BFADD-D4C9-BC33-8BF3-5096AE06F215}"/>
              </a:ext>
            </a:extLst>
          </p:cNvPr>
          <p:cNvSpPr txBox="1"/>
          <p:nvPr/>
        </p:nvSpPr>
        <p:spPr>
          <a:xfrm>
            <a:off x="6940430" y="3508522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63EBAD6-7A00-50C9-21C4-D888799BCED8}"/>
              </a:ext>
            </a:extLst>
          </p:cNvPr>
          <p:cNvCxnSpPr>
            <a:cxnSpLocks/>
          </p:cNvCxnSpPr>
          <p:nvPr/>
        </p:nvCxnSpPr>
        <p:spPr>
          <a:xfrm flipV="1">
            <a:off x="3150048" y="1951376"/>
            <a:ext cx="5160116" cy="118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8226" y="188641"/>
            <a:ext cx="3257623" cy="461665"/>
          </a:xfrm>
        </p:spPr>
        <p:txBody>
          <a:bodyPr/>
          <a:lstStyle/>
          <a:p>
            <a:r>
              <a:rPr kumimoji="1" lang="en-US" altLang="ja-JP" dirty="0"/>
              <a:t>‘23</a:t>
            </a:r>
            <a:r>
              <a:rPr kumimoji="1" lang="ja-JP" altLang="en-US" dirty="0"/>
              <a:t>上期開発スコープ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08225" y="905773"/>
            <a:ext cx="9361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前提</a:t>
            </a:r>
            <a:endParaRPr lang="en-US" altLang="ja-JP" dirty="0"/>
          </a:p>
          <a:p>
            <a:r>
              <a:rPr lang="ja-JP" altLang="en-US" dirty="0"/>
              <a:t>　トライ開始できる最低限の機能と技術を実装する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機能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連続作業動画から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サイクル内要素作業区切り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トライ用メイン画面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作業動画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棒グラフ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要素作業分け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閲覧対象動画選択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トライ用に選定した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工場、各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人を対象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画角制限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対象の</a:t>
            </a:r>
            <a:r>
              <a:rPr lang="en-US" altLang="ja-JP" dirty="0"/>
              <a:t>1</a:t>
            </a:r>
            <a:r>
              <a:rPr lang="ja-JP" altLang="en-US" dirty="0"/>
              <a:t>人が</a:t>
            </a:r>
            <a:r>
              <a:rPr lang="en-US" altLang="ja-JP" dirty="0"/>
              <a:t>1</a:t>
            </a:r>
            <a:r>
              <a:rPr lang="ja-JP" altLang="en-US" dirty="0"/>
              <a:t>カメラの画角内に収まること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手首位置が遮蔽なく撮影できる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画角固定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極端なイレギュラー動作のない動画限定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開発工程について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正常系テストのみ実施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異常系テストは省略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58" y="1639016"/>
            <a:ext cx="4167735" cy="234908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588357" y="4039787"/>
            <a:ext cx="28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’23</a:t>
            </a:r>
            <a:r>
              <a:rPr lang="ja-JP" altLang="en-US" sz="1600" dirty="0"/>
              <a:t>上期トライ画面イメージ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101150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</p:spTree>
    <p:extLst>
      <p:ext uri="{BB962C8B-B14F-4D97-AF65-F5344CB8AC3E}">
        <p14:creationId xmlns:p14="http://schemas.microsoft.com/office/powerpoint/2010/main" val="235676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E03C27-EA28-9567-520B-E68AA15B87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sz="2400" dirty="0"/>
              <a:t>2023/12/13 </a:t>
            </a:r>
            <a:r>
              <a:rPr lang="ja-JP" altLang="en-US" sz="2400" dirty="0"/>
              <a:t>進捗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A7AEC-EE8B-D815-03A5-1FF4346C9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3000" y="1098000"/>
            <a:ext cx="9187200" cy="2223823"/>
          </a:xfrm>
        </p:spPr>
        <p:txBody>
          <a:bodyPr/>
          <a:lstStyle/>
          <a:p>
            <a:r>
              <a:rPr lang="en-US" altLang="ja-JP" sz="2000" dirty="0"/>
              <a:t>Tableau</a:t>
            </a:r>
            <a:r>
              <a:rPr lang="ja-JP" altLang="en-US" sz="2000" dirty="0"/>
              <a:t>まわり残タスク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σ </a:t>
            </a:r>
            <a:r>
              <a:rPr lang="ja-JP" altLang="en-US" sz="2000" dirty="0"/>
              <a:t>値を計算するデータ集団の選択　　→　実装済み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初検不良率　　　　　　　　　　　　→　数値確認中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最終不良率　　　　　　　　　　　　→　実装前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27FC4-541B-8ABA-D3CA-90F10042F08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67212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46EFB-4A95-4C53-82E3-F2E9644FCF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マイルストーン（案）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EBCA235-4FCD-7A11-272E-0BB3063A6D07}"/>
              </a:ext>
            </a:extLst>
          </p:cNvPr>
          <p:cNvSpPr/>
          <p:nvPr/>
        </p:nvSpPr>
        <p:spPr>
          <a:xfrm>
            <a:off x="443077" y="1269352"/>
            <a:ext cx="5758353" cy="464349"/>
          </a:xfrm>
          <a:prstGeom prst="homePlate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➀トライ用アプリ開発（上期）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B9098BBE-18A3-86B2-08D1-C87F56BAD245}"/>
              </a:ext>
            </a:extLst>
          </p:cNvPr>
          <p:cNvGraphicFramePr>
            <a:graphicFrameLocks noGrp="1"/>
          </p:cNvGraphicFramePr>
          <p:nvPr/>
        </p:nvGraphicFramePr>
        <p:xfrm>
          <a:off x="744854" y="2340143"/>
          <a:ext cx="4855134" cy="254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91">
                  <a:extLst>
                    <a:ext uri="{9D8B030D-6E8A-4147-A177-3AD203B41FA5}">
                      <a16:colId xmlns:a16="http://schemas.microsoft.com/office/drawing/2014/main" val="2703191552"/>
                    </a:ext>
                  </a:extLst>
                </a:gridCol>
                <a:gridCol w="3679143">
                  <a:extLst>
                    <a:ext uri="{9D8B030D-6E8A-4147-A177-3AD203B41FA5}">
                      <a16:colId xmlns:a16="http://schemas.microsoft.com/office/drawing/2014/main" val="1084498219"/>
                    </a:ext>
                  </a:extLst>
                </a:gridCol>
              </a:tblGrid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5W1H+Do</a:t>
                      </a: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36476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T403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鈴木職長など</a:t>
                      </a:r>
                      <a:endParaRPr lang="en-US" altLang="ja-JP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70489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Where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執務区エリア内の個人</a:t>
                      </a:r>
                      <a:r>
                        <a:rPr kumimoji="1" lang="en-US" altLang="ja-JP" sz="1200" b="0" dirty="0">
                          <a:latin typeface="+mn-ea"/>
                          <a:ea typeface="+mn-ea"/>
                        </a:rPr>
                        <a:t>OAPC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3679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What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本トライ開発アプリ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9523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When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アラート発生時などにユーザーが都度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3222"/>
                  </a:ext>
                </a:extLst>
              </a:tr>
              <a:tr h="43742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Why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アプリが使えるかどうか（実際に現場のアクションに繋がるかどうか）検証するため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7341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How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LINKS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など外部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と連携させた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アプリ活用</a:t>
                      </a:r>
                      <a:endParaRPr kumimoji="1" lang="en-US" altLang="ja-JP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からデータを自動収集し解析結果を表示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292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Do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トライ活用開始出来ている状態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3293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3F6E7-F8E1-8521-CA33-36BEB00711C6}"/>
              </a:ext>
            </a:extLst>
          </p:cNvPr>
          <p:cNvSpPr txBox="1"/>
          <p:nvPr/>
        </p:nvSpPr>
        <p:spPr>
          <a:xfrm>
            <a:off x="441600" y="5063829"/>
            <a:ext cx="49966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●実施事項</a:t>
            </a:r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DS</a:t>
            </a:r>
            <a:r>
              <a:rPr lang="ja-JP" altLang="en-US" sz="1400" b="1" dirty="0"/>
              <a:t>部メインでトライ開発を実施</a:t>
            </a:r>
            <a:endParaRPr kumimoji="1" lang="en-US" altLang="ja-JP" sz="1400" b="1" dirty="0"/>
          </a:p>
          <a:p>
            <a:r>
              <a:rPr lang="ja-JP" altLang="en-US" sz="1400" dirty="0"/>
              <a:t>　・データ連携実装（</a:t>
            </a:r>
            <a:r>
              <a:rPr lang="en-US" altLang="ja-JP" sz="1400" dirty="0"/>
              <a:t>DB</a:t>
            </a:r>
            <a:r>
              <a:rPr lang="ja-JP" altLang="en-US" sz="1400" dirty="0"/>
              <a:t>接続など）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部（</a:t>
            </a:r>
            <a:r>
              <a:rPr lang="en-US" altLang="ja-JP" sz="1400" dirty="0"/>
              <a:t>+DX3</a:t>
            </a:r>
            <a:r>
              <a:rPr lang="ja-JP" altLang="en-US" sz="1400" dirty="0"/>
              <a:t>部）</a:t>
            </a:r>
            <a:endParaRPr lang="en-US" altLang="ja-JP" sz="1400" dirty="0"/>
          </a:p>
          <a:p>
            <a:r>
              <a:rPr kumimoji="1" lang="ja-JP" altLang="en-US" sz="1400" dirty="0"/>
              <a:t>　・</a:t>
            </a:r>
            <a:r>
              <a:rPr lang="en-US" altLang="ja-JP" sz="1400" dirty="0"/>
              <a:t>AI</a:t>
            </a:r>
            <a:r>
              <a:rPr lang="ja-JP" altLang="en-US" sz="1400" dirty="0"/>
              <a:t>モジュール開発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DS</a:t>
            </a:r>
            <a:r>
              <a:rPr kumimoji="1" lang="ja-JP" altLang="en-US" sz="1400" dirty="0"/>
              <a:t>部（</a:t>
            </a:r>
            <a:r>
              <a:rPr kumimoji="1" lang="en-US" altLang="ja-JP" sz="1400" dirty="0"/>
              <a:t>+</a:t>
            </a:r>
            <a:r>
              <a:rPr kumimoji="1" lang="ja-JP" altLang="en-US" sz="1400" dirty="0"/>
              <a:t>もの革）</a:t>
            </a:r>
            <a:endParaRPr kumimoji="1" lang="en-US" altLang="ja-JP" sz="1400" dirty="0"/>
          </a:p>
          <a:p>
            <a:r>
              <a:rPr lang="ja-JP" altLang="en-US" sz="1400" dirty="0"/>
              <a:t>　・モックアプリ開発（簡単な</a:t>
            </a:r>
            <a:r>
              <a:rPr lang="en-US" altLang="ja-JP" sz="1400" dirty="0"/>
              <a:t>UI</a:t>
            </a:r>
            <a:r>
              <a:rPr lang="ja-JP" altLang="en-US" sz="1400" dirty="0"/>
              <a:t>実装、</a:t>
            </a:r>
            <a:r>
              <a:rPr lang="en-US" altLang="ja-JP" sz="1400" dirty="0"/>
              <a:t>EXE</a:t>
            </a:r>
            <a:r>
              <a:rPr lang="ja-JP" altLang="en-US" sz="1400" dirty="0"/>
              <a:t>化など）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</a:t>
            </a:r>
            <a:endParaRPr lang="en-US" altLang="ja-JP" sz="1400" dirty="0"/>
          </a:p>
          <a:p>
            <a:r>
              <a:rPr lang="ja-JP" altLang="en-US" sz="1400" dirty="0"/>
              <a:t>　・操作マニュアル作成、操作レクチャー：</a:t>
            </a:r>
            <a:r>
              <a:rPr lang="en-US" altLang="ja-JP" sz="1400" dirty="0"/>
              <a:t>DS</a:t>
            </a:r>
            <a:r>
              <a:rPr lang="ja-JP" altLang="en-US" sz="1400" dirty="0"/>
              <a:t>部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9EE701-2FA6-9EEE-479D-8D3AA8687A20}"/>
              </a:ext>
            </a:extLst>
          </p:cNvPr>
          <p:cNvSpPr txBox="1"/>
          <p:nvPr/>
        </p:nvSpPr>
        <p:spPr>
          <a:xfrm>
            <a:off x="462449" y="1948464"/>
            <a:ext cx="4777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●目指す状態（</a:t>
            </a:r>
            <a:r>
              <a:rPr lang="en-US" altLang="ja-JP" sz="1400" b="1" dirty="0"/>
              <a:t>24</a:t>
            </a:r>
            <a:r>
              <a:rPr lang="ja-JP" altLang="en-US" sz="1400" b="1" dirty="0"/>
              <a:t>年度</a:t>
            </a:r>
            <a:r>
              <a:rPr lang="en-US" altLang="ja-JP" sz="1400" b="1" dirty="0"/>
              <a:t>10</a:t>
            </a:r>
            <a:r>
              <a:rPr lang="ja-JP" altLang="en-US" sz="1400" b="1" dirty="0"/>
              <a:t>月開始時点、</a:t>
            </a:r>
            <a:r>
              <a:rPr lang="ja-JP" altLang="en-US" sz="1400" b="1" dirty="0">
                <a:solidFill>
                  <a:srgbClr val="FF0000"/>
                </a:solidFill>
              </a:rPr>
              <a:t>赤字要確認</a:t>
            </a:r>
            <a:r>
              <a:rPr lang="ja-JP" altLang="en-US" sz="1400" b="1" dirty="0"/>
              <a:t>）</a:t>
            </a:r>
            <a:endParaRPr kumimoji="1" lang="en-US" altLang="ja-JP" sz="1400" b="1" dirty="0"/>
          </a:p>
        </p:txBody>
      </p:sp>
      <p:sp>
        <p:nvSpPr>
          <p:cNvPr id="10" name="矢印: 山形 9">
            <a:extLst>
              <a:ext uri="{FF2B5EF4-FFF2-40B4-BE49-F238E27FC236}">
                <a16:creationId xmlns:a16="http://schemas.microsoft.com/office/drawing/2014/main" id="{C5E0C418-0A90-2FD4-93D3-5AF064B178BC}"/>
              </a:ext>
            </a:extLst>
          </p:cNvPr>
          <p:cNvSpPr/>
          <p:nvPr/>
        </p:nvSpPr>
        <p:spPr>
          <a:xfrm>
            <a:off x="6096000" y="1268156"/>
            <a:ext cx="5491794" cy="465383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➁本番アプリ開発</a:t>
            </a: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B4E7E30A-5D65-1EB4-EEBC-5C4191E59F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07323" cy="464349"/>
          </a:xfrm>
        </p:spPr>
        <p:txBody>
          <a:bodyPr/>
          <a:lstStyle/>
          <a:p>
            <a:r>
              <a:rPr lang="ja-JP" altLang="en-US" b="0" dirty="0"/>
              <a:t>➀トライ開発は</a:t>
            </a:r>
            <a:r>
              <a:rPr lang="en-US" altLang="ja-JP" b="0" dirty="0"/>
              <a:t>DS</a:t>
            </a:r>
            <a:r>
              <a:rPr lang="ja-JP" altLang="en-US" b="0" dirty="0"/>
              <a:t>部メインで実施、➁本番アプリ開発は、関係者含めて別途検討</a:t>
            </a:r>
            <a:endParaRPr kumimoji="1" lang="ja-JP" altLang="en-US" b="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D03D7B3-B02E-AD72-8D49-2CA3FE398E89}"/>
              </a:ext>
            </a:extLst>
          </p:cNvPr>
          <p:cNvSpPr/>
          <p:nvPr/>
        </p:nvSpPr>
        <p:spPr>
          <a:xfrm>
            <a:off x="5647286" y="2340144"/>
            <a:ext cx="3286318" cy="1176470"/>
          </a:xfrm>
          <a:prstGeom prst="wedgeRectCallout">
            <a:avLst>
              <a:gd name="adj1" fmla="val -57296"/>
              <a:gd name="adj2" fmla="val 49673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ユーザーが都度実行を想定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案１：ユーザーが都度実行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ユーザーが都度実行し結果を確認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案２：アプリが常時実行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常時アプリ側が起動し異常を知らせる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B7BBE-1B6C-B812-4642-541EB81F2C81}"/>
              </a:ext>
            </a:extLst>
          </p:cNvPr>
          <p:cNvSpPr/>
          <p:nvPr/>
        </p:nvSpPr>
        <p:spPr>
          <a:xfrm>
            <a:off x="5653453" y="3585094"/>
            <a:ext cx="3286318" cy="1438454"/>
          </a:xfrm>
          <a:prstGeom prst="wedgeRectCallout">
            <a:avLst>
              <a:gd name="adj1" fmla="val -55712"/>
              <a:gd name="adj2" fmla="val -1476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案１：簡易</a:t>
            </a:r>
            <a:r>
              <a:rPr lang="en-US" altLang="ja-JP" sz="1100" b="1" dirty="0">
                <a:solidFill>
                  <a:schemeClr val="tx1"/>
                </a:solidFill>
              </a:rPr>
              <a:t>WEB</a:t>
            </a:r>
            <a:r>
              <a:rPr lang="ja-JP" altLang="en-US" sz="1100" b="1" dirty="0">
                <a:solidFill>
                  <a:schemeClr val="tx1"/>
                </a:solidFill>
              </a:rPr>
              <a:t>アプリ（</a:t>
            </a:r>
            <a:r>
              <a:rPr lang="en-US" altLang="ja-JP" sz="1100" b="1" dirty="0">
                <a:solidFill>
                  <a:schemeClr val="tx1"/>
                </a:solidFill>
              </a:rPr>
              <a:t>EXE</a:t>
            </a:r>
            <a:r>
              <a:rPr lang="ja-JP" altLang="en-US" sz="1100" b="1" dirty="0">
                <a:solidFill>
                  <a:schemeClr val="tx1"/>
                </a:solidFill>
              </a:rPr>
              <a:t>アプリ）を想定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EXE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アプリ　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搭載の個人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OAPC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アップデート時にユーザーへ再配布が必要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クラウドアプリ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AWS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などクラウド上で動作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環境セットアップと維持で費用が発生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D837A8-31DE-CFCB-8F01-26B0B9FC1623}"/>
              </a:ext>
            </a:extLst>
          </p:cNvPr>
          <p:cNvSpPr/>
          <p:nvPr/>
        </p:nvSpPr>
        <p:spPr>
          <a:xfrm>
            <a:off x="9757004" y="363415"/>
            <a:ext cx="2199757" cy="809354"/>
          </a:xfrm>
          <a:prstGeom prst="wedgeRectCallout">
            <a:avLst>
              <a:gd name="adj1" fmla="val -41682"/>
              <a:gd name="adj2" fmla="val 7312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本番開発はトライの結果もとに、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別途関係者含めて検討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・ユ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―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スケース整理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開発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14918DF-784A-3FEA-9304-06C069D7283A}"/>
              </a:ext>
            </a:extLst>
          </p:cNvPr>
          <p:cNvCxnSpPr>
            <a:cxnSpLocks/>
          </p:cNvCxnSpPr>
          <p:nvPr/>
        </p:nvCxnSpPr>
        <p:spPr>
          <a:xfrm>
            <a:off x="5969783" y="1733539"/>
            <a:ext cx="6094657" cy="6066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B5ECB05-29AE-34E4-948B-D12B56C0AEF1}"/>
              </a:ext>
            </a:extLst>
          </p:cNvPr>
          <p:cNvSpPr txBox="1"/>
          <p:nvPr/>
        </p:nvSpPr>
        <p:spPr>
          <a:xfrm>
            <a:off x="9446482" y="2419559"/>
            <a:ext cx="2255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トライ開発完成イメージ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910F416-9B8C-833F-F28C-472491830664}"/>
              </a:ext>
            </a:extLst>
          </p:cNvPr>
          <p:cNvSpPr/>
          <p:nvPr/>
        </p:nvSpPr>
        <p:spPr>
          <a:xfrm>
            <a:off x="8980901" y="2340142"/>
            <a:ext cx="3083539" cy="26834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6C64D9-6A24-70E5-99CE-A668B6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61" y="3244883"/>
            <a:ext cx="2335441" cy="16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9B6C3D-2374-6D63-5443-2AD9FFED361C}"/>
              </a:ext>
            </a:extLst>
          </p:cNvPr>
          <p:cNvSpPr txBox="1"/>
          <p:nvPr/>
        </p:nvSpPr>
        <p:spPr>
          <a:xfrm>
            <a:off x="9484340" y="2960739"/>
            <a:ext cx="217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ブラウザ上で操作できる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199B699-15A1-9438-A6DD-32C911DD154E}"/>
              </a:ext>
            </a:extLst>
          </p:cNvPr>
          <p:cNvSpPr/>
          <p:nvPr/>
        </p:nvSpPr>
        <p:spPr>
          <a:xfrm>
            <a:off x="4717688" y="1973740"/>
            <a:ext cx="1378312" cy="297923"/>
          </a:xfrm>
          <a:prstGeom prst="wedgeRectCallout">
            <a:avLst>
              <a:gd name="adj1" fmla="val -33828"/>
              <a:gd name="adj2" fmla="val 10582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en-US" altLang="ja-JP" sz="1100" dirty="0">
                <a:solidFill>
                  <a:schemeClr val="tx1"/>
                </a:solidFill>
              </a:rPr>
              <a:t>T447</a:t>
            </a:r>
            <a:r>
              <a:rPr lang="ja-JP" altLang="en-US" sz="1100" dirty="0">
                <a:solidFill>
                  <a:schemeClr val="tx1"/>
                </a:solidFill>
              </a:rPr>
              <a:t>もある</a:t>
            </a:r>
            <a:r>
              <a:rPr lang="en-US" altLang="ja-JP" sz="11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EF8043-52C2-874F-DCC9-2309390AB0CC}"/>
              </a:ext>
            </a:extLst>
          </p:cNvPr>
          <p:cNvSpPr/>
          <p:nvPr/>
        </p:nvSpPr>
        <p:spPr>
          <a:xfrm>
            <a:off x="-1591136" y="25035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9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35D45F-D712-5AE3-5CF7-EB6243B69E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FF596F-0115-9047-EFBC-63CFDCC0AF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実施計画（案）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3FAB4C1-8B0B-846D-4B1E-C179AD87EBB6}"/>
              </a:ext>
            </a:extLst>
          </p:cNvPr>
          <p:cNvGraphicFramePr>
            <a:graphicFrameLocks noGrp="1"/>
          </p:cNvGraphicFramePr>
          <p:nvPr/>
        </p:nvGraphicFramePr>
        <p:xfrm>
          <a:off x="441600" y="786978"/>
          <a:ext cx="11339999" cy="563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20">
                  <a:extLst>
                    <a:ext uri="{9D8B030D-6E8A-4147-A177-3AD203B41FA5}">
                      <a16:colId xmlns:a16="http://schemas.microsoft.com/office/drawing/2014/main" val="4089664612"/>
                    </a:ext>
                  </a:extLst>
                </a:gridCol>
                <a:gridCol w="1921449">
                  <a:extLst>
                    <a:ext uri="{9D8B030D-6E8A-4147-A177-3AD203B41FA5}">
                      <a16:colId xmlns:a16="http://schemas.microsoft.com/office/drawing/2014/main" val="1467933019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495393138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39074613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71240490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454505562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19215155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512593290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56302568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8282842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07804645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673122406"/>
                    </a:ext>
                  </a:extLst>
                </a:gridCol>
              </a:tblGrid>
              <a:tr h="387176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~6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2036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609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19191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工場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課題出し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7028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仕様検討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070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AI</a:t>
                      </a:r>
                      <a:r>
                        <a:rPr kumimoji="1" lang="ja-JP" altLang="en-US" sz="1400" b="1" dirty="0"/>
                        <a:t>モジュール開発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676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モックアプリ開発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4734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5390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展開支援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94229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DX3</a:t>
                      </a:r>
                      <a:r>
                        <a:rPr kumimoji="1" lang="ja-JP" altLang="en-US" sz="1400" b="1" dirty="0"/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データ連携協力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52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5505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18CB0D43-16F7-BA16-4E5E-0378D85F9197}"/>
              </a:ext>
            </a:extLst>
          </p:cNvPr>
          <p:cNvSpPr/>
          <p:nvPr/>
        </p:nvSpPr>
        <p:spPr>
          <a:xfrm>
            <a:off x="3257252" y="3575703"/>
            <a:ext cx="814821" cy="20141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D1A9CE-42CA-BA37-AB2C-E3127C90AE2F}"/>
              </a:ext>
            </a:extLst>
          </p:cNvPr>
          <p:cNvSpPr txBox="1"/>
          <p:nvPr/>
        </p:nvSpPr>
        <p:spPr>
          <a:xfrm>
            <a:off x="3171836" y="3385912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14811C9-3095-7806-8518-874A61DFFE55}"/>
              </a:ext>
            </a:extLst>
          </p:cNvPr>
          <p:cNvSpPr/>
          <p:nvPr/>
        </p:nvSpPr>
        <p:spPr>
          <a:xfrm>
            <a:off x="5518335" y="3576655"/>
            <a:ext cx="11223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6FACB-9A85-0046-4F02-956940C54F44}"/>
              </a:ext>
            </a:extLst>
          </p:cNvPr>
          <p:cNvSpPr txBox="1"/>
          <p:nvPr/>
        </p:nvSpPr>
        <p:spPr>
          <a:xfrm>
            <a:off x="5011517" y="3388778"/>
            <a:ext cx="1817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技術検証（特エネ改良、精度改善）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1A57763-3B5D-D44A-E2A9-26404C92CCA3}"/>
              </a:ext>
            </a:extLst>
          </p:cNvPr>
          <p:cNvSpPr/>
          <p:nvPr/>
        </p:nvSpPr>
        <p:spPr>
          <a:xfrm>
            <a:off x="3267302" y="4090056"/>
            <a:ext cx="828518" cy="2014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EA8D4-8C4F-0276-3E1D-12646B41FA9D}"/>
              </a:ext>
            </a:extLst>
          </p:cNvPr>
          <p:cNvSpPr txBox="1"/>
          <p:nvPr/>
        </p:nvSpPr>
        <p:spPr>
          <a:xfrm>
            <a:off x="3181561" y="3904125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7ABCC6-9CD4-599B-6C7E-8702D59CB861}"/>
              </a:ext>
            </a:extLst>
          </p:cNvPr>
          <p:cNvSpPr txBox="1"/>
          <p:nvPr/>
        </p:nvSpPr>
        <p:spPr>
          <a:xfrm>
            <a:off x="5881726" y="4443826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接続反映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23FAADA-C812-2978-2304-9633100FD6E0}"/>
              </a:ext>
            </a:extLst>
          </p:cNvPr>
          <p:cNvSpPr/>
          <p:nvPr/>
        </p:nvSpPr>
        <p:spPr>
          <a:xfrm>
            <a:off x="7562610" y="2515923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B814B6-28F4-FF31-B5C0-34C354FB1C5C}"/>
              </a:ext>
            </a:extLst>
          </p:cNvPr>
          <p:cNvSpPr txBox="1"/>
          <p:nvPr/>
        </p:nvSpPr>
        <p:spPr>
          <a:xfrm>
            <a:off x="7525393" y="2343984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T403</a:t>
            </a:r>
            <a:r>
              <a:rPr lang="ja-JP" altLang="en-US" sz="800" b="1" dirty="0"/>
              <a:t>トライ開始（評価）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1B40385-59D7-F897-72CB-C9DC4EAC0823}"/>
              </a:ext>
            </a:extLst>
          </p:cNvPr>
          <p:cNvSpPr/>
          <p:nvPr/>
        </p:nvSpPr>
        <p:spPr>
          <a:xfrm>
            <a:off x="5869330" y="5093821"/>
            <a:ext cx="81717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F70EFA-1D5B-7145-DDCF-51BABFD2DEB6}"/>
              </a:ext>
            </a:extLst>
          </p:cNvPr>
          <p:cNvSpPr txBox="1"/>
          <p:nvPr/>
        </p:nvSpPr>
        <p:spPr>
          <a:xfrm>
            <a:off x="5824083" y="4917940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マニュアル作成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1522ACF-C66F-3380-E396-595D01F091E5}"/>
              </a:ext>
            </a:extLst>
          </p:cNvPr>
          <p:cNvSpPr/>
          <p:nvPr/>
        </p:nvSpPr>
        <p:spPr>
          <a:xfrm>
            <a:off x="6755822" y="5092013"/>
            <a:ext cx="7699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C8CD80-288D-20D7-BAAD-8B6BA52EFBCB}"/>
              </a:ext>
            </a:extLst>
          </p:cNvPr>
          <p:cNvSpPr txBox="1"/>
          <p:nvPr/>
        </p:nvSpPr>
        <p:spPr>
          <a:xfrm>
            <a:off x="6731751" y="4931541"/>
            <a:ext cx="1417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操作レクチャー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BAB49A3-50C0-450B-B6E1-1D05F7F32B49}"/>
              </a:ext>
            </a:extLst>
          </p:cNvPr>
          <p:cNvSpPr/>
          <p:nvPr/>
        </p:nvSpPr>
        <p:spPr>
          <a:xfrm>
            <a:off x="5007896" y="5630314"/>
            <a:ext cx="81069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5283D9-6AED-7B2E-22D5-C757FE42794D}"/>
              </a:ext>
            </a:extLst>
          </p:cNvPr>
          <p:cNvSpPr txBox="1"/>
          <p:nvPr/>
        </p:nvSpPr>
        <p:spPr>
          <a:xfrm>
            <a:off x="4924608" y="5460560"/>
            <a:ext cx="14743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接続方法レクチャー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51058E4-3CF9-7950-CA65-7DF8E3767240}"/>
              </a:ext>
            </a:extLst>
          </p:cNvPr>
          <p:cNvSpPr/>
          <p:nvPr/>
        </p:nvSpPr>
        <p:spPr>
          <a:xfrm>
            <a:off x="5013383" y="3014585"/>
            <a:ext cx="164537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56D56A0-C9A3-B15E-420C-800BE913FC8B}"/>
              </a:ext>
            </a:extLst>
          </p:cNvPr>
          <p:cNvSpPr/>
          <p:nvPr/>
        </p:nvSpPr>
        <p:spPr>
          <a:xfrm>
            <a:off x="4993965" y="2520436"/>
            <a:ext cx="1629360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B7614E-AF3F-50F8-CE0A-BE14D5630F36}"/>
              </a:ext>
            </a:extLst>
          </p:cNvPr>
          <p:cNvSpPr txBox="1"/>
          <p:nvPr/>
        </p:nvSpPr>
        <p:spPr>
          <a:xfrm>
            <a:off x="5026373" y="2354758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5ACA1D-D01A-A701-54B2-5BC66C02A027}"/>
              </a:ext>
            </a:extLst>
          </p:cNvPr>
          <p:cNvSpPr txBox="1"/>
          <p:nvPr/>
        </p:nvSpPr>
        <p:spPr>
          <a:xfrm>
            <a:off x="5063270" y="2869036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技術検証用データ収集協力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0AD6324-87AD-16F6-5F86-6330CAABA92F}"/>
              </a:ext>
            </a:extLst>
          </p:cNvPr>
          <p:cNvSpPr/>
          <p:nvPr/>
        </p:nvSpPr>
        <p:spPr>
          <a:xfrm>
            <a:off x="4131262" y="4090490"/>
            <a:ext cx="25274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C0B8A1-4670-5F96-D197-F101C915CD0C}"/>
              </a:ext>
            </a:extLst>
          </p:cNvPr>
          <p:cNvSpPr txBox="1"/>
          <p:nvPr/>
        </p:nvSpPr>
        <p:spPr>
          <a:xfrm>
            <a:off x="4116008" y="3946835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UI</a:t>
            </a:r>
            <a:r>
              <a:rPr lang="ja-JP" altLang="en-US" sz="800" b="1" dirty="0"/>
              <a:t>修正、</a:t>
            </a:r>
            <a:r>
              <a:rPr lang="en-US" altLang="ja-JP" sz="800" b="1" dirty="0"/>
              <a:t>EXE</a:t>
            </a:r>
            <a:r>
              <a:rPr lang="ja-JP" altLang="en-US" sz="800" b="1" dirty="0"/>
              <a:t>化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7BCC7E7-EB2C-85BE-13B6-84A908400C9B}"/>
              </a:ext>
            </a:extLst>
          </p:cNvPr>
          <p:cNvSpPr/>
          <p:nvPr/>
        </p:nvSpPr>
        <p:spPr>
          <a:xfrm>
            <a:off x="7537244" y="3582386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D0BED99-2F99-7C10-B56A-7036007798CF}"/>
              </a:ext>
            </a:extLst>
          </p:cNvPr>
          <p:cNvSpPr/>
          <p:nvPr/>
        </p:nvSpPr>
        <p:spPr>
          <a:xfrm>
            <a:off x="7548566" y="4109700"/>
            <a:ext cx="251923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78F870-9C6E-C21D-03E1-7A53D538904B}"/>
              </a:ext>
            </a:extLst>
          </p:cNvPr>
          <p:cNvSpPr txBox="1"/>
          <p:nvPr/>
        </p:nvSpPr>
        <p:spPr>
          <a:xfrm>
            <a:off x="7640639" y="3415141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735DC2-D83D-BE67-2851-8942C3C27163}"/>
              </a:ext>
            </a:extLst>
          </p:cNvPr>
          <p:cNvSpPr txBox="1"/>
          <p:nvPr/>
        </p:nvSpPr>
        <p:spPr>
          <a:xfrm>
            <a:off x="7654546" y="3937007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39A2A70-2E17-1D8F-E37A-2EFC66081106}"/>
              </a:ext>
            </a:extLst>
          </p:cNvPr>
          <p:cNvSpPr/>
          <p:nvPr/>
        </p:nvSpPr>
        <p:spPr>
          <a:xfrm>
            <a:off x="10117066" y="2262727"/>
            <a:ext cx="1641696" cy="411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本番開発は別途関係者含めて検討</a:t>
            </a:r>
            <a:endParaRPr lang="en-US" altLang="ja-JP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71E0E4-DA10-7349-84E7-C612FAF7D0FE}"/>
              </a:ext>
            </a:extLst>
          </p:cNvPr>
          <p:cNvSpPr txBox="1"/>
          <p:nvPr/>
        </p:nvSpPr>
        <p:spPr>
          <a:xfrm>
            <a:off x="6578083" y="1261331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</a:t>
            </a:r>
            <a:r>
              <a:rPr lang="en-US" altLang="ja-JP" sz="800" b="1" dirty="0">
                <a:solidFill>
                  <a:srgbClr val="FF0000"/>
                </a:solidFill>
              </a:rPr>
              <a:t>T403</a:t>
            </a:r>
            <a:r>
              <a:rPr lang="ja-JP" altLang="en-US" sz="800" b="1" dirty="0">
                <a:solidFill>
                  <a:srgbClr val="FF0000"/>
                </a:solidFill>
              </a:rPr>
              <a:t>現場トライ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ja-JP" altLang="en-US" sz="800" b="1" dirty="0">
                <a:solidFill>
                  <a:srgbClr val="FF0000"/>
                </a:solidFill>
              </a:rPr>
              <a:t>導入開始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424F7763-A38D-DCF4-DE86-5B1241D31975}"/>
              </a:ext>
            </a:extLst>
          </p:cNvPr>
          <p:cNvSpPr/>
          <p:nvPr/>
        </p:nvSpPr>
        <p:spPr>
          <a:xfrm>
            <a:off x="6700931" y="2506947"/>
            <a:ext cx="77831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6A579A9-91AC-5591-3265-CE6B63751A6C}"/>
              </a:ext>
            </a:extLst>
          </p:cNvPr>
          <p:cNvSpPr txBox="1"/>
          <p:nvPr/>
        </p:nvSpPr>
        <p:spPr>
          <a:xfrm>
            <a:off x="6682567" y="2250382"/>
            <a:ext cx="1417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操作法取得</a:t>
            </a:r>
            <a:endParaRPr lang="en-US" altLang="ja-JP" sz="800" b="1" dirty="0"/>
          </a:p>
          <a:p>
            <a:r>
              <a:rPr lang="ja-JP" altLang="en-US" sz="800" b="1" dirty="0"/>
              <a:t>＆仮運用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9E56453-F23F-D3BF-A3DA-707D784E39A5}"/>
              </a:ext>
            </a:extLst>
          </p:cNvPr>
          <p:cNvSpPr/>
          <p:nvPr/>
        </p:nvSpPr>
        <p:spPr>
          <a:xfrm>
            <a:off x="5869330" y="4596674"/>
            <a:ext cx="81717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D9F8B50-1B02-2518-98F9-7B8F4D9C2A85}"/>
              </a:ext>
            </a:extLst>
          </p:cNvPr>
          <p:cNvSpPr/>
          <p:nvPr/>
        </p:nvSpPr>
        <p:spPr>
          <a:xfrm>
            <a:off x="4131262" y="3575703"/>
            <a:ext cx="8086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6942A7-B53B-4834-22DF-519427C05800}"/>
              </a:ext>
            </a:extLst>
          </p:cNvPr>
          <p:cNvSpPr txBox="1"/>
          <p:nvPr/>
        </p:nvSpPr>
        <p:spPr>
          <a:xfrm>
            <a:off x="4082291" y="3288127"/>
            <a:ext cx="1129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リファクタリング</a:t>
            </a:r>
            <a:endParaRPr lang="en-US" altLang="ja-JP" sz="800" b="1" dirty="0"/>
          </a:p>
          <a:p>
            <a:r>
              <a:rPr lang="ja-JP" altLang="en-US" sz="800" b="1" dirty="0"/>
              <a:t>データ取得相談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AA0304-E4A3-6866-58BE-7FFDD74A7F07}"/>
              </a:ext>
            </a:extLst>
          </p:cNvPr>
          <p:cNvSpPr txBox="1"/>
          <p:nvPr/>
        </p:nvSpPr>
        <p:spPr>
          <a:xfrm>
            <a:off x="10008241" y="1237668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★本開発の検討開始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1444C8-2EB1-7529-E7FD-86B6A056192F}"/>
              </a:ext>
            </a:extLst>
          </p:cNvPr>
          <p:cNvSpPr/>
          <p:nvPr/>
        </p:nvSpPr>
        <p:spPr>
          <a:xfrm>
            <a:off x="4680794" y="6032180"/>
            <a:ext cx="1515555" cy="48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  <a:r>
              <a:rPr kumimoji="1" lang="ja-JP" altLang="en-US" sz="1000" dirty="0">
                <a:solidFill>
                  <a:schemeClr val="tx1"/>
                </a:solidFill>
              </a:rPr>
              <a:t>接続スケジュールは</a:t>
            </a:r>
            <a:r>
              <a:rPr kumimoji="1" lang="en-US" altLang="ja-JP" sz="1000" dirty="0">
                <a:solidFill>
                  <a:schemeClr val="tx1"/>
                </a:solidFill>
              </a:rPr>
              <a:t>DX3</a:t>
            </a:r>
            <a:r>
              <a:rPr kumimoji="1" lang="ja-JP" altLang="en-US" sz="1000" dirty="0">
                <a:solidFill>
                  <a:schemeClr val="tx1"/>
                </a:solidFill>
              </a:rPr>
              <a:t>部相談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FA0F610-579F-C06E-4116-B7557A981934}"/>
              </a:ext>
            </a:extLst>
          </p:cNvPr>
          <p:cNvSpPr/>
          <p:nvPr/>
        </p:nvSpPr>
        <p:spPr>
          <a:xfrm>
            <a:off x="4131494" y="4596674"/>
            <a:ext cx="82851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DB0D00-0AFE-193E-68B3-01FC841429D2}"/>
              </a:ext>
            </a:extLst>
          </p:cNvPr>
          <p:cNvSpPr txBox="1"/>
          <p:nvPr/>
        </p:nvSpPr>
        <p:spPr>
          <a:xfrm>
            <a:off x="4087734" y="4462269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DX3</a:t>
            </a:r>
            <a:r>
              <a:rPr lang="ja-JP" altLang="en-US" sz="800" b="1" dirty="0"/>
              <a:t>部相談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613F7F-643C-D79F-A35F-84429537FBA1}"/>
              </a:ext>
            </a:extLst>
          </p:cNvPr>
          <p:cNvSpPr/>
          <p:nvPr/>
        </p:nvSpPr>
        <p:spPr>
          <a:xfrm>
            <a:off x="-3495484" y="2289420"/>
            <a:ext cx="3408425" cy="1112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効果測定</a:t>
            </a:r>
            <a:endParaRPr lang="en-US" altLang="ja-JP" sz="1000" dirty="0"/>
          </a:p>
          <a:p>
            <a:r>
              <a:rPr kumimoji="1" lang="ja-JP" altLang="en-US" sz="1000" dirty="0"/>
              <a:t>・分析時間短縮</a:t>
            </a:r>
            <a:endParaRPr kumimoji="1" lang="en-US" altLang="ja-JP" sz="1000" dirty="0"/>
          </a:p>
          <a:p>
            <a:r>
              <a:rPr lang="ja-JP" altLang="en-US" sz="1000" dirty="0"/>
              <a:t>確認</a:t>
            </a:r>
            <a:endParaRPr kumimoji="1" lang="en-US" altLang="ja-JP" sz="1000" dirty="0"/>
          </a:p>
          <a:p>
            <a:r>
              <a:rPr lang="ja-JP" altLang="en-US" sz="1000" dirty="0"/>
              <a:t>・野口さんは効果もっとある。現場以外には嬉しい？</a:t>
            </a:r>
            <a:endParaRPr lang="en-US" altLang="ja-JP" sz="1000" dirty="0"/>
          </a:p>
          <a:p>
            <a:r>
              <a:rPr kumimoji="1" lang="ja-JP" altLang="en-US" sz="1000" dirty="0"/>
              <a:t>・野口さんの意図を確認（次回の在庫</a:t>
            </a:r>
            <a:r>
              <a:rPr kumimoji="1" lang="en-US" altLang="ja-JP" sz="1000" dirty="0"/>
              <a:t>WG</a:t>
            </a:r>
            <a:r>
              <a:rPr kumimoji="1" lang="ja-JP" altLang="en-US" sz="1000" dirty="0"/>
              <a:t>で確認）</a:t>
            </a:r>
            <a:endParaRPr kumimoji="1" lang="en-US" altLang="ja-JP" sz="1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F673A4-9E00-2A7D-7889-199C234451EE}"/>
              </a:ext>
            </a:extLst>
          </p:cNvPr>
          <p:cNvSpPr/>
          <p:nvPr/>
        </p:nvSpPr>
        <p:spPr>
          <a:xfrm>
            <a:off x="-3029408" y="3739200"/>
            <a:ext cx="3408425" cy="3108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・簡単に検証できる。こだわらすぎない</a:t>
            </a:r>
            <a:endParaRPr kumimoji="1" lang="en-US" altLang="ja-JP" sz="1000" dirty="0"/>
          </a:p>
          <a:p>
            <a:r>
              <a:rPr lang="ja-JP" altLang="en-US" sz="1000" dirty="0"/>
              <a:t>　・１週間に何回か異常あってみたいなものから期間を設定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トライ時の効果測定の方法</a:t>
            </a:r>
            <a:endParaRPr kumimoji="1" lang="en-US" altLang="ja-JP" sz="1000" dirty="0"/>
          </a:p>
          <a:p>
            <a:r>
              <a:rPr lang="ja-JP" altLang="en-US" sz="1000" dirty="0"/>
              <a:t>・過去シーンでテスト？★再検討する</a:t>
            </a:r>
            <a:endParaRPr lang="en-US" altLang="ja-JP" sz="1000" dirty="0"/>
          </a:p>
          <a:p>
            <a:r>
              <a:rPr kumimoji="1" lang="ja-JP" altLang="en-US" sz="1000" dirty="0"/>
              <a:t>・何を持って評価する、検証方法</a:t>
            </a:r>
            <a:endParaRPr kumimoji="1" lang="en-US" altLang="ja-JP" sz="1000" dirty="0"/>
          </a:p>
          <a:p>
            <a:r>
              <a:rPr lang="ja-JP" altLang="en-US" sz="1000" dirty="0"/>
              <a:t>　欠品は少ないので検証方法を考える必要がある</a:t>
            </a:r>
            <a:endParaRPr lang="en-US" altLang="ja-JP" sz="1000" dirty="0"/>
          </a:p>
          <a:p>
            <a:r>
              <a:rPr kumimoji="1" lang="ja-JP" altLang="en-US" sz="1000" dirty="0"/>
              <a:t>　集結はなんとかなる</a:t>
            </a:r>
            <a:endParaRPr kumimoji="1" lang="en-US" altLang="ja-JP" sz="1000" dirty="0"/>
          </a:p>
          <a:p>
            <a:r>
              <a:rPr kumimoji="1" lang="ja-JP" altLang="en-US" sz="1000" dirty="0"/>
              <a:t>・データの前提を整理した上でもの革に依頼</a:t>
            </a:r>
            <a:endParaRPr lang="en-US" altLang="ja-JP" sz="1000" dirty="0"/>
          </a:p>
          <a:p>
            <a:r>
              <a:rPr kumimoji="1" lang="ja-JP" altLang="en-US" sz="1000" dirty="0"/>
              <a:t>・データ連携は効果測定の後かも</a:t>
            </a:r>
            <a:endParaRPr kumimoji="1" lang="en-US" altLang="ja-JP" sz="1000" dirty="0"/>
          </a:p>
          <a:p>
            <a:r>
              <a:rPr lang="ja-JP" altLang="en-US" sz="1000" dirty="0"/>
              <a:t>　効果分かると</a:t>
            </a:r>
            <a:r>
              <a:rPr lang="en-US" altLang="ja-JP" sz="1000" dirty="0"/>
              <a:t>DX3</a:t>
            </a:r>
            <a:r>
              <a:rPr lang="ja-JP" altLang="en-US" sz="1000" dirty="0"/>
              <a:t>部も動きやすい</a:t>
            </a:r>
            <a:endParaRPr lang="en-US" altLang="ja-JP" sz="1000" dirty="0"/>
          </a:p>
          <a:p>
            <a:r>
              <a:rPr kumimoji="1" lang="ja-JP" altLang="en-US" sz="1000" dirty="0"/>
              <a:t>・トライの効果測定はなるはや⇒現場がトライ利用</a:t>
            </a:r>
            <a:endParaRPr kumimoji="1" lang="en-US" altLang="ja-JP" sz="1000" dirty="0"/>
          </a:p>
          <a:p>
            <a:r>
              <a:rPr lang="ja-JP" altLang="en-US" sz="1000" dirty="0"/>
              <a:t>　トライでは何を実証するか？要因分析の時間？</a:t>
            </a:r>
            <a:endParaRPr lang="en-US" altLang="ja-JP" sz="1000" dirty="0"/>
          </a:p>
          <a:p>
            <a:r>
              <a:rPr kumimoji="1" lang="ja-JP" altLang="en-US" sz="1000" dirty="0"/>
              <a:t>　内容によっては</a:t>
            </a:r>
            <a:r>
              <a:rPr kumimoji="1" lang="en-US" altLang="ja-JP" sz="1000" dirty="0"/>
              <a:t>DS</a:t>
            </a:r>
            <a:r>
              <a:rPr kumimoji="1" lang="ja-JP" altLang="en-US" sz="1000" dirty="0"/>
              <a:t>部だけで評価できるかも</a:t>
            </a:r>
            <a:endParaRPr kumimoji="1" lang="en-US" altLang="ja-JP" sz="1000" dirty="0"/>
          </a:p>
          <a:p>
            <a:r>
              <a:rPr kumimoji="1" lang="ja-JP" altLang="en-US" sz="1000" dirty="0"/>
              <a:t>・定量的な効果設定を考える</a:t>
            </a:r>
            <a:endParaRPr kumimoji="1" lang="en-US" altLang="ja-JP" sz="1000" dirty="0"/>
          </a:p>
          <a:p>
            <a:endParaRPr lang="en-US" altLang="ja-JP" sz="1000" dirty="0"/>
          </a:p>
          <a:p>
            <a:r>
              <a:rPr kumimoji="1" lang="ja-JP" altLang="en-US" sz="1000" dirty="0"/>
              <a:t>トライで何をするかを考える</a:t>
            </a:r>
            <a:endParaRPr kumimoji="1" lang="en-US" altLang="ja-JP" sz="1000" dirty="0"/>
          </a:p>
        </p:txBody>
      </p:sp>
      <p:sp>
        <p:nvSpPr>
          <p:cNvPr id="30" name="AutoShape 2">
            <a:extLst>
              <a:ext uri="{FF2B5EF4-FFF2-40B4-BE49-F238E27FC236}">
                <a16:creationId xmlns:a16="http://schemas.microsoft.com/office/drawing/2014/main" id="{04FAB609-8D5D-34ED-3FA0-CB4E4166B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44054"/>
            <a:ext cx="2637346" cy="26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BC9F7F2-C706-81F3-ED26-D644E6B3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316" y="6946440"/>
            <a:ext cx="5911657" cy="3072111"/>
          </a:xfrm>
          <a:prstGeom prst="rect">
            <a:avLst/>
          </a:prstGeom>
        </p:spPr>
      </p:pic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BC42EEC6-0025-70F2-BA06-3DD4DCF37496}"/>
              </a:ext>
            </a:extLst>
          </p:cNvPr>
          <p:cNvSpPr/>
          <p:nvPr/>
        </p:nvSpPr>
        <p:spPr>
          <a:xfrm>
            <a:off x="3269647" y="1734287"/>
            <a:ext cx="3606480" cy="4535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トライ用アプリ開発</a:t>
            </a:r>
            <a:endParaRPr kumimoji="1" lang="ja-JP" altLang="en-US" dirty="0"/>
          </a:p>
        </p:txBody>
      </p:sp>
      <p:sp>
        <p:nvSpPr>
          <p:cNvPr id="41" name="矢印: 山形 40">
            <a:extLst>
              <a:ext uri="{FF2B5EF4-FFF2-40B4-BE49-F238E27FC236}">
                <a16:creationId xmlns:a16="http://schemas.microsoft.com/office/drawing/2014/main" id="{FAA18F5B-EBA8-9977-C30F-7C913DBA091F}"/>
              </a:ext>
            </a:extLst>
          </p:cNvPr>
          <p:cNvSpPr/>
          <p:nvPr/>
        </p:nvSpPr>
        <p:spPr>
          <a:xfrm>
            <a:off x="6755822" y="1730964"/>
            <a:ext cx="3284342" cy="44701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トライ用アプリ運用</a:t>
            </a:r>
          </a:p>
        </p:txBody>
      </p:sp>
    </p:spTree>
    <p:extLst>
      <p:ext uri="{BB962C8B-B14F-4D97-AF65-F5344CB8AC3E}">
        <p14:creationId xmlns:p14="http://schemas.microsoft.com/office/powerpoint/2010/main" val="25608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042FF9-7EB7-F49F-FD77-1EED0B9F4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○</a:t>
            </a:r>
            <a:r>
              <a:rPr kumimoji="1" lang="ja-JP" altLang="en-US" dirty="0"/>
              <a:t>効果の確認方法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1ABFD-C324-8544-8090-A214DE07D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効果の確認について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AFC2231-7303-E3FF-65F1-73B9DDADBBA7}"/>
              </a:ext>
            </a:extLst>
          </p:cNvPr>
          <p:cNvGraphicFramePr>
            <a:graphicFrameLocks noGrp="1"/>
          </p:cNvGraphicFramePr>
          <p:nvPr/>
        </p:nvGraphicFramePr>
        <p:xfrm>
          <a:off x="765358" y="1134570"/>
          <a:ext cx="10919114" cy="292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44">
                  <a:extLst>
                    <a:ext uri="{9D8B030D-6E8A-4147-A177-3AD203B41FA5}">
                      <a16:colId xmlns:a16="http://schemas.microsoft.com/office/drawing/2014/main" val="2606982498"/>
                    </a:ext>
                  </a:extLst>
                </a:gridCol>
                <a:gridCol w="540696">
                  <a:extLst>
                    <a:ext uri="{9D8B030D-6E8A-4147-A177-3AD203B41FA5}">
                      <a16:colId xmlns:a16="http://schemas.microsoft.com/office/drawing/2014/main" val="2303495664"/>
                    </a:ext>
                  </a:extLst>
                </a:gridCol>
                <a:gridCol w="3586485">
                  <a:extLst>
                    <a:ext uri="{9D8B030D-6E8A-4147-A177-3AD203B41FA5}">
                      <a16:colId xmlns:a16="http://schemas.microsoft.com/office/drawing/2014/main" val="3051722816"/>
                    </a:ext>
                  </a:extLst>
                </a:gridCol>
                <a:gridCol w="587374">
                  <a:extLst>
                    <a:ext uri="{9D8B030D-6E8A-4147-A177-3AD203B41FA5}">
                      <a16:colId xmlns:a16="http://schemas.microsoft.com/office/drawing/2014/main" val="1232564368"/>
                    </a:ext>
                  </a:extLst>
                </a:gridCol>
                <a:gridCol w="4282215">
                  <a:extLst>
                    <a:ext uri="{9D8B030D-6E8A-4147-A177-3AD203B41FA5}">
                      <a16:colId xmlns:a16="http://schemas.microsoft.com/office/drawing/2014/main" val="3136949991"/>
                    </a:ext>
                  </a:extLst>
                </a:gridCol>
              </a:tblGrid>
              <a:tr h="392116"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➀調査時間の評価（どれだけ工数削減できる？）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➁信頼性の評価（結果の確からしさ）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検証アプローチ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A. </a:t>
                      </a:r>
                      <a:r>
                        <a:rPr kumimoji="1" lang="ja-JP" altLang="en-US" sz="1200" b="1" dirty="0"/>
                        <a:t>過去データを活用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dirty="0"/>
                        <a:t>・現場の方へのデータ依頼が必要ない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en-US" altLang="ja-JP" sz="12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：過去の経験ベースで設定できる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rgbClr val="FFC000"/>
                          </a:solidFill>
                        </a:rPr>
                        <a:t>▲</a:t>
                      </a:r>
                      <a:endParaRPr kumimoji="1" lang="en-US" altLang="ja-JP" sz="1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：現状↓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・過多や集欠の場合は、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要因調査の結果をそもそも記録していない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・欠品は、要因調査の結果があるが、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年</a:t>
                      </a:r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回しか発生していない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・元</a:t>
                      </a:r>
                      <a:r>
                        <a:rPr lang="ja-JP" altLang="en-US" sz="1200" dirty="0"/>
                        <a:t>データ保持期間は</a:t>
                      </a:r>
                      <a:r>
                        <a:rPr lang="en-US" altLang="ja-JP" sz="1200" dirty="0"/>
                        <a:t>1</a:t>
                      </a:r>
                      <a:r>
                        <a:rPr lang="ja-JP" altLang="en-US" sz="1200" dirty="0"/>
                        <a:t>年間（</a:t>
                      </a:r>
                      <a:r>
                        <a:rPr lang="en-US" altLang="ja-JP" sz="1200" dirty="0"/>
                        <a:t>by DX3</a:t>
                      </a:r>
                      <a:r>
                        <a:rPr lang="ja-JP" altLang="en-US" sz="1200" dirty="0"/>
                        <a:t>部）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9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B. </a:t>
                      </a:r>
                      <a:r>
                        <a:rPr kumimoji="1" lang="ja-JP" altLang="en-US" sz="1200" b="1" dirty="0"/>
                        <a:t>検証用データを作成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b="0" dirty="0"/>
                        <a:t>・現場の方にデータ依頼をする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：依頼すれば、正確に計測してもらえる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：依頼すれば、記録してもらえる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10757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2660FA-FE98-8DFA-323D-FBBC118A0255}"/>
              </a:ext>
            </a:extLst>
          </p:cNvPr>
          <p:cNvSpPr/>
          <p:nvPr/>
        </p:nvSpPr>
        <p:spPr>
          <a:xfrm>
            <a:off x="765358" y="4423700"/>
            <a:ext cx="5297074" cy="17789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進め方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・欠品データを利用して、最低限の機能確認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もしデータが無ければ、</a:t>
            </a:r>
            <a:r>
              <a:rPr lang="en-US" altLang="ja-JP" dirty="0">
                <a:solidFill>
                  <a:schemeClr val="tx1"/>
                </a:solidFill>
              </a:rPr>
              <a:t>B.</a:t>
            </a:r>
            <a:r>
              <a:rPr lang="ja-JP" altLang="en-US" dirty="0">
                <a:solidFill>
                  <a:schemeClr val="tx1"/>
                </a:solidFill>
              </a:rPr>
              <a:t>検証データを作る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8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126DF2-027B-B15F-C30D-B4BA4C8A5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900" b="0" dirty="0"/>
              <a:t>●背景</a:t>
            </a:r>
            <a:endParaRPr kumimoji="1" lang="en-US" altLang="ja-JP" sz="1900" b="0" dirty="0"/>
          </a:p>
          <a:p>
            <a:r>
              <a:rPr lang="ja-JP" altLang="en-US" sz="1900" b="0" dirty="0"/>
              <a:t>　整備室</a:t>
            </a:r>
            <a:r>
              <a:rPr lang="en-US" altLang="ja-JP" sz="1900" b="0" dirty="0"/>
              <a:t>/</a:t>
            </a:r>
            <a:r>
              <a:rPr lang="ja-JP" altLang="en-US" sz="1900" b="0" dirty="0"/>
              <a:t>もの革とともに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分析アプリを開発中</a:t>
            </a:r>
            <a:endParaRPr kumimoji="1" lang="en-US" altLang="ja-JP" sz="1900" b="0" dirty="0"/>
          </a:p>
          <a:p>
            <a:r>
              <a:rPr lang="ja-JP" altLang="en-US" sz="1900" b="0" dirty="0"/>
              <a:t>　今後の開発に向け、正解データを用いた技術検証を行いたい</a:t>
            </a:r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●検証方法（案）</a:t>
            </a:r>
            <a:endParaRPr kumimoji="1" lang="en-US" altLang="ja-JP" sz="1900" b="0" dirty="0"/>
          </a:p>
          <a:p>
            <a:r>
              <a:rPr lang="ja-JP" altLang="en-US" sz="1900" b="0" dirty="0"/>
              <a:t>　➀整備室に原因調査のリストを記録頂く</a:t>
            </a:r>
            <a:endParaRPr kumimoji="1" lang="en-US" altLang="ja-JP" sz="1900" b="0" dirty="0"/>
          </a:p>
          <a:p>
            <a:r>
              <a:rPr lang="ja-JP" altLang="en-US" sz="1900" b="0" dirty="0"/>
              <a:t>　➁</a:t>
            </a:r>
            <a:r>
              <a:rPr lang="en-US" altLang="ja-JP" sz="1900" b="0" dirty="0"/>
              <a:t>DS</a:t>
            </a:r>
            <a:r>
              <a:rPr lang="ja-JP" altLang="en-US" sz="1900" b="0" dirty="0"/>
              <a:t>部がリストの結果を正として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分析結果を評価</a:t>
            </a:r>
            <a:endParaRPr lang="en-US" altLang="ja-JP" sz="1900" b="0" dirty="0"/>
          </a:p>
          <a:p>
            <a:r>
              <a:rPr lang="ja-JP" altLang="en-US" sz="1900" b="0" dirty="0"/>
              <a:t>　➂上の結果を基に精度検証＆アルゴ改善を進める</a:t>
            </a:r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●整備室へのご協力のお願い</a:t>
            </a:r>
            <a:endParaRPr kumimoji="1" lang="en-US" altLang="ja-JP" sz="1900" b="0" dirty="0"/>
          </a:p>
          <a:p>
            <a:r>
              <a:rPr lang="ja-JP" altLang="en-US" sz="1900" b="0" dirty="0"/>
              <a:t>　別紙の原因調査のリストの記録</a:t>
            </a:r>
            <a:endParaRPr kumimoji="1" lang="ja-JP" altLang="en-US" sz="19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B5CD3-42B2-9279-D092-1E6AB89CFB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b="1" dirty="0"/>
              <a:t>開発サイクルで必要なデータ取得のお願い</a:t>
            </a:r>
            <a:endParaRPr kumimoji="1" lang="ja-JP" altLang="en-US" sz="2000" b="1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1F21C-0C88-5EE5-F2D8-DBBAE49348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1ECD74-DA5C-5F98-22CB-A732717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0" y="1768718"/>
            <a:ext cx="4278876" cy="2379949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1A4539D-D003-BFDC-1F04-F7F4875758CA}"/>
              </a:ext>
            </a:extLst>
          </p:cNvPr>
          <p:cNvSpPr/>
          <p:nvPr/>
        </p:nvSpPr>
        <p:spPr>
          <a:xfrm>
            <a:off x="5150173" y="3258045"/>
            <a:ext cx="1891653" cy="919658"/>
          </a:xfrm>
          <a:prstGeom prst="wedgeRoundRectCallout">
            <a:avLst>
              <a:gd name="adj1" fmla="val -69651"/>
              <a:gd name="adj2" fmla="val -13877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課題：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AI</a:t>
            </a:r>
            <a:r>
              <a:rPr lang="ja-JP" altLang="en-US" sz="1600" dirty="0">
                <a:solidFill>
                  <a:schemeClr val="tx1"/>
                </a:solidFill>
              </a:rPr>
              <a:t>分析結果が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正しいか不明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E52A22-7F62-AA7E-03D7-6CF4C77D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54" y="1357861"/>
            <a:ext cx="3921421" cy="485983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E4B916C-7FAC-DDB7-FBDE-3E172ADB1BD7}"/>
              </a:ext>
            </a:extLst>
          </p:cNvPr>
          <p:cNvSpPr/>
          <p:nvPr/>
        </p:nvSpPr>
        <p:spPr>
          <a:xfrm>
            <a:off x="7851303" y="3007889"/>
            <a:ext cx="3585521" cy="1604636"/>
          </a:xfrm>
          <a:prstGeom prst="wedgeRoundRectCallout">
            <a:avLst>
              <a:gd name="adj1" fmla="val 44730"/>
              <a:gd name="adj2" fmla="val -7929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記入項目：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➀欠品</a:t>
            </a:r>
            <a:r>
              <a:rPr kumimoji="1" lang="en-US" altLang="ja-JP" sz="1600" dirty="0">
                <a:solidFill>
                  <a:schemeClr val="tx1"/>
                </a:solidFill>
              </a:rPr>
              <a:t>or</a:t>
            </a:r>
            <a:r>
              <a:rPr kumimoji="1" lang="ja-JP" altLang="en-US" sz="1600" dirty="0">
                <a:solidFill>
                  <a:schemeClr val="tx1"/>
                </a:solidFill>
              </a:rPr>
              <a:t>集欠などの異常の発生日時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➁異常の原因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FA40F7-23E5-BFF0-0CF5-DC49FF3B7460}"/>
              </a:ext>
            </a:extLst>
          </p:cNvPr>
          <p:cNvSpPr txBox="1"/>
          <p:nvPr/>
        </p:nvSpPr>
        <p:spPr>
          <a:xfrm>
            <a:off x="7429106" y="846086"/>
            <a:ext cx="455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●原因調査リスト</a:t>
            </a:r>
            <a:r>
              <a:rPr lang="ja-JP" altLang="en-US" sz="1400" dirty="0"/>
              <a:t>（お願いするデータ取得内容）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36B84B-CF23-730F-D975-70E6908C2063}"/>
              </a:ext>
            </a:extLst>
          </p:cNvPr>
          <p:cNvSpPr txBox="1"/>
          <p:nvPr/>
        </p:nvSpPr>
        <p:spPr>
          <a:xfrm>
            <a:off x="4549347" y="1980328"/>
            <a:ext cx="1387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←開発中のアプリ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B04B74-BB2A-E7D7-D260-443778B7A022}"/>
              </a:ext>
            </a:extLst>
          </p:cNvPr>
          <p:cNvSpPr/>
          <p:nvPr/>
        </p:nvSpPr>
        <p:spPr>
          <a:xfrm>
            <a:off x="6445111" y="96434"/>
            <a:ext cx="2851960" cy="528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現在狙っている要因粒度</a:t>
            </a:r>
          </a:p>
        </p:txBody>
      </p:sp>
    </p:spTree>
    <p:extLst>
      <p:ext uri="{BB962C8B-B14F-4D97-AF65-F5344CB8AC3E}">
        <p14:creationId xmlns:p14="http://schemas.microsoft.com/office/powerpoint/2010/main" val="16130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D07E1-A143-4472-BE56-C395DDC253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/>
              <a:t>展示会・学会・対外調査</a:t>
            </a:r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8555D0-5763-C9BB-6E69-A0E2CAE04B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9BC9F7C-4EF5-44EE-9022-A3B2C6BA68C9}"/>
              </a:ext>
            </a:extLst>
          </p:cNvPr>
          <p:cNvGraphicFramePr>
            <a:graphicFrameLocks noGrp="1"/>
          </p:cNvGraphicFramePr>
          <p:nvPr/>
        </p:nvGraphicFramePr>
        <p:xfrm>
          <a:off x="443078" y="857289"/>
          <a:ext cx="11307322" cy="22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686">
                  <a:extLst>
                    <a:ext uri="{9D8B030D-6E8A-4147-A177-3AD203B41FA5}">
                      <a16:colId xmlns:a16="http://schemas.microsoft.com/office/drawing/2014/main" val="2489688947"/>
                    </a:ext>
                  </a:extLst>
                </a:gridCol>
                <a:gridCol w="1857396">
                  <a:extLst>
                    <a:ext uri="{9D8B030D-6E8A-4147-A177-3AD203B41FA5}">
                      <a16:colId xmlns:a16="http://schemas.microsoft.com/office/drawing/2014/main" val="2651920592"/>
                    </a:ext>
                  </a:extLst>
                </a:gridCol>
                <a:gridCol w="2945752">
                  <a:extLst>
                    <a:ext uri="{9D8B030D-6E8A-4147-A177-3AD203B41FA5}">
                      <a16:colId xmlns:a16="http://schemas.microsoft.com/office/drawing/2014/main" val="548472985"/>
                    </a:ext>
                  </a:extLst>
                </a:gridCol>
                <a:gridCol w="2469488">
                  <a:extLst>
                    <a:ext uri="{9D8B030D-6E8A-4147-A177-3AD203B41FA5}">
                      <a16:colId xmlns:a16="http://schemas.microsoft.com/office/drawing/2014/main" val="2967841114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カンファレンス、論文名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開催日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リンク先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88338"/>
                  </a:ext>
                </a:extLst>
              </a:tr>
              <a:tr h="644374">
                <a:tc>
                  <a:txBody>
                    <a:bodyPr/>
                    <a:lstStyle/>
                    <a:p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機械学習回帰における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Shapley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値の理論説明と事例紹介（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DEIM2022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チュートリアル 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hlinkClick r:id="rId2"/>
                        </a:rPr>
                        <a:t>機械学習回帰における</a:t>
                      </a:r>
                      <a:r>
                        <a:rPr lang="en-US" altLang="ja-JP" sz="1200" dirty="0">
                          <a:hlinkClick r:id="rId2"/>
                        </a:rPr>
                        <a:t>Shapley</a:t>
                      </a:r>
                      <a:r>
                        <a:rPr lang="ja-JP" altLang="en-US" sz="1200" dirty="0">
                          <a:hlinkClick r:id="rId2"/>
                        </a:rPr>
                        <a:t>値の理論説明と事例紹介（</a:t>
                      </a:r>
                      <a:r>
                        <a:rPr lang="en-US" altLang="ja-JP" sz="1200" dirty="0">
                          <a:hlinkClick r:id="rId2"/>
                        </a:rPr>
                        <a:t>DEIM2022 </a:t>
                      </a:r>
                      <a:r>
                        <a:rPr lang="ja-JP" altLang="en-US" sz="1200" dirty="0">
                          <a:hlinkClick r:id="rId2"/>
                        </a:rPr>
                        <a:t>チュートリアル </a:t>
                      </a:r>
                      <a:r>
                        <a:rPr lang="en-US" altLang="ja-JP" sz="1200" dirty="0">
                          <a:hlinkClick r:id="rId2"/>
                        </a:rPr>
                        <a:t>T2 </a:t>
                      </a:r>
                      <a:r>
                        <a:rPr lang="ja-JP" altLang="en-US" sz="1200" dirty="0">
                          <a:hlinkClick r:id="rId2"/>
                        </a:rPr>
                        <a:t>） </a:t>
                      </a:r>
                      <a:r>
                        <a:rPr lang="en-US" altLang="ja-JP" sz="1200" dirty="0">
                          <a:hlinkClick r:id="rId2"/>
                        </a:rPr>
                        <a:t>(youtube.com)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散布図で示せなかった相関関係を</a:t>
                      </a:r>
                      <a:r>
                        <a:rPr kumimoji="1" lang="en-US" altLang="ja-JP" sz="1200" dirty="0"/>
                        <a:t>SHAP</a:t>
                      </a:r>
                      <a:r>
                        <a:rPr kumimoji="1" lang="ja-JP" altLang="en-US" sz="1200" dirty="0"/>
                        <a:t>値を使うことで示せた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92709"/>
                  </a:ext>
                </a:extLst>
              </a:tr>
              <a:tr h="655482"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ETC2.0</a:t>
                      </a:r>
                      <a:r>
                        <a:rPr lang="ja-JP" altLang="en-US" sz="1200" dirty="0"/>
                        <a:t>プローブ情報を活用した渋滞要因分析システムの開発に関する研究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hlinkClick r:id="rId3"/>
                        </a:rPr>
                        <a:t>20200923-7.pdf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4"/>
                        </a:rPr>
                        <a:t>20210921-02.pdf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5"/>
                        </a:rPr>
                        <a:t>20221017-02.pdf (mlit.go.jp)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渋滞と在庫は似てる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88419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E463417D-6AF3-7F80-E147-B9F67E4D0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436" y="1760321"/>
            <a:ext cx="2137850" cy="6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EEE90-BFE9-0978-4233-AB938736EE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t" anchorCtr="0"/>
          <a:lstStyle/>
          <a:p>
            <a:r>
              <a:rPr lang="ja-JP" b="0" dirty="0">
                <a:latin typeface="メイリオ"/>
                <a:ea typeface="メイリオ"/>
              </a:rPr>
              <a:t>第1弾：</a:t>
            </a:r>
            <a:r>
              <a:rPr lang="ja-JP" altLang="en-US" b="0" dirty="0">
                <a:latin typeface="メイリオ"/>
                <a:ea typeface="メイリオ"/>
              </a:rPr>
              <a:t>在庫変動要因分析システム（協力ゲーム理論の限界貢献度、</a:t>
            </a:r>
            <a:r>
              <a:rPr lang="en-US" altLang="ja-JP" b="0" dirty="0">
                <a:latin typeface="メイリオ"/>
                <a:ea typeface="メイリオ"/>
              </a:rPr>
              <a:t>SHAP</a:t>
            </a:r>
            <a:r>
              <a:rPr lang="ja-JP" altLang="en-US" b="0" dirty="0">
                <a:latin typeface="メイリオ"/>
                <a:ea typeface="メイリオ"/>
              </a:rPr>
              <a:t>値ベースの手法）</a:t>
            </a:r>
            <a:endParaRPr 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38D58B7-BD74-DF11-8C37-346EEC1245C0}"/>
              </a:ext>
            </a:extLst>
          </p:cNvPr>
          <p:cNvGraphicFramePr>
            <a:graphicFrameLocks noGrp="1"/>
          </p:cNvGraphicFramePr>
          <p:nvPr/>
        </p:nvGraphicFramePr>
        <p:xfrm>
          <a:off x="444548" y="851773"/>
          <a:ext cx="5562822" cy="3850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31">
                  <a:extLst>
                    <a:ext uri="{9D8B030D-6E8A-4147-A177-3AD203B41FA5}">
                      <a16:colId xmlns:a16="http://schemas.microsoft.com/office/drawing/2014/main" val="529618743"/>
                    </a:ext>
                  </a:extLst>
                </a:gridCol>
                <a:gridCol w="3630991">
                  <a:extLst>
                    <a:ext uri="{9D8B030D-6E8A-4147-A177-3AD203B41FA5}">
                      <a16:colId xmlns:a16="http://schemas.microsoft.com/office/drawing/2014/main" val="2659211075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提供対象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/>
                        <a:t>T403 </a:t>
                      </a:r>
                      <a:r>
                        <a:rPr lang="ja-JP" altLang="en-US" sz="1400" dirty="0"/>
                        <a:t>鈴木職長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48672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提供予定時期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24/</a:t>
                      </a:r>
                      <a:r>
                        <a:rPr lang="en-US" altLang="ja-JP" sz="1400" dirty="0"/>
                        <a:t>10</a:t>
                      </a:r>
                      <a:r>
                        <a:rPr lang="ja-JP" altLang="en-US" sz="1400" dirty="0"/>
                        <a:t>月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3745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機能概要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ある品番のある時刻の在庫数に対して、各要因がどの程度寄与していたかを定量化</a:t>
                      </a: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定量化した結果を棒グラフなどで強調表示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2186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開発技術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➀特徴量エンジニアリング</a:t>
                      </a:r>
                      <a:endParaRPr lang="en-US" altLang="ja-JP" sz="1400" dirty="0"/>
                    </a:p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➁ランダムフォレスト</a:t>
                      </a:r>
                      <a:r>
                        <a:rPr lang="en-US" altLang="ja-JP" sz="1400" dirty="0"/>
                        <a:t>+SHAP</a:t>
                      </a:r>
                      <a:r>
                        <a:rPr lang="ja-JP" altLang="en-US" sz="1400" dirty="0"/>
                        <a:t>値計算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64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入力</a:t>
                      </a:r>
                      <a:r>
                        <a:rPr lang="ja-JP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データ</a:t>
                      </a: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要件</a:t>
                      </a:r>
                      <a:endParaRPr kumimoji="1" lang="ja-JP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利用データ参照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(2024.</a:t>
                      </a:r>
                      <a:r>
                        <a:rPr lang="en-US" altLang="ja-JP" sz="1400" dirty="0"/>
                        <a:t>7</a:t>
                      </a:r>
                      <a:r>
                        <a:rPr lang="ja-JP" altLang="en-US" sz="1400" dirty="0"/>
                        <a:t>月現在の形式)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※形式が変わると対応要</a:t>
                      </a:r>
                      <a:endParaRPr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735604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実装環境要件</a:t>
                      </a:r>
                      <a:endParaRPr kumimoji="1" lang="ja-JP" altLang="en-US" sz="1400" b="0" i="0" u="none" strike="noStrike" noProof="0">
                        <a:solidFill>
                          <a:srgbClr val="333333"/>
                        </a:solidFill>
                        <a:latin typeface="Segoe UI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dirty="0"/>
                        <a:t>EXE</a:t>
                      </a:r>
                      <a:r>
                        <a:rPr lang="ja-JP" altLang="en-US" sz="1400" dirty="0"/>
                        <a:t>アプリで実装しローカル環境でオンデマンドに使用（Windowsのみ）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072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制限事項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486091"/>
                  </a:ext>
                </a:extLst>
              </a:tr>
            </a:tbl>
          </a:graphicData>
        </a:graphic>
      </p:graphicFrame>
      <p:sp>
        <p:nvSpPr>
          <p:cNvPr id="8" name="矢印: 下 7">
            <a:extLst>
              <a:ext uri="{FF2B5EF4-FFF2-40B4-BE49-F238E27FC236}">
                <a16:creationId xmlns:a16="http://schemas.microsoft.com/office/drawing/2014/main" id="{351F12F1-4DD6-6C36-3356-293408A21BE1}"/>
              </a:ext>
            </a:extLst>
          </p:cNvPr>
          <p:cNvSpPr/>
          <p:nvPr/>
        </p:nvSpPr>
        <p:spPr>
          <a:xfrm>
            <a:off x="8882617" y="2286259"/>
            <a:ext cx="877890" cy="375633"/>
          </a:xfrm>
          <a:prstGeom prst="downArrow">
            <a:avLst>
              <a:gd name="adj1" fmla="val 50000"/>
              <a:gd name="adj2" fmla="val 446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E6DE3D-46C5-3333-F072-A79EAD91B762}"/>
              </a:ext>
            </a:extLst>
          </p:cNvPr>
          <p:cNvSpPr txBox="1"/>
          <p:nvPr/>
        </p:nvSpPr>
        <p:spPr>
          <a:xfrm>
            <a:off x="6184632" y="819881"/>
            <a:ext cx="43959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/>
              <a:t>日々溜まるデータ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D37871-F5FF-F7D4-F103-2F7B141ADD79}"/>
              </a:ext>
            </a:extLst>
          </p:cNvPr>
          <p:cNvSpPr txBox="1"/>
          <p:nvPr/>
        </p:nvSpPr>
        <p:spPr>
          <a:xfrm>
            <a:off x="7775491" y="2866935"/>
            <a:ext cx="3100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cs typeface="Segoe UI"/>
              </a:rPr>
              <a:t>要因別寄与度（</a:t>
            </a:r>
            <a:r>
              <a:rPr lang="en-US" altLang="ja-JP" sz="1400" dirty="0">
                <a:cs typeface="Segoe UI"/>
              </a:rPr>
              <a:t>SHAP</a:t>
            </a:r>
            <a:r>
              <a:rPr lang="ja-JP" altLang="en-US" sz="1400" dirty="0">
                <a:cs typeface="Segoe UI"/>
              </a:rPr>
              <a:t>値）を算出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14068-4A9F-6938-6472-C4F4A1B77A67}"/>
              </a:ext>
            </a:extLst>
          </p:cNvPr>
          <p:cNvSpPr txBox="1"/>
          <p:nvPr/>
        </p:nvSpPr>
        <p:spPr>
          <a:xfrm>
            <a:off x="443813" y="5399058"/>
            <a:ext cx="55642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cs typeface="Segoe UI"/>
              </a:rPr>
              <a:t>在庫変動の要因分析の材料とする</a:t>
            </a:r>
          </a:p>
          <a:p>
            <a:r>
              <a:rPr lang="ja-JP" altLang="en-US" dirty="0">
                <a:cs typeface="Segoe UI"/>
              </a:rPr>
              <a:t>使用頻度・使用感などヒヤリングで効果測定？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D8080D2-74FF-C077-A2CC-A1268C76D6D6}"/>
              </a:ext>
            </a:extLst>
          </p:cNvPr>
          <p:cNvSpPr/>
          <p:nvPr/>
        </p:nvSpPr>
        <p:spPr>
          <a:xfrm>
            <a:off x="6586097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1D1BF828-4CB3-5640-4640-4CF62DFBF828}"/>
              </a:ext>
            </a:extLst>
          </p:cNvPr>
          <p:cNvSpPr/>
          <p:nvPr/>
        </p:nvSpPr>
        <p:spPr>
          <a:xfrm>
            <a:off x="7411205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B8F818A9-9635-390E-1D5C-355B68A6853E}"/>
              </a:ext>
            </a:extLst>
          </p:cNvPr>
          <p:cNvSpPr/>
          <p:nvPr/>
        </p:nvSpPr>
        <p:spPr>
          <a:xfrm>
            <a:off x="8457450" y="134926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0C8AC4C2-E5B3-A736-8E5C-A2EE19785925}"/>
              </a:ext>
            </a:extLst>
          </p:cNvPr>
          <p:cNvSpPr/>
          <p:nvPr/>
        </p:nvSpPr>
        <p:spPr>
          <a:xfrm>
            <a:off x="9550417" y="134335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5E41978F-A2F5-E78A-31F8-85C962F1B9D8}"/>
              </a:ext>
            </a:extLst>
          </p:cNvPr>
          <p:cNvSpPr/>
          <p:nvPr/>
        </p:nvSpPr>
        <p:spPr>
          <a:xfrm>
            <a:off x="10521857" y="1347051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F61750FB-0050-F9BF-9BBF-102B5716BAC3}"/>
              </a:ext>
            </a:extLst>
          </p:cNvPr>
          <p:cNvSpPr/>
          <p:nvPr/>
        </p:nvSpPr>
        <p:spPr>
          <a:xfrm>
            <a:off x="11493297" y="1343353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CC88EA-AF23-4729-2741-B1A374B3D371}"/>
              </a:ext>
            </a:extLst>
          </p:cNvPr>
          <p:cNvSpPr txBox="1"/>
          <p:nvPr/>
        </p:nvSpPr>
        <p:spPr>
          <a:xfrm>
            <a:off x="6586097" y="172653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LINKS</a:t>
            </a:r>
            <a:endParaRPr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416C4F-8960-CFF6-70E5-53714EC2CFB7}"/>
              </a:ext>
            </a:extLst>
          </p:cNvPr>
          <p:cNvSpPr txBox="1"/>
          <p:nvPr/>
        </p:nvSpPr>
        <p:spPr>
          <a:xfrm>
            <a:off x="7385868" y="172818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Active</a:t>
            </a:r>
            <a:endParaRPr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253F5E-97C3-F74A-5078-EE5EF78D1EDB}"/>
              </a:ext>
            </a:extLst>
          </p:cNvPr>
          <p:cNvSpPr txBox="1"/>
          <p:nvPr/>
        </p:nvSpPr>
        <p:spPr>
          <a:xfrm>
            <a:off x="8133439" y="1726532"/>
            <a:ext cx="120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自動ラック</a:t>
            </a:r>
            <a:r>
              <a:rPr lang="en-US" altLang="ja-JP" sz="1200" dirty="0"/>
              <a:t>QR</a:t>
            </a:r>
            <a:endParaRPr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AB1623-DA83-F895-5365-53E493520089}"/>
              </a:ext>
            </a:extLst>
          </p:cNvPr>
          <p:cNvSpPr txBox="1"/>
          <p:nvPr/>
        </p:nvSpPr>
        <p:spPr>
          <a:xfrm>
            <a:off x="9321562" y="1733112"/>
            <a:ext cx="1259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IT</a:t>
            </a:r>
            <a:r>
              <a:rPr lang="ja-JP" altLang="en-US" sz="1200" dirty="0"/>
              <a:t>生産管理版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8AAC3-150A-2A1D-B0E5-89C19D4BB71D}"/>
              </a:ext>
            </a:extLst>
          </p:cNvPr>
          <p:cNvSpPr txBox="1"/>
          <p:nvPr/>
        </p:nvSpPr>
        <p:spPr>
          <a:xfrm>
            <a:off x="10437265" y="1733025"/>
            <a:ext cx="877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ろじれこ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CE5B80-B95F-326A-1B4A-0EF244AAA026}"/>
              </a:ext>
            </a:extLst>
          </p:cNvPr>
          <p:cNvSpPr txBox="1"/>
          <p:nvPr/>
        </p:nvSpPr>
        <p:spPr>
          <a:xfrm>
            <a:off x="11529491" y="1743430"/>
            <a:ext cx="618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○○</a:t>
            </a:r>
          </a:p>
        </p:txBody>
      </p:sp>
      <p:graphicFrame>
        <p:nvGraphicFramePr>
          <p:cNvPr id="28" name="グラフ 27">
            <a:extLst>
              <a:ext uri="{FF2B5EF4-FFF2-40B4-BE49-F238E27FC236}">
                <a16:creationId xmlns:a16="http://schemas.microsoft.com/office/drawing/2014/main" id="{3703EB8B-4CBE-10E4-8FAA-BB6668FEFB91}"/>
              </a:ext>
            </a:extLst>
          </p:cNvPr>
          <p:cNvGraphicFramePr/>
          <p:nvPr/>
        </p:nvGraphicFramePr>
        <p:xfrm>
          <a:off x="9017369" y="4101867"/>
          <a:ext cx="2907482" cy="180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BC2365-BCCE-CF4B-B583-7EA8647DF414}"/>
              </a:ext>
            </a:extLst>
          </p:cNvPr>
          <p:cNvSpPr txBox="1"/>
          <p:nvPr/>
        </p:nvSpPr>
        <p:spPr>
          <a:xfrm>
            <a:off x="6205200" y="3271068"/>
            <a:ext cx="281216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YakuHanJPs"/>
              </a:rPr>
              <a:t>要因</a:t>
            </a:r>
            <a:endParaRPr lang="en-US" altLang="ja-JP" sz="1000" b="0" i="0" dirty="0">
              <a:effectLst/>
              <a:latin typeface="YakuHanJPs"/>
            </a:endParaRPr>
          </a:p>
          <a:p>
            <a:endParaRPr lang="en-US" altLang="ja-JP" sz="1000" dirty="0">
              <a:latin typeface="YakuHanJPs"/>
            </a:endParaRPr>
          </a:p>
          <a:p>
            <a:r>
              <a:rPr lang="ja-JP" altLang="en-US" sz="1000" b="0" i="0" dirty="0">
                <a:effectLst/>
                <a:latin typeface="YakuHanJPs"/>
              </a:rPr>
              <a:t>①発注かんばん数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②計画組立生産台数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③組立生産稼働率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④自動ラック充足率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⑤部品置き場の入庫ダミー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定期便がなく、入庫がある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⑥部品置き場の滞留ダミー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時間前に定期便があり、入庫がない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仕入先便が</a:t>
            </a:r>
            <a:r>
              <a:rPr lang="en-US" altLang="ja-JP" sz="1000" b="0" i="0" dirty="0">
                <a:effectLst/>
                <a:latin typeface="YakuHanJPs"/>
              </a:rPr>
              <a:t>1</a:t>
            </a:r>
            <a:r>
              <a:rPr lang="ja-JP" altLang="en-US" sz="1000" b="0" i="0" dirty="0">
                <a:effectLst/>
                <a:latin typeface="YakuHanJPs"/>
              </a:rPr>
              <a:t>便とかだと正常なケースあり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⑦定期便の納入ダミー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上と同じ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⑧定期便出発の予実差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⑨仕入先到着の予実差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⑩納入フレ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027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5D001B-9B92-898F-624B-33BED9DB02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b="0" dirty="0"/>
              <a:t>実際の画面にて紹介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E8E6A-A38D-2976-AD81-999AFAD10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8D234-9916-AEBE-E501-0E650B365A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AA4E61-BC3F-A26E-CB82-7072AF032B3C}"/>
              </a:ext>
            </a:extLst>
          </p:cNvPr>
          <p:cNvSpPr/>
          <p:nvPr/>
        </p:nvSpPr>
        <p:spPr>
          <a:xfrm>
            <a:off x="7492482" y="75216"/>
            <a:ext cx="4292150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アプリの開発状況について共有します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23098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課題、残タスク</a:t>
            </a:r>
          </a:p>
        </p:txBody>
      </p:sp>
    </p:spTree>
    <p:extLst>
      <p:ext uri="{BB962C8B-B14F-4D97-AF65-F5344CB8AC3E}">
        <p14:creationId xmlns:p14="http://schemas.microsoft.com/office/powerpoint/2010/main" val="149318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課題、残タスク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07427"/>
              </p:ext>
            </p:extLst>
          </p:nvPr>
        </p:nvGraphicFramePr>
        <p:xfrm>
          <a:off x="800304" y="4687368"/>
          <a:ext cx="10591391" cy="15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課題、残タスク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取り組み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❶技術検証＆改良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要因分析結果の信頼性を評価する、アルゴリズムを改良する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ユースケースに合わせて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修正する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❸データ連携実装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DB</a:t>
                      </a:r>
                      <a:r>
                        <a:rPr kumimoji="1" lang="ja-JP" altLang="en-US" sz="1600" dirty="0"/>
                        <a:t>からデータを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DCE59B26-7613-228E-10FD-A08F38B1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11" y="1092473"/>
            <a:ext cx="5717097" cy="33222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67596-A9E8-259E-BC4A-DC9C6040D13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96865" y="2605721"/>
            <a:ext cx="1194384" cy="10758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D0F437-CAA4-18F8-CE5A-88B735640C50}"/>
              </a:ext>
            </a:extLst>
          </p:cNvPr>
          <p:cNvSpPr txBox="1"/>
          <p:nvPr/>
        </p:nvSpPr>
        <p:spPr>
          <a:xfrm>
            <a:off x="9191249" y="2313333"/>
            <a:ext cx="187822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❶</a:t>
            </a:r>
            <a:r>
              <a:rPr lang="en-US" altLang="ja-JP" sz="1600" dirty="0"/>
              <a:t>AI</a:t>
            </a:r>
            <a:r>
              <a:rPr lang="ja-JP" altLang="en-US" sz="1600" dirty="0"/>
              <a:t>分析結果が</a:t>
            </a:r>
            <a:endParaRPr lang="en-US" altLang="ja-JP" sz="1600" dirty="0"/>
          </a:p>
          <a:p>
            <a:r>
              <a:rPr lang="ja-JP" altLang="en-US" sz="1600" dirty="0"/>
              <a:t>正しいか不明</a:t>
            </a:r>
            <a:endParaRPr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8C9D40-24D0-AF14-A3FF-A71995109B27}"/>
              </a:ext>
            </a:extLst>
          </p:cNvPr>
          <p:cNvSpPr txBox="1"/>
          <p:nvPr/>
        </p:nvSpPr>
        <p:spPr>
          <a:xfrm>
            <a:off x="508036" y="3577139"/>
            <a:ext cx="247195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❸データを手動で集める</a:t>
            </a:r>
            <a:endParaRPr lang="en-US" altLang="ja-JP" sz="1600" dirty="0"/>
          </a:p>
          <a:p>
            <a:r>
              <a:rPr lang="ja-JP" altLang="en-US" sz="1600" dirty="0"/>
              <a:t>必要がある</a:t>
            </a:r>
            <a:endParaRPr lang="en-US" altLang="ja-JP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03EAA6F-D508-C99F-E1B3-5E9C5473FAC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44014" y="3270035"/>
            <a:ext cx="1372497" cy="30710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98FE60-2203-9E0B-AC32-D5F54A16A29E}"/>
              </a:ext>
            </a:extLst>
          </p:cNvPr>
          <p:cNvCxnSpPr>
            <a:cxnSpLocks/>
          </p:cNvCxnSpPr>
          <p:nvPr/>
        </p:nvCxnSpPr>
        <p:spPr>
          <a:xfrm flipH="1" flipV="1">
            <a:off x="7831123" y="3695350"/>
            <a:ext cx="1321633" cy="31254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18CEEE-6E8F-0704-3FCE-89CA541B6A6A}"/>
              </a:ext>
            </a:extLst>
          </p:cNvPr>
          <p:cNvSpPr txBox="1"/>
          <p:nvPr/>
        </p:nvSpPr>
        <p:spPr>
          <a:xfrm>
            <a:off x="9152756" y="3869526"/>
            <a:ext cx="191672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❷簡易</a:t>
            </a:r>
            <a:r>
              <a:rPr lang="en-US" altLang="ja-JP" sz="1600" dirty="0"/>
              <a:t>UI</a:t>
            </a:r>
            <a:r>
              <a:rPr lang="ja-JP" altLang="en-US" sz="1600" dirty="0"/>
              <a:t>のまま</a:t>
            </a:r>
            <a:endParaRPr lang="en-US" altLang="ja-JP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5A5E13-C191-8C24-78E2-080D83895CCF}"/>
              </a:ext>
            </a:extLst>
          </p:cNvPr>
          <p:cNvSpPr/>
          <p:nvPr/>
        </p:nvSpPr>
        <p:spPr>
          <a:xfrm>
            <a:off x="7730822" y="923196"/>
            <a:ext cx="1421934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アプリ画面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B1D186-3774-1A05-6275-AEAA1EB27D07}"/>
              </a:ext>
            </a:extLst>
          </p:cNvPr>
          <p:cNvSpPr/>
          <p:nvPr/>
        </p:nvSpPr>
        <p:spPr>
          <a:xfrm>
            <a:off x="7455159" y="75216"/>
            <a:ext cx="4329473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現状の課題や残タスクについて共有します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324579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701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スケジュール：今年度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6215"/>
              </p:ext>
            </p:extLst>
          </p:nvPr>
        </p:nvGraphicFramePr>
        <p:xfrm>
          <a:off x="390039" y="754160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❶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技術検証＆改良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❷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改修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❸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DX3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4341" y="2207765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185128" y="6160408"/>
            <a:ext cx="877163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67799" y="6171708"/>
            <a:ext cx="906462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04083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4244341" y="5031619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1" y="4497751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3"/>
          <p:cNvSpPr/>
          <p:nvPr/>
        </p:nvSpPr>
        <p:spPr>
          <a:xfrm>
            <a:off x="6550223" y="387930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8246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5162086" y="3374164"/>
            <a:ext cx="9170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4261" y="53996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72689" y="5929462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79856" y="595478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362883" y="47837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78757" y="4263390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43876" y="3645012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83745" y="3673906"/>
            <a:ext cx="2101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32163" y="19874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207674" y="311194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65354" y="2862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正解データ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44" name="ホームベース 43"/>
          <p:cNvSpPr/>
          <p:nvPr/>
        </p:nvSpPr>
        <p:spPr>
          <a:xfrm>
            <a:off x="6549745" y="504291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548170" y="4824588"/>
            <a:ext cx="1218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FB</a:t>
            </a:r>
            <a:r>
              <a:rPr lang="ja-JP" altLang="en-US" sz="1000" dirty="0"/>
              <a:t>などもとに修正</a:t>
            </a:r>
          </a:p>
        </p:txBody>
      </p:sp>
      <p:sp>
        <p:nvSpPr>
          <p:cNvPr id="46" name="ホームベース 45"/>
          <p:cNvSpPr/>
          <p:nvPr/>
        </p:nvSpPr>
        <p:spPr>
          <a:xfrm>
            <a:off x="6549268" y="2225251"/>
            <a:ext cx="3343951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244238" y="2001828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正解データ収集＆アプリ評価収集</a:t>
            </a:r>
          </a:p>
        </p:txBody>
      </p:sp>
      <p:sp>
        <p:nvSpPr>
          <p:cNvPr id="48" name="ホームベース 47"/>
          <p:cNvSpPr/>
          <p:nvPr/>
        </p:nvSpPr>
        <p:spPr>
          <a:xfrm>
            <a:off x="6549268" y="3349272"/>
            <a:ext cx="3332669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693080" y="311980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929905" y="1320685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v1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en-US" altLang="ja-JP" sz="1000" b="1" dirty="0">
                <a:solidFill>
                  <a:srgbClr val="FF0000"/>
                </a:solidFill>
              </a:rPr>
              <a:t>9/E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9761421" y="1347131"/>
            <a:ext cx="1409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▼トライ終了（</a:t>
            </a:r>
            <a:r>
              <a:rPr lang="ja-JP" altLang="ja-JP" sz="1000" b="1" dirty="0">
                <a:solidFill>
                  <a:srgbClr val="FF0000"/>
                </a:solidFill>
              </a:rPr>
              <a:t>1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4037249" y="1324829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v0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BD5C954B-1C70-D9B4-0E5B-76779ED792DA}"/>
              </a:ext>
            </a:extLst>
          </p:cNvPr>
          <p:cNvSpPr/>
          <p:nvPr/>
        </p:nvSpPr>
        <p:spPr>
          <a:xfrm>
            <a:off x="3265354" y="1603368"/>
            <a:ext cx="2828201" cy="26430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</a:rPr>
              <a:t>STEP1</a:t>
            </a:r>
            <a:r>
              <a:rPr lang="ja-JP" altLang="en-US" sz="10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102E6E6E-0313-AE05-8A91-F3F1E880CF8A}"/>
              </a:ext>
            </a:extLst>
          </p:cNvPr>
          <p:cNvSpPr/>
          <p:nvPr/>
        </p:nvSpPr>
        <p:spPr>
          <a:xfrm>
            <a:off x="6531836" y="1590760"/>
            <a:ext cx="3350101" cy="284077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：トライ評価（効果検証）</a:t>
            </a:r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FA90FEF1-20E3-FBA6-93E7-6EBB37069FE8}"/>
              </a:ext>
            </a:extLst>
          </p:cNvPr>
          <p:cNvSpPr/>
          <p:nvPr/>
        </p:nvSpPr>
        <p:spPr>
          <a:xfrm>
            <a:off x="6079131" y="1609757"/>
            <a:ext cx="452705" cy="264307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C6EAED-9415-DC85-22EB-E03219DF4A20}"/>
              </a:ext>
            </a:extLst>
          </p:cNvPr>
          <p:cNvSpPr/>
          <p:nvPr/>
        </p:nvSpPr>
        <p:spPr>
          <a:xfrm>
            <a:off x="5737854" y="184462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  <a:endParaRPr lang="en-US" altLang="ja-JP" sz="1000" b="1" dirty="0"/>
          </a:p>
          <a:p>
            <a:r>
              <a:rPr lang="en-US" altLang="ja-JP" sz="1000" b="1" dirty="0"/>
              <a:t>&amp;STEP2</a:t>
            </a:r>
            <a:r>
              <a:rPr lang="ja-JP" altLang="en-US" sz="1000" b="1" dirty="0"/>
              <a:t>具体化</a:t>
            </a:r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2C3EB6DC-E68E-FD85-EE33-E5A13A46FD17}"/>
              </a:ext>
            </a:extLst>
          </p:cNvPr>
          <p:cNvSpPr/>
          <p:nvPr/>
        </p:nvSpPr>
        <p:spPr>
          <a:xfrm>
            <a:off x="9924848" y="1603368"/>
            <a:ext cx="1872223" cy="271469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本開発検討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ホームベース 9">
            <a:extLst>
              <a:ext uri="{FF2B5EF4-FFF2-40B4-BE49-F238E27FC236}">
                <a16:creationId xmlns:a16="http://schemas.microsoft.com/office/drawing/2014/main" id="{C0267027-C0F1-2C67-970E-007413BD7C33}"/>
              </a:ext>
            </a:extLst>
          </p:cNvPr>
          <p:cNvSpPr/>
          <p:nvPr/>
        </p:nvSpPr>
        <p:spPr>
          <a:xfrm>
            <a:off x="3303258" y="4206285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B9E773-F6BF-6166-B495-232315B507C5}"/>
              </a:ext>
            </a:extLst>
          </p:cNvPr>
          <p:cNvSpPr/>
          <p:nvPr/>
        </p:nvSpPr>
        <p:spPr>
          <a:xfrm>
            <a:off x="3265353" y="4616178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5623A-8C53-DE18-45EC-5EB3298DB971}"/>
              </a:ext>
            </a:extLst>
          </p:cNvPr>
          <p:cNvSpPr/>
          <p:nvPr/>
        </p:nvSpPr>
        <p:spPr>
          <a:xfrm>
            <a:off x="5737854" y="75216"/>
            <a:ext cx="6046778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今年度の進め方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/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マイルストーンについて相談させてください</a:t>
            </a:r>
          </a:p>
        </p:txBody>
      </p:sp>
      <p:sp>
        <p:nvSpPr>
          <p:cNvPr id="35" name="ホームベース 13">
            <a:extLst>
              <a:ext uri="{FF2B5EF4-FFF2-40B4-BE49-F238E27FC236}">
                <a16:creationId xmlns:a16="http://schemas.microsoft.com/office/drawing/2014/main" id="{F8B74303-1E15-13F2-5154-B9814F09ECB1}"/>
              </a:ext>
            </a:extLst>
          </p:cNvPr>
          <p:cNvSpPr/>
          <p:nvPr/>
        </p:nvSpPr>
        <p:spPr>
          <a:xfrm>
            <a:off x="6541029" y="446214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54EDD7-D7CE-D49A-878F-2C37FD002E30}"/>
              </a:ext>
            </a:extLst>
          </p:cNvPr>
          <p:cNvSpPr/>
          <p:nvPr/>
        </p:nvSpPr>
        <p:spPr>
          <a:xfrm>
            <a:off x="7583745" y="4267075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C46C8E-293C-2D07-54A6-340F1375D190}"/>
              </a:ext>
            </a:extLst>
          </p:cNvPr>
          <p:cNvSpPr/>
          <p:nvPr/>
        </p:nvSpPr>
        <p:spPr>
          <a:xfrm>
            <a:off x="7583745" y="5394926"/>
            <a:ext cx="4454316" cy="1119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u="sng" dirty="0">
                <a:solidFill>
                  <a:schemeClr val="tx1"/>
                </a:solidFill>
              </a:rPr>
              <a:t>マイルストーン</a:t>
            </a:r>
            <a:endParaRPr kumimoji="1" lang="en-US" altLang="ja-JP" sz="1600" b="1" u="sng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7/E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lang="ja-JP" altLang="en-US" sz="1600" b="1" dirty="0">
                <a:solidFill>
                  <a:schemeClr val="tx1"/>
                </a:solidFill>
              </a:rPr>
              <a:t>トライ用アプリ</a:t>
            </a:r>
            <a:r>
              <a:rPr lang="en-US" altLang="ja-JP" sz="1600" b="1" dirty="0">
                <a:solidFill>
                  <a:schemeClr val="tx1"/>
                </a:solidFill>
              </a:rPr>
              <a:t>v0</a:t>
            </a:r>
            <a:r>
              <a:rPr lang="ja-JP" altLang="en-US" sz="1600" b="1" dirty="0">
                <a:solidFill>
                  <a:schemeClr val="tx1"/>
                </a:solidFill>
              </a:rPr>
              <a:t>完成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9/E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lang="ja-JP" altLang="en-US" sz="1600" b="1" dirty="0">
                <a:solidFill>
                  <a:schemeClr val="tx1"/>
                </a:solidFill>
              </a:rPr>
              <a:t>トライ用アプリ</a:t>
            </a:r>
            <a:r>
              <a:rPr lang="en-US" altLang="ja-JP" sz="1600" b="1" dirty="0">
                <a:solidFill>
                  <a:schemeClr val="tx1"/>
                </a:solidFill>
              </a:rPr>
              <a:t>v1</a:t>
            </a:r>
            <a:r>
              <a:rPr lang="ja-JP" altLang="en-US" sz="1600" b="1" dirty="0">
                <a:solidFill>
                  <a:schemeClr val="tx1"/>
                </a:solidFill>
              </a:rPr>
              <a:t>完成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1/E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：トライ評価完了（使う頻度に寄る？）</a:t>
            </a:r>
          </a:p>
        </p:txBody>
      </p:sp>
      <p:sp>
        <p:nvSpPr>
          <p:cNvPr id="38" name="ホームベース 5">
            <a:extLst>
              <a:ext uri="{FF2B5EF4-FFF2-40B4-BE49-F238E27FC236}">
                <a16:creationId xmlns:a16="http://schemas.microsoft.com/office/drawing/2014/main" id="{F6F4A068-92A1-5591-B04F-BF83150E23E8}"/>
              </a:ext>
            </a:extLst>
          </p:cNvPr>
          <p:cNvSpPr/>
          <p:nvPr/>
        </p:nvSpPr>
        <p:spPr>
          <a:xfrm>
            <a:off x="9931067" y="2499365"/>
            <a:ext cx="1872223" cy="2741682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システム要件整理</a:t>
            </a:r>
            <a:endParaRPr kumimoji="1" lang="en-US" altLang="ja-JP" sz="1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や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開発体制構築</a:t>
            </a:r>
            <a:endParaRPr kumimoji="1" lang="en-US" altLang="ja-JP" sz="1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など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ホームベース 8">
            <a:extLst>
              <a:ext uri="{FF2B5EF4-FFF2-40B4-BE49-F238E27FC236}">
                <a16:creationId xmlns:a16="http://schemas.microsoft.com/office/drawing/2014/main" id="{DAC0C860-FF3A-9D1B-DA78-DA47768E8301}"/>
              </a:ext>
            </a:extLst>
          </p:cNvPr>
          <p:cNvSpPr/>
          <p:nvPr/>
        </p:nvSpPr>
        <p:spPr>
          <a:xfrm>
            <a:off x="3265353" y="6251020"/>
            <a:ext cx="561431" cy="202434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75234C-574F-7EE7-25B5-48D1A15BF73E}"/>
              </a:ext>
            </a:extLst>
          </p:cNvPr>
          <p:cNvSpPr/>
          <p:nvPr/>
        </p:nvSpPr>
        <p:spPr>
          <a:xfrm>
            <a:off x="858897" y="5820343"/>
            <a:ext cx="940741" cy="353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相談中</a:t>
            </a:r>
          </a:p>
        </p:txBody>
      </p:sp>
      <p:sp>
        <p:nvSpPr>
          <p:cNvPr id="39" name="矢印: 下カーブ 38">
            <a:extLst>
              <a:ext uri="{FF2B5EF4-FFF2-40B4-BE49-F238E27FC236}">
                <a16:creationId xmlns:a16="http://schemas.microsoft.com/office/drawing/2014/main" id="{5715AB30-7CF6-B6FB-AB11-B7882D47FCF7}"/>
              </a:ext>
            </a:extLst>
          </p:cNvPr>
          <p:cNvSpPr/>
          <p:nvPr/>
        </p:nvSpPr>
        <p:spPr>
          <a:xfrm rot="5400000">
            <a:off x="10297280" y="5834017"/>
            <a:ext cx="296219" cy="2169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967B2E9-DAC5-9D16-F275-9DFDBC4CCD05}"/>
              </a:ext>
            </a:extLst>
          </p:cNvPr>
          <p:cNvSpPr txBox="1"/>
          <p:nvPr/>
        </p:nvSpPr>
        <p:spPr>
          <a:xfrm>
            <a:off x="10552549" y="5698629"/>
            <a:ext cx="1472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技術改良、</a:t>
            </a:r>
            <a:r>
              <a:rPr lang="en-US" altLang="ja-JP" sz="1200" dirty="0">
                <a:solidFill>
                  <a:schemeClr val="accent6"/>
                </a:solidFill>
              </a:rPr>
              <a:t>UI</a:t>
            </a:r>
            <a:r>
              <a:rPr lang="ja-JP" altLang="en-US" sz="1200" dirty="0">
                <a:solidFill>
                  <a:schemeClr val="accent6"/>
                </a:solidFill>
              </a:rPr>
              <a:t>改修、データ連携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45A78EF-C859-1651-BB5F-81B6C77A36C5}"/>
              </a:ext>
            </a:extLst>
          </p:cNvPr>
          <p:cNvSpPr/>
          <p:nvPr/>
        </p:nvSpPr>
        <p:spPr>
          <a:xfrm>
            <a:off x="-2963710" y="3849736"/>
            <a:ext cx="316435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r>
              <a:rPr lang="ja-JP" altLang="en-US" dirty="0"/>
              <a:t>月段階で迷っているマイスローン</a:t>
            </a:r>
            <a:endParaRPr lang="en-US" altLang="ja-JP" dirty="0"/>
          </a:p>
          <a:p>
            <a:pPr algn="ctr"/>
            <a:r>
              <a:rPr kumimoji="1" lang="ja-JP" altLang="en-US" dirty="0"/>
              <a:t>開発側でキツイ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5B68A66-176A-C89C-5994-FCD55B218E3C}"/>
              </a:ext>
            </a:extLst>
          </p:cNvPr>
          <p:cNvSpPr/>
          <p:nvPr/>
        </p:nvSpPr>
        <p:spPr>
          <a:xfrm>
            <a:off x="-1631104" y="2693370"/>
            <a:ext cx="3805202" cy="2312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赤字の状態を相談させて頂きたい</a:t>
            </a:r>
            <a:endParaRPr kumimoji="1" lang="en-US" altLang="ja-JP" dirty="0"/>
          </a:p>
          <a:p>
            <a:pPr algn="ctr"/>
            <a:r>
              <a:rPr lang="ja-JP" altLang="en-US" dirty="0"/>
              <a:t>どこまでやるのか</a:t>
            </a:r>
            <a:endParaRPr lang="en-US" altLang="ja-JP" dirty="0"/>
          </a:p>
          <a:p>
            <a:pPr algn="ctr"/>
            <a:r>
              <a:rPr kumimoji="1" lang="ja-JP" altLang="en-US" dirty="0"/>
              <a:t>現実的に厳しいのでここを落としどころにしたい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到達レベルで迷っています</a:t>
            </a:r>
          </a:p>
        </p:txBody>
      </p:sp>
    </p:spTree>
    <p:extLst>
      <p:ext uri="{BB962C8B-B14F-4D97-AF65-F5344CB8AC3E}">
        <p14:creationId xmlns:p14="http://schemas.microsoft.com/office/powerpoint/2010/main" val="303265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10C5D6-69D4-792C-9824-70BA1F8E21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AAADB-DCEE-C8CF-D91F-47BF66F416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C107D-8B80-E221-B54A-05EBCD3C23E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B5FBCB-AAEF-524E-69DC-79E681E2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78144"/>
              </p:ext>
            </p:extLst>
          </p:nvPr>
        </p:nvGraphicFramePr>
        <p:xfrm>
          <a:off x="443077" y="767395"/>
          <a:ext cx="11407032" cy="56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343071502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303757431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73454406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389458525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84012771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55502249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350595236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318207516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195028558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18676276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23451074"/>
                    </a:ext>
                  </a:extLst>
                </a:gridCol>
              </a:tblGrid>
              <a:tr h="152512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690309"/>
                  </a:ext>
                </a:extLst>
              </a:tr>
              <a:tr h="4112479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479915"/>
                  </a:ext>
                </a:extLst>
              </a:tr>
            </a:tbl>
          </a:graphicData>
        </a:graphic>
      </p:graphicFrame>
      <p:sp>
        <p:nvSpPr>
          <p:cNvPr id="6" name="ホームベース 5">
            <a:extLst>
              <a:ext uri="{FF2B5EF4-FFF2-40B4-BE49-F238E27FC236}">
                <a16:creationId xmlns:a16="http://schemas.microsoft.com/office/drawing/2014/main" id="{8C490889-B9E9-5E26-A3F0-E3D19B825A16}"/>
              </a:ext>
            </a:extLst>
          </p:cNvPr>
          <p:cNvSpPr/>
          <p:nvPr/>
        </p:nvSpPr>
        <p:spPr>
          <a:xfrm>
            <a:off x="3318392" y="2912385"/>
            <a:ext cx="2828201" cy="251359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</a:rPr>
              <a:t>STEP1</a:t>
            </a:r>
            <a:r>
              <a:rPr lang="ja-JP" altLang="en-US" sz="10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" name="ホームベース 5">
            <a:extLst>
              <a:ext uri="{FF2B5EF4-FFF2-40B4-BE49-F238E27FC236}">
                <a16:creationId xmlns:a16="http://schemas.microsoft.com/office/drawing/2014/main" id="{374470B5-1581-91A2-3ED7-65CED431A530}"/>
              </a:ext>
            </a:extLst>
          </p:cNvPr>
          <p:cNvSpPr/>
          <p:nvPr/>
        </p:nvSpPr>
        <p:spPr>
          <a:xfrm>
            <a:off x="6652682" y="2843528"/>
            <a:ext cx="3350101" cy="2582449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：トライ評価（効果検証）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FE0745-C8CD-0FCC-A5A8-ADB80A1AEB96}"/>
              </a:ext>
            </a:extLst>
          </p:cNvPr>
          <p:cNvSpPr/>
          <p:nvPr/>
        </p:nvSpPr>
        <p:spPr>
          <a:xfrm>
            <a:off x="4081604" y="2364103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v0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75FE4E-61A5-9E4F-A657-A7CFCF0518DD}"/>
              </a:ext>
            </a:extLst>
          </p:cNvPr>
          <p:cNvSpPr/>
          <p:nvPr/>
        </p:nvSpPr>
        <p:spPr>
          <a:xfrm>
            <a:off x="6011836" y="2364102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v1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en-US" altLang="ja-JP" sz="1000" b="1" dirty="0">
                <a:solidFill>
                  <a:srgbClr val="FF0000"/>
                </a:solidFill>
              </a:rPr>
              <a:t>9/E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9733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CBF177-2C35-A610-338B-C9061B2FD3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2024/07/23</a:t>
            </a:r>
            <a:r>
              <a:rPr kumimoji="1" lang="ja-JP" altLang="en-US" dirty="0"/>
              <a:t>議事メモより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>
                <a:solidFill>
                  <a:schemeClr val="accent6"/>
                </a:solidFill>
              </a:rPr>
              <a:t>A. </a:t>
            </a:r>
            <a:r>
              <a:rPr kumimoji="1" lang="ja-JP" altLang="en-US" dirty="0">
                <a:solidFill>
                  <a:schemeClr val="accent6"/>
                </a:solidFill>
              </a:rPr>
              <a:t>リアルタイムにデータを連携する場合は、別途連携準備が必要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E66FEE-00F7-B20D-F4D4-B5C1CAB9A0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DX3</a:t>
            </a:r>
            <a:r>
              <a:rPr kumimoji="1" lang="ja-JP" altLang="en-US" dirty="0"/>
              <a:t>部共有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1BC26-ADE5-5727-91D3-23565B220D5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F3178C3-1087-885E-915A-5B93A061C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37832"/>
              </p:ext>
            </p:extLst>
          </p:nvPr>
        </p:nvGraphicFramePr>
        <p:xfrm>
          <a:off x="443076" y="1846296"/>
          <a:ext cx="1134155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06">
                  <a:extLst>
                    <a:ext uri="{9D8B030D-6E8A-4147-A177-3AD203B41FA5}">
                      <a16:colId xmlns:a16="http://schemas.microsoft.com/office/drawing/2014/main" val="2598785781"/>
                    </a:ext>
                  </a:extLst>
                </a:gridCol>
                <a:gridCol w="7423440">
                  <a:extLst>
                    <a:ext uri="{9D8B030D-6E8A-4147-A177-3AD203B41FA5}">
                      <a16:colId xmlns:a16="http://schemas.microsoft.com/office/drawing/2014/main" val="4022573207"/>
                    </a:ext>
                  </a:extLst>
                </a:gridCol>
                <a:gridCol w="2284410">
                  <a:extLst>
                    <a:ext uri="{9D8B030D-6E8A-4147-A177-3AD203B41FA5}">
                      <a16:colId xmlns:a16="http://schemas.microsoft.com/office/drawing/2014/main" val="322271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DX3</a:t>
                      </a:r>
                      <a:r>
                        <a:rPr kumimoji="1" lang="ja-JP" altLang="en-US" sz="1200" dirty="0"/>
                        <a:t>部回答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データ連携判定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2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LINKS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モーションボード用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の</a:t>
                      </a:r>
                      <a:r>
                        <a:rPr kumimoji="1" lang="en-US" altLang="ja-JP" sz="1200" dirty="0" err="1"/>
                        <a:t>Dr.SUM</a:t>
                      </a:r>
                      <a:r>
                        <a:rPr kumimoji="1" lang="ja-JP" altLang="en-US" sz="1200" dirty="0"/>
                        <a:t>に保管されている。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 err="1"/>
                        <a:t>DataSpider</a:t>
                      </a:r>
                      <a:r>
                        <a:rPr kumimoji="1" lang="ja-JP" altLang="en-US" sz="1200" dirty="0"/>
                        <a:t>を利用していただければデータ連携が可能です。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Active</a:t>
                      </a:r>
                    </a:p>
                    <a:p>
                      <a:r>
                        <a:rPr kumimoji="1" lang="ja-JP" altLang="en-US" sz="1200" dirty="0"/>
                        <a:t>・手配必要数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・手配運用情報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案➀</a:t>
                      </a:r>
                      <a:r>
                        <a:rPr kumimoji="1" lang="en-US" altLang="ja-JP" sz="1200" dirty="0"/>
                        <a:t>or</a:t>
                      </a:r>
                      <a:r>
                        <a:rPr kumimoji="1" lang="ja-JP" altLang="en-US" sz="1200" dirty="0"/>
                        <a:t>➁のいずれかの方法で実現可能。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ただ、リアルタイムにデータが必要な場合は</a:t>
                      </a: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側に別途連携処理の作成が必要。</a:t>
                      </a:r>
                      <a:endParaRPr kumimoji="1" lang="en-US" altLang="ja-JP" sz="1200" dirty="0"/>
                    </a:p>
                    <a:p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案①：旧</a:t>
                      </a:r>
                      <a:r>
                        <a:rPr kumimoji="1" lang="en-US" altLang="ja-JP" sz="1200" dirty="0"/>
                        <a:t>AW</a:t>
                      </a:r>
                      <a:r>
                        <a:rPr kumimoji="1" lang="ja-JP" altLang="en-US" sz="1200" dirty="0"/>
                        <a:t>リホスト環境の資源参照サーバーからデータ抽出。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システムオーナーに許可をもらって、利用申請すれば接続可能。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案②：</a:t>
                      </a:r>
                      <a:r>
                        <a:rPr kumimoji="1" lang="en-US" altLang="ja-JP" sz="1200" dirty="0" err="1"/>
                        <a:t>IoTPF</a:t>
                      </a:r>
                      <a:r>
                        <a:rPr kumimoji="1" lang="ja-JP" altLang="en-US" sz="1200" dirty="0"/>
                        <a:t>が資源参照からデータ抽出して、</a:t>
                      </a: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等で提供する。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案①＋</a:t>
                      </a:r>
                      <a:r>
                        <a:rPr kumimoji="1" lang="en-US" altLang="ja-JP" sz="1200" dirty="0" err="1"/>
                        <a:t>IoTPF</a:t>
                      </a:r>
                      <a:r>
                        <a:rPr kumimoji="1" lang="ja-JP" altLang="en-US" sz="1200" dirty="0"/>
                        <a:t>側の開発が必要。</a:t>
                      </a:r>
                      <a:endParaRPr kumimoji="1" lang="en-US" altLang="ja-JP" sz="1200" dirty="0"/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C000"/>
                          </a:solidFill>
                        </a:rPr>
                        <a:t>▲（リアルタイムが難しい）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自動ラック</a:t>
                      </a:r>
                      <a:r>
                        <a:rPr kumimoji="1" lang="en-US" altLang="ja-JP" sz="1200" dirty="0"/>
                        <a:t>QR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モーションボード用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の</a:t>
                      </a:r>
                      <a:r>
                        <a:rPr kumimoji="1" lang="en-US" altLang="ja-JP" sz="1200" dirty="0" err="1"/>
                        <a:t>Dr.SUM</a:t>
                      </a:r>
                      <a:r>
                        <a:rPr kumimoji="1" lang="ja-JP" altLang="en-US" sz="1200" dirty="0"/>
                        <a:t>に保管されている。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 err="1"/>
                        <a:t>DataSpider</a:t>
                      </a:r>
                      <a:r>
                        <a:rPr kumimoji="1" lang="ja-JP" altLang="en-US" sz="1200" dirty="0"/>
                        <a:t>を利用していただければデータ連携が可能です。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6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</a:t>
                      </a:r>
                      <a:r>
                        <a:rPr kumimoji="1" lang="ja-JP" altLang="en-US" sz="1200" dirty="0"/>
                        <a:t>生産管理版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IoTPF</a:t>
                      </a:r>
                      <a:r>
                        <a:rPr kumimoji="1" lang="ja-JP" altLang="en-US" sz="1200" dirty="0"/>
                        <a:t>から取得する場合は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日（</a:t>
                      </a:r>
                      <a:r>
                        <a:rPr kumimoji="1" lang="en-US" altLang="ja-JP" sz="1200" dirty="0"/>
                        <a:t>12</a:t>
                      </a:r>
                      <a:r>
                        <a:rPr kumimoji="1" lang="ja-JP" altLang="en-US" sz="1200" dirty="0"/>
                        <a:t>：</a:t>
                      </a:r>
                      <a:r>
                        <a:rPr kumimoji="1" lang="en-US" altLang="ja-JP" sz="1200" dirty="0"/>
                        <a:t>30</a:t>
                      </a:r>
                      <a:r>
                        <a:rPr kumimoji="1" lang="ja-JP" altLang="en-US" sz="1200" dirty="0"/>
                        <a:t>）くらいのラグがあり。</a:t>
                      </a:r>
                      <a:endParaRPr kumimoji="1" lang="en-US" altLang="ja-JP" sz="1200" dirty="0"/>
                    </a:p>
                    <a:p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リアルタイムにデータが必要な場合は、各工場に立てられている元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からデータ連携することが必要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C000"/>
                          </a:solidFill>
                        </a:rPr>
                        <a:t>▲（リアルタイムが難しい）</a:t>
                      </a:r>
                      <a:endParaRPr kumimoji="1" lang="en-US" altLang="ja-JP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01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E8BD81-B6A0-D11F-BE4C-6361EF0432EB}"/>
              </a:ext>
            </a:extLst>
          </p:cNvPr>
          <p:cNvSpPr txBox="1"/>
          <p:nvPr/>
        </p:nvSpPr>
        <p:spPr>
          <a:xfrm>
            <a:off x="443076" y="5558423"/>
            <a:ext cx="41772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資源参照サーバー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とは</a:t>
            </a:r>
            <a:endParaRPr kumimoji="1" lang="en-US" altLang="ja-JP" sz="10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（旧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AW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リホスト環境）の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のバックアップ</a:t>
            </a:r>
            <a:endParaRPr kumimoji="1" lang="en-US" altLang="ja-JP" sz="10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　毎日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で本番から取得。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ラグは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日。</a:t>
            </a:r>
            <a:endParaRPr kumimoji="1" lang="en-US" altLang="ja-JP" sz="10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まれに（年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回くらい）障害により更新されないことがある。</a:t>
            </a:r>
            <a:endParaRPr lang="ja-JP" altLang="ja-JP" sz="1000" dirty="0">
              <a:effectLst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6841902E-BAE9-B878-F4C5-DE0D78B44B66}"/>
              </a:ext>
            </a:extLst>
          </p:cNvPr>
          <p:cNvSpPr/>
          <p:nvPr/>
        </p:nvSpPr>
        <p:spPr>
          <a:xfrm>
            <a:off x="-1833439" y="3197269"/>
            <a:ext cx="2235501" cy="2529757"/>
          </a:xfrm>
          <a:prstGeom prst="wedgeRoundRectCallout">
            <a:avLst>
              <a:gd name="adj1" fmla="val 28947"/>
              <a:gd name="adj2" fmla="val 6776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ニーズの確認</a:t>
            </a:r>
            <a:endParaRPr kumimoji="1" lang="en-US" altLang="ja-JP" dirty="0"/>
          </a:p>
          <a:p>
            <a:pPr algn="ctr"/>
            <a:r>
              <a:rPr lang="ja-JP" altLang="en-US" dirty="0"/>
              <a:t>リアルタイム性がほんとうに必要か聞かれています。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➡</a:t>
            </a:r>
            <a:r>
              <a:rPr lang="en-US" altLang="ja-JP" dirty="0"/>
              <a:t>DX3</a:t>
            </a:r>
            <a:r>
              <a:rPr lang="ja-JP" altLang="en-US" dirty="0"/>
              <a:t>部の時間かかりそう</a:t>
            </a:r>
            <a:endParaRPr lang="en-US" altLang="ja-JP" dirty="0"/>
          </a:p>
          <a:p>
            <a:pPr algn="ctr"/>
            <a:r>
              <a:rPr kumimoji="1" lang="ja-JP" altLang="en-US" dirty="0"/>
              <a:t>➡再度整理</a:t>
            </a:r>
          </a:p>
        </p:txBody>
      </p:sp>
    </p:spTree>
    <p:extLst>
      <p:ext uri="{BB962C8B-B14F-4D97-AF65-F5344CB8AC3E}">
        <p14:creationId xmlns:p14="http://schemas.microsoft.com/office/powerpoint/2010/main" val="167004150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12403</TotalTime>
  <Words>3127</Words>
  <Application>Microsoft Office PowerPoint</Application>
  <PresentationFormat>ワイド画面</PresentationFormat>
  <Paragraphs>676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27</vt:i4>
      </vt:variant>
    </vt:vector>
  </HeadingPairs>
  <TitlesOfParts>
    <vt:vector size="39" baseType="lpstr">
      <vt:lpstr>Meiryo UI</vt:lpstr>
      <vt:lpstr>Noto Sans CJK JP</vt:lpstr>
      <vt:lpstr>YakuHanJPs</vt:lpstr>
      <vt:lpstr>メイリオ</vt:lpstr>
      <vt:lpstr>游ゴシック</vt:lpstr>
      <vt:lpstr>Arial</vt:lpstr>
      <vt:lpstr>Segoe UI</vt:lpstr>
      <vt:lpstr>Wingdings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‘23上期開発スコープ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163</cp:revision>
  <dcterms:created xsi:type="dcterms:W3CDTF">2022-01-19T01:36:44Z</dcterms:created>
  <dcterms:modified xsi:type="dcterms:W3CDTF">2024-07-23T10:17:26Z</dcterms:modified>
</cp:coreProperties>
</file>