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7"/>
  </p:notesMasterIdLst>
  <p:sldIdLst>
    <p:sldId id="256" r:id="rId5"/>
    <p:sldId id="287" r:id="rId6"/>
    <p:sldId id="282" r:id="rId7"/>
    <p:sldId id="283" r:id="rId8"/>
    <p:sldId id="286" r:id="rId9"/>
    <p:sldId id="285" r:id="rId10"/>
    <p:sldId id="267" r:id="rId11"/>
    <p:sldId id="284" r:id="rId12"/>
    <p:sldId id="269" r:id="rId13"/>
    <p:sldId id="270" r:id="rId14"/>
    <p:sldId id="271" r:id="rId15"/>
    <p:sldId id="28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:p15="http://schemas.microsoft.com/office/powerpoint/2012/main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96819"/>
            <a:ext cx="12200690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8098569" y="6681738"/>
            <a:ext cx="3242312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rPr sz="700"/>
              <a:t>/ © AISIN CORPORATION All Rights Reserved.</a:t>
            </a:r>
          </a:p>
        </p:txBody>
      </p:sp>
      <p:sp>
        <p:nvSpPr>
          <p:cNvPr id="10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869863" y="6607925"/>
            <a:ext cx="299846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582940" y="6554663"/>
            <a:ext cx="1801484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530626" y="6619687"/>
            <a:ext cx="72396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800"/>
              <a:t>TQM推進部</a:t>
            </a:r>
          </a:p>
        </p:txBody>
      </p:sp>
      <p:sp>
        <p:nvSpPr>
          <p:cNvPr id="104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443395" y="767395"/>
            <a:ext cx="11349640" cy="5637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本文 メイリオ21pt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43395" y="273604"/>
            <a:ext cx="11349640" cy="351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r>
              <a:t>ページ見出し メイリオ24pt</a:t>
            </a:r>
          </a:p>
        </p:txBody>
      </p:sp>
    </p:spTree>
    <p:extLst>
      <p:ext uri="{BB962C8B-B14F-4D97-AF65-F5344CB8AC3E}">
        <p14:creationId xmlns:p14="http://schemas.microsoft.com/office/powerpoint/2010/main" val="3483201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171285" y="620688"/>
            <a:ext cx="1190532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>
              <a:defRPr/>
            </a:pPr>
            <a:endParaRPr kumimoji="0" lang="ja-JP" altLang="en-US" sz="18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363307" y="116632"/>
            <a:ext cx="11713301" cy="432048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5321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笹岡</a:t>
            </a:r>
            <a:r>
              <a:rPr kumimoji="1" lang="en-US" altLang="ja-JP" dirty="0"/>
              <a:t>】</a:t>
            </a:r>
            <a:r>
              <a:rPr kumimoji="1" lang="ja-JP" altLang="en-US" dirty="0"/>
              <a:t>引継ぎ用資料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12</a:t>
            </a:r>
            <a:r>
              <a:rPr kumimoji="1" lang="ja-JP" altLang="en-US" dirty="0"/>
              <a:t>月</a:t>
            </a:r>
            <a:r>
              <a:rPr lang="en-US" altLang="ja-JP" dirty="0"/>
              <a:t>12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 </a:t>
            </a:r>
            <a:r>
              <a:rPr lang="en-US" altLang="ja-JP" dirty="0"/>
              <a:t> </a:t>
            </a:r>
            <a:r>
              <a:rPr lang="ja-JP" altLang="en-US" dirty="0"/>
              <a:t>笹岡優樹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5BD06B-5B60-4DA9-9C20-1FB10A8DA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E1056-6290-460A-BD5A-B6C57684C0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C773B2-1987-4C2A-9E1A-56218CE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43" y="1835865"/>
            <a:ext cx="6590872" cy="45691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C795316-1BAB-4477-9217-B02176F0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808" y="1835865"/>
            <a:ext cx="2219635" cy="17718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80C1B4-2249-4566-835E-7EB93356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1" y="11571"/>
            <a:ext cx="3846913" cy="173503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C45B42-9E46-4245-90B8-969D120F3348}"/>
              </a:ext>
            </a:extLst>
          </p:cNvPr>
          <p:cNvSpPr/>
          <p:nvPr/>
        </p:nvSpPr>
        <p:spPr>
          <a:xfrm>
            <a:off x="3182920" y="432454"/>
            <a:ext cx="49829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87AFE4-DA22-4CC2-8C5A-A2F25EAD5B9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32068" y="801784"/>
            <a:ext cx="747444" cy="10340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931B01-EAAF-4133-8F6D-91790D250D0C}"/>
              </a:ext>
            </a:extLst>
          </p:cNvPr>
          <p:cNvSpPr txBox="1"/>
          <p:nvPr/>
        </p:nvSpPr>
        <p:spPr>
          <a:xfrm>
            <a:off x="548947" y="2626896"/>
            <a:ext cx="18112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検収入庫</a:t>
            </a:r>
            <a:r>
              <a:rPr kumimoji="0" lang="en-US" altLang="ja-JP" sz="1400" dirty="0">
                <a:sym typeface="Segoe UI"/>
              </a:rPr>
              <a:t>LT</a:t>
            </a:r>
            <a:r>
              <a:rPr kumimoji="0" lang="ja-JP" altLang="en-US" sz="1400" dirty="0">
                <a:sym typeface="Segoe UI"/>
              </a:rPr>
              <a:t>を</a:t>
            </a:r>
            <a:endParaRPr kumimoji="0" lang="en-US" altLang="ja-JP" sz="1400" dirty="0">
              <a:sym typeface="Segoe UI"/>
            </a:endParaRPr>
          </a:p>
          <a:p>
            <a:pPr hangingPunct="0"/>
            <a:r>
              <a:rPr kumimoji="0" lang="ja-JP" altLang="en-US" sz="1400" dirty="0">
                <a:sym typeface="Segoe UI"/>
              </a:rPr>
              <a:t>設計値で割ったもの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A851F5-53B5-46C4-8448-80444227BB53}"/>
              </a:ext>
            </a:extLst>
          </p:cNvPr>
          <p:cNvSpPr txBox="1"/>
          <p:nvPr/>
        </p:nvSpPr>
        <p:spPr>
          <a:xfrm>
            <a:off x="527051" y="4680015"/>
            <a:ext cx="18112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検収入庫</a:t>
            </a:r>
            <a:r>
              <a:rPr kumimoji="0" lang="en-US" altLang="ja-JP" sz="1400" dirty="0">
                <a:sym typeface="Segoe UI"/>
              </a:rPr>
              <a:t>LT</a:t>
            </a:r>
            <a:r>
              <a:rPr kumimoji="0" lang="ja-JP" altLang="en-US" sz="1400" dirty="0">
                <a:sym typeface="Segoe UI"/>
              </a:rPr>
              <a:t>を</a:t>
            </a:r>
            <a:endParaRPr kumimoji="0" lang="en-US" altLang="ja-JP" sz="1400" dirty="0">
              <a:sym typeface="Segoe UI"/>
            </a:endParaRPr>
          </a:p>
          <a:p>
            <a:pPr hangingPunct="0"/>
            <a:r>
              <a:rPr kumimoji="0" lang="ja-JP" altLang="en-US" sz="1400" dirty="0">
                <a:sym typeface="Segoe UI"/>
              </a:rPr>
              <a:t>設計値で割ったもの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B23463-95D2-48D1-BDBE-E1B197E67F1F}"/>
              </a:ext>
            </a:extLst>
          </p:cNvPr>
          <p:cNvSpPr/>
          <p:nvPr/>
        </p:nvSpPr>
        <p:spPr>
          <a:xfrm>
            <a:off x="2664789" y="3954061"/>
            <a:ext cx="1052387" cy="36933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1" name="角丸四角形吹き出し 8">
            <a:extLst>
              <a:ext uri="{FF2B5EF4-FFF2-40B4-BE49-F238E27FC236}">
                <a16:creationId xmlns:a16="http://schemas.microsoft.com/office/drawing/2014/main" id="{11B2CD52-3DED-4D88-A2C2-9FB9AA2FD914}"/>
              </a:ext>
            </a:extLst>
          </p:cNvPr>
          <p:cNvSpPr/>
          <p:nvPr/>
        </p:nvSpPr>
        <p:spPr>
          <a:xfrm>
            <a:off x="-200059" y="1915651"/>
            <a:ext cx="2131232" cy="1191813"/>
          </a:xfrm>
          <a:prstGeom prst="wedgeRoundRectCallout">
            <a:avLst>
              <a:gd name="adj1" fmla="val 63517"/>
              <a:gd name="adj2" fmla="val 4122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収容数が小さく</a:t>
            </a:r>
            <a:endParaRPr lang="en-US" altLang="ja-JP" sz="1600" dirty="0"/>
          </a:p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日量数（箱）も小さい品番が設計値を超える度合が大きい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E7812B6-EB6A-4D63-A42D-A48D1C992C7C}"/>
              </a:ext>
            </a:extLst>
          </p:cNvPr>
          <p:cNvSpPr/>
          <p:nvPr/>
        </p:nvSpPr>
        <p:spPr>
          <a:xfrm>
            <a:off x="8103401" y="3954061"/>
            <a:ext cx="371427" cy="36933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3" name="角丸四角形吹き出し 8">
            <a:extLst>
              <a:ext uri="{FF2B5EF4-FFF2-40B4-BE49-F238E27FC236}">
                <a16:creationId xmlns:a16="http://schemas.microsoft.com/office/drawing/2014/main" id="{22D27471-2B07-45FC-8A73-5429B633B59D}"/>
              </a:ext>
            </a:extLst>
          </p:cNvPr>
          <p:cNvSpPr/>
          <p:nvPr/>
        </p:nvSpPr>
        <p:spPr>
          <a:xfrm>
            <a:off x="6347238" y="501615"/>
            <a:ext cx="2131232" cy="1191813"/>
          </a:xfrm>
          <a:prstGeom prst="wedgeRoundRectCallout">
            <a:avLst>
              <a:gd name="adj1" fmla="val 43752"/>
              <a:gd name="adj2" fmla="val 7096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収容数が小さく</a:t>
            </a:r>
            <a:endParaRPr lang="en-US" altLang="ja-JP" sz="1600" dirty="0"/>
          </a:p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日量数（箱）も小さい品番がこっちにも存在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C037C9C-A6B2-4DA8-B68B-CD6D6175CB32}"/>
              </a:ext>
            </a:extLst>
          </p:cNvPr>
          <p:cNvSpPr/>
          <p:nvPr/>
        </p:nvSpPr>
        <p:spPr>
          <a:xfrm>
            <a:off x="6177838" y="5940259"/>
            <a:ext cx="5148605" cy="1477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優先的に入庫すべきものから入庫できていない現象を表している？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収容数が多くて日量数が小さいもの（今必要でないもの）を後まわしにできていない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→仮置き場でモノが多いから</a:t>
            </a:r>
            <a:endParaRPr kumimoji="0" lang="ja-JP" altLang="en-US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C6BB1E8-3BCB-4006-AC87-723C25FA85A8}"/>
              </a:ext>
            </a:extLst>
          </p:cNvPr>
          <p:cNvSpPr/>
          <p:nvPr/>
        </p:nvSpPr>
        <p:spPr>
          <a:xfrm>
            <a:off x="-1170578" y="3955071"/>
            <a:ext cx="1967501" cy="286232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１対１対で対応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順立装置の在庫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おおもとのなにとむすびついたのか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どこまで掘り下げてて完了とするのかここがわかるといい</a:t>
            </a:r>
            <a:endParaRPr kumimoji="0" lang="ja-JP" altLang="en-US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2307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E64880-F2E7-48E4-AB69-FD4089933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111BB-9765-4594-967D-3B3FD55F61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51EE964-BA83-48F3-ABFA-65C76DFE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83" y="4460451"/>
            <a:ext cx="10401706" cy="1902417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5211117-8AB1-4D05-B1C9-F3B360A0CAE0}"/>
              </a:ext>
            </a:extLst>
          </p:cNvPr>
          <p:cNvSpPr/>
          <p:nvPr/>
        </p:nvSpPr>
        <p:spPr>
          <a:xfrm>
            <a:off x="3640890" y="3429001"/>
            <a:ext cx="4340061" cy="817243"/>
          </a:xfrm>
          <a:prstGeom prst="wedgeRoundRectCallout">
            <a:avLst>
              <a:gd name="adj1" fmla="val -38328"/>
              <a:gd name="adj2" fmla="val 90730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工場到着から実際に入庫するまで</a:t>
            </a:r>
            <a:r>
              <a:rPr kumimoji="0" lang="en-US" altLang="ja-JP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60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分程度かかるかもしれないですが、早着などを考慮して、工場到着日時＝入庫開始時間にしてます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354EF9A-FEBC-47EC-A131-259C2726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0" y="767397"/>
            <a:ext cx="5903274" cy="232071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F69F02-AD1D-4AE7-B565-D259D3118049}"/>
              </a:ext>
            </a:extLst>
          </p:cNvPr>
          <p:cNvSpPr/>
          <p:nvPr/>
        </p:nvSpPr>
        <p:spPr>
          <a:xfrm>
            <a:off x="3426548" y="4670525"/>
            <a:ext cx="722143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BE1883D2-FDE7-4FF9-B39D-6B702F630EF9}"/>
              </a:ext>
            </a:extLst>
          </p:cNvPr>
          <p:cNvSpPr/>
          <p:nvPr/>
        </p:nvSpPr>
        <p:spPr>
          <a:xfrm>
            <a:off x="665752" y="3520912"/>
            <a:ext cx="2912724" cy="578880"/>
          </a:xfrm>
          <a:prstGeom prst="wedgeRoundRectCallout">
            <a:avLst>
              <a:gd name="adj1" fmla="val 26469"/>
              <a:gd name="adj2" fmla="val 1022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荷下ろし</a:t>
            </a:r>
            <a:r>
              <a:rPr kumimoji="0" lang="en-US" altLang="ja-JP" sz="1400" dirty="0">
                <a:sym typeface="Segoe UI"/>
              </a:rPr>
              <a:t>60</a:t>
            </a:r>
            <a:r>
              <a:rPr kumimoji="0" lang="ja-JP" altLang="en-US" sz="1400" dirty="0">
                <a:sym typeface="Segoe UI"/>
              </a:rPr>
              <a:t>分＋トラック輸送</a:t>
            </a:r>
            <a:r>
              <a:rPr kumimoji="0" lang="en-US" altLang="ja-JP" sz="1400" dirty="0">
                <a:sym typeface="Segoe UI"/>
              </a:rPr>
              <a:t>30</a:t>
            </a:r>
            <a:r>
              <a:rPr kumimoji="0" lang="ja-JP" altLang="en-US" sz="1400" dirty="0">
                <a:sym typeface="Segoe UI"/>
              </a:rPr>
              <a:t>分</a:t>
            </a:r>
            <a:r>
              <a:rPr kumimoji="0" lang="en-US" altLang="ja-JP" sz="1400" dirty="0">
                <a:sym typeface="Segoe UI"/>
              </a:rPr>
              <a:t>=90</a:t>
            </a:r>
            <a:r>
              <a:rPr kumimoji="0" lang="ja-JP" altLang="en-US" sz="1400" dirty="0">
                <a:sym typeface="Segoe UI"/>
              </a:rPr>
              <a:t>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039280E-DB6F-48B3-8FCA-E7919AEA7B4A}"/>
              </a:ext>
            </a:extLst>
          </p:cNvPr>
          <p:cNvSpPr/>
          <p:nvPr/>
        </p:nvSpPr>
        <p:spPr>
          <a:xfrm>
            <a:off x="1554938" y="4670140"/>
            <a:ext cx="2203334" cy="369330"/>
          </a:xfrm>
          <a:prstGeom prst="rect">
            <a:avLst/>
          </a:prstGeom>
          <a:noFill/>
          <a:ln w="25400" cap="flat">
            <a:solidFill>
              <a:schemeClr val="accent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A80AE19-6F55-4283-81BE-150D3EBABAFD}"/>
              </a:ext>
            </a:extLst>
          </p:cNvPr>
          <p:cNvSpPr/>
          <p:nvPr/>
        </p:nvSpPr>
        <p:spPr>
          <a:xfrm>
            <a:off x="3805545" y="4656027"/>
            <a:ext cx="784935" cy="369330"/>
          </a:xfrm>
          <a:prstGeom prst="rect">
            <a:avLst/>
          </a:prstGeom>
          <a:noFill/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B9F20DDF-194D-4936-B7D1-AC53C579BE24}"/>
              </a:ext>
            </a:extLst>
          </p:cNvPr>
          <p:cNvSpPr/>
          <p:nvPr/>
        </p:nvSpPr>
        <p:spPr>
          <a:xfrm>
            <a:off x="4099923" y="5221909"/>
            <a:ext cx="2279230" cy="1055606"/>
          </a:xfrm>
          <a:prstGeom prst="wedgeRoundRectCallout">
            <a:avLst>
              <a:gd name="adj1" fmla="val -39252"/>
              <a:gd name="adj2" fmla="val -63902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ja-JP" altLang="en-US" sz="1400" dirty="0"/>
              <a:t>次の便で届く可能性も考慮して、終わりは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次の便の到着時間＋</a:t>
            </a:r>
            <a:r>
              <a:rPr kumimoji="0" lang="en-US" altLang="ja-JP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2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時間（決め打ち）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B449A6-C818-4038-9C72-45004F91C0AD}"/>
              </a:ext>
            </a:extLst>
          </p:cNvPr>
          <p:cNvSpPr/>
          <p:nvPr/>
        </p:nvSpPr>
        <p:spPr>
          <a:xfrm>
            <a:off x="6720804" y="5246054"/>
            <a:ext cx="1342340" cy="369330"/>
          </a:xfrm>
          <a:prstGeom prst="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9CEFD20-797A-463C-8206-16E0EB40B028}"/>
              </a:ext>
            </a:extLst>
          </p:cNvPr>
          <p:cNvSpPr/>
          <p:nvPr/>
        </p:nvSpPr>
        <p:spPr>
          <a:xfrm>
            <a:off x="8289866" y="3571989"/>
            <a:ext cx="2701697" cy="817243"/>
          </a:xfrm>
          <a:prstGeom prst="wedgeRoundRectCallout">
            <a:avLst>
              <a:gd name="adj1" fmla="val -58296"/>
              <a:gd name="adj2" fmla="val 43587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ここの割合が大きい＝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一度</a:t>
            </a:r>
            <a:r>
              <a:rPr lang="ja-JP" altLang="en-US" sz="1400" dirty="0"/>
              <a:t>仮置き場に置いてから入庫の割合が大きい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45B01B7-CD3D-40DE-8669-076DCC0C3744}"/>
              </a:ext>
            </a:extLst>
          </p:cNvPr>
          <p:cNvSpPr/>
          <p:nvPr/>
        </p:nvSpPr>
        <p:spPr>
          <a:xfrm>
            <a:off x="7157741" y="185644"/>
            <a:ext cx="4142738" cy="3139319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dirty="0"/>
              <a:t>■前提</a:t>
            </a:r>
            <a:endParaRPr lang="en-US" altLang="ja-JP" dirty="0"/>
          </a:p>
          <a:p>
            <a:pPr hangingPunct="0"/>
            <a:r>
              <a:rPr lang="ja-JP" altLang="en-US" dirty="0"/>
              <a:t>検収から一定の時間（</a:t>
            </a:r>
            <a:r>
              <a:rPr lang="en-US" altLang="ja-JP" dirty="0"/>
              <a:t>7</a:t>
            </a:r>
            <a:r>
              <a:rPr lang="ja-JP" altLang="en-US" dirty="0"/>
              <a:t>時間～）経てから入庫したものは、一度仮置き場におかれてから入庫したもの</a:t>
            </a:r>
            <a:endParaRPr lang="en-US" altLang="ja-JP" dirty="0"/>
          </a:p>
          <a:p>
            <a:pPr hangingPunct="0"/>
            <a:endParaRPr lang="en-US" altLang="ja-JP" dirty="0"/>
          </a:p>
          <a:p>
            <a:pPr hangingPunct="0"/>
            <a:r>
              <a:rPr lang="ja-JP" altLang="en-US" dirty="0"/>
              <a:t>■この結果から見えること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納入が多い時間帯に納入されたものは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仮置き場で滞留する割合が大きい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■提案？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納入の時間帯をずらす？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60CA7B4-E95E-4105-A073-A355DB999E4B}"/>
              </a:ext>
            </a:extLst>
          </p:cNvPr>
          <p:cNvSpPr/>
          <p:nvPr/>
        </p:nvSpPr>
        <p:spPr>
          <a:xfrm>
            <a:off x="6720804" y="5081106"/>
            <a:ext cx="4579675" cy="369330"/>
          </a:xfrm>
          <a:prstGeom prst="rect">
            <a:avLst/>
          </a:prstGeom>
          <a:noFill/>
          <a:ln w="76200" cap="flat">
            <a:solidFill>
              <a:srgbClr val="7030A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359110-7FA3-4FEE-B676-59430ADC1B7D}"/>
              </a:ext>
            </a:extLst>
          </p:cNvPr>
          <p:cNvSpPr txBox="1"/>
          <p:nvPr/>
        </p:nvSpPr>
        <p:spPr>
          <a:xfrm>
            <a:off x="6720803" y="5886512"/>
            <a:ext cx="4701990" cy="92332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7030A0"/>
                </a:solidFill>
                <a:sym typeface="Segoe UI"/>
              </a:rPr>
              <a:t>★かんばんが多いと、</a:t>
            </a:r>
            <a:r>
              <a:rPr kumimoji="0" lang="en-US" altLang="ja-JP" dirty="0">
                <a:solidFill>
                  <a:srgbClr val="7030A0"/>
                </a:solidFill>
                <a:sym typeface="Segoe UI"/>
              </a:rPr>
              <a:t>LT</a:t>
            </a:r>
            <a:r>
              <a:rPr kumimoji="0" lang="ja-JP" altLang="en-US" dirty="0">
                <a:solidFill>
                  <a:srgbClr val="7030A0"/>
                </a:solidFill>
                <a:sym typeface="Segoe UI"/>
              </a:rPr>
              <a:t>が長い</a:t>
            </a:r>
            <a:endParaRPr kumimoji="0" lang="en-US" altLang="ja-JP" dirty="0">
              <a:solidFill>
                <a:srgbClr val="7030A0"/>
              </a:solidFill>
              <a:sym typeface="Segoe UI"/>
            </a:endParaRPr>
          </a:p>
          <a:p>
            <a:pPr hangingPunct="0"/>
            <a:r>
              <a:rPr lang="ja-JP" altLang="en-US" dirty="0">
                <a:solidFill>
                  <a:srgbClr val="7030A0"/>
                </a:solidFill>
              </a:rPr>
              <a:t>→かんばんが多くて、</a:t>
            </a:r>
            <a:endParaRPr lang="en-US" altLang="ja-JP" dirty="0">
              <a:solidFill>
                <a:srgbClr val="7030A0"/>
              </a:solidFill>
            </a:endParaRPr>
          </a:p>
          <a:p>
            <a:pPr hangingPunct="0"/>
            <a:r>
              <a:rPr lang="ja-JP" altLang="en-US" dirty="0">
                <a:solidFill>
                  <a:srgbClr val="7030A0"/>
                </a:solidFill>
              </a:rPr>
              <a:t>　優先すべき品番から入庫できていない</a:t>
            </a:r>
            <a:endParaRPr kumimoji="0" lang="ja-JP" altLang="en-US" dirty="0">
              <a:solidFill>
                <a:srgbClr val="7030A0"/>
              </a:solidFill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605550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830CD0-1AB5-4311-B5BC-5A1F545504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A6433C-1044-49D3-9379-15429B1D1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データ活用部会</a:t>
            </a:r>
            <a:endParaRPr kumimoji="1" lang="en-US" altLang="ja-JP" dirty="0"/>
          </a:p>
          <a:p>
            <a:r>
              <a:rPr lang="en-US" altLang="ja-JP" dirty="0"/>
              <a:t>Weekly</a:t>
            </a:r>
          </a:p>
          <a:p>
            <a:r>
              <a:rPr lang="ja-JP" altLang="en-US" dirty="0"/>
              <a:t>部長報告</a:t>
            </a:r>
            <a:endParaRPr lang="en-US" altLang="ja-JP" dirty="0"/>
          </a:p>
          <a:p>
            <a:r>
              <a:rPr kumimoji="1" lang="ja-JP" altLang="en-US" dirty="0"/>
              <a:t>全体定例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9E187-4822-43E0-949B-EF9B2BAABA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8918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BFDB1B-4AF6-4036-A925-A0B8A712A6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3269F-ED69-4DE0-AF3D-EB9F9FF1C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9621A-4858-4FDB-9208-B80FF56FD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5065"/>
              </p:ext>
            </p:extLst>
          </p:nvPr>
        </p:nvGraphicFramePr>
        <p:xfrm>
          <a:off x="443076" y="767396"/>
          <a:ext cx="11341556" cy="56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:a16="http://schemas.microsoft.com/office/drawing/2014/main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3853364073"/>
                    </a:ext>
                  </a:extLst>
                </a:gridCol>
              </a:tblGrid>
              <a:tr h="14094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82742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検収～入庫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8108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入庫～出庫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6912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出庫～回収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4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98B26D-4E59-42A3-A757-3504491391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b="0" dirty="0"/>
          </a:p>
          <a:p>
            <a:pPr marL="457200" indent="-457200">
              <a:buAutoNum type="arabicPeriod"/>
            </a:pPr>
            <a:r>
              <a:rPr kumimoji="1" lang="ja-JP" altLang="en-US" b="0" dirty="0"/>
              <a:t>データ入手</a:t>
            </a:r>
            <a:endParaRPr kumimoji="1" lang="en-US" altLang="ja-JP" b="0" dirty="0"/>
          </a:p>
          <a:p>
            <a:pPr marL="457200" indent="-457200">
              <a:buAutoNum type="arabicPeriod"/>
            </a:pPr>
            <a:r>
              <a:rPr kumimoji="1" lang="ja-JP" altLang="en-US" b="0" dirty="0"/>
              <a:t>データ可視化、確認</a:t>
            </a:r>
            <a:endParaRPr kumimoji="1" lang="en-US" altLang="ja-JP" b="0" dirty="0"/>
          </a:p>
          <a:p>
            <a:pPr marL="457200" indent="-457200">
              <a:buAutoNum type="arabicPeriod"/>
            </a:pPr>
            <a:r>
              <a:rPr lang="ja-JP" altLang="en-US" b="0" dirty="0"/>
              <a:t>設計値</a:t>
            </a:r>
            <a:r>
              <a:rPr lang="en-US" altLang="ja-JP" b="0" dirty="0"/>
              <a:t>LT</a:t>
            </a:r>
            <a:r>
              <a:rPr lang="ja-JP" altLang="en-US" b="0" dirty="0"/>
              <a:t>を用いて、正常</a:t>
            </a:r>
            <a:r>
              <a:rPr lang="en-US" altLang="ja-JP" b="0" dirty="0"/>
              <a:t>/</a:t>
            </a:r>
            <a:r>
              <a:rPr lang="ja-JP" altLang="en-US" b="0" dirty="0"/>
              <a:t>異常を定義</a:t>
            </a:r>
            <a:endParaRPr lang="en-US" altLang="ja-JP" b="0" dirty="0"/>
          </a:p>
          <a:p>
            <a:pPr marL="457200" indent="-457200">
              <a:buAutoNum type="arabicPeriod"/>
            </a:pPr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A3B6B7-A3F3-49B3-8859-C25116CD69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要因解析のフロー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87001-292E-4080-BFB3-7F0B21CB0B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330A7-7E32-42D7-B7C0-72409D9E5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ECFAE-7717-46A1-9C7F-B687078B0F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7372D8-CFB5-49C5-900E-1D49A9BCCC1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550269-631D-45BE-A568-1CD0CC3E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274"/>
            <a:ext cx="12192000" cy="5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EB61B67-B8E7-40D4-8391-D25C185F7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①納入は朝昼に多い</a:t>
            </a:r>
            <a:endParaRPr kumimoji="1" lang="en-US" altLang="ja-JP" dirty="0"/>
          </a:p>
          <a:p>
            <a:r>
              <a:rPr lang="ja-JP" altLang="en-US" dirty="0"/>
              <a:t>➁朝昼に納入されたものは工場到着直後に入庫されていない</a:t>
            </a:r>
            <a:endParaRPr lang="en-US" altLang="ja-JP" dirty="0"/>
          </a:p>
          <a:p>
            <a:r>
              <a:rPr kumimoji="1" lang="ja-JP" altLang="en-US" dirty="0"/>
              <a:t>➂優先度が高いものから入庫されていない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0D7F6-AAFF-43EE-A993-0FFC1AB10B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データから分かったこと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D8F67-C51A-425D-AD57-43B1B71872F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年度内スケジュール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1921395" y="1621705"/>
          <a:ext cx="8148705" cy="220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24">
                  <a:extLst>
                    <a:ext uri="{9D8B030D-6E8A-4147-A177-3AD203B41FA5}">
                      <a16:colId xmlns:a16="http://schemas.microsoft.com/office/drawing/2014/main" val="13449713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81767373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097412760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val="2552946902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val="2954886776"/>
                    </a:ext>
                  </a:extLst>
                </a:gridCol>
                <a:gridCol w="646687">
                  <a:extLst>
                    <a:ext uri="{9D8B030D-6E8A-4147-A177-3AD203B41FA5}">
                      <a16:colId xmlns:a16="http://schemas.microsoft.com/office/drawing/2014/main" val="2407019558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val="3738044874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val="86332156"/>
                    </a:ext>
                  </a:extLst>
                </a:gridCol>
                <a:gridCol w="720565">
                  <a:extLst>
                    <a:ext uri="{9D8B030D-6E8A-4147-A177-3AD203B41FA5}">
                      <a16:colId xmlns:a16="http://schemas.microsoft.com/office/drawing/2014/main" val="1007288051"/>
                    </a:ext>
                  </a:extLst>
                </a:gridCol>
              </a:tblGrid>
              <a:tr h="3676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2513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3999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ユニット分け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92026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/>
                        <a:t>データ分析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08071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消費量予測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31155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r>
                        <a:rPr lang="ja-JP" altLang="en-US" dirty="0"/>
                        <a:t>課題確認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49777"/>
                  </a:ext>
                </a:extLst>
              </a:tr>
            </a:tbl>
          </a:graphicData>
        </a:graphic>
      </p:graphicFrame>
      <p:sp>
        <p:nvSpPr>
          <p:cNvPr id="16" name="下矢印 15"/>
          <p:cNvSpPr/>
          <p:nvPr/>
        </p:nvSpPr>
        <p:spPr>
          <a:xfrm rot="16200000">
            <a:off x="5026570" y="2156601"/>
            <a:ext cx="311960" cy="82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6200000">
            <a:off x="4615526" y="1366610"/>
            <a:ext cx="311960" cy="16441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下矢印 19"/>
          <p:cNvSpPr/>
          <p:nvPr/>
        </p:nvSpPr>
        <p:spPr>
          <a:xfrm rot="16200000">
            <a:off x="5803658" y="2563048"/>
            <a:ext cx="311960" cy="73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下矢印 20"/>
          <p:cNvSpPr/>
          <p:nvPr/>
        </p:nvSpPr>
        <p:spPr>
          <a:xfrm rot="16200000">
            <a:off x="7278441" y="2213377"/>
            <a:ext cx="311960" cy="216024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9169558" y="2944855"/>
            <a:ext cx="311960" cy="14401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25332" y="790709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年度内目標</a:t>
            </a:r>
            <a:endParaRPr lang="en-US" altLang="ja-JP" sz="2400" u="sng" dirty="0"/>
          </a:p>
          <a:p>
            <a:r>
              <a:rPr lang="ja-JP" altLang="en-US" sz="2400" dirty="0"/>
              <a:t>現状のデータで予測可能か検討し、課題を抽出する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1394" y="406757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来年度</a:t>
            </a:r>
            <a:endParaRPr lang="en-US" altLang="ja-JP" sz="2400" u="sng" dirty="0"/>
          </a:p>
          <a:p>
            <a:r>
              <a:rPr lang="ja-JP" altLang="en-US" sz="2400" dirty="0"/>
              <a:t>予測アルゴリズムを作成・実装する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1921394" y="4898570"/>
          <a:ext cx="4432906" cy="110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24">
                  <a:extLst>
                    <a:ext uri="{9D8B030D-6E8A-4147-A177-3AD203B41FA5}">
                      <a16:colId xmlns:a16="http://schemas.microsoft.com/office/drawing/2014/main" val="13449713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81767373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4097412760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val="2552946902"/>
                    </a:ext>
                  </a:extLst>
                </a:gridCol>
              </a:tblGrid>
              <a:tr h="3676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2513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システム検討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3999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92026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 rot="16200000">
            <a:off x="4159482" y="5091144"/>
            <a:ext cx="311960" cy="73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下矢印 13"/>
          <p:cNvSpPr/>
          <p:nvPr/>
        </p:nvSpPr>
        <p:spPr>
          <a:xfrm rot="16200000">
            <a:off x="5392614" y="5051539"/>
            <a:ext cx="311960" cy="155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80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6A5E49-3011-4E55-8536-53E185EF62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E30FD-669F-4CE0-B759-E018F15221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D940E-A828-4B8B-BB38-A878BB4575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20, 2023</a:t>
            </a:fld>
            <a:endParaRPr 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0000000-0008-0000-0700-00001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9746" r="40648"/>
          <a:stretch/>
        </p:blipFill>
        <p:spPr>
          <a:xfrm rot="16200000">
            <a:off x="-1038649" y="1130891"/>
            <a:ext cx="6444032" cy="43667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79E5705-3CD6-4A69-A3DA-685526A1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68" y="4247147"/>
            <a:ext cx="6436802" cy="11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E408F3-DF34-4450-8A1D-B364D843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A015B0-B7DE-47A8-B7CE-54F6A19D86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検収入庫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の分析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BB1083-00E4-4876-8B56-C5AF4D16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4" y="2723650"/>
            <a:ext cx="8071121" cy="3640240"/>
          </a:xfrm>
          <a:prstGeom prst="rect">
            <a:avLst/>
          </a:prstGeom>
        </p:spPr>
      </p:pic>
      <p:sp>
        <p:nvSpPr>
          <p:cNvPr id="6" name="角丸四角形吹き出し 8">
            <a:extLst>
              <a:ext uri="{FF2B5EF4-FFF2-40B4-BE49-F238E27FC236}">
                <a16:creationId xmlns:a16="http://schemas.microsoft.com/office/drawing/2014/main" id="{235ADA28-0AD7-4E22-A71B-1F8D374939DF}"/>
              </a:ext>
            </a:extLst>
          </p:cNvPr>
          <p:cNvSpPr/>
          <p:nvPr/>
        </p:nvSpPr>
        <p:spPr>
          <a:xfrm>
            <a:off x="1336204" y="1844190"/>
            <a:ext cx="2131232" cy="646983"/>
          </a:xfrm>
          <a:prstGeom prst="wedgeRoundRectCallout">
            <a:avLst>
              <a:gd name="adj1" fmla="val -15544"/>
              <a:gd name="adj2" fmla="val 10130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パターン①は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1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便に間に合う時間帯</a:t>
            </a:r>
          </a:p>
        </p:txBody>
      </p:sp>
      <p:sp>
        <p:nvSpPr>
          <p:cNvPr id="7" name="角丸四角形吹き出し 8">
            <a:extLst>
              <a:ext uri="{FF2B5EF4-FFF2-40B4-BE49-F238E27FC236}">
                <a16:creationId xmlns:a16="http://schemas.microsoft.com/office/drawing/2014/main" id="{DAA92043-CDBC-41B5-91A5-3D8342908CCF}"/>
              </a:ext>
            </a:extLst>
          </p:cNvPr>
          <p:cNvSpPr/>
          <p:nvPr/>
        </p:nvSpPr>
        <p:spPr>
          <a:xfrm>
            <a:off x="3705845" y="1832338"/>
            <a:ext cx="2131232" cy="646983"/>
          </a:xfrm>
          <a:prstGeom prst="wedgeRoundRectCallout">
            <a:avLst>
              <a:gd name="adj1" fmla="val -17472"/>
              <a:gd name="adj2" fmla="val 71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入庫が</a:t>
            </a:r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1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便～</a:t>
            </a:r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2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便の後まで時間帯に入るか</a:t>
            </a:r>
          </a:p>
        </p:txBody>
      </p:sp>
      <p:sp>
        <p:nvSpPr>
          <p:cNvPr id="10" name="角丸四角形吹き出し 8">
            <a:extLst>
              <a:ext uri="{FF2B5EF4-FFF2-40B4-BE49-F238E27FC236}">
                <a16:creationId xmlns:a16="http://schemas.microsoft.com/office/drawing/2014/main" id="{98B8C2C4-5D49-444E-B5AC-C53226D8AF49}"/>
              </a:ext>
            </a:extLst>
          </p:cNvPr>
          <p:cNvSpPr/>
          <p:nvPr/>
        </p:nvSpPr>
        <p:spPr>
          <a:xfrm>
            <a:off x="3572425" y="449282"/>
            <a:ext cx="2790489" cy="1191813"/>
          </a:xfrm>
          <a:prstGeom prst="wedgeRoundRectCallout">
            <a:avLst>
              <a:gd name="adj1" fmla="val -19641"/>
              <a:gd name="adj2" fmla="val 69674"/>
              <a:gd name="adj3" fmla="val 16667"/>
            </a:avLst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次の便で届く可能性はあるが、次の次の便で届く可能性は薄い。その場合、仮置き場にある（田中さん）</a:t>
            </a:r>
            <a:endParaRPr kumimoji="0" lang="ja-JP" altLang="en-US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C5A679-3E5D-47DA-943D-597846830D13}"/>
              </a:ext>
            </a:extLst>
          </p:cNvPr>
          <p:cNvSpPr/>
          <p:nvPr/>
        </p:nvSpPr>
        <p:spPr>
          <a:xfrm>
            <a:off x="4652777" y="3790477"/>
            <a:ext cx="288644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3" name="角丸四角形吹き出し 8">
            <a:extLst>
              <a:ext uri="{FF2B5EF4-FFF2-40B4-BE49-F238E27FC236}">
                <a16:creationId xmlns:a16="http://schemas.microsoft.com/office/drawing/2014/main" id="{AC75C218-E5B2-49BB-BFE3-698266F6E461}"/>
              </a:ext>
            </a:extLst>
          </p:cNvPr>
          <p:cNvSpPr/>
          <p:nvPr/>
        </p:nvSpPr>
        <p:spPr>
          <a:xfrm>
            <a:off x="9313594" y="3055744"/>
            <a:ext cx="2131232" cy="919398"/>
          </a:xfrm>
          <a:prstGeom prst="wedgeRoundRectCallout">
            <a:avLst>
              <a:gd name="adj1" fmla="val -104246"/>
              <a:gd name="adj2" fmla="val 4043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納入が集中してかんばん数が多い時間帯と一致</a:t>
            </a:r>
          </a:p>
        </p:txBody>
      </p:sp>
      <p:sp>
        <p:nvSpPr>
          <p:cNvPr id="17" name="角丸四角形吹き出し 8">
            <a:extLst>
              <a:ext uri="{FF2B5EF4-FFF2-40B4-BE49-F238E27FC236}">
                <a16:creationId xmlns:a16="http://schemas.microsoft.com/office/drawing/2014/main" id="{67DE676F-C1BD-42ED-9909-A278B552C3FC}"/>
              </a:ext>
            </a:extLst>
          </p:cNvPr>
          <p:cNvSpPr/>
          <p:nvPr/>
        </p:nvSpPr>
        <p:spPr>
          <a:xfrm>
            <a:off x="6075486" y="1816772"/>
            <a:ext cx="2393488" cy="646983"/>
          </a:xfrm>
          <a:prstGeom prst="wedgeRoundRectCallout">
            <a:avLst>
              <a:gd name="adj1" fmla="val -17472"/>
              <a:gd name="adj2" fmla="val 71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仮置き場に置かれてから後で入庫する割合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A2A385B-DD01-4F5A-8D29-523EDE022FDF}"/>
              </a:ext>
            </a:extLst>
          </p:cNvPr>
          <p:cNvSpPr/>
          <p:nvPr/>
        </p:nvSpPr>
        <p:spPr>
          <a:xfrm>
            <a:off x="-2185692" y="800298"/>
            <a:ext cx="2088087" cy="2308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西尾東出発時刻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要望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条件の時間見直す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報告時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条件を簡潔に説明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すると、次の話が</a:t>
            </a:r>
          </a:p>
        </p:txBody>
      </p:sp>
    </p:spTree>
    <p:extLst>
      <p:ext uri="{BB962C8B-B14F-4D97-AF65-F5344CB8AC3E}">
        <p14:creationId xmlns:p14="http://schemas.microsoft.com/office/powerpoint/2010/main" val="591596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537</Words>
  <Application>Microsoft Office PowerPoint</Application>
  <PresentationFormat>ワイド画面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Meiryo UI</vt:lpstr>
      <vt:lpstr>メイリオ</vt:lpstr>
      <vt:lpstr>游ゴシック</vt:lpstr>
      <vt:lpstr>Arial</vt:lpstr>
      <vt:lpstr>Calibri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175</cp:revision>
  <dcterms:created xsi:type="dcterms:W3CDTF">2022-01-19T01:36:44Z</dcterms:created>
  <dcterms:modified xsi:type="dcterms:W3CDTF">2023-10-20T09:09:17Z</dcterms:modified>
</cp:coreProperties>
</file>