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 id="2147483676" r:id="rId2"/>
    <p:sldMasterId id="2147483656" r:id="rId3"/>
  </p:sldMasterIdLst>
  <p:notesMasterIdLst>
    <p:notesMasterId r:id="rId17"/>
  </p:notesMasterIdLst>
  <p:handoutMasterIdLst>
    <p:handoutMasterId r:id="rId18"/>
  </p:handoutMasterIdLst>
  <p:sldIdLst>
    <p:sldId id="261" r:id="rId4"/>
    <p:sldId id="279" r:id="rId5"/>
    <p:sldId id="290" r:id="rId6"/>
    <p:sldId id="291" r:id="rId7"/>
    <p:sldId id="301" r:id="rId8"/>
    <p:sldId id="293" r:id="rId9"/>
    <p:sldId id="300" r:id="rId10"/>
    <p:sldId id="295" r:id="rId11"/>
    <p:sldId id="296" r:id="rId12"/>
    <p:sldId id="278" r:id="rId13"/>
    <p:sldId id="299" r:id="rId14"/>
    <p:sldId id="287" r:id="rId15"/>
    <p:sldId id="288" r:id="rId16"/>
  </p:sldIdLst>
  <p:sldSz cx="11145838"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51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CC"/>
    <a:srgbClr val="000000"/>
    <a:srgbClr val="4BC3FF"/>
    <a:srgbClr val="4BBCFF"/>
    <a:srgbClr val="333333"/>
    <a:srgbClr val="E5E8F1"/>
    <a:srgbClr val="BFC6DC"/>
    <a:srgbClr val="808CB8"/>
    <a:srgbClr val="4053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728"/>
  </p:normalViewPr>
  <p:slideViewPr>
    <p:cSldViewPr>
      <p:cViewPr varScale="1">
        <p:scale>
          <a:sx n="105" d="100"/>
          <a:sy n="105" d="100"/>
        </p:scale>
        <p:origin x="76" y="700"/>
      </p:cViewPr>
      <p:guideLst>
        <p:guide orient="horz" pos="2160"/>
        <p:guide pos="3511"/>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25" d="100"/>
          <a:sy n="125" d="100"/>
        </p:scale>
        <p:origin x="493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メイリオ" panose="020B0604030504040204" pitchFamily="50" charset="-128"/>
              <a:ea typeface="メイリオ"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95FEE8-A59A-43D7-AD22-CA838E080EBC}" type="datetimeFigureOut">
              <a:rPr kumimoji="1" lang="ja-JP" altLang="en-US" smtClean="0">
                <a:latin typeface="メイリオ" panose="020B0604030504040204" pitchFamily="50" charset="-128"/>
                <a:ea typeface="メイリオ" panose="020B0604030504040204" pitchFamily="50" charset="-128"/>
              </a:rPr>
              <a:t>2023/10/5</a:t>
            </a:fld>
            <a:endParaRPr kumimoji="1" lang="ja-JP" altLang="en-US" dirty="0">
              <a:latin typeface="メイリオ" panose="020B0604030504040204" pitchFamily="50" charset="-128"/>
              <a:ea typeface="メイリオ"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5F499D-3C9A-4FEB-B561-C6C9483166F8}" type="slidenum">
              <a:rPr kumimoji="1" lang="ja-JP" altLang="en-US" smtClean="0">
                <a:latin typeface="メイリオ" panose="020B0604030504040204" pitchFamily="50" charset="-128"/>
                <a:ea typeface="メイリオ" panose="020B0604030504040204" pitchFamily="50" charset="-128"/>
              </a:rPr>
              <a:t>‹#›</a:t>
            </a:fld>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34600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メイリオ"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メイリオ" panose="020B0604030504040204" pitchFamily="50" charset="-128"/>
              </a:defRPr>
            </a:lvl1pPr>
          </a:lstStyle>
          <a:p>
            <a:fld id="{B40D00C4-2B60-4753-A5D4-F9C05F8D07A0}" type="datetimeFigureOut">
              <a:rPr lang="ja-JP" altLang="en-US" smtClean="0"/>
              <a:pPr/>
              <a:t>2023/10/5</a:t>
            </a:fld>
            <a:endParaRPr lang="ja-JP" altLang="en-US" dirty="0"/>
          </a:p>
        </p:txBody>
      </p:sp>
      <p:sp>
        <p:nvSpPr>
          <p:cNvPr id="4" name="スライド イメージ プレースホルダー 3"/>
          <p:cNvSpPr>
            <a:spLocks noGrp="1" noRot="1" noChangeAspect="1"/>
          </p:cNvSpPr>
          <p:nvPr>
            <p:ph type="sldImg" idx="2"/>
          </p:nvPr>
        </p:nvSpPr>
        <p:spPr>
          <a:xfrm>
            <a:off x="642938" y="685800"/>
            <a:ext cx="5572125"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メイリオ"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メイリオ" panose="020B0604030504040204" pitchFamily="50" charset="-128"/>
              </a:defRPr>
            </a:lvl1pPr>
          </a:lstStyle>
          <a:p>
            <a:fld id="{CACE4465-3CD4-47BF-AF5D-253C146ADB43}" type="slidenum">
              <a:rPr lang="ja-JP" altLang="en-US" smtClean="0"/>
              <a:pPr/>
              <a:t>‹#›</a:t>
            </a:fld>
            <a:endParaRPr lang="ja-JP" altLang="en-US" dirty="0"/>
          </a:p>
        </p:txBody>
      </p:sp>
    </p:spTree>
    <p:extLst>
      <p:ext uri="{BB962C8B-B14F-4D97-AF65-F5344CB8AC3E}">
        <p14:creationId xmlns:p14="http://schemas.microsoft.com/office/powerpoint/2010/main" val="9012039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12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12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12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12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分析と対策２ヶ月</a:t>
            </a:r>
            <a:endParaRPr kumimoji="1" lang="en-US" altLang="ja-JP" dirty="0"/>
          </a:p>
          <a:p>
            <a:r>
              <a:rPr kumimoji="1" lang="ja-JP" altLang="en-US" dirty="0"/>
              <a:t>異常３種類</a:t>
            </a:r>
            <a:endParaRPr kumimoji="1" lang="en-US" altLang="ja-JP" dirty="0"/>
          </a:p>
          <a:p>
            <a:r>
              <a:rPr kumimoji="1" lang="ja-JP" altLang="en-US" dirty="0"/>
              <a:t>半年かかる</a:t>
            </a:r>
          </a:p>
        </p:txBody>
      </p:sp>
      <p:sp>
        <p:nvSpPr>
          <p:cNvPr id="4" name="スライド番号プレースホルダー 3"/>
          <p:cNvSpPr>
            <a:spLocks noGrp="1"/>
          </p:cNvSpPr>
          <p:nvPr>
            <p:ph type="sldNum" sz="quarter" idx="5"/>
          </p:nvPr>
        </p:nvSpPr>
        <p:spPr/>
        <p:txBody>
          <a:bodyPr/>
          <a:lstStyle/>
          <a:p>
            <a:fld id="{CACE4465-3CD4-47BF-AF5D-253C146ADB43}" type="slidenum">
              <a:rPr lang="ja-JP" altLang="en-US" smtClean="0"/>
              <a:pPr/>
              <a:t>3</a:t>
            </a:fld>
            <a:endParaRPr lang="ja-JP" altLang="en-US" dirty="0"/>
          </a:p>
        </p:txBody>
      </p:sp>
    </p:spTree>
    <p:extLst>
      <p:ext uri="{BB962C8B-B14F-4D97-AF65-F5344CB8AC3E}">
        <p14:creationId xmlns:p14="http://schemas.microsoft.com/office/powerpoint/2010/main" val="403390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dirty="0"/>
              <a:t>ここまで、実施中です。</a:t>
            </a:r>
            <a:endParaRPr lang="en-US" altLang="ja-JP" dirty="0"/>
          </a:p>
          <a:p>
            <a:pPr algn="l"/>
            <a:r>
              <a:rPr kumimoji="1" lang="ja-JP" altLang="en-US" dirty="0"/>
              <a:t>今できていることを書いてもいい？</a:t>
            </a:r>
            <a:endParaRPr kumimoji="1" lang="en-US" altLang="ja-JP" dirty="0"/>
          </a:p>
          <a:p>
            <a:pPr algn="l"/>
            <a:r>
              <a:rPr lang="ja-JP" altLang="en-US" dirty="0"/>
              <a:t>現状把握の途中のため未記入</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CACE4465-3CD4-47BF-AF5D-253C146ADB43}" type="slidenum">
              <a:rPr lang="ja-JP" altLang="en-US" smtClean="0"/>
              <a:pPr/>
              <a:t>9</a:t>
            </a:fld>
            <a:endParaRPr lang="ja-JP" altLang="en-US" dirty="0"/>
          </a:p>
        </p:txBody>
      </p:sp>
    </p:spTree>
    <p:extLst>
      <p:ext uri="{BB962C8B-B14F-4D97-AF65-F5344CB8AC3E}">
        <p14:creationId xmlns:p14="http://schemas.microsoft.com/office/powerpoint/2010/main" val="2588387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ACE4465-3CD4-47BF-AF5D-253C146ADB43}" type="slidenum">
              <a:rPr lang="ja-JP" altLang="en-US" smtClean="0"/>
              <a:pPr/>
              <a:t>12</a:t>
            </a:fld>
            <a:endParaRPr lang="ja-JP" altLang="en-US" dirty="0"/>
          </a:p>
        </p:txBody>
      </p:sp>
    </p:spTree>
    <p:extLst>
      <p:ext uri="{BB962C8B-B14F-4D97-AF65-F5344CB8AC3E}">
        <p14:creationId xmlns:p14="http://schemas.microsoft.com/office/powerpoint/2010/main" val="2700405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493664"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29"/>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27D50BCE-6DE1-4743-BB9F-81008E693167}" type="datetime4">
              <a:rPr lang="en-US" altLang="ja-JP" smtClean="0"/>
              <a:pPr/>
              <a:t>October 5, 2023</a:t>
            </a:fld>
            <a:endParaRPr lang="en-US" dirty="0"/>
          </a:p>
        </p:txBody>
      </p:sp>
    </p:spTree>
    <p:extLst>
      <p:ext uri="{BB962C8B-B14F-4D97-AF65-F5344CB8AC3E}">
        <p14:creationId xmlns:p14="http://schemas.microsoft.com/office/powerpoint/2010/main" val="864352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7590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表紙［関係者外秘］">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93710" y="0"/>
            <a:ext cx="9052128" cy="6858000"/>
          </a:xfrm>
          <a:prstGeom prst="rect">
            <a:avLst/>
          </a:prstGeom>
        </p:spPr>
      </p:pic>
      <p:sp>
        <p:nvSpPr>
          <p:cNvPr id="13" name="テキスト プレースホルダー 2"/>
          <p:cNvSpPr>
            <a:spLocks noGrp="1"/>
          </p:cNvSpPr>
          <p:nvPr>
            <p:ph type="body" sz="quarter" idx="18" hasCustomPrompt="1"/>
          </p:nvPr>
        </p:nvSpPr>
        <p:spPr>
          <a:xfrm>
            <a:off x="493664"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29"/>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27D50BCE-6DE1-4743-BB9F-81008E693167}" type="datetime4">
              <a:rPr lang="en-US" altLang="ja-JP" smtClean="0"/>
              <a:pPr/>
              <a:t>October 5, 2023</a:t>
            </a:fld>
            <a:endParaRPr lang="en-US" dirty="0"/>
          </a:p>
        </p:txBody>
      </p:sp>
      <p:sp>
        <p:nvSpPr>
          <p:cNvPr id="7" name="テキスト ボックス 6"/>
          <p:cNvSpPr txBox="1"/>
          <p:nvPr userDrawn="1"/>
        </p:nvSpPr>
        <p:spPr>
          <a:xfrm>
            <a:off x="10145712" y="510580"/>
            <a:ext cx="752813" cy="215444"/>
          </a:xfrm>
          <a:prstGeom prst="rect">
            <a:avLst/>
          </a:prstGeom>
          <a:noFill/>
        </p:spPr>
        <p:txBody>
          <a:bodyPr wrap="square" rtlCol="0">
            <a:spAutoFit/>
          </a:bodyPr>
          <a:lstStyle/>
          <a:p>
            <a:pPr algn="ctr"/>
            <a:r>
              <a:rPr kumimoji="1" lang="en-US" altLang="ja-JP" sz="800" b="1" dirty="0">
                <a:solidFill>
                  <a:srgbClr val="D21E23"/>
                </a:solidFill>
                <a:latin typeface="Meiryo UI" panose="020B0604030504040204" pitchFamily="50" charset="-128"/>
                <a:ea typeface="Meiryo UI" panose="020B0604030504040204" pitchFamily="50" charset="-128"/>
              </a:rPr>
              <a:t>TQM</a:t>
            </a:r>
            <a:r>
              <a:rPr kumimoji="1" lang="ja-JP" altLang="en-US" sz="800" b="1" dirty="0">
                <a:solidFill>
                  <a:srgbClr val="D21E23"/>
                </a:solidFill>
                <a:latin typeface="Meiryo UI" panose="020B0604030504040204" pitchFamily="50" charset="-128"/>
                <a:ea typeface="Meiryo UI" panose="020B0604030504040204" pitchFamily="50" charset="-128"/>
              </a:rPr>
              <a:t>推進部</a:t>
            </a:r>
          </a:p>
        </p:txBody>
      </p:sp>
    </p:spTree>
    <p:extLst>
      <p:ext uri="{BB962C8B-B14F-4D97-AF65-F5344CB8AC3E}">
        <p14:creationId xmlns:p14="http://schemas.microsoft.com/office/powerpoint/2010/main" val="718137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表紙［秘］">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9359" y="0"/>
            <a:ext cx="8356480" cy="6858000"/>
          </a:xfrm>
          <a:prstGeom prst="rect">
            <a:avLst/>
          </a:prstGeom>
        </p:spPr>
      </p:pic>
      <p:sp>
        <p:nvSpPr>
          <p:cNvPr id="13" name="テキスト プレースホルダー 2"/>
          <p:cNvSpPr>
            <a:spLocks noGrp="1"/>
          </p:cNvSpPr>
          <p:nvPr>
            <p:ph type="body" sz="quarter" idx="18" hasCustomPrompt="1"/>
          </p:nvPr>
        </p:nvSpPr>
        <p:spPr>
          <a:xfrm>
            <a:off x="493664"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29"/>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userDrawn="1"/>
        </p:nvSpPr>
        <p:spPr>
          <a:xfrm>
            <a:off x="10167546" y="581236"/>
            <a:ext cx="760808" cy="190821"/>
          </a:xfrm>
          <a:prstGeom prst="rect">
            <a:avLst/>
          </a:prstGeom>
          <a:noFill/>
        </p:spPr>
        <p:txBody>
          <a:bodyPr wrap="square" rtlCol="0">
            <a:spAutoFit/>
          </a:bodyPr>
          <a:lstStyle/>
          <a:p>
            <a:pPr algn="r"/>
            <a:r>
              <a:rPr kumimoji="1" lang="ja-JP" altLang="en-US" sz="640" b="1" dirty="0">
                <a:solidFill>
                  <a:srgbClr val="D21E23"/>
                </a:solidFill>
              </a:rPr>
              <a:t>部</a:t>
            </a:r>
          </a:p>
        </p:txBody>
      </p:sp>
      <p:sp>
        <p:nvSpPr>
          <p:cNvPr id="3" name="日付プレースホルダー 2"/>
          <p:cNvSpPr>
            <a:spLocks noGrp="1"/>
          </p:cNvSpPr>
          <p:nvPr>
            <p:ph type="dt" sz="half" idx="20"/>
          </p:nvPr>
        </p:nvSpPr>
        <p:spPr/>
        <p:txBody>
          <a:bodyPr/>
          <a:lstStyle/>
          <a:p>
            <a:fld id="{27D50BCE-6DE1-4743-BB9F-81008E693167}" type="datetime4">
              <a:rPr lang="en-US" altLang="ja-JP" smtClean="0"/>
              <a:pPr/>
              <a:t>October 5, 2023</a:t>
            </a:fld>
            <a:endParaRPr lang="en-US" dirty="0"/>
          </a:p>
        </p:txBody>
      </p:sp>
    </p:spTree>
    <p:extLst>
      <p:ext uri="{BB962C8B-B14F-4D97-AF65-F5344CB8AC3E}">
        <p14:creationId xmlns:p14="http://schemas.microsoft.com/office/powerpoint/2010/main" val="344390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表紙［極秘］">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93710" y="0"/>
            <a:ext cx="9052128" cy="6858000"/>
          </a:xfrm>
          <a:prstGeom prst="rect">
            <a:avLst/>
          </a:prstGeom>
        </p:spPr>
      </p:pic>
      <p:sp>
        <p:nvSpPr>
          <p:cNvPr id="13" name="テキスト プレースホルダー 2"/>
          <p:cNvSpPr>
            <a:spLocks noGrp="1"/>
          </p:cNvSpPr>
          <p:nvPr>
            <p:ph type="body" sz="quarter" idx="18" hasCustomPrompt="1"/>
          </p:nvPr>
        </p:nvSpPr>
        <p:spPr>
          <a:xfrm>
            <a:off x="493664"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29"/>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27D50BCE-6DE1-4743-BB9F-81008E693167}" type="datetime4">
              <a:rPr lang="en-US" altLang="ja-JP" smtClean="0"/>
              <a:pPr/>
              <a:t>October 5, 2023</a:t>
            </a:fld>
            <a:endParaRPr lang="en-US" dirty="0"/>
          </a:p>
        </p:txBody>
      </p:sp>
      <p:sp>
        <p:nvSpPr>
          <p:cNvPr id="8" name="テキスト ボックス 7"/>
          <p:cNvSpPr txBox="1"/>
          <p:nvPr userDrawn="1"/>
        </p:nvSpPr>
        <p:spPr>
          <a:xfrm>
            <a:off x="9742497" y="730661"/>
            <a:ext cx="1194516" cy="190821"/>
          </a:xfrm>
          <a:prstGeom prst="rect">
            <a:avLst/>
          </a:prstGeom>
          <a:noFill/>
        </p:spPr>
        <p:txBody>
          <a:bodyPr wrap="square" rtlCol="0">
            <a:spAutoFit/>
          </a:bodyPr>
          <a:lstStyle/>
          <a:p>
            <a:pPr algn="r"/>
            <a:r>
              <a:rPr kumimoji="1" lang="ja-JP" altLang="en-US" sz="640" b="1" dirty="0">
                <a:solidFill>
                  <a:srgbClr val="D21E23"/>
                </a:solidFill>
              </a:rPr>
              <a:t>年　　月　　日まで</a:t>
            </a:r>
          </a:p>
        </p:txBody>
      </p:sp>
      <p:sp>
        <p:nvSpPr>
          <p:cNvPr id="9" name="テキスト ボックス 8"/>
          <p:cNvSpPr txBox="1"/>
          <p:nvPr userDrawn="1"/>
        </p:nvSpPr>
        <p:spPr>
          <a:xfrm>
            <a:off x="10167546" y="581236"/>
            <a:ext cx="760808" cy="190821"/>
          </a:xfrm>
          <a:prstGeom prst="rect">
            <a:avLst/>
          </a:prstGeom>
          <a:noFill/>
        </p:spPr>
        <p:txBody>
          <a:bodyPr wrap="square" rtlCol="0">
            <a:spAutoFit/>
          </a:bodyPr>
          <a:lstStyle/>
          <a:p>
            <a:pPr algn="r"/>
            <a:r>
              <a:rPr kumimoji="1" lang="ja-JP" altLang="en-US" sz="640" b="1" dirty="0">
                <a:solidFill>
                  <a:srgbClr val="D21E23"/>
                </a:solidFill>
              </a:rPr>
              <a:t>部</a:t>
            </a:r>
          </a:p>
        </p:txBody>
      </p:sp>
    </p:spTree>
    <p:extLst>
      <p:ext uri="{BB962C8B-B14F-4D97-AF65-F5344CB8AC3E}">
        <p14:creationId xmlns:p14="http://schemas.microsoft.com/office/powerpoint/2010/main" val="2222573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1272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テキスト ボックス 1"/>
          <p:cNvSpPr txBox="1"/>
          <p:nvPr userDrawn="1"/>
        </p:nvSpPr>
        <p:spPr>
          <a:xfrm>
            <a:off x="405058" y="306000"/>
            <a:ext cx="10333022" cy="337657"/>
          </a:xfrm>
          <a:prstGeom prst="rect">
            <a:avLst/>
          </a:prstGeom>
          <a:noFill/>
        </p:spPr>
        <p:txBody>
          <a:bodyPr wrap="square" lIns="0" tIns="0" rIns="0" bIns="0" rtlCol="0">
            <a:spAutoFit/>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en-US" altLang="ja-JP" sz="2194" b="1" dirty="0">
                <a:solidFill>
                  <a:srgbClr val="000000"/>
                </a:solidFill>
                <a:latin typeface="メイリオ" panose="020B0604030504040204" pitchFamily="50" charset="-128"/>
                <a:ea typeface="メイリオ" panose="020B0604030504040204" pitchFamily="50" charset="-128"/>
              </a:rPr>
              <a:t>CONTENTS</a:t>
            </a:r>
            <a:endParaRPr kumimoji="1" lang="ja-JP" altLang="en-US" sz="2194"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11306" y="1080000"/>
            <a:ext cx="9323227" cy="5004000"/>
          </a:xfrm>
          <a:prstGeom prst="rect">
            <a:avLst/>
          </a:prstGeom>
        </p:spPr>
        <p:txBody>
          <a:bodyPr>
            <a:normAutofit/>
          </a:bodyPr>
          <a:lstStyle>
            <a:lvl1pPr marL="0" indent="0">
              <a:lnSpc>
                <a:spcPct val="100000"/>
              </a:lnSpc>
              <a:spcBef>
                <a:spcPts val="0"/>
              </a:spcBef>
              <a:buNone/>
              <a:defRPr sz="256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October 5, 2023</a:t>
            </a:fld>
            <a:endParaRPr lang="en-US" dirty="0"/>
          </a:p>
        </p:txBody>
      </p:sp>
    </p:spTree>
    <p:extLst>
      <p:ext uri="{BB962C8B-B14F-4D97-AF65-F5344CB8AC3E}">
        <p14:creationId xmlns:p14="http://schemas.microsoft.com/office/powerpoint/2010/main" val="3549585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04383" y="2303884"/>
            <a:ext cx="10337073" cy="2088232"/>
          </a:xfrm>
          <a:prstGeom prst="rect">
            <a:avLst/>
          </a:prstGeom>
        </p:spPr>
        <p:txBody>
          <a:bodyPr lIns="0" tIns="0" rIns="0" bIns="0" anchor="ctr">
            <a:normAutofit/>
          </a:bodyPr>
          <a:lstStyle>
            <a:lvl1pPr marL="0" indent="0" algn="ctr">
              <a:lnSpc>
                <a:spcPct val="100000"/>
              </a:lnSpc>
              <a:spcBef>
                <a:spcPts val="0"/>
              </a:spcBef>
              <a:buNone/>
              <a:defRPr sz="3291"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364975" y="6668517"/>
            <a:ext cx="2037599" cy="129789"/>
          </a:xfrm>
        </p:spPr>
        <p:txBody>
          <a:bodyPr/>
          <a:lstStyle/>
          <a:p>
            <a:fld id="{FCAFAC13-DB77-42F2-BE26-45BA5532FD50}" type="datetime4">
              <a:rPr lang="en-US" altLang="ja-JP" smtClean="0"/>
              <a:pPr/>
              <a:t>October 5, 2023</a:t>
            </a:fld>
            <a:endParaRPr lang="en-US" dirty="0"/>
          </a:p>
        </p:txBody>
      </p:sp>
    </p:spTree>
    <p:extLst>
      <p:ext uri="{BB962C8B-B14F-4D97-AF65-F5344CB8AC3E}">
        <p14:creationId xmlns:p14="http://schemas.microsoft.com/office/powerpoint/2010/main" val="96953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05058" y="767396"/>
            <a:ext cx="10368367" cy="5637600"/>
          </a:xfrm>
          <a:prstGeom prst="rect">
            <a:avLst/>
          </a:prstGeom>
        </p:spPr>
        <p:txBody>
          <a:bodyPr/>
          <a:lstStyle>
            <a:lvl1pPr marL="0" indent="0">
              <a:spcBef>
                <a:spcPts val="0"/>
              </a:spcBef>
              <a:buNone/>
              <a:defRPr sz="1920" b="1">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spcBef>
                <a:spcPts val="457"/>
              </a:spcBef>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spcBef>
                <a:spcPts val="457"/>
              </a:spcBef>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spcBef>
                <a:spcPts val="457"/>
              </a:spcBef>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spcBef>
                <a:spcPts val="457"/>
              </a:spcBef>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05058" y="273601"/>
            <a:ext cx="10368367" cy="351353"/>
          </a:xfrm>
          <a:prstGeom prst="rect">
            <a:avLst/>
          </a:prstGeom>
        </p:spPr>
        <p:txBody>
          <a:bodyPr/>
          <a:lstStyle>
            <a:lvl1pPr indent="0">
              <a:spcBef>
                <a:spcPts val="0"/>
              </a:spcBef>
              <a:defRPr sz="2194">
                <a:solidFill>
                  <a:schemeClr val="tx2"/>
                </a:solidFill>
              </a:defRPr>
            </a:lvl1pPr>
            <a:lvl2pPr>
              <a:defRPr sz="2194"/>
            </a:lvl2pPr>
            <a:lvl3pPr>
              <a:defRPr sz="2194"/>
            </a:lvl3pPr>
            <a:lvl4pPr>
              <a:defRPr sz="2194"/>
            </a:lvl4pPr>
            <a:lvl5pPr>
              <a:defRPr sz="2194"/>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364975" y="6668517"/>
            <a:ext cx="2037599" cy="129789"/>
          </a:xfrm>
        </p:spPr>
        <p:txBody>
          <a:bodyPr/>
          <a:lstStyle/>
          <a:p>
            <a:fld id="{FCAFAC13-DB77-42F2-BE26-45BA5532FD50}" type="datetime4">
              <a:rPr lang="en-US" altLang="ja-JP" smtClean="0"/>
              <a:pPr/>
              <a:t>October 5, 2023</a:t>
            </a:fld>
            <a:endParaRPr lang="en-US" dirty="0"/>
          </a:p>
        </p:txBody>
      </p:sp>
    </p:spTree>
    <p:extLst>
      <p:ext uri="{BB962C8B-B14F-4D97-AF65-F5344CB8AC3E}">
        <p14:creationId xmlns:p14="http://schemas.microsoft.com/office/powerpoint/2010/main" val="396303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05058" y="273600"/>
            <a:ext cx="10368367" cy="779136"/>
          </a:xfrm>
          <a:prstGeom prst="rect">
            <a:avLst/>
          </a:prstGeom>
        </p:spPr>
        <p:txBody>
          <a:bodyPr/>
          <a:lstStyle>
            <a:lvl1pPr marL="0" marR="0" indent="0" algn="l" defTabSz="835944" rtl="0" eaLnBrk="1" fontAlgn="auto" latinLnBrk="0" hangingPunct="1">
              <a:lnSpc>
                <a:spcPct val="100000"/>
              </a:lnSpc>
              <a:spcBef>
                <a:spcPts val="0"/>
              </a:spcBef>
              <a:spcAft>
                <a:spcPts val="0"/>
              </a:spcAft>
              <a:buClrTx/>
              <a:buSzTx/>
              <a:buFont typeface="Arial" panose="020B0604020202020204" pitchFamily="34" charset="0"/>
              <a:buNone/>
              <a:tabLst/>
              <a:defRPr sz="2194">
                <a:solidFill>
                  <a:schemeClr val="tx2"/>
                </a:solidFill>
              </a:defRPr>
            </a:lvl1pPr>
            <a:lvl2pPr>
              <a:defRPr sz="2194"/>
            </a:lvl2pPr>
            <a:lvl3pPr>
              <a:defRPr sz="2194"/>
            </a:lvl3pPr>
            <a:lvl4pPr>
              <a:defRPr sz="2194"/>
            </a:lvl4pPr>
            <a:lvl5pPr>
              <a:defRPr sz="2194"/>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05059" y="1232736"/>
            <a:ext cx="10368366" cy="5171664"/>
          </a:xfrm>
          <a:prstGeom prst="rect">
            <a:avLst/>
          </a:prstGeom>
        </p:spPr>
        <p:txBody>
          <a:bodyPr/>
          <a:lstStyle>
            <a:lvl1pPr marL="0" indent="0">
              <a:spcBef>
                <a:spcPts val="0"/>
              </a:spcBef>
              <a:buNone/>
              <a:defRPr sz="1920" b="1">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spcBef>
                <a:spcPts val="457"/>
              </a:spcBef>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spcBef>
                <a:spcPts val="457"/>
              </a:spcBef>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spcBef>
                <a:spcPts val="457"/>
              </a:spcBef>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spcBef>
                <a:spcPts val="457"/>
              </a:spcBef>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364975" y="6668517"/>
            <a:ext cx="2037599" cy="129789"/>
          </a:xfrm>
        </p:spPr>
        <p:txBody>
          <a:bodyPr/>
          <a:lstStyle/>
          <a:p>
            <a:fld id="{FCAFAC13-DB77-42F2-BE26-45BA5532FD50}" type="datetime4">
              <a:rPr lang="en-US" altLang="ja-JP" smtClean="0"/>
              <a:pPr/>
              <a:t>October 5, 2023</a:t>
            </a:fld>
            <a:endParaRPr lang="en-US" dirty="0"/>
          </a:p>
        </p:txBody>
      </p:sp>
    </p:spTree>
    <p:extLst>
      <p:ext uri="{BB962C8B-B14F-4D97-AF65-F5344CB8AC3E}">
        <p14:creationId xmlns:p14="http://schemas.microsoft.com/office/powerpoint/2010/main" val="37097385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slideLayout" Target="../slideLayouts/slideLayout8.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3.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1145838" cy="6858000"/>
          </a:xfrm>
          <a:prstGeom prst="rect">
            <a:avLst/>
          </a:prstGeom>
        </p:spPr>
      </p:pic>
      <p:pic>
        <p:nvPicPr>
          <p:cNvPr id="31" name="図 30"/>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31" y="0"/>
            <a:ext cx="11144777"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userDrawn="1"/>
        </p:nvSpPr>
        <p:spPr>
          <a:xfrm>
            <a:off x="8046724" y="6681600"/>
            <a:ext cx="2961985"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777"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777"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029776" y="6671692"/>
            <a:ext cx="2037599" cy="129789"/>
          </a:xfrm>
          <a:prstGeom prst="rect">
            <a:avLst/>
          </a:prstGeom>
        </p:spPr>
        <p:txBody>
          <a:bodyPr vert="horz" lIns="91440" tIns="45720" rIns="91440" bIns="45720" rtlCol="0" anchor="ctr"/>
          <a:lstStyle>
            <a:lvl1pPr marL="0" algn="r" defTabSz="835944" rtl="0" eaLnBrk="1" latinLnBrk="0" hangingPunct="1">
              <a:defRPr kumimoji="1" lang="ja-JP" altLang="en-US" sz="777" kern="1200" baseline="0" smtClean="0">
                <a:solidFill>
                  <a:schemeClr val="bg1"/>
                </a:solidFill>
                <a:latin typeface="Segoe UI" panose="020B0502040204020203" pitchFamily="34" charset="0"/>
                <a:ea typeface="+mn-ea"/>
                <a:cs typeface="Segoe UI" panose="020B0502040204020203" pitchFamily="34" charset="0"/>
              </a:defRPr>
            </a:lvl1pPr>
          </a:lstStyle>
          <a:p>
            <a:fld id="{27D50BCE-6DE1-4743-BB9F-81008E693167}" type="datetime4">
              <a:rPr lang="en-US" altLang="ja-JP" smtClean="0"/>
              <a:pPr/>
              <a:t>October 5, 2023</a:t>
            </a:fld>
            <a:endParaRPr lang="en-US" dirty="0"/>
          </a:p>
        </p:txBody>
      </p:sp>
    </p:spTree>
    <p:extLst>
      <p:ext uri="{BB962C8B-B14F-4D97-AF65-F5344CB8AC3E}">
        <p14:creationId xmlns:p14="http://schemas.microsoft.com/office/powerpoint/2010/main" val="17535952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Lst>
  <p:hf hdr="0" ftr="0"/>
  <p:txStyles>
    <p:titleStyle>
      <a:lvl1pPr algn="l" defTabSz="835944" rtl="0" eaLnBrk="1" latinLnBrk="0" hangingPunct="1">
        <a:spcBef>
          <a:spcPct val="0"/>
        </a:spcBef>
        <a:buNone/>
        <a:defRPr kumimoji="1" sz="1828"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31645"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1463" b="1" kern="1200" baseline="0">
          <a:solidFill>
            <a:srgbClr val="333333"/>
          </a:solidFill>
          <a:latin typeface="メイリオ" panose="020B0604030504040204" pitchFamily="50" charset="-128"/>
          <a:ea typeface="メイリオ" panose="020B0604030504040204" pitchFamily="50" charset="-128"/>
          <a:cs typeface="+mn-cs"/>
        </a:defRPr>
      </a:lvl1pPr>
      <a:lvl2pPr marL="329112" indent="-131645" algn="l" defTabSz="835944" rtl="0" eaLnBrk="1" latinLnBrk="0" hangingPunct="1">
        <a:lnSpc>
          <a:spcPct val="100000"/>
        </a:lnSpc>
        <a:spcBef>
          <a:spcPts val="549"/>
        </a:spcBef>
        <a:spcAft>
          <a:spcPts val="0"/>
        </a:spcAft>
        <a:buFont typeface="Arial" panose="020B0604020202020204" pitchFamily="34" charset="0"/>
        <a:buChar char="–"/>
        <a:defRPr kumimoji="1" sz="1097" b="1" kern="1200" baseline="0">
          <a:solidFill>
            <a:srgbClr val="333333"/>
          </a:solidFill>
          <a:latin typeface="メイリオ" panose="020B0604030504040204" pitchFamily="50" charset="-128"/>
          <a:ea typeface="メイリオ" panose="020B0604030504040204" pitchFamily="50" charset="-128"/>
          <a:cs typeface="+mn-cs"/>
        </a:defRPr>
      </a:lvl2pPr>
      <a:lvl3pPr marL="658224" indent="-131645" algn="l" defTabSz="835944" rtl="0" eaLnBrk="1" latinLnBrk="0" hangingPunct="1">
        <a:lnSpc>
          <a:spcPct val="100000"/>
        </a:lnSpc>
        <a:spcBef>
          <a:spcPts val="549"/>
        </a:spcBef>
        <a:spcAft>
          <a:spcPts val="0"/>
        </a:spcAft>
        <a:buFont typeface="Arial" panose="020B0604020202020204" pitchFamily="34" charset="0"/>
        <a:buChar char="•"/>
        <a:defRPr kumimoji="1" sz="960" b="1" kern="1200" baseline="0">
          <a:solidFill>
            <a:srgbClr val="333333"/>
          </a:solidFill>
          <a:latin typeface="メイリオ" panose="020B0604030504040204" pitchFamily="50" charset="-128"/>
          <a:ea typeface="メイリオ" panose="020B0604030504040204" pitchFamily="50" charset="-128"/>
          <a:cs typeface="+mn-cs"/>
        </a:defRPr>
      </a:lvl3pPr>
      <a:lvl4pPr marL="987336"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4pPr>
      <a:lvl5pPr marL="1316448"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5pPr>
      <a:lvl6pPr marL="2298847"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6pPr>
      <a:lvl7pPr marL="2716820"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7pPr>
      <a:lvl8pPr marL="3134792"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8pPr>
      <a:lvl9pPr marL="3552764"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9pPr>
    </p:bodyStyle>
    <p:otherStyle>
      <a:defPPr>
        <a:defRPr lang="ja-JP"/>
      </a:defPPr>
      <a:lvl1pPr marL="0" algn="l" defTabSz="835944" rtl="0" eaLnBrk="1" latinLnBrk="0" hangingPunct="1">
        <a:defRPr kumimoji="1" sz="1646" kern="1200">
          <a:solidFill>
            <a:schemeClr val="tx1"/>
          </a:solidFill>
          <a:latin typeface="+mn-lt"/>
          <a:ea typeface="+mn-ea"/>
          <a:cs typeface="+mn-cs"/>
        </a:defRPr>
      </a:lvl1pPr>
      <a:lvl2pPr marL="417972" algn="l" defTabSz="835944" rtl="0" eaLnBrk="1" latinLnBrk="0" hangingPunct="1">
        <a:defRPr kumimoji="1" sz="1646" kern="1200">
          <a:solidFill>
            <a:schemeClr val="tx1"/>
          </a:solidFill>
          <a:latin typeface="+mn-lt"/>
          <a:ea typeface="+mn-ea"/>
          <a:cs typeface="+mn-cs"/>
        </a:defRPr>
      </a:lvl2pPr>
      <a:lvl3pPr marL="835944" algn="l" defTabSz="835944" rtl="0" eaLnBrk="1" latinLnBrk="0" hangingPunct="1">
        <a:defRPr kumimoji="1" sz="1646" kern="1200">
          <a:solidFill>
            <a:schemeClr val="tx1"/>
          </a:solidFill>
          <a:latin typeface="+mn-lt"/>
          <a:ea typeface="+mn-ea"/>
          <a:cs typeface="+mn-cs"/>
        </a:defRPr>
      </a:lvl3pPr>
      <a:lvl4pPr marL="1253917" algn="l" defTabSz="835944" rtl="0" eaLnBrk="1" latinLnBrk="0" hangingPunct="1">
        <a:defRPr kumimoji="1" sz="1646" kern="1200">
          <a:solidFill>
            <a:schemeClr val="tx1"/>
          </a:solidFill>
          <a:latin typeface="+mn-lt"/>
          <a:ea typeface="+mn-ea"/>
          <a:cs typeface="+mn-cs"/>
        </a:defRPr>
      </a:lvl4pPr>
      <a:lvl5pPr marL="1671889" algn="l" defTabSz="835944" rtl="0" eaLnBrk="1" latinLnBrk="0" hangingPunct="1">
        <a:defRPr kumimoji="1" sz="1646" kern="1200">
          <a:solidFill>
            <a:schemeClr val="tx1"/>
          </a:solidFill>
          <a:latin typeface="+mn-lt"/>
          <a:ea typeface="+mn-ea"/>
          <a:cs typeface="+mn-cs"/>
        </a:defRPr>
      </a:lvl5pPr>
      <a:lvl6pPr marL="2089861" algn="l" defTabSz="835944" rtl="0" eaLnBrk="1" latinLnBrk="0" hangingPunct="1">
        <a:defRPr kumimoji="1" sz="1646" kern="1200">
          <a:solidFill>
            <a:schemeClr val="tx1"/>
          </a:solidFill>
          <a:latin typeface="+mn-lt"/>
          <a:ea typeface="+mn-ea"/>
          <a:cs typeface="+mn-cs"/>
        </a:defRPr>
      </a:lvl6pPr>
      <a:lvl7pPr marL="2507833" algn="l" defTabSz="835944" rtl="0" eaLnBrk="1" latinLnBrk="0" hangingPunct="1">
        <a:defRPr kumimoji="1" sz="1646" kern="1200">
          <a:solidFill>
            <a:schemeClr val="tx1"/>
          </a:solidFill>
          <a:latin typeface="+mn-lt"/>
          <a:ea typeface="+mn-ea"/>
          <a:cs typeface="+mn-cs"/>
        </a:defRPr>
      </a:lvl7pPr>
      <a:lvl8pPr marL="2925806" algn="l" defTabSz="835944" rtl="0" eaLnBrk="1" latinLnBrk="0" hangingPunct="1">
        <a:defRPr kumimoji="1" sz="1646" kern="1200">
          <a:solidFill>
            <a:schemeClr val="tx1"/>
          </a:solidFill>
          <a:latin typeface="+mn-lt"/>
          <a:ea typeface="+mn-ea"/>
          <a:cs typeface="+mn-cs"/>
        </a:defRPr>
      </a:lvl8pPr>
      <a:lvl9pPr marL="3343778" algn="l" defTabSz="835944" rtl="0" eaLnBrk="1" latinLnBrk="0" hangingPunct="1">
        <a:defRPr kumimoji="1" sz="164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8" name="図 2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31" y="0"/>
            <a:ext cx="11144777" cy="6858000"/>
          </a:xfrm>
          <a:prstGeom prst="rect">
            <a:avLst/>
          </a:prstGeom>
        </p:spPr>
      </p:pic>
    </p:spTree>
    <p:extLst>
      <p:ext uri="{BB962C8B-B14F-4D97-AF65-F5344CB8AC3E}">
        <p14:creationId xmlns:p14="http://schemas.microsoft.com/office/powerpoint/2010/main" val="3146440403"/>
      </p:ext>
    </p:extLst>
  </p:cSld>
  <p:clrMap bg1="lt1" tx1="dk1" bg2="lt2" tx2="dk2" accent1="accent1" accent2="accent2" accent3="accent3" accent4="accent4" accent5="accent5" accent6="accent6" hlink="hlink" folHlink="folHlink"/>
  <p:sldLayoutIdLst>
    <p:sldLayoutId id="2147483678" r:id="rId1"/>
  </p:sldLayoutIdLst>
  <p:hf hdr="0" ftr="0"/>
  <p:txStyles>
    <p:titleStyle>
      <a:lvl1pPr algn="l" defTabSz="835944" rtl="0" eaLnBrk="1" latinLnBrk="0" hangingPunct="1">
        <a:spcBef>
          <a:spcPct val="0"/>
        </a:spcBef>
        <a:buNone/>
        <a:defRPr kumimoji="1" sz="1828"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31645"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1463" b="1" kern="1200" baseline="0">
          <a:solidFill>
            <a:srgbClr val="333333"/>
          </a:solidFill>
          <a:latin typeface="メイリオ" panose="020B0604030504040204" pitchFamily="50" charset="-128"/>
          <a:ea typeface="メイリオ" panose="020B0604030504040204" pitchFamily="50" charset="-128"/>
          <a:cs typeface="+mn-cs"/>
        </a:defRPr>
      </a:lvl1pPr>
      <a:lvl2pPr marL="329112" indent="-131645" algn="l" defTabSz="835944" rtl="0" eaLnBrk="1" latinLnBrk="0" hangingPunct="1">
        <a:lnSpc>
          <a:spcPct val="100000"/>
        </a:lnSpc>
        <a:spcBef>
          <a:spcPts val="549"/>
        </a:spcBef>
        <a:spcAft>
          <a:spcPts val="0"/>
        </a:spcAft>
        <a:buFont typeface="Arial" panose="020B0604020202020204" pitchFamily="34" charset="0"/>
        <a:buChar char="–"/>
        <a:defRPr kumimoji="1" sz="1097" b="1" kern="1200" baseline="0">
          <a:solidFill>
            <a:srgbClr val="333333"/>
          </a:solidFill>
          <a:latin typeface="メイリオ" panose="020B0604030504040204" pitchFamily="50" charset="-128"/>
          <a:ea typeface="メイリオ" panose="020B0604030504040204" pitchFamily="50" charset="-128"/>
          <a:cs typeface="+mn-cs"/>
        </a:defRPr>
      </a:lvl2pPr>
      <a:lvl3pPr marL="658224" indent="-131645" algn="l" defTabSz="835944" rtl="0" eaLnBrk="1" latinLnBrk="0" hangingPunct="1">
        <a:lnSpc>
          <a:spcPct val="100000"/>
        </a:lnSpc>
        <a:spcBef>
          <a:spcPts val="549"/>
        </a:spcBef>
        <a:spcAft>
          <a:spcPts val="0"/>
        </a:spcAft>
        <a:buFont typeface="Arial" panose="020B0604020202020204" pitchFamily="34" charset="0"/>
        <a:buChar char="•"/>
        <a:defRPr kumimoji="1" sz="960" b="1" kern="1200" baseline="0">
          <a:solidFill>
            <a:srgbClr val="333333"/>
          </a:solidFill>
          <a:latin typeface="メイリオ" panose="020B0604030504040204" pitchFamily="50" charset="-128"/>
          <a:ea typeface="メイリオ" panose="020B0604030504040204" pitchFamily="50" charset="-128"/>
          <a:cs typeface="+mn-cs"/>
        </a:defRPr>
      </a:lvl3pPr>
      <a:lvl4pPr marL="987336"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4pPr>
      <a:lvl5pPr marL="1316448"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5pPr>
      <a:lvl6pPr marL="2298847"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6pPr>
      <a:lvl7pPr marL="2716820"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7pPr>
      <a:lvl8pPr marL="3134792"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8pPr>
      <a:lvl9pPr marL="3552764"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9pPr>
    </p:bodyStyle>
    <p:otherStyle>
      <a:defPPr>
        <a:defRPr lang="ja-JP"/>
      </a:defPPr>
      <a:lvl1pPr marL="0" algn="l" defTabSz="835944" rtl="0" eaLnBrk="1" latinLnBrk="0" hangingPunct="1">
        <a:defRPr kumimoji="1" sz="1646" kern="1200">
          <a:solidFill>
            <a:schemeClr val="tx1"/>
          </a:solidFill>
          <a:latin typeface="+mn-lt"/>
          <a:ea typeface="+mn-ea"/>
          <a:cs typeface="+mn-cs"/>
        </a:defRPr>
      </a:lvl1pPr>
      <a:lvl2pPr marL="417972" algn="l" defTabSz="835944" rtl="0" eaLnBrk="1" latinLnBrk="0" hangingPunct="1">
        <a:defRPr kumimoji="1" sz="1646" kern="1200">
          <a:solidFill>
            <a:schemeClr val="tx1"/>
          </a:solidFill>
          <a:latin typeface="+mn-lt"/>
          <a:ea typeface="+mn-ea"/>
          <a:cs typeface="+mn-cs"/>
        </a:defRPr>
      </a:lvl2pPr>
      <a:lvl3pPr marL="835944" algn="l" defTabSz="835944" rtl="0" eaLnBrk="1" latinLnBrk="0" hangingPunct="1">
        <a:defRPr kumimoji="1" sz="1646" kern="1200">
          <a:solidFill>
            <a:schemeClr val="tx1"/>
          </a:solidFill>
          <a:latin typeface="+mn-lt"/>
          <a:ea typeface="+mn-ea"/>
          <a:cs typeface="+mn-cs"/>
        </a:defRPr>
      </a:lvl3pPr>
      <a:lvl4pPr marL="1253917" algn="l" defTabSz="835944" rtl="0" eaLnBrk="1" latinLnBrk="0" hangingPunct="1">
        <a:defRPr kumimoji="1" sz="1646" kern="1200">
          <a:solidFill>
            <a:schemeClr val="tx1"/>
          </a:solidFill>
          <a:latin typeface="+mn-lt"/>
          <a:ea typeface="+mn-ea"/>
          <a:cs typeface="+mn-cs"/>
        </a:defRPr>
      </a:lvl4pPr>
      <a:lvl5pPr marL="1671889" algn="l" defTabSz="835944" rtl="0" eaLnBrk="1" latinLnBrk="0" hangingPunct="1">
        <a:defRPr kumimoji="1" sz="1646" kern="1200">
          <a:solidFill>
            <a:schemeClr val="tx1"/>
          </a:solidFill>
          <a:latin typeface="+mn-lt"/>
          <a:ea typeface="+mn-ea"/>
          <a:cs typeface="+mn-cs"/>
        </a:defRPr>
      </a:lvl5pPr>
      <a:lvl6pPr marL="2089861" algn="l" defTabSz="835944" rtl="0" eaLnBrk="1" latinLnBrk="0" hangingPunct="1">
        <a:defRPr kumimoji="1" sz="1646" kern="1200">
          <a:solidFill>
            <a:schemeClr val="tx1"/>
          </a:solidFill>
          <a:latin typeface="+mn-lt"/>
          <a:ea typeface="+mn-ea"/>
          <a:cs typeface="+mn-cs"/>
        </a:defRPr>
      </a:lvl6pPr>
      <a:lvl7pPr marL="2507833" algn="l" defTabSz="835944" rtl="0" eaLnBrk="1" latinLnBrk="0" hangingPunct="1">
        <a:defRPr kumimoji="1" sz="1646" kern="1200">
          <a:solidFill>
            <a:schemeClr val="tx1"/>
          </a:solidFill>
          <a:latin typeface="+mn-lt"/>
          <a:ea typeface="+mn-ea"/>
          <a:cs typeface="+mn-cs"/>
        </a:defRPr>
      </a:lvl7pPr>
      <a:lvl8pPr marL="2925806" algn="l" defTabSz="835944" rtl="0" eaLnBrk="1" latinLnBrk="0" hangingPunct="1">
        <a:defRPr kumimoji="1" sz="1646" kern="1200">
          <a:solidFill>
            <a:schemeClr val="tx1"/>
          </a:solidFill>
          <a:latin typeface="+mn-lt"/>
          <a:ea typeface="+mn-ea"/>
          <a:cs typeface="+mn-cs"/>
        </a:defRPr>
      </a:lvl8pPr>
      <a:lvl9pPr marL="3343778" algn="l" defTabSz="835944" rtl="0" eaLnBrk="1" latinLnBrk="0" hangingPunct="1">
        <a:defRPr kumimoji="1" sz="164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6596818"/>
            <a:ext cx="11145838" cy="261182"/>
          </a:xfrm>
          <a:prstGeom prst="rect">
            <a:avLst/>
          </a:prstGeom>
        </p:spPr>
      </p:pic>
      <p:sp>
        <p:nvSpPr>
          <p:cNvPr id="23" name="日付プレースホルダー 3"/>
          <p:cNvSpPr>
            <a:spLocks noGrp="1"/>
          </p:cNvSpPr>
          <p:nvPr>
            <p:ph type="dt" sz="half" idx="2"/>
          </p:nvPr>
        </p:nvSpPr>
        <p:spPr>
          <a:xfrm>
            <a:off x="6364975" y="6668517"/>
            <a:ext cx="2037599" cy="129789"/>
          </a:xfrm>
          <a:prstGeom prst="rect">
            <a:avLst/>
          </a:prstGeom>
        </p:spPr>
        <p:txBody>
          <a:bodyPr vert="horz" lIns="91440" tIns="45720" rIns="91440" bIns="45720" rtlCol="0" anchor="ctr"/>
          <a:lstStyle>
            <a:lvl1pPr marL="0" algn="r" defTabSz="835944" rtl="0" eaLnBrk="1" latinLnBrk="0" hangingPunct="1">
              <a:defRPr kumimoji="1" lang="ja-JP" altLang="en-US" sz="777"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October 5, 2023</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userDrawn="1"/>
        </p:nvSpPr>
        <p:spPr>
          <a:xfrm>
            <a:off x="7398379" y="6681600"/>
            <a:ext cx="2961985"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777"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777"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userDrawn="1"/>
        </p:nvSpPr>
        <p:spPr>
          <a:xfrm>
            <a:off x="10377441" y="6645303"/>
            <a:ext cx="740094" cy="173936"/>
          </a:xfrm>
          <a:prstGeom prst="rect">
            <a:avLst/>
          </a:prstGeom>
        </p:spPr>
        <p:txBody>
          <a:bodyPr vert="horz" lIns="83594" tIns="41797" rIns="83594" bIns="41797"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z="1188" smtClean="0"/>
              <a:pPr/>
              <a:t>‹#›</a:t>
            </a:fld>
            <a:endParaRPr lang="en-US" sz="1188" dirty="0"/>
          </a:p>
        </p:txBody>
      </p:sp>
      <p:pic>
        <p:nvPicPr>
          <p:cNvPr id="32" name="図 31"/>
          <p:cNvPicPr>
            <a:picLocks noChangeAspect="1"/>
          </p:cNvPicPr>
          <p:nvPr userDrawn="1"/>
        </p:nvPicPr>
        <p:blipFill rotWithShape="1">
          <a:blip r:embed="rId8">
            <a:extLst>
              <a:ext uri="{28A0092B-C50C-407E-A947-70E740481C1C}">
                <a14:useLocalDpi xmlns:a14="http://schemas.microsoft.com/office/drawing/2010/main" val="0"/>
              </a:ext>
            </a:extLst>
          </a:blip>
          <a:srcRect l="79887" t="5901" r="1932" b="88849"/>
          <a:stretch/>
        </p:blipFill>
        <p:spPr>
          <a:xfrm>
            <a:off x="2359623" y="6554663"/>
            <a:ext cx="1645730" cy="289980"/>
          </a:xfrm>
          <a:prstGeom prst="rect">
            <a:avLst/>
          </a:prstGeom>
        </p:spPr>
      </p:pic>
      <p:sp>
        <p:nvSpPr>
          <p:cNvPr id="35" name="テキスト ボックス 34"/>
          <p:cNvSpPr txBox="1"/>
          <p:nvPr userDrawn="1"/>
        </p:nvSpPr>
        <p:spPr>
          <a:xfrm>
            <a:off x="3179652" y="6619687"/>
            <a:ext cx="752813" cy="215444"/>
          </a:xfrm>
          <a:prstGeom prst="rect">
            <a:avLst/>
          </a:prstGeom>
          <a:noFill/>
        </p:spPr>
        <p:txBody>
          <a:bodyPr wrap="square" rtlCol="0">
            <a:spAutoFit/>
          </a:bodyPr>
          <a:lstStyle/>
          <a:p>
            <a:pPr algn="ctr"/>
            <a:r>
              <a:rPr kumimoji="1" lang="en-US" altLang="ja-JP" sz="800" b="1" dirty="0">
                <a:solidFill>
                  <a:srgbClr val="D21E23"/>
                </a:solidFill>
                <a:latin typeface="Meiryo UI" panose="020B0604030504040204" pitchFamily="50" charset="-128"/>
                <a:ea typeface="Meiryo UI" panose="020B0604030504040204" pitchFamily="50" charset="-128"/>
              </a:rPr>
              <a:t>TQM</a:t>
            </a:r>
            <a:r>
              <a:rPr kumimoji="1" lang="ja-JP" altLang="en-US" sz="800" b="1" dirty="0">
                <a:solidFill>
                  <a:srgbClr val="D21E23"/>
                </a:solidFill>
                <a:latin typeface="Meiryo UI" panose="020B0604030504040204" pitchFamily="50" charset="-128"/>
                <a:ea typeface="Meiryo UI" panose="020B0604030504040204" pitchFamily="50" charset="-128"/>
              </a:rPr>
              <a:t>推進部</a:t>
            </a:r>
          </a:p>
        </p:txBody>
      </p:sp>
    </p:spTree>
    <p:extLst>
      <p:ext uri="{BB962C8B-B14F-4D97-AF65-F5344CB8AC3E}">
        <p14:creationId xmlns:p14="http://schemas.microsoft.com/office/powerpoint/2010/main" val="1862816044"/>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83" r:id="rId5"/>
  </p:sldLayoutIdLst>
  <p:hf hdr="0" ftr="0"/>
  <p:txStyles>
    <p:titleStyle>
      <a:lvl1pPr algn="l" defTabSz="835944" rtl="0" eaLnBrk="1" latinLnBrk="0" hangingPunct="1">
        <a:spcBef>
          <a:spcPct val="0"/>
        </a:spcBef>
        <a:buNone/>
        <a:defRPr kumimoji="1" sz="1828"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31645"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1646" b="1" kern="1200" baseline="0">
          <a:solidFill>
            <a:srgbClr val="333333"/>
          </a:solidFill>
          <a:latin typeface="メイリオ" panose="020B0604030504040204" pitchFamily="50" charset="-128"/>
          <a:ea typeface="メイリオ" panose="020B0604030504040204" pitchFamily="50" charset="-128"/>
          <a:cs typeface="+mn-cs"/>
        </a:defRPr>
      </a:lvl1pPr>
      <a:lvl2pPr marL="329112" marR="0" indent="-131645" algn="l" defTabSz="835944" rtl="0" eaLnBrk="1" fontAlgn="auto" latinLnBrk="0" hangingPunct="1">
        <a:lnSpc>
          <a:spcPct val="100000"/>
        </a:lnSpc>
        <a:spcBef>
          <a:spcPts val="549"/>
        </a:spcBef>
        <a:spcAft>
          <a:spcPts val="0"/>
        </a:spcAft>
        <a:buClrTx/>
        <a:buSzTx/>
        <a:buFont typeface="Arial" panose="020B0604020202020204" pitchFamily="34" charset="0"/>
        <a:buChar char="–"/>
        <a:tabLst/>
        <a:defRPr kumimoji="1" sz="1097" b="1" kern="1200" baseline="0">
          <a:solidFill>
            <a:srgbClr val="333333"/>
          </a:solidFill>
          <a:latin typeface="メイリオ" panose="020B0604030504040204" pitchFamily="50" charset="-128"/>
          <a:ea typeface="メイリオ" panose="020B0604030504040204" pitchFamily="50" charset="-128"/>
          <a:cs typeface="+mn-cs"/>
        </a:defRPr>
      </a:lvl2pPr>
      <a:lvl3pPr marL="658224" marR="0" indent="-131645" algn="l" defTabSz="835944" rtl="0" eaLnBrk="1" fontAlgn="auto" latinLnBrk="0" hangingPunct="1">
        <a:lnSpc>
          <a:spcPct val="100000"/>
        </a:lnSpc>
        <a:spcBef>
          <a:spcPts val="549"/>
        </a:spcBef>
        <a:spcAft>
          <a:spcPts val="0"/>
        </a:spcAft>
        <a:buClrTx/>
        <a:buSzTx/>
        <a:buFont typeface="Arial" panose="020B0604020202020204" pitchFamily="34" charset="0"/>
        <a:buChar char="•"/>
        <a:tabLst/>
        <a:defRPr kumimoji="1" sz="960" b="1" kern="1200" baseline="0">
          <a:solidFill>
            <a:srgbClr val="333333"/>
          </a:solidFill>
          <a:latin typeface="メイリオ" panose="020B0604030504040204" pitchFamily="50" charset="-128"/>
          <a:ea typeface="メイリオ" panose="020B0604030504040204" pitchFamily="50" charset="-128"/>
          <a:cs typeface="+mn-cs"/>
        </a:defRPr>
      </a:lvl3pPr>
      <a:lvl4pPr marL="855691"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823" b="1" kern="1200" baseline="0">
          <a:solidFill>
            <a:srgbClr val="333333"/>
          </a:solidFill>
          <a:latin typeface="メイリオ" panose="020B0604030504040204" pitchFamily="50" charset="-128"/>
          <a:ea typeface="メイリオ" panose="020B0604030504040204" pitchFamily="50" charset="-128"/>
          <a:cs typeface="+mn-cs"/>
        </a:defRPr>
      </a:lvl4pPr>
      <a:lvl5pPr marL="1316448" marR="0" indent="-131645" algn="l" defTabSz="835944" rtl="0" eaLnBrk="1" fontAlgn="auto" latinLnBrk="0" hangingPunct="1">
        <a:lnSpc>
          <a:spcPct val="100000"/>
        </a:lnSpc>
        <a:spcBef>
          <a:spcPts val="549"/>
        </a:spcBef>
        <a:spcAft>
          <a:spcPts val="0"/>
        </a:spcAft>
        <a:buClrTx/>
        <a:buSzTx/>
        <a:buFont typeface="Arial" panose="020B0604020202020204" pitchFamily="34" charset="0"/>
        <a:buChar char="»"/>
        <a:tabLst/>
        <a:defRPr kumimoji="1" sz="823" b="1" kern="1200" baseline="0">
          <a:solidFill>
            <a:srgbClr val="333333"/>
          </a:solidFill>
          <a:latin typeface="メイリオ" panose="020B0604030504040204" pitchFamily="50" charset="-128"/>
          <a:ea typeface="メイリオ" panose="020B0604030504040204" pitchFamily="50" charset="-128"/>
          <a:cs typeface="+mn-cs"/>
        </a:defRPr>
      </a:lvl5pPr>
      <a:lvl6pPr marL="2298847"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6pPr>
      <a:lvl7pPr marL="2716820"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7pPr>
      <a:lvl8pPr marL="3134792"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8pPr>
      <a:lvl9pPr marL="3552764"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9pPr>
    </p:bodyStyle>
    <p:otherStyle>
      <a:defPPr>
        <a:defRPr lang="ja-JP"/>
      </a:defPPr>
      <a:lvl1pPr marL="0" algn="l" defTabSz="835944" rtl="0" eaLnBrk="1" latinLnBrk="0" hangingPunct="1">
        <a:defRPr kumimoji="1" sz="1646" kern="1200">
          <a:solidFill>
            <a:schemeClr val="tx1"/>
          </a:solidFill>
          <a:latin typeface="+mn-lt"/>
          <a:ea typeface="+mn-ea"/>
          <a:cs typeface="+mn-cs"/>
        </a:defRPr>
      </a:lvl1pPr>
      <a:lvl2pPr marL="417972" algn="l" defTabSz="835944" rtl="0" eaLnBrk="1" latinLnBrk="0" hangingPunct="1">
        <a:defRPr kumimoji="1" sz="1646" kern="1200">
          <a:solidFill>
            <a:schemeClr val="tx1"/>
          </a:solidFill>
          <a:latin typeface="+mn-lt"/>
          <a:ea typeface="+mn-ea"/>
          <a:cs typeface="+mn-cs"/>
        </a:defRPr>
      </a:lvl2pPr>
      <a:lvl3pPr marL="835944" algn="l" defTabSz="835944" rtl="0" eaLnBrk="1" latinLnBrk="0" hangingPunct="1">
        <a:defRPr kumimoji="1" sz="1646" kern="1200">
          <a:solidFill>
            <a:schemeClr val="tx1"/>
          </a:solidFill>
          <a:latin typeface="+mn-lt"/>
          <a:ea typeface="+mn-ea"/>
          <a:cs typeface="+mn-cs"/>
        </a:defRPr>
      </a:lvl3pPr>
      <a:lvl4pPr marL="1253917" algn="l" defTabSz="835944" rtl="0" eaLnBrk="1" latinLnBrk="0" hangingPunct="1">
        <a:defRPr kumimoji="1" sz="1646" kern="1200">
          <a:solidFill>
            <a:schemeClr val="tx1"/>
          </a:solidFill>
          <a:latin typeface="+mn-lt"/>
          <a:ea typeface="+mn-ea"/>
          <a:cs typeface="+mn-cs"/>
        </a:defRPr>
      </a:lvl4pPr>
      <a:lvl5pPr marL="1671889" algn="l" defTabSz="835944" rtl="0" eaLnBrk="1" latinLnBrk="0" hangingPunct="1">
        <a:defRPr kumimoji="1" sz="1646" kern="1200">
          <a:solidFill>
            <a:schemeClr val="tx1"/>
          </a:solidFill>
          <a:latin typeface="+mn-lt"/>
          <a:ea typeface="+mn-ea"/>
          <a:cs typeface="+mn-cs"/>
        </a:defRPr>
      </a:lvl5pPr>
      <a:lvl6pPr marL="2089861" algn="l" defTabSz="835944" rtl="0" eaLnBrk="1" latinLnBrk="0" hangingPunct="1">
        <a:defRPr kumimoji="1" sz="1646" kern="1200">
          <a:solidFill>
            <a:schemeClr val="tx1"/>
          </a:solidFill>
          <a:latin typeface="+mn-lt"/>
          <a:ea typeface="+mn-ea"/>
          <a:cs typeface="+mn-cs"/>
        </a:defRPr>
      </a:lvl6pPr>
      <a:lvl7pPr marL="2507833" algn="l" defTabSz="835944" rtl="0" eaLnBrk="1" latinLnBrk="0" hangingPunct="1">
        <a:defRPr kumimoji="1" sz="1646" kern="1200">
          <a:solidFill>
            <a:schemeClr val="tx1"/>
          </a:solidFill>
          <a:latin typeface="+mn-lt"/>
          <a:ea typeface="+mn-ea"/>
          <a:cs typeface="+mn-cs"/>
        </a:defRPr>
      </a:lvl7pPr>
      <a:lvl8pPr marL="2925806" algn="l" defTabSz="835944" rtl="0" eaLnBrk="1" latinLnBrk="0" hangingPunct="1">
        <a:defRPr kumimoji="1" sz="1646" kern="1200">
          <a:solidFill>
            <a:schemeClr val="tx1"/>
          </a:solidFill>
          <a:latin typeface="+mn-lt"/>
          <a:ea typeface="+mn-ea"/>
          <a:cs typeface="+mn-cs"/>
        </a:defRPr>
      </a:lvl8pPr>
      <a:lvl9pPr marL="3343778" algn="l" defTabSz="835944" rtl="0" eaLnBrk="1" latinLnBrk="0" hangingPunct="1">
        <a:defRPr kumimoji="1" sz="16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a:xfrm>
            <a:off x="493664" y="1388295"/>
            <a:ext cx="9323226" cy="1909046"/>
          </a:xfrm>
        </p:spPr>
        <p:txBody>
          <a:bodyPr/>
          <a:lstStyle/>
          <a:p>
            <a:r>
              <a:rPr lang="en-US" altLang="ja-JP" dirty="0"/>
              <a:t>T403</a:t>
            </a:r>
            <a:r>
              <a:rPr lang="ja-JP" altLang="en-US" dirty="0"/>
              <a:t>工程在庫の適正化</a:t>
            </a:r>
            <a:endParaRPr lang="en-US" altLang="ja-JP" dirty="0"/>
          </a:p>
        </p:txBody>
      </p:sp>
      <p:sp>
        <p:nvSpPr>
          <p:cNvPr id="4" name="日付プレースホルダー 3"/>
          <p:cNvSpPr>
            <a:spLocks noGrp="1"/>
          </p:cNvSpPr>
          <p:nvPr>
            <p:ph type="dt" sz="half" idx="20"/>
          </p:nvPr>
        </p:nvSpPr>
        <p:spPr/>
        <p:txBody>
          <a:bodyPr/>
          <a:lstStyle/>
          <a:p>
            <a:fld id="{27D50BCE-6DE1-4743-BB9F-81008E693167}" type="datetime4">
              <a:rPr lang="en-US" altLang="ja-JP" smtClean="0"/>
              <a:pPr/>
              <a:t>October 5, 2023</a:t>
            </a:fld>
            <a:endParaRPr lang="en-US" dirty="0"/>
          </a:p>
        </p:txBody>
      </p:sp>
      <p:graphicFrame>
        <p:nvGraphicFramePr>
          <p:cNvPr id="17" name="Group 4807"/>
          <p:cNvGraphicFramePr>
            <a:graphicFrameLocks noGrp="1"/>
          </p:cNvGraphicFramePr>
          <p:nvPr>
            <p:extLst>
              <p:ext uri="{D42A27DB-BD31-4B8C-83A1-F6EECF244321}">
                <p14:modId xmlns:p14="http://schemas.microsoft.com/office/powerpoint/2010/main" val="769314449"/>
              </p:ext>
            </p:extLst>
          </p:nvPr>
        </p:nvGraphicFramePr>
        <p:xfrm>
          <a:off x="6076975" y="3782034"/>
          <a:ext cx="4871360" cy="2889658"/>
        </p:xfrm>
        <a:graphic>
          <a:graphicData uri="http://schemas.openxmlformats.org/drawingml/2006/table">
            <a:tbl>
              <a:tblPr/>
              <a:tblGrid>
                <a:gridCol w="4871360">
                  <a:extLst>
                    <a:ext uri="{9D8B030D-6E8A-4147-A177-3AD203B41FA5}">
                      <a16:colId xmlns:a16="http://schemas.microsoft.com/office/drawing/2014/main" val="20001"/>
                    </a:ext>
                  </a:extLst>
                </a:gridCol>
              </a:tblGrid>
              <a:tr h="704407">
                <a:tc>
                  <a:txBody>
                    <a:bodyPr/>
                    <a:lstStyle>
                      <a:lvl1pPr defTabSz="555625">
                        <a:spcBef>
                          <a:spcPct val="20000"/>
                        </a:spcBef>
                        <a:defRPr kumimoji="1" sz="4500">
                          <a:solidFill>
                            <a:schemeClr val="tx1"/>
                          </a:solidFill>
                          <a:latin typeface="Times New Roman" charset="0"/>
                          <a:ea typeface="ＭＳ Ｐゴシック" pitchFamily="50" charset="-128"/>
                        </a:defRPr>
                      </a:lvl1pPr>
                      <a:lvl2pPr marL="276225" defTabSz="555625">
                        <a:spcBef>
                          <a:spcPct val="20000"/>
                        </a:spcBef>
                        <a:defRPr kumimoji="1" sz="3900">
                          <a:solidFill>
                            <a:schemeClr val="tx1"/>
                          </a:solidFill>
                          <a:latin typeface="Times New Roman" charset="0"/>
                          <a:ea typeface="ＭＳ Ｐゴシック" pitchFamily="50" charset="-128"/>
                        </a:defRPr>
                      </a:lvl2pPr>
                      <a:lvl3pPr marL="555625" defTabSz="555625">
                        <a:spcBef>
                          <a:spcPct val="20000"/>
                        </a:spcBef>
                        <a:defRPr kumimoji="1" sz="3300">
                          <a:solidFill>
                            <a:schemeClr val="tx1"/>
                          </a:solidFill>
                          <a:latin typeface="Times New Roman" charset="0"/>
                          <a:ea typeface="ＭＳ Ｐゴシック" pitchFamily="50" charset="-128"/>
                        </a:defRPr>
                      </a:lvl3pPr>
                      <a:lvl4pPr marL="830263" defTabSz="555625">
                        <a:spcBef>
                          <a:spcPct val="20000"/>
                        </a:spcBef>
                        <a:defRPr kumimoji="1" sz="2800">
                          <a:solidFill>
                            <a:schemeClr val="tx1"/>
                          </a:solidFill>
                          <a:latin typeface="Times New Roman" charset="0"/>
                          <a:ea typeface="ＭＳ Ｐゴシック" pitchFamily="50" charset="-128"/>
                        </a:defRPr>
                      </a:lvl4pPr>
                      <a:lvl5pPr marL="1109663" defTabSz="555625">
                        <a:spcBef>
                          <a:spcPct val="20000"/>
                        </a:spcBef>
                        <a:defRPr kumimoji="1" sz="2800">
                          <a:solidFill>
                            <a:schemeClr val="tx1"/>
                          </a:solidFill>
                          <a:latin typeface="Times New Roman" charset="0"/>
                          <a:ea typeface="ＭＳ Ｐゴシック" pitchFamily="50" charset="-128"/>
                        </a:defRPr>
                      </a:lvl5pPr>
                      <a:lvl6pPr marL="1566863" defTabSz="555625" fontAlgn="base">
                        <a:spcBef>
                          <a:spcPct val="20000"/>
                        </a:spcBef>
                        <a:spcAft>
                          <a:spcPct val="0"/>
                        </a:spcAft>
                        <a:defRPr kumimoji="1" sz="2800">
                          <a:solidFill>
                            <a:schemeClr val="tx1"/>
                          </a:solidFill>
                          <a:latin typeface="Times New Roman" charset="0"/>
                          <a:ea typeface="ＭＳ Ｐゴシック" pitchFamily="50" charset="-128"/>
                        </a:defRPr>
                      </a:lvl6pPr>
                      <a:lvl7pPr marL="2024063" defTabSz="555625" fontAlgn="base">
                        <a:spcBef>
                          <a:spcPct val="20000"/>
                        </a:spcBef>
                        <a:spcAft>
                          <a:spcPct val="0"/>
                        </a:spcAft>
                        <a:defRPr kumimoji="1" sz="2800">
                          <a:solidFill>
                            <a:schemeClr val="tx1"/>
                          </a:solidFill>
                          <a:latin typeface="Times New Roman" charset="0"/>
                          <a:ea typeface="ＭＳ Ｐゴシック" pitchFamily="50" charset="-128"/>
                        </a:defRPr>
                      </a:lvl7pPr>
                      <a:lvl8pPr marL="2481263" defTabSz="555625" fontAlgn="base">
                        <a:spcBef>
                          <a:spcPct val="20000"/>
                        </a:spcBef>
                        <a:spcAft>
                          <a:spcPct val="0"/>
                        </a:spcAft>
                        <a:defRPr kumimoji="1" sz="2800">
                          <a:solidFill>
                            <a:schemeClr val="tx1"/>
                          </a:solidFill>
                          <a:latin typeface="Times New Roman" charset="0"/>
                          <a:ea typeface="ＭＳ Ｐゴシック" pitchFamily="50" charset="-128"/>
                        </a:defRPr>
                      </a:lvl8pPr>
                      <a:lvl9pPr marL="2938463" defTabSz="555625" fontAlgn="base">
                        <a:spcBef>
                          <a:spcPct val="20000"/>
                        </a:spcBef>
                        <a:spcAft>
                          <a:spcPct val="0"/>
                        </a:spcAft>
                        <a:defRPr kumimoji="1" sz="2800">
                          <a:solidFill>
                            <a:schemeClr val="tx1"/>
                          </a:solidFill>
                          <a:latin typeface="Times New Roman" charset="0"/>
                          <a:ea typeface="ＭＳ Ｐゴシック" pitchFamily="50" charset="-128"/>
                        </a:defRPr>
                      </a:lvl9pPr>
                    </a:lstStyle>
                    <a:p>
                      <a:pPr marL="0" marR="0" lvl="0" indent="0" algn="l" defTabSz="555625"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所属：</a:t>
                      </a:r>
                      <a:r>
                        <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DS</a:t>
                      </a: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部</a:t>
                      </a:r>
                    </a:p>
                  </a:txBody>
                  <a:tcPr marL="32911" marR="32911" marT="6582" marB="6582"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704407">
                <a:tc>
                  <a:txBody>
                    <a:bodyPr/>
                    <a:lstStyle/>
                    <a:p>
                      <a:pPr marL="0" marR="0" lvl="0" indent="0" algn="l" defTabSz="555625"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氏名コード：</a:t>
                      </a:r>
                      <a:r>
                        <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1082794</a:t>
                      </a:r>
                      <a:endPar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32911" marR="32911" marT="6582" marB="6582"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79935696"/>
                  </a:ext>
                </a:extLst>
              </a:tr>
              <a:tr h="740422">
                <a:tc>
                  <a:txBody>
                    <a:bodyPr/>
                    <a:lstStyle/>
                    <a:p>
                      <a:pPr marL="0" marR="0" lvl="0" indent="0" algn="l" defTabSz="555625"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氏名：笹岡優樹</a:t>
                      </a:r>
                      <a:endPar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32911" marR="32911" marT="6582" marB="6582"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40422">
                <a:tc>
                  <a:txBody>
                    <a:bodyPr/>
                    <a:lstStyle/>
                    <a:p>
                      <a:pPr marL="0" marR="0" lvl="0" indent="0" algn="l" defTabSz="555625"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上司氏名：安田健</a:t>
                      </a:r>
                      <a:endPar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32911" marR="32911" marT="6582" marB="6582"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0872213"/>
                  </a:ext>
                </a:extLst>
              </a:tr>
            </a:tbl>
          </a:graphicData>
        </a:graphic>
      </p:graphicFrame>
      <p:grpSp>
        <p:nvGrpSpPr>
          <p:cNvPr id="30" name="グループ化 29"/>
          <p:cNvGrpSpPr/>
          <p:nvPr/>
        </p:nvGrpSpPr>
        <p:grpSpPr>
          <a:xfrm>
            <a:off x="27435" y="44624"/>
            <a:ext cx="4045728" cy="337641"/>
            <a:chOff x="98630" y="200192"/>
            <a:chExt cx="4425465" cy="369332"/>
          </a:xfrm>
        </p:grpSpPr>
        <p:grpSp>
          <p:nvGrpSpPr>
            <p:cNvPr id="31" name="グループ化 30"/>
            <p:cNvGrpSpPr/>
            <p:nvPr/>
          </p:nvGrpSpPr>
          <p:grpSpPr>
            <a:xfrm>
              <a:off x="98630" y="200192"/>
              <a:ext cx="3995150" cy="369332"/>
              <a:chOff x="98630" y="200192"/>
              <a:chExt cx="3995150" cy="369332"/>
            </a:xfrm>
            <a:solidFill>
              <a:srgbClr val="FFFF99"/>
            </a:solidFill>
          </p:grpSpPr>
          <p:sp>
            <p:nvSpPr>
              <p:cNvPr id="33" name="山形 32"/>
              <p:cNvSpPr/>
              <p:nvPr/>
            </p:nvSpPr>
            <p:spPr bwMode="auto">
              <a:xfrm>
                <a:off x="9863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34" name="山形 33"/>
              <p:cNvSpPr/>
              <p:nvPr/>
            </p:nvSpPr>
            <p:spPr bwMode="auto">
              <a:xfrm>
                <a:off x="52894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35" name="山形 34"/>
              <p:cNvSpPr/>
              <p:nvPr/>
            </p:nvSpPr>
            <p:spPr bwMode="auto">
              <a:xfrm>
                <a:off x="95926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36" name="山形 35"/>
              <p:cNvSpPr/>
              <p:nvPr/>
            </p:nvSpPr>
            <p:spPr bwMode="auto">
              <a:xfrm>
                <a:off x="138957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37" name="山形 36"/>
              <p:cNvSpPr/>
              <p:nvPr/>
            </p:nvSpPr>
            <p:spPr bwMode="auto">
              <a:xfrm>
                <a:off x="181989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8" name="山形 37"/>
              <p:cNvSpPr/>
              <p:nvPr/>
            </p:nvSpPr>
            <p:spPr bwMode="auto">
              <a:xfrm>
                <a:off x="225020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9" name="山形 38"/>
              <p:cNvSpPr/>
              <p:nvPr/>
            </p:nvSpPr>
            <p:spPr bwMode="auto">
              <a:xfrm>
                <a:off x="268052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40" name="山形 39"/>
              <p:cNvSpPr/>
              <p:nvPr/>
            </p:nvSpPr>
            <p:spPr bwMode="auto">
              <a:xfrm>
                <a:off x="311083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41" name="山形 40"/>
              <p:cNvSpPr/>
              <p:nvPr/>
            </p:nvSpPr>
            <p:spPr bwMode="auto">
              <a:xfrm>
                <a:off x="352845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32" name="山形 31"/>
            <p:cNvSpPr/>
            <p:nvPr/>
          </p:nvSpPr>
          <p:spPr bwMode="auto">
            <a:xfrm>
              <a:off x="3958765" y="200192"/>
              <a:ext cx="565330" cy="369332"/>
            </a:xfrm>
            <a:prstGeom prst="chevron">
              <a:avLst>
                <a:gd name="adj" fmla="val 36245"/>
              </a:avLst>
            </a:prstGeom>
            <a:solidFill>
              <a:srgbClr val="FFFF99"/>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894752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037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4C1A01E-0D49-477D-B149-6527533C862B}"/>
              </a:ext>
            </a:extLst>
          </p:cNvPr>
          <p:cNvSpPr>
            <a:spLocks noGrp="1"/>
          </p:cNvSpPr>
          <p:nvPr>
            <p:ph type="dt" sz="half" idx="10"/>
          </p:nvPr>
        </p:nvSpPr>
        <p:spPr/>
        <p:txBody>
          <a:bodyPr/>
          <a:lstStyle/>
          <a:p>
            <a:pPr>
              <a:defRPr/>
            </a:pPr>
            <a:endParaRPr lang="en-US" altLang="ja-JP"/>
          </a:p>
        </p:txBody>
      </p:sp>
      <p:pic>
        <p:nvPicPr>
          <p:cNvPr id="4" name="図 3">
            <a:extLst>
              <a:ext uri="{FF2B5EF4-FFF2-40B4-BE49-F238E27FC236}">
                <a16:creationId xmlns:a16="http://schemas.microsoft.com/office/drawing/2014/main" id="{02E8657F-F226-4B5A-9B0C-B4186E9A3E3F}"/>
              </a:ext>
            </a:extLst>
          </p:cNvPr>
          <p:cNvPicPr>
            <a:picLocks noChangeAspect="1"/>
          </p:cNvPicPr>
          <p:nvPr/>
        </p:nvPicPr>
        <p:blipFill>
          <a:blip r:embed="rId2"/>
          <a:stretch>
            <a:fillRect/>
          </a:stretch>
        </p:blipFill>
        <p:spPr>
          <a:xfrm>
            <a:off x="388344" y="1124744"/>
            <a:ext cx="4528538" cy="3384376"/>
          </a:xfrm>
          <a:prstGeom prst="rect">
            <a:avLst/>
          </a:prstGeom>
        </p:spPr>
      </p:pic>
      <p:sp>
        <p:nvSpPr>
          <p:cNvPr id="3" name="正方形/長方形 2">
            <a:extLst>
              <a:ext uri="{FF2B5EF4-FFF2-40B4-BE49-F238E27FC236}">
                <a16:creationId xmlns:a16="http://schemas.microsoft.com/office/drawing/2014/main" id="{5795EE3E-DAA7-44A7-9B27-40926B8A7CC2}"/>
              </a:ext>
            </a:extLst>
          </p:cNvPr>
          <p:cNvSpPr/>
          <p:nvPr/>
        </p:nvSpPr>
        <p:spPr>
          <a:xfrm>
            <a:off x="6725047" y="1700808"/>
            <a:ext cx="295232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リーンで安心な生産を実現する</a:t>
            </a:r>
          </a:p>
        </p:txBody>
      </p:sp>
      <p:sp>
        <p:nvSpPr>
          <p:cNvPr id="5" name="正方形/長方形 4">
            <a:extLst>
              <a:ext uri="{FF2B5EF4-FFF2-40B4-BE49-F238E27FC236}">
                <a16:creationId xmlns:a16="http://schemas.microsoft.com/office/drawing/2014/main" id="{31F7AAD8-B326-4DED-B8AD-E28237869AA4}"/>
              </a:ext>
            </a:extLst>
          </p:cNvPr>
          <p:cNvSpPr/>
          <p:nvPr/>
        </p:nvSpPr>
        <p:spPr>
          <a:xfrm>
            <a:off x="5572919" y="3078945"/>
            <a:ext cx="165618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在庫異常を解消する</a:t>
            </a:r>
          </a:p>
        </p:txBody>
      </p:sp>
      <p:sp>
        <p:nvSpPr>
          <p:cNvPr id="6" name="正方形/長方形 5">
            <a:extLst>
              <a:ext uri="{FF2B5EF4-FFF2-40B4-BE49-F238E27FC236}">
                <a16:creationId xmlns:a16="http://schemas.microsoft.com/office/drawing/2014/main" id="{2AF0DB78-C1C4-4D78-AFD6-AD5E039A0F02}"/>
              </a:ext>
            </a:extLst>
          </p:cNvPr>
          <p:cNvSpPr/>
          <p:nvPr/>
        </p:nvSpPr>
        <p:spPr>
          <a:xfrm>
            <a:off x="5212879" y="4509120"/>
            <a:ext cx="1584176" cy="733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在庫異常の要因を特定する</a:t>
            </a:r>
          </a:p>
        </p:txBody>
      </p:sp>
      <p:sp>
        <p:nvSpPr>
          <p:cNvPr id="8" name="正方形/長方形 7">
            <a:extLst>
              <a:ext uri="{FF2B5EF4-FFF2-40B4-BE49-F238E27FC236}">
                <a16:creationId xmlns:a16="http://schemas.microsoft.com/office/drawing/2014/main" id="{520D91AA-C188-43C2-B133-47E00A2B2065}"/>
              </a:ext>
            </a:extLst>
          </p:cNvPr>
          <p:cNvSpPr/>
          <p:nvPr/>
        </p:nvSpPr>
        <p:spPr>
          <a:xfrm>
            <a:off x="8525247" y="3078945"/>
            <a:ext cx="20882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リーンで安心な生産を実現する</a:t>
            </a:r>
          </a:p>
        </p:txBody>
      </p:sp>
      <p:cxnSp>
        <p:nvCxnSpPr>
          <p:cNvPr id="10" name="直線矢印コネクタ 9">
            <a:extLst>
              <a:ext uri="{FF2B5EF4-FFF2-40B4-BE49-F238E27FC236}">
                <a16:creationId xmlns:a16="http://schemas.microsoft.com/office/drawing/2014/main" id="{AAB4AECB-5F3C-4FD4-A550-701BDD229E55}"/>
              </a:ext>
            </a:extLst>
          </p:cNvPr>
          <p:cNvCxnSpPr>
            <a:cxnSpLocks/>
            <a:stCxn id="5" idx="0"/>
          </p:cNvCxnSpPr>
          <p:nvPr/>
        </p:nvCxnSpPr>
        <p:spPr>
          <a:xfrm flipV="1">
            <a:off x="6401011" y="2615208"/>
            <a:ext cx="324036" cy="463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9D3ABA52-08DF-42EC-9924-C0B606E6AE46}"/>
              </a:ext>
            </a:extLst>
          </p:cNvPr>
          <p:cNvCxnSpPr>
            <a:cxnSpLocks/>
          </p:cNvCxnSpPr>
          <p:nvPr/>
        </p:nvCxnSpPr>
        <p:spPr>
          <a:xfrm flipV="1">
            <a:off x="5788943" y="4010459"/>
            <a:ext cx="324036" cy="463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05AC6C5D-7255-4150-88DF-89CB97FCA844}"/>
              </a:ext>
            </a:extLst>
          </p:cNvPr>
          <p:cNvCxnSpPr>
            <a:cxnSpLocks/>
          </p:cNvCxnSpPr>
          <p:nvPr/>
        </p:nvCxnSpPr>
        <p:spPr>
          <a:xfrm>
            <a:off x="9101311" y="2646897"/>
            <a:ext cx="633926" cy="40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BA9DDFA6-0B57-4EB8-BB84-478110DF2423}"/>
              </a:ext>
            </a:extLst>
          </p:cNvPr>
          <p:cNvCxnSpPr>
            <a:cxnSpLocks/>
          </p:cNvCxnSpPr>
          <p:nvPr/>
        </p:nvCxnSpPr>
        <p:spPr>
          <a:xfrm>
            <a:off x="6777982" y="4028269"/>
            <a:ext cx="667145" cy="44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531DB9D-4FA5-44E5-A011-AF305229363B}"/>
              </a:ext>
            </a:extLst>
          </p:cNvPr>
          <p:cNvSpPr/>
          <p:nvPr/>
        </p:nvSpPr>
        <p:spPr>
          <a:xfrm>
            <a:off x="7013079" y="4487881"/>
            <a:ext cx="1584176" cy="733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在庫異常の要因を特定する</a:t>
            </a:r>
          </a:p>
        </p:txBody>
      </p:sp>
      <p:sp>
        <p:nvSpPr>
          <p:cNvPr id="15" name="正方形/長方形 14">
            <a:extLst>
              <a:ext uri="{FF2B5EF4-FFF2-40B4-BE49-F238E27FC236}">
                <a16:creationId xmlns:a16="http://schemas.microsoft.com/office/drawing/2014/main" id="{1A3F394F-78AE-4CE7-A0CF-D7967BC9DA80}"/>
              </a:ext>
            </a:extLst>
          </p:cNvPr>
          <p:cNvSpPr/>
          <p:nvPr/>
        </p:nvSpPr>
        <p:spPr>
          <a:xfrm>
            <a:off x="6797055" y="59694"/>
            <a:ext cx="295232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やってもいい？</a:t>
            </a:r>
          </a:p>
        </p:txBody>
      </p:sp>
    </p:spTree>
    <p:extLst>
      <p:ext uri="{BB962C8B-B14F-4D97-AF65-F5344CB8AC3E}">
        <p14:creationId xmlns:p14="http://schemas.microsoft.com/office/powerpoint/2010/main" val="3574078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Step9</a:t>
            </a:r>
            <a:r>
              <a:rPr lang="ja-JP" altLang="en-US" sz="1646" b="1" kern="100" dirty="0">
                <a:latin typeface="Meiryo UI" panose="020B0604030504040204" pitchFamily="50" charset="-128"/>
                <a:ea typeface="Meiryo UI" panose="020B0604030504040204" pitchFamily="50" charset="-128"/>
                <a:cs typeface="Times New Roman"/>
              </a:rPr>
              <a:t>　結果と取組み過程の評価</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592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2725"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上手くいったこと、</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上手くいかなかったことについて、</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結果のみならず</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プロセスも評価</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結果と取組み過程の評価を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適切に行うことで、今回の取組み</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から</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学び</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を得ることができる</a:t>
            </a:r>
          </a:p>
        </p:txBody>
      </p:sp>
      <p:sp>
        <p:nvSpPr>
          <p:cNvPr id="16" name="正方形/長方形 15"/>
          <p:cNvSpPr/>
          <p:nvPr/>
        </p:nvSpPr>
        <p:spPr>
          <a:xfrm>
            <a:off x="106883" y="4581128"/>
            <a:ext cx="7989949" cy="2000548"/>
          </a:xfrm>
          <a:prstGeom prst="rect">
            <a:avLst/>
          </a:prstGeom>
          <a:solidFill>
            <a:srgbClr val="FFFFCC"/>
          </a:solidFill>
          <a:ln>
            <a:solidFill>
              <a:srgbClr val="000000"/>
            </a:solidFill>
          </a:ln>
        </p:spPr>
        <p:txBody>
          <a:bodyPr wrap="square">
            <a:spAutoFit/>
          </a:bodyPr>
          <a:lstStyle/>
          <a:p>
            <a:r>
              <a:rPr lang="ja-JP" altLang="en-US" dirty="0">
                <a:latin typeface="Meiryo UI" panose="020B0604030504040204" pitchFamily="50" charset="-128"/>
                <a:ea typeface="Meiryo UI" panose="020B0604030504040204" pitchFamily="50" charset="-128"/>
              </a:rPr>
              <a:t>活動報告書の提出期日までに活動が終了しない場合があります。</a:t>
            </a:r>
            <a:endParaRPr lang="en-US" altLang="ja-JP"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特に、</a:t>
            </a:r>
            <a:r>
              <a:rPr lang="en-US" altLang="ja-JP" sz="1600" dirty="0">
                <a:latin typeface="Meiryo UI" panose="020B0604030504040204" pitchFamily="50" charset="-128"/>
                <a:ea typeface="Meiryo UI" panose="020B0604030504040204" pitchFamily="50" charset="-128"/>
              </a:rPr>
              <a:t>PDCA</a:t>
            </a:r>
            <a:r>
              <a:rPr lang="ja-JP" altLang="en-US" sz="1600" dirty="0">
                <a:latin typeface="Meiryo UI" panose="020B0604030504040204" pitchFamily="50" charset="-128"/>
                <a:ea typeface="Meiryo UI" panose="020B0604030504040204" pitchFamily="50" charset="-128"/>
              </a:rPr>
              <a:t>の</a:t>
            </a:r>
            <a:r>
              <a:rPr lang="en-US" altLang="ja-JP" sz="1600" dirty="0">
                <a:latin typeface="Meiryo UI" panose="020B0604030504040204" pitchFamily="50" charset="-128"/>
                <a:ea typeface="Meiryo UI" panose="020B0604030504040204" pitchFamily="50" charset="-128"/>
              </a:rPr>
              <a:t>P(D)</a:t>
            </a:r>
            <a:r>
              <a:rPr lang="ja-JP" altLang="en-US" sz="1600" dirty="0">
                <a:latin typeface="Meiryo UI" panose="020B0604030504040204" pitchFamily="50" charset="-128"/>
                <a:ea typeface="Meiryo UI" panose="020B0604030504040204" pitchFamily="50" charset="-128"/>
              </a:rPr>
              <a:t>の部分、対策実行前</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途中までしか完了していない状態</a:t>
            </a:r>
            <a:endParaRPr lang="en-US" altLang="ja-JP" sz="1600"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その場合、活動報告書にまとめる方法に関して、以下のまとめ方をご参考ください。</a:t>
            </a:r>
            <a:endParaRPr lang="en-US" altLang="ja-JP" dirty="0">
              <a:latin typeface="Meiryo UI" panose="020B0604030504040204" pitchFamily="50" charset="-128"/>
              <a:ea typeface="Meiryo UI" panose="020B0604030504040204" pitchFamily="50" charset="-128"/>
            </a:endParaRPr>
          </a:p>
          <a:p>
            <a:br>
              <a:rPr lang="en-US" altLang="ja-JP" b="1" dirty="0">
                <a:solidFill>
                  <a:srgbClr val="000000"/>
                </a:solidFill>
                <a:latin typeface="Meiryo UI" panose="020B0604030504040204" pitchFamily="50" charset="-128"/>
                <a:ea typeface="Meiryo UI" panose="020B0604030504040204" pitchFamily="50" charset="-128"/>
              </a:rPr>
            </a:br>
            <a:r>
              <a:rPr lang="ja-JP" altLang="en-US" b="1" dirty="0">
                <a:solidFill>
                  <a:srgbClr val="000000"/>
                </a:solidFill>
                <a:latin typeface="Meiryo UI" panose="020B0604030504040204" pitchFamily="50" charset="-128"/>
                <a:ea typeface="Meiryo UI" panose="020B0604030504040204" pitchFamily="50" charset="-128"/>
              </a:rPr>
              <a:t>結果と取組み過程の評価</a:t>
            </a:r>
            <a:r>
              <a:rPr lang="ja-JP" altLang="en-US" dirty="0">
                <a:solidFill>
                  <a:srgbClr val="000000"/>
                </a:solidFill>
                <a:latin typeface="Meiryo UI" panose="020B0604030504040204" pitchFamily="50" charset="-128"/>
                <a:ea typeface="Meiryo UI" panose="020B0604030504040204" pitchFamily="50" charset="-128"/>
              </a:rPr>
              <a:t>：</a:t>
            </a:r>
            <a:endParaRPr lang="en-US" altLang="ja-JP" dirty="0">
              <a:solidFill>
                <a:srgbClr val="000000"/>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結果には「想定される効果」を記入（想定できない場合は記入不要）</a:t>
            </a:r>
            <a:endParaRPr lang="ja-JP" altLang="en-US" dirty="0">
              <a:solidFill>
                <a:srgbClr val="242424"/>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取組み過程には活動したステップまでの振り返り（良かったこと・悪かったこと）を記入</a:t>
            </a:r>
            <a:endParaRPr lang="ja-JP" altLang="en-US" dirty="0"/>
          </a:p>
        </p:txBody>
      </p:sp>
    </p:spTree>
    <p:extLst>
      <p:ext uri="{BB962C8B-B14F-4D97-AF65-F5344CB8AC3E}">
        <p14:creationId xmlns:p14="http://schemas.microsoft.com/office/powerpoint/2010/main" val="3864849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Step10</a:t>
            </a:r>
            <a:r>
              <a:rPr lang="ja-JP" altLang="en-US" sz="1646" b="1" kern="100" dirty="0">
                <a:latin typeface="Meiryo UI" panose="020B0604030504040204" pitchFamily="50" charset="-128"/>
                <a:ea typeface="Meiryo UI" panose="020B0604030504040204" pitchFamily="50" charset="-128"/>
                <a:cs typeface="Times New Roman"/>
              </a:rPr>
              <a:t>　標準化と維持管理</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592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rgbClr val="FFFF99"/>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1653"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良い取組みを定着</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させ（標準化）、</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今回得られたノウハウなどを</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横展</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標準化と維持管理を適切に行うことで、目標を達成し続けることができる</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また、今回の取組みからの学びを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幅広く活用することができる</a:t>
            </a:r>
          </a:p>
        </p:txBody>
      </p:sp>
      <p:sp>
        <p:nvSpPr>
          <p:cNvPr id="16" name="正方形/長方形 15"/>
          <p:cNvSpPr/>
          <p:nvPr/>
        </p:nvSpPr>
        <p:spPr>
          <a:xfrm>
            <a:off x="108149" y="3717032"/>
            <a:ext cx="8344669" cy="2831544"/>
          </a:xfrm>
          <a:prstGeom prst="rect">
            <a:avLst/>
          </a:prstGeom>
          <a:solidFill>
            <a:srgbClr val="FFFFCC"/>
          </a:solidFill>
          <a:ln>
            <a:solidFill>
              <a:srgbClr val="000000"/>
            </a:solidFill>
          </a:ln>
        </p:spPr>
        <p:txBody>
          <a:bodyPr wrap="square">
            <a:spAutoFit/>
          </a:bodyPr>
          <a:lstStyle/>
          <a:p>
            <a:r>
              <a:rPr lang="ja-JP" altLang="en-US" dirty="0">
                <a:latin typeface="Meiryo UI" panose="020B0604030504040204" pitchFamily="50" charset="-128"/>
                <a:ea typeface="Meiryo UI" panose="020B0604030504040204" pitchFamily="50" charset="-128"/>
              </a:rPr>
              <a:t>活動報告書の提出期日までに活動が終了しない場合があります。</a:t>
            </a:r>
            <a:endParaRPr lang="en-US" altLang="ja-JP"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特に、</a:t>
            </a:r>
            <a:r>
              <a:rPr lang="en-US" altLang="ja-JP" sz="1600" dirty="0">
                <a:latin typeface="Meiryo UI" panose="020B0604030504040204" pitchFamily="50" charset="-128"/>
                <a:ea typeface="Meiryo UI" panose="020B0604030504040204" pitchFamily="50" charset="-128"/>
              </a:rPr>
              <a:t>PDCA</a:t>
            </a:r>
            <a:r>
              <a:rPr lang="ja-JP" altLang="en-US" sz="1600" dirty="0">
                <a:latin typeface="Meiryo UI" panose="020B0604030504040204" pitchFamily="50" charset="-128"/>
                <a:ea typeface="Meiryo UI" panose="020B0604030504040204" pitchFamily="50" charset="-128"/>
              </a:rPr>
              <a:t>の</a:t>
            </a:r>
            <a:r>
              <a:rPr lang="en-US" altLang="ja-JP" sz="1600" dirty="0">
                <a:latin typeface="Meiryo UI" panose="020B0604030504040204" pitchFamily="50" charset="-128"/>
                <a:ea typeface="Meiryo UI" panose="020B0604030504040204" pitchFamily="50" charset="-128"/>
              </a:rPr>
              <a:t>P(D)</a:t>
            </a:r>
            <a:r>
              <a:rPr lang="ja-JP" altLang="en-US" sz="1600" dirty="0">
                <a:latin typeface="Meiryo UI" panose="020B0604030504040204" pitchFamily="50" charset="-128"/>
                <a:ea typeface="Meiryo UI" panose="020B0604030504040204" pitchFamily="50" charset="-128"/>
              </a:rPr>
              <a:t>の部分、対策実行前</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途中までしか完了していない状態</a:t>
            </a:r>
            <a:endParaRPr lang="en-US" altLang="ja-JP" sz="1600"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その場合、活動報告書にまとめる方法に関して、以下のまとめ方をご参考ください。</a:t>
            </a:r>
            <a:endParaRPr lang="en-US" altLang="ja-JP" dirty="0">
              <a:latin typeface="Meiryo UI" panose="020B0604030504040204" pitchFamily="50" charset="-128"/>
              <a:ea typeface="Meiryo UI" panose="020B0604030504040204" pitchFamily="50" charset="-128"/>
            </a:endParaRPr>
          </a:p>
          <a:p>
            <a:br>
              <a:rPr lang="en-US" altLang="ja-JP" b="1" dirty="0">
                <a:solidFill>
                  <a:srgbClr val="000000"/>
                </a:solidFill>
                <a:latin typeface="Meiryo UI" panose="020B0604030504040204" pitchFamily="50" charset="-128"/>
                <a:ea typeface="Meiryo UI" panose="020B0604030504040204" pitchFamily="50" charset="-128"/>
              </a:rPr>
            </a:br>
            <a:r>
              <a:rPr lang="ja-JP" altLang="en-US" b="1" dirty="0">
                <a:solidFill>
                  <a:srgbClr val="000000"/>
                </a:solidFill>
                <a:latin typeface="Meiryo UI" panose="020B0604030504040204" pitchFamily="50" charset="-128"/>
                <a:ea typeface="Meiryo UI" panose="020B0604030504040204" pitchFamily="50" charset="-128"/>
              </a:rPr>
              <a:t>標準化と維持管理</a:t>
            </a:r>
            <a:r>
              <a:rPr lang="ja-JP" altLang="en-US" dirty="0">
                <a:solidFill>
                  <a:srgbClr val="000000"/>
                </a:solidFill>
                <a:latin typeface="Meiryo UI" panose="020B0604030504040204" pitchFamily="50" charset="-128"/>
                <a:ea typeface="Meiryo UI" panose="020B0604030504040204" pitchFamily="50" charset="-128"/>
              </a:rPr>
              <a:t>：</a:t>
            </a:r>
            <a:endParaRPr lang="en-US" altLang="ja-JP" dirty="0">
              <a:solidFill>
                <a:srgbClr val="000000"/>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計画段階まででも良いので、標準化・横展できそうな取組み、</a:t>
            </a:r>
            <a:endParaRPr lang="en-US" altLang="ja-JP" dirty="0">
              <a:solidFill>
                <a:srgbClr val="000000"/>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また、今後の活動で標準化・横展できそうな内容を記入</a:t>
            </a:r>
            <a:br>
              <a:rPr lang="en-US" altLang="ja-JP" dirty="0">
                <a:solidFill>
                  <a:srgbClr val="000000"/>
                </a:solidFill>
                <a:latin typeface="Meiryo UI" panose="020B0604030504040204" pitchFamily="50" charset="-128"/>
                <a:ea typeface="Meiryo UI" panose="020B0604030504040204" pitchFamily="50" charset="-128"/>
              </a:rPr>
            </a:br>
            <a:r>
              <a:rPr lang="ja-JP" altLang="en-US" dirty="0">
                <a:solidFill>
                  <a:srgbClr val="242424"/>
                </a:solidFill>
                <a:latin typeface="Meiryo UI" panose="020B0604030504040204" pitchFamily="50" charset="-128"/>
                <a:ea typeface="Meiryo UI" panose="020B0604030504040204" pitchFamily="50" charset="-128"/>
              </a:rPr>
              <a:t>（図示できたら理想ですが箇条書きでも大丈夫です</a:t>
            </a:r>
            <a:r>
              <a:rPr lang="ja-JP" altLang="en-US" dirty="0">
                <a:solidFill>
                  <a:srgbClr val="000000"/>
                </a:solidFill>
                <a:latin typeface="Meiryo UI" panose="020B0604030504040204" pitchFamily="50" charset="-128"/>
                <a:ea typeface="Meiryo UI" panose="020B0604030504040204" pitchFamily="50" charset="-128"/>
              </a:rPr>
              <a:t>）</a:t>
            </a:r>
            <a:endParaRPr lang="en-US" altLang="ja-JP" dirty="0">
              <a:solidFill>
                <a:srgbClr val="000000"/>
              </a:solidFill>
              <a:latin typeface="Meiryo UI" panose="020B0604030504040204" pitchFamily="50" charset="-128"/>
              <a:ea typeface="Meiryo UI" panose="020B0604030504040204" pitchFamily="50" charset="-128"/>
            </a:endParaRPr>
          </a:p>
          <a:p>
            <a:r>
              <a:rPr lang="en-US" altLang="ja-JP" b="1" dirty="0">
                <a:solidFill>
                  <a:srgbClr val="FF0000"/>
                </a:solidFill>
                <a:latin typeface="Meiryo UI" panose="020B0604030504040204" pitchFamily="50" charset="-128"/>
                <a:ea typeface="Meiryo UI" panose="020B0604030504040204" pitchFamily="50" charset="-128"/>
              </a:rPr>
              <a:t>※</a:t>
            </a:r>
            <a:r>
              <a:rPr lang="ja-JP" altLang="en-US" b="1" dirty="0">
                <a:solidFill>
                  <a:srgbClr val="FF0000"/>
                </a:solidFill>
                <a:latin typeface="Meiryo UI" panose="020B0604030504040204" pitchFamily="50" charset="-128"/>
                <a:ea typeface="Meiryo UI" panose="020B0604030504040204" pitchFamily="50" charset="-128"/>
              </a:rPr>
              <a:t>標準化は、マニュアルを作成することだけではなく、</a:t>
            </a:r>
            <a:endParaRPr lang="en-US" altLang="ja-JP" b="1" dirty="0">
              <a:solidFill>
                <a:srgbClr val="FF0000"/>
              </a:solidFill>
              <a:latin typeface="Meiryo UI" panose="020B0604030504040204" pitchFamily="50" charset="-128"/>
              <a:ea typeface="Meiryo UI" panose="020B0604030504040204" pitchFamily="50" charset="-128"/>
            </a:endParaRPr>
          </a:p>
          <a:p>
            <a:r>
              <a:rPr lang="ja-JP" altLang="en-US" b="1" dirty="0">
                <a:solidFill>
                  <a:srgbClr val="FF0000"/>
                </a:solidFill>
                <a:latin typeface="Meiryo UI" panose="020B0604030504040204" pitchFamily="50" charset="-128"/>
                <a:ea typeface="Meiryo UI" panose="020B0604030504040204" pitchFamily="50" charset="-128"/>
              </a:rPr>
              <a:t>　 良い取り組みを次の活動に活かすことも「標準化」になります。</a:t>
            </a:r>
          </a:p>
        </p:txBody>
      </p:sp>
    </p:spTree>
    <p:extLst>
      <p:ext uri="{BB962C8B-B14F-4D97-AF65-F5344CB8AC3E}">
        <p14:creationId xmlns:p14="http://schemas.microsoft.com/office/powerpoint/2010/main" val="318946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角丸四角形 33">
            <a:extLst>
              <a:ext uri="{FF2B5EF4-FFF2-40B4-BE49-F238E27FC236}">
                <a16:creationId xmlns:a16="http://schemas.microsoft.com/office/drawing/2014/main" id="{DA010A4A-330D-4FFE-B404-7F07F1AFE27A}"/>
              </a:ext>
            </a:extLst>
          </p:cNvPr>
          <p:cNvSpPr/>
          <p:nvPr/>
        </p:nvSpPr>
        <p:spPr bwMode="auto">
          <a:xfrm>
            <a:off x="5582990" y="2629896"/>
            <a:ext cx="5207095" cy="1288800"/>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2" name="角丸四角形 37">
            <a:extLst>
              <a:ext uri="{FF2B5EF4-FFF2-40B4-BE49-F238E27FC236}">
                <a16:creationId xmlns:a16="http://schemas.microsoft.com/office/drawing/2014/main" id="{835FA471-F2D9-4F53-9AF1-113BB5FB17F8}"/>
              </a:ext>
            </a:extLst>
          </p:cNvPr>
          <p:cNvSpPr/>
          <p:nvPr/>
        </p:nvSpPr>
        <p:spPr bwMode="auto">
          <a:xfrm>
            <a:off x="278650" y="638690"/>
            <a:ext cx="10646450" cy="3319699"/>
          </a:xfrm>
          <a:prstGeom prst="roundRect">
            <a:avLst>
              <a:gd name="adj" fmla="val 0"/>
            </a:avLst>
          </a:prstGeom>
          <a:noFill/>
          <a:ln w="12700">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0" name="Rectangle 4">
            <a:extLst>
              <a:ext uri="{FF2B5EF4-FFF2-40B4-BE49-F238E27FC236}">
                <a16:creationId xmlns:a16="http://schemas.microsoft.com/office/drawing/2014/main" id="{0DF280E9-2138-46C2-AED3-DF8EF291939C}"/>
              </a:ext>
            </a:extLst>
          </p:cNvPr>
          <p:cNvSpPr txBox="1">
            <a:spLocks noChangeArrowheads="1"/>
          </p:cNvSpPr>
          <p:nvPr/>
        </p:nvSpPr>
        <p:spPr bwMode="auto">
          <a:xfrm>
            <a:off x="5623904" y="2658189"/>
            <a:ext cx="4948660" cy="1017153"/>
          </a:xfrm>
          <a:prstGeom prst="rect">
            <a:avLst/>
          </a:prstGeom>
          <a:solidFill>
            <a:schemeClr val="bg1"/>
          </a:solidFill>
          <a:ln w="12700">
            <a:no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20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■方針</a:t>
            </a:r>
            <a:endParaRPr lang="en-US" altLang="ja-JP" sz="120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200" b="0" kern="0" dirty="0">
                <a:latin typeface="Meiryo UI" panose="020B0604030504040204" pitchFamily="50" charset="-128"/>
                <a:ea typeface="Meiryo UI" panose="020B0604030504040204" pitchFamily="50" charset="-128"/>
                <a:cs typeface="Meiryo UI" panose="020B0604030504040204" pitchFamily="50" charset="-128"/>
              </a:rPr>
              <a:t>工程スルーで通過情報を一元化し、モノの流れを</a:t>
            </a:r>
          </a:p>
          <a:p>
            <a:pPr marL="0" indent="0" eaLnBrk="1" hangingPunct="1">
              <a:lnSpc>
                <a:spcPts val="1500"/>
              </a:lnSpc>
              <a:spcBef>
                <a:spcPts val="0"/>
              </a:spcBef>
              <a:buNone/>
              <a:defRPr/>
            </a:pPr>
            <a:r>
              <a:rPr lang="ja-JP" altLang="en-US" sz="1200" b="0" kern="0" dirty="0">
                <a:latin typeface="Meiryo UI" panose="020B0604030504040204" pitchFamily="50" charset="-128"/>
                <a:ea typeface="Meiryo UI" panose="020B0604030504040204" pitchFamily="50" charset="-128"/>
                <a:cs typeface="Meiryo UI" panose="020B0604030504040204" pitchFamily="50" charset="-128"/>
              </a:rPr>
              <a:t>リアルタイムで把握。リーンで安心な生産を実現する</a:t>
            </a:r>
            <a:endParaRPr lang="en-US" altLang="ja-JP" sz="12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20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■活動</a:t>
            </a:r>
            <a:endParaRPr lang="en-US" altLang="ja-JP" sz="120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200" kern="0" dirty="0">
                <a:latin typeface="Meiryo UI" panose="020B0604030504040204" pitchFamily="50" charset="-128"/>
                <a:ea typeface="Meiryo UI" panose="020B0604030504040204" pitchFamily="50" charset="-128"/>
                <a:cs typeface="Meiryo UI" panose="020B0604030504040204" pitchFamily="50" charset="-128"/>
              </a:rPr>
              <a:t>自動順立装置の展開し上記活動方針を実現する</a:t>
            </a:r>
            <a:endParaRPr lang="en-US" altLang="ja-JP" sz="1200" b="0" kern="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9" name="図 8">
            <a:extLst>
              <a:ext uri="{FF2B5EF4-FFF2-40B4-BE49-F238E27FC236}">
                <a16:creationId xmlns:a16="http://schemas.microsoft.com/office/drawing/2014/main" id="{3FCDC825-A5E5-4004-946A-0F85A36226D0}"/>
              </a:ext>
            </a:extLst>
          </p:cNvPr>
          <p:cNvPicPr>
            <a:picLocks noChangeAspect="1"/>
          </p:cNvPicPr>
          <p:nvPr/>
        </p:nvPicPr>
        <p:blipFill>
          <a:blip r:embed="rId2"/>
          <a:stretch>
            <a:fillRect/>
          </a:stretch>
        </p:blipFill>
        <p:spPr>
          <a:xfrm>
            <a:off x="8846025" y="2657978"/>
            <a:ext cx="1926100" cy="1232995"/>
          </a:xfrm>
          <a:prstGeom prst="rect">
            <a:avLst/>
          </a:prstGeom>
        </p:spPr>
      </p:pic>
      <p:sp>
        <p:nvSpPr>
          <p:cNvPr id="21" name="正方形/長方形 20"/>
          <p:cNvSpPr/>
          <p:nvPr/>
        </p:nvSpPr>
        <p:spPr>
          <a:xfrm>
            <a:off x="1267993" y="44624"/>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１　取り巻く環境の把握と課題の明確化</a:t>
            </a:r>
          </a:p>
        </p:txBody>
      </p:sp>
      <p:grpSp>
        <p:nvGrpSpPr>
          <p:cNvPr id="13" name="グループ化 12"/>
          <p:cNvGrpSpPr/>
          <p:nvPr/>
        </p:nvGrpSpPr>
        <p:grpSpPr>
          <a:xfrm>
            <a:off x="90167" y="115440"/>
            <a:ext cx="4045728" cy="337641"/>
            <a:chOff x="98630" y="200192"/>
            <a:chExt cx="4425465" cy="369332"/>
          </a:xfrm>
        </p:grpSpPr>
        <p:grpSp>
          <p:nvGrpSpPr>
            <p:cNvPr id="14" name="グループ化 13"/>
            <p:cNvGrpSpPr/>
            <p:nvPr/>
          </p:nvGrpSpPr>
          <p:grpSpPr>
            <a:xfrm>
              <a:off x="98630" y="200192"/>
              <a:ext cx="3995150" cy="369332"/>
              <a:chOff x="98630" y="200192"/>
              <a:chExt cx="3995150" cy="369332"/>
            </a:xfrm>
            <a:solidFill>
              <a:srgbClr val="FFFF99"/>
            </a:solidFill>
          </p:grpSpPr>
          <p:sp>
            <p:nvSpPr>
              <p:cNvPr id="26" name="山形 25"/>
              <p:cNvSpPr/>
              <p:nvPr/>
            </p:nvSpPr>
            <p:spPr bwMode="auto">
              <a:xfrm>
                <a:off x="9863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4" name="山形 33"/>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5" name="山形 24"/>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70" name="角丸四角形 3">
            <a:extLst>
              <a:ext uri="{FF2B5EF4-FFF2-40B4-BE49-F238E27FC236}">
                <a16:creationId xmlns:a16="http://schemas.microsoft.com/office/drawing/2014/main" id="{5D0C8990-BB6C-4510-A71A-652F4AE7C1F3}"/>
              </a:ext>
            </a:extLst>
          </p:cNvPr>
          <p:cNvSpPr/>
          <p:nvPr/>
        </p:nvSpPr>
        <p:spPr bwMode="auto">
          <a:xfrm>
            <a:off x="413666" y="989276"/>
            <a:ext cx="5027075" cy="1289499"/>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正方形/長方形 70">
            <a:extLst>
              <a:ext uri="{FF2B5EF4-FFF2-40B4-BE49-F238E27FC236}">
                <a16:creationId xmlns:a16="http://schemas.microsoft.com/office/drawing/2014/main" id="{9A1EC2E1-747A-4079-A2CE-ED00A5DEED2A}"/>
              </a:ext>
            </a:extLst>
          </p:cNvPr>
          <p:cNvSpPr/>
          <p:nvPr/>
        </p:nvSpPr>
        <p:spPr>
          <a:xfrm>
            <a:off x="175157" y="664913"/>
            <a:ext cx="2962671"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（１）職場の使命と自身の役割</a:t>
            </a:r>
          </a:p>
        </p:txBody>
      </p:sp>
      <p:sp>
        <p:nvSpPr>
          <p:cNvPr id="72" name="角丸四角形 23">
            <a:extLst>
              <a:ext uri="{FF2B5EF4-FFF2-40B4-BE49-F238E27FC236}">
                <a16:creationId xmlns:a16="http://schemas.microsoft.com/office/drawing/2014/main" id="{402BF40E-BB7B-475C-A5CD-F25EEDF5C4B8}"/>
              </a:ext>
            </a:extLst>
          </p:cNvPr>
          <p:cNvSpPr/>
          <p:nvPr/>
        </p:nvSpPr>
        <p:spPr bwMode="auto">
          <a:xfrm>
            <a:off x="5582990" y="989277"/>
            <a:ext cx="5030489" cy="1289498"/>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正方形/長方形 72">
            <a:extLst>
              <a:ext uri="{FF2B5EF4-FFF2-40B4-BE49-F238E27FC236}">
                <a16:creationId xmlns:a16="http://schemas.microsoft.com/office/drawing/2014/main" id="{AEC4BBE1-A54E-4BA5-9094-4B988BC3749F}"/>
              </a:ext>
            </a:extLst>
          </p:cNvPr>
          <p:cNvSpPr/>
          <p:nvPr/>
        </p:nvSpPr>
        <p:spPr>
          <a:xfrm>
            <a:off x="5344480" y="664913"/>
            <a:ext cx="3889206"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（２）会社を取り巻く環境（外部環境１）</a:t>
            </a:r>
          </a:p>
        </p:txBody>
      </p:sp>
      <p:sp>
        <p:nvSpPr>
          <p:cNvPr id="74" name="Rectangle 4">
            <a:extLst>
              <a:ext uri="{FF2B5EF4-FFF2-40B4-BE49-F238E27FC236}">
                <a16:creationId xmlns:a16="http://schemas.microsoft.com/office/drawing/2014/main" id="{ADED1965-E962-4B6A-B41C-CF78075254DE}"/>
              </a:ext>
            </a:extLst>
          </p:cNvPr>
          <p:cNvSpPr txBox="1">
            <a:spLocks noChangeArrowheads="1"/>
          </p:cNvSpPr>
          <p:nvPr/>
        </p:nvSpPr>
        <p:spPr bwMode="auto">
          <a:xfrm>
            <a:off x="5674021" y="1055744"/>
            <a:ext cx="4809948" cy="855363"/>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200" b="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■業界</a:t>
            </a:r>
            <a:endParaRPr lang="en-US" altLang="ja-JP" sz="1200" b="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200" b="0" kern="0" dirty="0">
                <a:latin typeface="Meiryo UI" panose="020B0604030504040204" pitchFamily="50" charset="-128"/>
                <a:ea typeface="Meiryo UI" panose="020B0604030504040204" pitchFamily="50" charset="-128"/>
                <a:cs typeface="Meiryo UI" panose="020B0604030504040204" pitchFamily="50" charset="-128"/>
              </a:rPr>
              <a:t>自動車車業界は</a:t>
            </a:r>
            <a:r>
              <a:rPr lang="en-US" altLang="ja-JP" sz="1200" b="0" kern="0" dirty="0">
                <a:latin typeface="Meiryo UI" panose="020B0604030504040204" pitchFamily="50" charset="-128"/>
                <a:ea typeface="Meiryo UI" panose="020B0604030504040204" pitchFamily="50" charset="-128"/>
                <a:cs typeface="Meiryo UI" panose="020B0604030504040204" pitchFamily="50" charset="-128"/>
              </a:rPr>
              <a:t>100</a:t>
            </a:r>
            <a:r>
              <a:rPr lang="ja-JP" altLang="en-US" sz="1200" b="0" kern="0" dirty="0">
                <a:latin typeface="Meiryo UI" panose="020B0604030504040204" pitchFamily="50" charset="-128"/>
                <a:ea typeface="Meiryo UI" panose="020B0604030504040204" pitchFamily="50" charset="-128"/>
                <a:cs typeface="Meiryo UI" panose="020B0604030504040204" pitchFamily="50" charset="-128"/>
              </a:rPr>
              <a:t>年に一度の変革期と</a:t>
            </a:r>
            <a:r>
              <a:rPr lang="ja-JP" altLang="en-US" sz="1200" kern="0" dirty="0">
                <a:latin typeface="Meiryo UI" panose="020B0604030504040204" pitchFamily="50" charset="-128"/>
                <a:ea typeface="Meiryo UI" panose="020B0604030504040204" pitchFamily="50" charset="-128"/>
                <a:cs typeface="Meiryo UI" panose="020B0604030504040204" pitchFamily="50" charset="-128"/>
              </a:rPr>
              <a:t>言われており、</a:t>
            </a:r>
            <a:endParaRPr lang="en-US" altLang="ja-JP" sz="12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en-US" altLang="ja-JP" sz="1200" kern="0" dirty="0">
                <a:latin typeface="Meiryo UI" panose="020B0604030504040204" pitchFamily="50" charset="-128"/>
                <a:ea typeface="Meiryo UI" panose="020B0604030504040204" pitchFamily="50" charset="-128"/>
                <a:cs typeface="Meiryo UI" panose="020B0604030504040204" pitchFamily="50" charset="-128"/>
              </a:rPr>
              <a:t>CASE</a:t>
            </a:r>
            <a:r>
              <a:rPr lang="ja-JP" altLang="en-US" sz="1200" kern="0" dirty="0">
                <a:latin typeface="Meiryo UI" panose="020B0604030504040204" pitchFamily="50" charset="-128"/>
                <a:ea typeface="Meiryo UI" panose="020B0604030504040204" pitchFamily="50" charset="-128"/>
                <a:cs typeface="Meiryo UI" panose="020B0604030504040204" pitchFamily="50" charset="-128"/>
              </a:rPr>
              <a:t>領域など新規領域の開発力</a:t>
            </a:r>
            <a:r>
              <a:rPr lang="en-US" altLang="ja-JP" sz="1200" kern="0" dirty="0">
                <a:latin typeface="Meiryo UI" panose="020B0604030504040204" pitchFamily="50" charset="-128"/>
                <a:ea typeface="Meiryo UI" panose="020B0604030504040204" pitchFamily="50" charset="-128"/>
                <a:cs typeface="Meiryo UI" panose="020B0604030504040204" pitchFamily="50" charset="-128"/>
              </a:rPr>
              <a:t>/</a:t>
            </a:r>
            <a:r>
              <a:rPr lang="ja-JP" altLang="en-US" sz="1200" kern="0" dirty="0">
                <a:latin typeface="Meiryo UI" panose="020B0604030504040204" pitchFamily="50" charset="-128"/>
                <a:ea typeface="Meiryo UI" panose="020B0604030504040204" pitchFamily="50" charset="-128"/>
                <a:cs typeface="Meiryo UI" panose="020B0604030504040204" pitchFamily="50" charset="-128"/>
              </a:rPr>
              <a:t>リソースの強化や</a:t>
            </a:r>
            <a:endParaRPr lang="en-US" altLang="ja-JP" sz="12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200" kern="0" dirty="0">
                <a:latin typeface="Meiryo UI" panose="020B0604030504040204" pitchFamily="50" charset="-128"/>
                <a:ea typeface="Meiryo UI" panose="020B0604030504040204" pitchFamily="50" charset="-128"/>
                <a:cs typeface="Meiryo UI" panose="020B0604030504040204" pitchFamily="50" charset="-128"/>
              </a:rPr>
              <a:t>既存領域のコスト削減</a:t>
            </a:r>
            <a:r>
              <a:rPr lang="en-US" altLang="ja-JP" sz="1200" kern="0" dirty="0">
                <a:latin typeface="Meiryo UI" panose="020B0604030504040204" pitchFamily="50" charset="-128"/>
                <a:ea typeface="Meiryo UI" panose="020B0604030504040204" pitchFamily="50" charset="-128"/>
                <a:cs typeface="Meiryo UI" panose="020B0604030504040204" pitchFamily="50" charset="-128"/>
              </a:rPr>
              <a:t>/</a:t>
            </a:r>
            <a:r>
              <a:rPr lang="ja-JP" altLang="en-US" sz="1200" kern="0" dirty="0">
                <a:latin typeface="Meiryo UI" panose="020B0604030504040204" pitchFamily="50" charset="-128"/>
                <a:ea typeface="Meiryo UI" panose="020B0604030504040204" pitchFamily="50" charset="-128"/>
                <a:cs typeface="Meiryo UI" panose="020B0604030504040204" pitchFamily="50" charset="-128"/>
              </a:rPr>
              <a:t>効率化が求められている</a:t>
            </a:r>
          </a:p>
        </p:txBody>
      </p:sp>
      <p:sp>
        <p:nvSpPr>
          <p:cNvPr id="75" name="角丸四角形 26">
            <a:extLst>
              <a:ext uri="{FF2B5EF4-FFF2-40B4-BE49-F238E27FC236}">
                <a16:creationId xmlns:a16="http://schemas.microsoft.com/office/drawing/2014/main" id="{60AA5529-DC50-405B-951F-04085739A626}"/>
              </a:ext>
            </a:extLst>
          </p:cNvPr>
          <p:cNvSpPr/>
          <p:nvPr/>
        </p:nvSpPr>
        <p:spPr bwMode="auto">
          <a:xfrm>
            <a:off x="437405" y="2643491"/>
            <a:ext cx="5015206" cy="1288800"/>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6" name="正方形/長方形 75">
            <a:extLst>
              <a:ext uri="{FF2B5EF4-FFF2-40B4-BE49-F238E27FC236}">
                <a16:creationId xmlns:a16="http://schemas.microsoft.com/office/drawing/2014/main" id="{E554113C-3171-43F3-8FBF-C605F02D508F}"/>
              </a:ext>
            </a:extLst>
          </p:cNvPr>
          <p:cNvSpPr/>
          <p:nvPr/>
        </p:nvSpPr>
        <p:spPr>
          <a:xfrm>
            <a:off x="187027" y="2287603"/>
            <a:ext cx="4692310" cy="338554"/>
          </a:xfrm>
          <a:prstGeom prst="rect">
            <a:avLst/>
          </a:prstGeom>
        </p:spPr>
        <p:txBody>
          <a:bodyPr wrap="none">
            <a:spAutoFit/>
          </a:bodyPr>
          <a:lstStyle/>
          <a:p>
            <a:pPr lvl="0">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（３）相手方の部署を取り巻く環境（外部環境２）</a:t>
            </a:r>
          </a:p>
        </p:txBody>
      </p:sp>
      <p:sp>
        <p:nvSpPr>
          <p:cNvPr id="77" name="Rectangle 4">
            <a:extLst>
              <a:ext uri="{FF2B5EF4-FFF2-40B4-BE49-F238E27FC236}">
                <a16:creationId xmlns:a16="http://schemas.microsoft.com/office/drawing/2014/main" id="{041252AD-9763-400C-9AB3-A6CCA6ECE308}"/>
              </a:ext>
            </a:extLst>
          </p:cNvPr>
          <p:cNvSpPr txBox="1">
            <a:spLocks noChangeArrowheads="1"/>
          </p:cNvSpPr>
          <p:nvPr/>
        </p:nvSpPr>
        <p:spPr bwMode="auto">
          <a:xfrm>
            <a:off x="519479" y="2717175"/>
            <a:ext cx="4825001" cy="711825"/>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20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■生産</a:t>
            </a:r>
            <a:endParaRPr lang="en-US" altLang="ja-JP" sz="12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200" kern="0" dirty="0">
                <a:latin typeface="Meiryo UI" panose="020B0604030504040204" pitchFamily="50" charset="-128"/>
                <a:ea typeface="Meiryo UI" panose="020B0604030504040204" pitchFamily="50" charset="-128"/>
                <a:cs typeface="Meiryo UI" panose="020B0604030504040204" pitchFamily="50" charset="-128"/>
              </a:rPr>
              <a:t>アイシンの組織価値を向上するために、世界のどの地域でも高品質の商品を生産できるように標準化や生産技術開発体制の整備が求められている</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9" name="正方形/長方形 78">
            <a:extLst>
              <a:ext uri="{FF2B5EF4-FFF2-40B4-BE49-F238E27FC236}">
                <a16:creationId xmlns:a16="http://schemas.microsoft.com/office/drawing/2014/main" id="{EDF6E51D-1AB4-471B-B64F-EE713D6B931C}"/>
              </a:ext>
            </a:extLst>
          </p:cNvPr>
          <p:cNvSpPr/>
          <p:nvPr/>
        </p:nvSpPr>
        <p:spPr>
          <a:xfrm>
            <a:off x="5344482" y="2278639"/>
            <a:ext cx="3842719" cy="338554"/>
          </a:xfrm>
          <a:prstGeom prst="rect">
            <a:avLst/>
          </a:prstGeom>
        </p:spPr>
        <p:txBody>
          <a:bodyPr wrap="none">
            <a:spAutoFit/>
          </a:bodyPr>
          <a:lstStyle/>
          <a:p>
            <a:pPr lvl="0">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（４）相手方の部署の状況（内部環境）</a:t>
            </a:r>
          </a:p>
        </p:txBody>
      </p:sp>
      <p:sp>
        <p:nvSpPr>
          <p:cNvPr id="81" name="Rectangle 4">
            <a:extLst>
              <a:ext uri="{FF2B5EF4-FFF2-40B4-BE49-F238E27FC236}">
                <a16:creationId xmlns:a16="http://schemas.microsoft.com/office/drawing/2014/main" id="{D23AEC37-7A7C-4952-B99F-A50A188E1CE4}"/>
              </a:ext>
            </a:extLst>
          </p:cNvPr>
          <p:cNvSpPr txBox="1">
            <a:spLocks noChangeArrowheads="1"/>
          </p:cNvSpPr>
          <p:nvPr/>
        </p:nvSpPr>
        <p:spPr bwMode="auto">
          <a:xfrm>
            <a:off x="458670" y="1041475"/>
            <a:ext cx="4826218" cy="857656"/>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200" b="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■上位方針（</a:t>
            </a:r>
            <a:r>
              <a:rPr lang="en-US" altLang="ja-JP" sz="1200" b="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G</a:t>
            </a:r>
            <a:r>
              <a:rPr lang="ja-JP" altLang="en-US" sz="1200" b="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方針）</a:t>
            </a:r>
            <a:endParaRPr lang="en-US" altLang="ja-JP" sz="1200" b="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kumimoji="1" lang="en-US" altLang="ja-JP" sz="1200" b="0" dirty="0">
                <a:solidFill>
                  <a:srgbClr val="000000"/>
                </a:solidFill>
                <a:latin typeface="Meiryo UI" panose="020B0604030504040204" pitchFamily="50" charset="-128"/>
                <a:ea typeface="Meiryo UI" panose="020B0604030504040204" pitchFamily="50" charset="-128"/>
              </a:rPr>
              <a:t>AI</a:t>
            </a:r>
            <a:r>
              <a:rPr kumimoji="1" lang="ja-JP" altLang="en-US" sz="1200" b="0" dirty="0">
                <a:solidFill>
                  <a:srgbClr val="000000"/>
                </a:solidFill>
                <a:latin typeface="Meiryo UI" panose="020B0604030504040204" pitchFamily="50" charset="-128"/>
                <a:ea typeface="Meiryo UI" panose="020B0604030504040204" pitchFamily="50" charset="-128"/>
              </a:rPr>
              <a:t>活用推進による業務改革のプロ集団になる</a:t>
            </a:r>
            <a:endParaRPr kumimoji="1" lang="en-US" altLang="ja-JP" sz="1200" b="0" dirty="0">
              <a:solidFill>
                <a:srgbClr val="000000"/>
              </a:solidFill>
              <a:latin typeface="Meiryo UI" panose="020B0604030504040204" pitchFamily="50" charset="-128"/>
              <a:ea typeface="Meiryo UI" panose="020B0604030504040204" pitchFamily="50" charset="-128"/>
            </a:endParaRPr>
          </a:p>
          <a:p>
            <a:pPr marL="0" indent="0" eaLnBrk="1" hangingPunct="1">
              <a:lnSpc>
                <a:spcPts val="1500"/>
              </a:lnSpc>
              <a:spcBef>
                <a:spcPts val="0"/>
              </a:spcBef>
              <a:buNone/>
              <a:defRPr/>
            </a:pPr>
            <a:r>
              <a:rPr lang="ja-JP" altLang="en-US" sz="120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■自分（</a:t>
            </a:r>
            <a:r>
              <a:rPr lang="en-US" altLang="ja-JP" sz="120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G</a:t>
            </a:r>
            <a:r>
              <a:rPr lang="ja-JP" altLang="en-US" sz="120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メンバー）の役割</a:t>
            </a:r>
            <a:endParaRPr lang="en-US" altLang="ja-JP" sz="120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お客さんのあるべき姿を考えて、スピード感を持ってソリューションを届けること</a:t>
            </a:r>
            <a:endParaRPr lang="en-US" altLang="ja-JP" sz="120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3" name="角丸四角形 37">
            <a:extLst>
              <a:ext uri="{FF2B5EF4-FFF2-40B4-BE49-F238E27FC236}">
                <a16:creationId xmlns:a16="http://schemas.microsoft.com/office/drawing/2014/main" id="{9BBD7E46-348A-41DB-8BE7-8F95BF53B0B9}"/>
              </a:ext>
            </a:extLst>
          </p:cNvPr>
          <p:cNvSpPr/>
          <p:nvPr/>
        </p:nvSpPr>
        <p:spPr bwMode="auto">
          <a:xfrm>
            <a:off x="278649" y="4238355"/>
            <a:ext cx="10569075" cy="2548900"/>
          </a:xfrm>
          <a:prstGeom prst="roundRect">
            <a:avLst>
              <a:gd name="adj" fmla="val 0"/>
            </a:avLst>
          </a:prstGeom>
          <a:noFill/>
          <a:ln w="12700">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下矢印 38">
            <a:extLst>
              <a:ext uri="{FF2B5EF4-FFF2-40B4-BE49-F238E27FC236}">
                <a16:creationId xmlns:a16="http://schemas.microsoft.com/office/drawing/2014/main" id="{55B8BC9C-50E9-4F47-93C9-37CCF4D6004E}"/>
              </a:ext>
            </a:extLst>
          </p:cNvPr>
          <p:cNvSpPr/>
          <p:nvPr/>
        </p:nvSpPr>
        <p:spPr bwMode="auto">
          <a:xfrm>
            <a:off x="5029445" y="3958389"/>
            <a:ext cx="990110" cy="258454"/>
          </a:xfrm>
          <a:prstGeom prst="downArrow">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a:ln>
                <a:noFill/>
              </a:ln>
              <a:solidFill>
                <a:schemeClr val="tx1"/>
              </a:solidFill>
              <a:effectLst/>
              <a:latin typeface="Times New Roman" pitchFamily="18" charset="0"/>
              <a:ea typeface="ＭＳ ゴシック" pitchFamily="49" charset="-128"/>
            </a:endParaRPr>
          </a:p>
        </p:txBody>
      </p:sp>
      <p:sp>
        <p:nvSpPr>
          <p:cNvPr id="85" name="角丸四角形 84"/>
          <p:cNvSpPr/>
          <p:nvPr/>
        </p:nvSpPr>
        <p:spPr bwMode="auto">
          <a:xfrm>
            <a:off x="425536" y="4570155"/>
            <a:ext cx="5015205" cy="953395"/>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6" name="正方形/長方形 85"/>
          <p:cNvSpPr/>
          <p:nvPr/>
        </p:nvSpPr>
        <p:spPr>
          <a:xfrm>
            <a:off x="378816" y="4243754"/>
            <a:ext cx="2265364"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目指す姿（あるべき姿）</a:t>
            </a:r>
          </a:p>
        </p:txBody>
      </p:sp>
      <p:sp>
        <p:nvSpPr>
          <p:cNvPr id="87" name="Rectangle 4"/>
          <p:cNvSpPr txBox="1">
            <a:spLocks noChangeArrowheads="1"/>
          </p:cNvSpPr>
          <p:nvPr/>
        </p:nvSpPr>
        <p:spPr bwMode="auto">
          <a:xfrm>
            <a:off x="500461" y="4630115"/>
            <a:ext cx="4844019" cy="669470"/>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algn="l">
              <a:buNone/>
            </a:pPr>
            <a:r>
              <a:rPr lang="ja-JP" altLang="en-US" sz="1200" kern="0" dirty="0">
                <a:latin typeface="Meiryo UI" panose="020B0604030504040204" pitchFamily="50" charset="-128"/>
                <a:ea typeface="Meiryo UI" panose="020B0604030504040204" pitchFamily="50" charset="-128"/>
                <a:cs typeface="Meiryo UI" panose="020B0604030504040204" pitchFamily="50" charset="-128"/>
              </a:rPr>
              <a:t>自動順立装置を全工場で導入し、リーンで安心な生産を達成する</a:t>
            </a:r>
            <a:endParaRPr lang="ja-JP" altLang="en-US" sz="1200" i="0" u="none" strike="noStrike" baseline="0" dirty="0">
              <a:solidFill>
                <a:srgbClr val="000000"/>
              </a:solidFill>
              <a:latin typeface="HGPｺﾞｼｯｸE" panose="020B0900000000000000" pitchFamily="50" charset="-128"/>
              <a:ea typeface="HGPｺﾞｼｯｸE" panose="020B0900000000000000" pitchFamily="50" charset="-128"/>
            </a:endParaRPr>
          </a:p>
        </p:txBody>
      </p:sp>
      <p:sp>
        <p:nvSpPr>
          <p:cNvPr id="88" name="角丸四角形 39">
            <a:extLst>
              <a:ext uri="{FF2B5EF4-FFF2-40B4-BE49-F238E27FC236}">
                <a16:creationId xmlns:a16="http://schemas.microsoft.com/office/drawing/2014/main" id="{35D027BD-99C0-4702-85CD-D18D7B4C54F2}"/>
              </a:ext>
            </a:extLst>
          </p:cNvPr>
          <p:cNvSpPr/>
          <p:nvPr/>
        </p:nvSpPr>
        <p:spPr bwMode="auto">
          <a:xfrm>
            <a:off x="425536" y="5810638"/>
            <a:ext cx="5015205" cy="953395"/>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9" name="正方形/長方形 88">
            <a:extLst>
              <a:ext uri="{FF2B5EF4-FFF2-40B4-BE49-F238E27FC236}">
                <a16:creationId xmlns:a16="http://schemas.microsoft.com/office/drawing/2014/main" id="{0650AD15-35D7-48E5-8341-7D7E8DDAF954}"/>
              </a:ext>
            </a:extLst>
          </p:cNvPr>
          <p:cNvSpPr/>
          <p:nvPr/>
        </p:nvSpPr>
        <p:spPr>
          <a:xfrm>
            <a:off x="413666" y="5477972"/>
            <a:ext cx="595035"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現状</a:t>
            </a:r>
          </a:p>
        </p:txBody>
      </p:sp>
      <p:sp>
        <p:nvSpPr>
          <p:cNvPr id="90" name="Rectangle 4">
            <a:extLst>
              <a:ext uri="{FF2B5EF4-FFF2-40B4-BE49-F238E27FC236}">
                <a16:creationId xmlns:a16="http://schemas.microsoft.com/office/drawing/2014/main" id="{850D5D9A-5DDF-44FC-8FC7-0AB5D0AECAF6}"/>
              </a:ext>
            </a:extLst>
          </p:cNvPr>
          <p:cNvSpPr txBox="1">
            <a:spLocks noChangeArrowheads="1"/>
          </p:cNvSpPr>
          <p:nvPr/>
        </p:nvSpPr>
        <p:spPr bwMode="auto">
          <a:xfrm>
            <a:off x="469007" y="5926176"/>
            <a:ext cx="4638774" cy="597417"/>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200" kern="0" dirty="0">
                <a:latin typeface="Meiryo UI" panose="020B0604030504040204" pitchFamily="50" charset="-128"/>
                <a:ea typeface="Meiryo UI" panose="020B0604030504040204" pitchFamily="50" charset="-128"/>
                <a:cs typeface="Meiryo UI" panose="020B0604030504040204" pitchFamily="50" charset="-128"/>
              </a:rPr>
              <a:t>自動順立装置を導入することがほんとうにリーンで安心な生産に繋がるか分からない</a:t>
            </a:r>
            <a:r>
              <a:rPr lang="ja-JP" altLang="en-US" sz="1200" kern="0" dirty="0">
                <a:solidFill>
                  <a:srgbClr val="333333"/>
                </a:solidFill>
                <a:latin typeface="Meiryo UI" panose="020B0604030504040204" pitchFamily="50" charset="-128"/>
                <a:ea typeface="Meiryo UI" panose="020B0604030504040204" pitchFamily="50" charset="-128"/>
                <a:cs typeface="Meiryo UI" panose="020B0604030504040204" pitchFamily="50" charset="-128"/>
              </a:rPr>
              <a:t>ため、横展して良いか判断がつかない</a:t>
            </a:r>
            <a:endParaRPr lang="en-US" altLang="ja-JP" sz="1200" kern="0" dirty="0">
              <a:solidFill>
                <a:srgbClr val="333333"/>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1" name="正方形/長方形 90">
            <a:extLst>
              <a:ext uri="{FF2B5EF4-FFF2-40B4-BE49-F238E27FC236}">
                <a16:creationId xmlns:a16="http://schemas.microsoft.com/office/drawing/2014/main" id="{0D19D902-9BD9-4FE9-B04E-72E282B7B5FF}"/>
              </a:ext>
            </a:extLst>
          </p:cNvPr>
          <p:cNvSpPr/>
          <p:nvPr/>
        </p:nvSpPr>
        <p:spPr>
          <a:xfrm>
            <a:off x="5524500" y="4239090"/>
            <a:ext cx="1635384"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ギャップ（課題）</a:t>
            </a:r>
          </a:p>
        </p:txBody>
      </p:sp>
      <p:sp>
        <p:nvSpPr>
          <p:cNvPr id="92" name="角丸四角形 39">
            <a:extLst>
              <a:ext uri="{FF2B5EF4-FFF2-40B4-BE49-F238E27FC236}">
                <a16:creationId xmlns:a16="http://schemas.microsoft.com/office/drawing/2014/main" id="{D8C84299-D018-4932-90A1-9B3C77933846}"/>
              </a:ext>
            </a:extLst>
          </p:cNvPr>
          <p:cNvSpPr/>
          <p:nvPr/>
        </p:nvSpPr>
        <p:spPr bwMode="auto">
          <a:xfrm>
            <a:off x="5582991" y="4570155"/>
            <a:ext cx="5207094" cy="2193879"/>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93" name="Rectangle 4">
            <a:extLst>
              <a:ext uri="{FF2B5EF4-FFF2-40B4-BE49-F238E27FC236}">
                <a16:creationId xmlns:a16="http://schemas.microsoft.com/office/drawing/2014/main" id="{5DBCC923-700A-48AF-9F59-6BC4B6A9A04B}"/>
              </a:ext>
            </a:extLst>
          </p:cNvPr>
          <p:cNvSpPr txBox="1">
            <a:spLocks noChangeArrowheads="1"/>
          </p:cNvSpPr>
          <p:nvPr/>
        </p:nvSpPr>
        <p:spPr bwMode="auto">
          <a:xfrm>
            <a:off x="5646364" y="4708278"/>
            <a:ext cx="5073150" cy="444969"/>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200" kern="0" dirty="0">
                <a:latin typeface="Meiryo UI" panose="020B0604030504040204" pitchFamily="50" charset="-128"/>
                <a:ea typeface="Meiryo UI" panose="020B0604030504040204" pitchFamily="50" charset="-128"/>
                <a:cs typeface="Meiryo UI" panose="020B0604030504040204" pitchFamily="50" charset="-128"/>
              </a:rPr>
              <a:t>自動順立装置の中と外に想定されていない在庫があるが、</a:t>
            </a:r>
            <a:endParaRPr lang="en-US" altLang="ja-JP" sz="12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200" kern="0" dirty="0">
                <a:latin typeface="Meiryo UI" panose="020B0604030504040204" pitchFamily="50" charset="-128"/>
                <a:ea typeface="Meiryo UI" panose="020B0604030504040204" pitchFamily="50" charset="-128"/>
                <a:cs typeface="Meiryo UI" panose="020B0604030504040204" pitchFamily="50" charset="-128"/>
              </a:rPr>
              <a:t>それが必要な在庫か分からない</a:t>
            </a:r>
            <a:endParaRPr lang="en-US" altLang="ja-JP" sz="1200" kern="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4" name="図 3">
            <a:extLst>
              <a:ext uri="{FF2B5EF4-FFF2-40B4-BE49-F238E27FC236}">
                <a16:creationId xmlns:a16="http://schemas.microsoft.com/office/drawing/2014/main" id="{143E641C-48E7-470F-95D1-AC12CE2DFA22}"/>
              </a:ext>
            </a:extLst>
          </p:cNvPr>
          <p:cNvPicPr>
            <a:picLocks noChangeAspect="1"/>
          </p:cNvPicPr>
          <p:nvPr/>
        </p:nvPicPr>
        <p:blipFill>
          <a:blip r:embed="rId3"/>
          <a:stretch>
            <a:fillRect/>
          </a:stretch>
        </p:blipFill>
        <p:spPr>
          <a:xfrm>
            <a:off x="7972218" y="5326124"/>
            <a:ext cx="1736999" cy="1138347"/>
          </a:xfrm>
          <a:prstGeom prst="rect">
            <a:avLst/>
          </a:prstGeom>
        </p:spPr>
      </p:pic>
      <p:pic>
        <p:nvPicPr>
          <p:cNvPr id="6" name="図 5">
            <a:extLst>
              <a:ext uri="{FF2B5EF4-FFF2-40B4-BE49-F238E27FC236}">
                <a16:creationId xmlns:a16="http://schemas.microsoft.com/office/drawing/2014/main" id="{6EDA99E8-27C3-40BD-8A0A-C0A2AB087BDE}"/>
              </a:ext>
            </a:extLst>
          </p:cNvPr>
          <p:cNvPicPr>
            <a:picLocks noChangeAspect="1"/>
          </p:cNvPicPr>
          <p:nvPr/>
        </p:nvPicPr>
        <p:blipFill>
          <a:blip r:embed="rId4"/>
          <a:stretch>
            <a:fillRect/>
          </a:stretch>
        </p:blipFill>
        <p:spPr>
          <a:xfrm>
            <a:off x="6311150" y="5281582"/>
            <a:ext cx="1433026" cy="1138347"/>
          </a:xfrm>
          <a:prstGeom prst="rect">
            <a:avLst/>
          </a:prstGeom>
        </p:spPr>
      </p:pic>
      <p:sp>
        <p:nvSpPr>
          <p:cNvPr id="7" name="テキスト ボックス 6">
            <a:extLst>
              <a:ext uri="{FF2B5EF4-FFF2-40B4-BE49-F238E27FC236}">
                <a16:creationId xmlns:a16="http://schemas.microsoft.com/office/drawing/2014/main" id="{84276442-73F7-43B4-A91E-24D404B40C45}"/>
              </a:ext>
            </a:extLst>
          </p:cNvPr>
          <p:cNvSpPr txBox="1"/>
          <p:nvPr/>
        </p:nvSpPr>
        <p:spPr>
          <a:xfrm>
            <a:off x="8314171" y="6452150"/>
            <a:ext cx="1423865" cy="307777"/>
          </a:xfrm>
          <a:prstGeom prst="rect">
            <a:avLst/>
          </a:prstGeom>
          <a:noFill/>
        </p:spPr>
        <p:txBody>
          <a:bodyPr wrap="square" rtlCol="0">
            <a:spAutoFit/>
          </a:bodyPr>
          <a:lstStyle/>
          <a:p>
            <a:r>
              <a:rPr kumimoji="1" lang="ja-JP" altLang="en-US" sz="1400" dirty="0"/>
              <a:t>順立装置の外</a:t>
            </a:r>
          </a:p>
        </p:txBody>
      </p:sp>
      <p:sp>
        <p:nvSpPr>
          <p:cNvPr id="46" name="テキスト ボックス 45">
            <a:extLst>
              <a:ext uri="{FF2B5EF4-FFF2-40B4-BE49-F238E27FC236}">
                <a16:creationId xmlns:a16="http://schemas.microsoft.com/office/drawing/2014/main" id="{B7E7D0F9-A3E1-41C5-85F1-0958F1854D9B}"/>
              </a:ext>
            </a:extLst>
          </p:cNvPr>
          <p:cNvSpPr txBox="1"/>
          <p:nvPr/>
        </p:nvSpPr>
        <p:spPr>
          <a:xfrm>
            <a:off x="6404114" y="6428577"/>
            <a:ext cx="1423865" cy="307777"/>
          </a:xfrm>
          <a:prstGeom prst="rect">
            <a:avLst/>
          </a:prstGeom>
          <a:noFill/>
        </p:spPr>
        <p:txBody>
          <a:bodyPr wrap="square" rtlCol="0">
            <a:spAutoFit/>
          </a:bodyPr>
          <a:lstStyle/>
          <a:p>
            <a:r>
              <a:rPr kumimoji="1" lang="ja-JP" altLang="en-US" sz="1400" dirty="0"/>
              <a:t>順立装置の中</a:t>
            </a:r>
          </a:p>
        </p:txBody>
      </p:sp>
      <p:sp>
        <p:nvSpPr>
          <p:cNvPr id="8" name="吹き出し: 角を丸めた四角形 7">
            <a:extLst>
              <a:ext uri="{FF2B5EF4-FFF2-40B4-BE49-F238E27FC236}">
                <a16:creationId xmlns:a16="http://schemas.microsoft.com/office/drawing/2014/main" id="{102355D2-6C32-4E8F-833A-B61D2E9FF621}"/>
              </a:ext>
            </a:extLst>
          </p:cNvPr>
          <p:cNvSpPr/>
          <p:nvPr/>
        </p:nvSpPr>
        <p:spPr>
          <a:xfrm>
            <a:off x="5687931" y="5684360"/>
            <a:ext cx="889107" cy="663135"/>
          </a:xfrm>
          <a:prstGeom prst="wedgeRoundRectCallout">
            <a:avLst>
              <a:gd name="adj1" fmla="val 66759"/>
              <a:gd name="adj2" fmla="val -4585"/>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a:solidFill>
                  <a:schemeClr val="tx1"/>
                </a:solidFill>
              </a:rPr>
              <a:t>今の基準だと</a:t>
            </a:r>
            <a:r>
              <a:rPr lang="en-US" altLang="ja-JP" sz="800" dirty="0">
                <a:solidFill>
                  <a:schemeClr val="tx1"/>
                </a:solidFill>
              </a:rPr>
              <a:t>7</a:t>
            </a:r>
            <a:r>
              <a:rPr lang="ja-JP" altLang="en-US" sz="800" dirty="0">
                <a:solidFill>
                  <a:schemeClr val="tx1"/>
                </a:solidFill>
              </a:rPr>
              <a:t>割の品番が数値上</a:t>
            </a:r>
            <a:r>
              <a:rPr kumimoji="1" lang="ja-JP" altLang="en-US" sz="800" dirty="0">
                <a:solidFill>
                  <a:schemeClr val="tx1"/>
                </a:solidFill>
              </a:rPr>
              <a:t>過剰に見えている</a:t>
            </a:r>
          </a:p>
        </p:txBody>
      </p:sp>
      <p:sp>
        <p:nvSpPr>
          <p:cNvPr id="48" name="テキスト ボックス 47">
            <a:extLst>
              <a:ext uri="{FF2B5EF4-FFF2-40B4-BE49-F238E27FC236}">
                <a16:creationId xmlns:a16="http://schemas.microsoft.com/office/drawing/2014/main" id="{2C220B60-2B77-406A-80C5-8EF67FB108F4}"/>
              </a:ext>
            </a:extLst>
          </p:cNvPr>
          <p:cNvSpPr txBox="1"/>
          <p:nvPr/>
        </p:nvSpPr>
        <p:spPr>
          <a:xfrm>
            <a:off x="9187201" y="3639001"/>
            <a:ext cx="1423865" cy="307777"/>
          </a:xfrm>
          <a:prstGeom prst="rect">
            <a:avLst/>
          </a:prstGeom>
          <a:noFill/>
        </p:spPr>
        <p:txBody>
          <a:bodyPr wrap="square" rtlCol="0">
            <a:spAutoFit/>
          </a:bodyPr>
          <a:lstStyle/>
          <a:p>
            <a:r>
              <a:rPr kumimoji="1" lang="ja-JP" altLang="en-US" sz="1400" b="1" dirty="0">
                <a:solidFill>
                  <a:schemeClr val="bg1"/>
                </a:solidFill>
              </a:rPr>
              <a:t>自動順立装置</a:t>
            </a:r>
          </a:p>
        </p:txBody>
      </p:sp>
    </p:spTree>
    <p:extLst>
      <p:ext uri="{BB962C8B-B14F-4D97-AF65-F5344CB8AC3E}">
        <p14:creationId xmlns:p14="http://schemas.microsoft.com/office/powerpoint/2010/main" val="3909081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角丸四角形 39">
            <a:extLst>
              <a:ext uri="{FF2B5EF4-FFF2-40B4-BE49-F238E27FC236}">
                <a16:creationId xmlns:a16="http://schemas.microsoft.com/office/drawing/2014/main" id="{C6B95C41-70FE-44F4-926C-C3326D2CF0EE}"/>
              </a:ext>
            </a:extLst>
          </p:cNvPr>
          <p:cNvSpPr/>
          <p:nvPr/>
        </p:nvSpPr>
        <p:spPr bwMode="auto">
          <a:xfrm>
            <a:off x="388343" y="3919971"/>
            <a:ext cx="10396520" cy="2416204"/>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r>
              <a:rPr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・必要な在庫過多（</a:t>
            </a:r>
            <a:r>
              <a:rPr lang="en-US" altLang="ja-JP"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）と不要な在庫過多（</a:t>
            </a:r>
            <a:r>
              <a:rPr lang="en-US" altLang="ja-JP"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）が想定され、それぞれ別に分けて分析対策を行う必要がある</a:t>
            </a:r>
            <a:endParaRPr lang="en-US" altLang="ja-JP"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・在庫過多の問題は要因が複雑にがからんでいるため、１回の分析と対策で終わらず、分析と対策を繰り返し行う必要がある</a:t>
            </a:r>
            <a:endParaRPr lang="en-US" altLang="ja-JP"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endParaRPr lang="ja-JP" altLang="en-US" sz="1600" dirty="0"/>
          </a:p>
        </p:txBody>
      </p:sp>
      <p:sp>
        <p:nvSpPr>
          <p:cNvPr id="15" name="角丸四角形 39">
            <a:extLst>
              <a:ext uri="{FF2B5EF4-FFF2-40B4-BE49-F238E27FC236}">
                <a16:creationId xmlns:a16="http://schemas.microsoft.com/office/drawing/2014/main" id="{C6B95C41-70FE-44F4-926C-C3326D2CF0EE}"/>
              </a:ext>
            </a:extLst>
          </p:cNvPr>
          <p:cNvSpPr/>
          <p:nvPr/>
        </p:nvSpPr>
        <p:spPr bwMode="auto">
          <a:xfrm>
            <a:off x="388343" y="994644"/>
            <a:ext cx="10396520" cy="2416204"/>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Rectangle 4"/>
          <p:cNvSpPr txBox="1">
            <a:spLocks noChangeArrowheads="1"/>
          </p:cNvSpPr>
          <p:nvPr/>
        </p:nvSpPr>
        <p:spPr bwMode="auto">
          <a:xfrm>
            <a:off x="482722" y="1121304"/>
            <a:ext cx="10225136" cy="2160240"/>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0"/>
              </a:spcBef>
              <a:buClr>
                <a:srgbClr val="EAEAEA"/>
              </a:buClr>
              <a:buNone/>
              <a:defRPr/>
            </a:pPr>
            <a:r>
              <a:rPr lang="ja-JP" altLang="en-US" sz="120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■基本方針</a:t>
            </a:r>
            <a:endParaRPr lang="en-US" altLang="ja-JP" sz="120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200" kern="0" dirty="0">
                <a:latin typeface="Meiryo UI" panose="020B0604030504040204" pitchFamily="50" charset="-128"/>
                <a:ea typeface="Meiryo UI" panose="020B0604030504040204" pitchFamily="50" charset="-128"/>
                <a:cs typeface="Meiryo UI" panose="020B0604030504040204" pitchFamily="50" charset="-128"/>
              </a:rPr>
              <a:t>今見えている在庫過多が問題か明確にし、問題があれば是正する。問題無ければ新しい基準を作り正常な在庫過多を正常と判断できるようにする。</a:t>
            </a:r>
            <a:endParaRPr lang="en-US" altLang="ja-JP" sz="12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200" kern="0" dirty="0">
                <a:latin typeface="Meiryo UI" panose="020B0604030504040204" pitchFamily="50" charset="-128"/>
                <a:ea typeface="Meiryo UI" panose="020B0604030504040204" pitchFamily="50" charset="-128"/>
                <a:cs typeface="Meiryo UI" panose="020B0604030504040204" pitchFamily="50" charset="-128"/>
              </a:rPr>
              <a:t>在庫の過多は定常的なものと過渡的なものに分けられるが、まずは定常的な在庫過多を対象にしていく</a:t>
            </a:r>
            <a:endParaRPr lang="en-US" altLang="ja-JP" sz="120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20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■内容</a:t>
            </a:r>
            <a:endParaRPr lang="en-US" altLang="ja-JP" sz="120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en-US" altLang="ja-JP"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①</a:t>
            </a:r>
            <a:r>
              <a:rPr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在庫過多の要因を調べる</a:t>
            </a:r>
            <a:endParaRPr lang="en-US" altLang="ja-JP"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➁必要な在庫過多（</a:t>
            </a:r>
            <a:r>
              <a:rPr lang="en-US" altLang="ja-JP"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）と不要な在庫過多（</a:t>
            </a:r>
            <a:r>
              <a:rPr lang="en-US" altLang="ja-JP"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）に分類を行い、対策を考える</a:t>
            </a:r>
            <a:endParaRPr lang="en-US" altLang="ja-JP"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）に対しては、本当の在庫過多を判定するための新しい基準を考える</a:t>
            </a:r>
            <a:endParaRPr lang="en-US" altLang="ja-JP"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）に対しては、在庫の過多を是正するための仕組みを考える</a:t>
            </a:r>
            <a:endParaRPr lang="en-US" altLang="ja-JP"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➂必要な在庫過多（</a:t>
            </a:r>
            <a:r>
              <a:rPr lang="en-US" altLang="ja-JP"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）と不要な在庫過多（</a:t>
            </a:r>
            <a:r>
              <a:rPr lang="en-US" altLang="ja-JP"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）に対して対策を実行する</a:t>
            </a:r>
            <a:endParaRPr lang="en-US" altLang="ja-JP"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）に対しては新しい基準を作成する</a:t>
            </a:r>
            <a:endParaRPr lang="en-US" altLang="ja-JP"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）に対しては在庫過多を是正する</a:t>
            </a:r>
            <a:endParaRPr lang="en-US" altLang="ja-JP"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➂の後に在庫過多などの異常が見つかれば、➀から➂を繰り返し行う</a:t>
            </a:r>
          </a:p>
          <a:p>
            <a:pPr marL="0" indent="0">
              <a:spcBef>
                <a:spcPts val="0"/>
              </a:spcBef>
              <a:buNone/>
              <a:defRPr/>
            </a:pPr>
            <a:endPar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正方形/長方形 20"/>
          <p:cNvSpPr/>
          <p:nvPr/>
        </p:nvSpPr>
        <p:spPr>
          <a:xfrm>
            <a:off x="1243414" y="-27384"/>
            <a:ext cx="9897480" cy="472245"/>
          </a:xfrm>
          <a:prstGeom prst="rect">
            <a:avLst/>
          </a:prstGeom>
        </p:spPr>
        <p:txBody>
          <a:bodyPr wrap="square" anchor="ctr">
            <a:spAutoFit/>
          </a:bodyPr>
          <a:lstStyle/>
          <a:p>
            <a:pPr algn="r">
              <a:lnSpc>
                <a:spcPct val="150000"/>
              </a:lnSpc>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２　</a:t>
            </a:r>
            <a:r>
              <a:rPr lang="ja-JP" altLang="en-US" sz="1646" b="1" dirty="0">
                <a:latin typeface="Meiryo UI" panose="020B0604030504040204" pitchFamily="50" charset="-128"/>
                <a:ea typeface="Meiryo UI" panose="020B0604030504040204" pitchFamily="50" charset="-128"/>
                <a:cs typeface="Meiryo UI" panose="020B0604030504040204" pitchFamily="50" charset="-128"/>
              </a:rPr>
              <a:t>基本方針の策定</a:t>
            </a:r>
          </a:p>
        </p:txBody>
      </p:sp>
      <p:grpSp>
        <p:nvGrpSpPr>
          <p:cNvPr id="12" name="グループ化 11"/>
          <p:cNvGrpSpPr/>
          <p:nvPr/>
        </p:nvGrpSpPr>
        <p:grpSpPr>
          <a:xfrm>
            <a:off x="90167" y="109788"/>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4" name="山形 23"/>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6" name="正方形/長方形 15">
            <a:extLst>
              <a:ext uri="{FF2B5EF4-FFF2-40B4-BE49-F238E27FC236}">
                <a16:creationId xmlns:a16="http://schemas.microsoft.com/office/drawing/2014/main" id="{4C5945D0-806E-4529-9656-EEEC35F3E932}"/>
              </a:ext>
            </a:extLst>
          </p:cNvPr>
          <p:cNvSpPr/>
          <p:nvPr/>
        </p:nvSpPr>
        <p:spPr>
          <a:xfrm>
            <a:off x="339369" y="589599"/>
            <a:ext cx="1826141"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基本方針（戦略）</a:t>
            </a:r>
          </a:p>
        </p:txBody>
      </p:sp>
      <p:sp>
        <p:nvSpPr>
          <p:cNvPr id="18" name="正方形/長方形 17">
            <a:extLst>
              <a:ext uri="{FF2B5EF4-FFF2-40B4-BE49-F238E27FC236}">
                <a16:creationId xmlns:a16="http://schemas.microsoft.com/office/drawing/2014/main" id="{4C5945D0-806E-4529-9656-EEEC35F3E932}"/>
              </a:ext>
            </a:extLst>
          </p:cNvPr>
          <p:cNvSpPr/>
          <p:nvPr/>
        </p:nvSpPr>
        <p:spPr>
          <a:xfrm>
            <a:off x="339369" y="3514926"/>
            <a:ext cx="595035"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理由</a:t>
            </a:r>
          </a:p>
        </p:txBody>
      </p:sp>
    </p:spTree>
    <p:extLst>
      <p:ext uri="{BB962C8B-B14F-4D97-AF65-F5344CB8AC3E}">
        <p14:creationId xmlns:p14="http://schemas.microsoft.com/office/powerpoint/2010/main" val="2502231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25959" y="44624"/>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３　目標設定</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045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角丸四角形 3">
            <a:extLst>
              <a:ext uri="{FF2B5EF4-FFF2-40B4-BE49-F238E27FC236}">
                <a16:creationId xmlns:a16="http://schemas.microsoft.com/office/drawing/2014/main" id="{F455BE2D-407A-4600-80F6-9C6049CA2C2A}"/>
              </a:ext>
            </a:extLst>
          </p:cNvPr>
          <p:cNvSpPr/>
          <p:nvPr/>
        </p:nvSpPr>
        <p:spPr bwMode="auto">
          <a:xfrm>
            <a:off x="492118" y="1007565"/>
            <a:ext cx="10376420" cy="3470869"/>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a:extLst>
              <a:ext uri="{FF2B5EF4-FFF2-40B4-BE49-F238E27FC236}">
                <a16:creationId xmlns:a16="http://schemas.microsoft.com/office/drawing/2014/main" id="{C76908C4-F463-4C32-8EE2-577D588F697C}"/>
              </a:ext>
            </a:extLst>
          </p:cNvPr>
          <p:cNvSpPr/>
          <p:nvPr/>
        </p:nvSpPr>
        <p:spPr>
          <a:xfrm>
            <a:off x="253610" y="602522"/>
            <a:ext cx="1210588"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（１）目標</a:t>
            </a:r>
          </a:p>
        </p:txBody>
      </p:sp>
      <p:sp>
        <p:nvSpPr>
          <p:cNvPr id="18" name="角丸四角形 26">
            <a:extLst>
              <a:ext uri="{FF2B5EF4-FFF2-40B4-BE49-F238E27FC236}">
                <a16:creationId xmlns:a16="http://schemas.microsoft.com/office/drawing/2014/main" id="{ECCFF519-C958-4F42-9EAA-331991164A38}"/>
              </a:ext>
            </a:extLst>
          </p:cNvPr>
          <p:cNvSpPr/>
          <p:nvPr/>
        </p:nvSpPr>
        <p:spPr bwMode="auto">
          <a:xfrm>
            <a:off x="483558" y="4816989"/>
            <a:ext cx="10384980" cy="1485386"/>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正方形/長方形 18">
            <a:extLst>
              <a:ext uri="{FF2B5EF4-FFF2-40B4-BE49-F238E27FC236}">
                <a16:creationId xmlns:a16="http://schemas.microsoft.com/office/drawing/2014/main" id="{C981271C-1CFE-4404-9694-CE8CD38FA534}"/>
              </a:ext>
            </a:extLst>
          </p:cNvPr>
          <p:cNvSpPr/>
          <p:nvPr/>
        </p:nvSpPr>
        <p:spPr>
          <a:xfrm>
            <a:off x="298126" y="4478435"/>
            <a:ext cx="1553630"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（２）その理由</a:t>
            </a:r>
          </a:p>
        </p:txBody>
      </p:sp>
      <p:sp>
        <p:nvSpPr>
          <p:cNvPr id="20" name="Rectangle 4">
            <a:extLst>
              <a:ext uri="{FF2B5EF4-FFF2-40B4-BE49-F238E27FC236}">
                <a16:creationId xmlns:a16="http://schemas.microsoft.com/office/drawing/2014/main" id="{4912CF60-109A-44F6-9A69-21110494B89B}"/>
              </a:ext>
            </a:extLst>
          </p:cNvPr>
          <p:cNvSpPr txBox="1">
            <a:spLocks noChangeArrowheads="1"/>
          </p:cNvSpPr>
          <p:nvPr/>
        </p:nvSpPr>
        <p:spPr bwMode="auto">
          <a:xfrm>
            <a:off x="564710" y="4936705"/>
            <a:ext cx="9940900" cy="1228450"/>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en-US" altLang="ja-JP" sz="1400" kern="0" dirty="0">
                <a:latin typeface="Meiryo UI" panose="020B0604030504040204" pitchFamily="50" charset="-128"/>
                <a:ea typeface="Meiryo UI" panose="020B0604030504040204" pitchFamily="50" charset="-128"/>
                <a:cs typeface="Meiryo UI" panose="020B0604030504040204" pitchFamily="50" charset="-128"/>
              </a:rPr>
              <a:t>Q</a:t>
            </a: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：不要な在庫過多（本当の問題）ではなく、必要な在庫過多に対して手立てを打つと、欠品のリスクが高まるため</a:t>
            </a:r>
            <a:endParaRPr lang="en-US" altLang="ja-JP" sz="14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en-US" altLang="ja-JP" sz="1400" kern="0" dirty="0">
                <a:latin typeface="Meiryo UI" panose="020B0604030504040204" pitchFamily="50" charset="-128"/>
                <a:ea typeface="Meiryo UI" panose="020B0604030504040204" pitchFamily="50" charset="-128"/>
                <a:cs typeface="Meiryo UI" panose="020B0604030504040204" pitchFamily="50" charset="-128"/>
              </a:rPr>
              <a:t>C</a:t>
            </a: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：分析の幅を広げるため、開発のスピードを高めるために、外部の会社に分析開発サポートをお願いするため</a:t>
            </a:r>
            <a:endParaRPr lang="en-US" altLang="ja-JP" sz="14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en-US" altLang="ja-JP" sz="1400" b="0" kern="0" dirty="0">
                <a:latin typeface="Meiryo UI" panose="020B0604030504040204" pitchFamily="50" charset="-128"/>
                <a:ea typeface="Meiryo UI" panose="020B0604030504040204" pitchFamily="50" charset="-128"/>
                <a:cs typeface="Meiryo UI" panose="020B0604030504040204" pitchFamily="50" charset="-128"/>
              </a:rPr>
              <a:t>D</a:t>
            </a:r>
            <a:r>
              <a:rPr lang="ja-JP" altLang="en-US" sz="1400" b="0" kern="0" dirty="0">
                <a:latin typeface="Meiryo UI" panose="020B0604030504040204" pitchFamily="50" charset="-128"/>
                <a:ea typeface="Meiryo UI" panose="020B0604030504040204" pitchFamily="50" charset="-128"/>
                <a:cs typeface="Meiryo UI" panose="020B0604030504040204" pitchFamily="50" charset="-128"/>
              </a:rPr>
              <a:t>：</a:t>
            </a:r>
            <a:r>
              <a:rPr lang="en-US" altLang="ja-JP" sz="1400" b="0" kern="0" dirty="0">
                <a:latin typeface="Meiryo UI" panose="020B0604030504040204" pitchFamily="50" charset="-128"/>
                <a:ea typeface="Meiryo UI" panose="020B0604030504040204" pitchFamily="50" charset="-128"/>
                <a:cs typeface="Meiryo UI" panose="020B0604030504040204" pitchFamily="50" charset="-128"/>
              </a:rPr>
              <a:t>24</a:t>
            </a:r>
            <a:r>
              <a:rPr lang="ja-JP" altLang="en-US" sz="1400" b="0" kern="0" dirty="0">
                <a:latin typeface="Meiryo UI" panose="020B0604030504040204" pitchFamily="50" charset="-128"/>
                <a:ea typeface="Meiryo UI" panose="020B0604030504040204" pitchFamily="50" charset="-128"/>
                <a:cs typeface="Meiryo UI" panose="020B0604030504040204" pitchFamily="50" charset="-128"/>
              </a:rPr>
              <a:t>年度の８月に他工場で順立装置の導入が計画されているため</a:t>
            </a:r>
            <a:endParaRPr lang="en-US" altLang="ja-JP" sz="1400" b="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Rectangle 4"/>
          <p:cNvSpPr txBox="1">
            <a:spLocks noChangeArrowheads="1"/>
          </p:cNvSpPr>
          <p:nvPr/>
        </p:nvSpPr>
        <p:spPr bwMode="auto">
          <a:xfrm>
            <a:off x="553941" y="1095505"/>
            <a:ext cx="9987530" cy="2544832"/>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40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■モノ・サービス自体の目標（目標仕様など。Ｑ・Ｃ・Ｄの観点で「いつまでに」「何を」「どのレベル」にするのか？）</a:t>
            </a:r>
            <a:endParaRPr lang="en-US" altLang="ja-JP" sz="140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400" kern="0" dirty="0">
                <a:latin typeface="Meiryo UI" panose="020B0604030504040204" pitchFamily="50" charset="-128"/>
                <a:ea typeface="Meiryo UI" panose="020B0604030504040204" pitchFamily="50" charset="-128"/>
                <a:cs typeface="Meiryo UI" panose="020B0604030504040204" pitchFamily="50" charset="-128"/>
              </a:rPr>
              <a:t>Q</a:t>
            </a: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：必要な在庫過多については新しい基準で正常だと判断でき、不要な在庫過多については是正できている</a:t>
            </a:r>
            <a:endParaRPr lang="en-US" altLang="ja-JP" sz="14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400" kern="0" dirty="0">
                <a:latin typeface="Meiryo UI" panose="020B0604030504040204" pitchFamily="50" charset="-128"/>
                <a:ea typeface="Meiryo UI" panose="020B0604030504040204" pitchFamily="50" charset="-128"/>
                <a:cs typeface="Meiryo UI" panose="020B0604030504040204" pitchFamily="50" charset="-128"/>
              </a:rPr>
              <a:t>C</a:t>
            </a: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：予算</a:t>
            </a:r>
            <a:r>
              <a:rPr lang="en-US" altLang="ja-JP" sz="1400" kern="0" dirty="0">
                <a:latin typeface="Meiryo UI" panose="020B0604030504040204" pitchFamily="50" charset="-128"/>
                <a:ea typeface="Meiryo UI" panose="020B0604030504040204" pitchFamily="50" charset="-128"/>
                <a:cs typeface="Meiryo UI" panose="020B0604030504040204" pitchFamily="50" charset="-128"/>
              </a:rPr>
              <a:t>30</a:t>
            </a: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万</a:t>
            </a:r>
            <a:r>
              <a:rPr lang="en-US" altLang="ja-JP" sz="1400" kern="0" dirty="0">
                <a:latin typeface="Meiryo UI" panose="020B0604030504040204" pitchFamily="50" charset="-128"/>
                <a:ea typeface="Meiryo UI" panose="020B0604030504040204" pitchFamily="50" charset="-128"/>
                <a:cs typeface="Meiryo UI" panose="020B0604030504040204" pitchFamily="50" charset="-128"/>
              </a:rPr>
              <a:t>×8=240</a:t>
            </a: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万</a:t>
            </a:r>
            <a:endParaRPr lang="en-US" altLang="ja-JP" sz="14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400" kern="0" dirty="0">
                <a:latin typeface="Meiryo UI" panose="020B0604030504040204" pitchFamily="50" charset="-128"/>
                <a:ea typeface="Meiryo UI" panose="020B0604030504040204" pitchFamily="50" charset="-128"/>
                <a:cs typeface="Meiryo UI" panose="020B0604030504040204" pitchFamily="50" charset="-128"/>
              </a:rPr>
              <a:t>D</a:t>
            </a: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a:t>
            </a:r>
            <a:r>
              <a:rPr lang="en-US" altLang="ja-JP" sz="1400" kern="0" dirty="0">
                <a:latin typeface="Meiryo UI" panose="020B0604030504040204" pitchFamily="50" charset="-128"/>
                <a:ea typeface="Meiryo UI" panose="020B0604030504040204" pitchFamily="50" charset="-128"/>
                <a:cs typeface="Meiryo UI" panose="020B0604030504040204" pitchFamily="50" charset="-128"/>
              </a:rPr>
              <a:t>-2024/8</a:t>
            </a: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月</a:t>
            </a:r>
            <a:endParaRPr lang="en-US" altLang="ja-JP" sz="14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4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40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■プロセス（実施事項）の目標（「いつまでに」「何を」「どこまで」やるのか？）</a:t>
            </a:r>
            <a:endParaRPr lang="en-US" altLang="ja-JP" sz="140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600" kern="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6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2020164321"/>
              </p:ext>
            </p:extLst>
          </p:nvPr>
        </p:nvGraphicFramePr>
        <p:xfrm>
          <a:off x="892399" y="2420888"/>
          <a:ext cx="9649073" cy="1436992"/>
        </p:xfrm>
        <a:graphic>
          <a:graphicData uri="http://schemas.openxmlformats.org/drawingml/2006/table">
            <a:tbl>
              <a:tblPr firstRow="1" bandRow="1">
                <a:tableStyleId>{5940675A-B579-460E-94D1-54222C63F5DA}</a:tableStyleId>
              </a:tblPr>
              <a:tblGrid>
                <a:gridCol w="4170362">
                  <a:extLst>
                    <a:ext uri="{9D8B030D-6E8A-4147-A177-3AD203B41FA5}">
                      <a16:colId xmlns:a16="http://schemas.microsoft.com/office/drawing/2014/main" val="1630563284"/>
                    </a:ext>
                  </a:extLst>
                </a:gridCol>
                <a:gridCol w="4170362">
                  <a:extLst>
                    <a:ext uri="{9D8B030D-6E8A-4147-A177-3AD203B41FA5}">
                      <a16:colId xmlns:a16="http://schemas.microsoft.com/office/drawing/2014/main" val="1194559835"/>
                    </a:ext>
                  </a:extLst>
                </a:gridCol>
                <a:gridCol w="1308349">
                  <a:extLst>
                    <a:ext uri="{9D8B030D-6E8A-4147-A177-3AD203B41FA5}">
                      <a16:colId xmlns:a16="http://schemas.microsoft.com/office/drawing/2014/main" val="4138871481"/>
                    </a:ext>
                  </a:extLst>
                </a:gridCol>
              </a:tblGrid>
              <a:tr h="180920">
                <a:tc>
                  <a:txBody>
                    <a:bodyPr/>
                    <a:lstStyle/>
                    <a:p>
                      <a:r>
                        <a:rPr kumimoji="1" lang="ja-JP" altLang="en-US" sz="1400" b="1" dirty="0">
                          <a:latin typeface="Meiryo UI" panose="020B0604030504040204" pitchFamily="50" charset="-128"/>
                          <a:ea typeface="Meiryo UI" panose="020B0604030504040204" pitchFamily="50" charset="-128"/>
                        </a:rPr>
                        <a:t>「何を」</a:t>
                      </a:r>
                    </a:p>
                  </a:txBody>
                  <a:tcPr anchor="ctr" anchorCtr="1">
                    <a:solidFill>
                      <a:srgbClr val="CCFFFF"/>
                    </a:solidFill>
                  </a:tcPr>
                </a:tc>
                <a:tc>
                  <a:txBody>
                    <a:bodyPr/>
                    <a:lstStyle/>
                    <a:p>
                      <a:r>
                        <a:rPr kumimoji="1" lang="ja-JP" altLang="en-US" sz="1400" b="1" dirty="0">
                          <a:latin typeface="Meiryo UI" panose="020B0604030504040204" pitchFamily="50" charset="-128"/>
                          <a:ea typeface="Meiryo UI" panose="020B0604030504040204" pitchFamily="50" charset="-128"/>
                        </a:rPr>
                        <a:t>「どこまで」</a:t>
                      </a:r>
                    </a:p>
                  </a:txBody>
                  <a:tcPr anchor="ctr" anchorCtr="1">
                    <a:solidFill>
                      <a:srgbClr val="CCFFFF"/>
                    </a:solidFill>
                  </a:tcPr>
                </a:tc>
                <a:tc>
                  <a:txBody>
                    <a:bodyPr/>
                    <a:lstStyle/>
                    <a:p>
                      <a:r>
                        <a:rPr kumimoji="1" lang="ja-JP" altLang="en-US" sz="1400" b="1" dirty="0">
                          <a:latin typeface="Meiryo UI" panose="020B0604030504040204" pitchFamily="50" charset="-128"/>
                          <a:ea typeface="Meiryo UI" panose="020B0604030504040204" pitchFamily="50" charset="-128"/>
                        </a:rPr>
                        <a:t>「いつまで」</a:t>
                      </a:r>
                    </a:p>
                  </a:txBody>
                  <a:tcPr anchor="ctr" anchorCtr="1">
                    <a:solidFill>
                      <a:srgbClr val="CCFFFF"/>
                    </a:solidFill>
                  </a:tcPr>
                </a:tc>
                <a:extLst>
                  <a:ext uri="{0D108BD9-81ED-4DB2-BD59-A6C34878D82A}">
                    <a16:rowId xmlns:a16="http://schemas.microsoft.com/office/drawing/2014/main" val="1833744947"/>
                  </a:ext>
                </a:extLst>
              </a:tr>
              <a:tr h="296051">
                <a:tc>
                  <a:txBody>
                    <a:bodyPr/>
                    <a:lstStyle/>
                    <a:p>
                      <a:r>
                        <a:rPr kumimoji="1" lang="ja-JP" altLang="en-US" sz="1400" b="1" dirty="0">
                          <a:latin typeface="Meiryo UI" panose="020B0604030504040204" pitchFamily="50" charset="-128"/>
                          <a:ea typeface="Meiryo UI" panose="020B0604030504040204" pitchFamily="50" charset="-128"/>
                        </a:rPr>
                        <a:t>在庫過多の分析と対策</a:t>
                      </a:r>
                    </a:p>
                  </a:txBody>
                  <a:tcPr>
                    <a:solidFill>
                      <a:schemeClr val="bg1"/>
                    </a:solidFill>
                  </a:tcPr>
                </a:tc>
                <a:tc>
                  <a:txBody>
                    <a:bodyPr/>
                    <a:lstStyle/>
                    <a:p>
                      <a:r>
                        <a:rPr lang="ja-JP" altLang="en-US" sz="1400" b="1" kern="0" dirty="0">
                          <a:latin typeface="Meiryo UI" panose="020B0604030504040204" pitchFamily="50" charset="-128"/>
                          <a:ea typeface="Meiryo UI" panose="020B0604030504040204" pitchFamily="50" charset="-128"/>
                          <a:cs typeface="Meiryo UI" panose="020B0604030504040204" pitchFamily="50" charset="-128"/>
                        </a:rPr>
                        <a:t>必要な在庫過多については新しい基準で正常だと判断でき、不要な在庫過多については是正できている</a:t>
                      </a:r>
                      <a:endParaRPr kumimoji="1" lang="ja-JP" altLang="en-US" sz="1400" b="1" dirty="0">
                        <a:latin typeface="Meiryo UI" panose="020B0604030504040204" pitchFamily="50" charset="-128"/>
                        <a:ea typeface="Meiryo UI" panose="020B0604030504040204" pitchFamily="50" charset="-128"/>
                      </a:endParaRPr>
                    </a:p>
                  </a:txBody>
                  <a:tcPr>
                    <a:solidFill>
                      <a:schemeClr val="bg1"/>
                    </a:solidFill>
                  </a:tcPr>
                </a:tc>
                <a:tc>
                  <a:txBody>
                    <a:bodyPr/>
                    <a:lstStyle/>
                    <a:p>
                      <a:r>
                        <a:rPr lang="en-US" altLang="ja-JP" sz="1400" b="0" kern="0" dirty="0">
                          <a:latin typeface="Meiryo UI" panose="020B0604030504040204" pitchFamily="50" charset="-128"/>
                          <a:ea typeface="Meiryo UI" panose="020B0604030504040204" pitchFamily="50" charset="-128"/>
                          <a:cs typeface="Meiryo UI" panose="020B0604030504040204" pitchFamily="50" charset="-128"/>
                        </a:rPr>
                        <a:t>24</a:t>
                      </a:r>
                      <a:r>
                        <a:rPr lang="ja-JP" altLang="en-US" sz="1400" b="0" kern="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400" b="0" kern="0" dirty="0">
                          <a:latin typeface="Meiryo UI" panose="020B0604030504040204" pitchFamily="50" charset="-128"/>
                          <a:ea typeface="Meiryo UI" panose="020B0604030504040204" pitchFamily="50" charset="-128"/>
                          <a:cs typeface="Meiryo UI" panose="020B0604030504040204" pitchFamily="50" charset="-128"/>
                        </a:rPr>
                        <a:t>3</a:t>
                      </a:r>
                      <a:r>
                        <a:rPr lang="ja-JP" altLang="en-US" sz="1400" b="0" kern="0" dirty="0">
                          <a:latin typeface="Meiryo UI" panose="020B0604030504040204" pitchFamily="50" charset="-128"/>
                          <a:ea typeface="Meiryo UI" panose="020B0604030504040204" pitchFamily="50" charset="-128"/>
                          <a:cs typeface="Meiryo UI" panose="020B0604030504040204" pitchFamily="50" charset="-128"/>
                        </a:rPr>
                        <a:t>月まで</a:t>
                      </a:r>
                      <a:endParaRPr kumimoji="1" lang="ja-JP" altLang="en-US" sz="1400" dirty="0"/>
                    </a:p>
                  </a:txBody>
                  <a:tcPr marL="36000" marR="36000" marT="18000" marB="18000">
                    <a:solidFill>
                      <a:schemeClr val="bg1"/>
                    </a:solidFill>
                  </a:tcPr>
                </a:tc>
                <a:extLst>
                  <a:ext uri="{0D108BD9-81ED-4DB2-BD59-A6C34878D82A}">
                    <a16:rowId xmlns:a16="http://schemas.microsoft.com/office/drawing/2014/main" val="1361382823"/>
                  </a:ext>
                </a:extLst>
              </a:tr>
              <a:tr h="307016">
                <a:tc>
                  <a:txBody>
                    <a:bodyPr/>
                    <a:lstStyle/>
                    <a:p>
                      <a:r>
                        <a:rPr kumimoji="1" lang="ja-JP" altLang="en-US" sz="1400" b="1" dirty="0">
                          <a:latin typeface="Meiryo UI" panose="020B0604030504040204" pitchFamily="50" charset="-128"/>
                          <a:ea typeface="Meiryo UI" panose="020B0604030504040204" pitchFamily="50" charset="-128"/>
                        </a:rPr>
                        <a:t>他工場への展開準備</a:t>
                      </a:r>
                      <a:endParaRPr kumimoji="1" lang="en-US" altLang="ja-JP" sz="1400" b="1" dirty="0">
                        <a:latin typeface="Meiryo UI" panose="020B0604030504040204" pitchFamily="50" charset="-128"/>
                        <a:ea typeface="Meiryo UI" panose="020B0604030504040204" pitchFamily="50" charset="-128"/>
                      </a:endParaRPr>
                    </a:p>
                  </a:txBody>
                  <a:tcPr>
                    <a:solidFill>
                      <a:schemeClr val="bg1"/>
                    </a:solidFill>
                  </a:tcPr>
                </a:tc>
                <a:tc>
                  <a:txBody>
                    <a:bodyPr/>
                    <a:lstStyle/>
                    <a:p>
                      <a:r>
                        <a:rPr kumimoji="1" lang="ja-JP" altLang="en-US" sz="1400" b="1" dirty="0">
                          <a:latin typeface="Meiryo UI" panose="020B0604030504040204" pitchFamily="50" charset="-128"/>
                          <a:ea typeface="Meiryo UI" panose="020B0604030504040204" pitchFamily="50" charset="-128"/>
                        </a:rPr>
                        <a:t>運用方法が関係者に周知できている</a:t>
                      </a:r>
                      <a:endParaRPr kumimoji="1" lang="en-US" altLang="ja-JP" sz="1400" b="1" dirty="0">
                        <a:latin typeface="Meiryo UI" panose="020B0604030504040204" pitchFamily="50" charset="-128"/>
                        <a:ea typeface="Meiryo UI" panose="020B0604030504040204" pitchFamily="50" charset="-128"/>
                      </a:endParaRPr>
                    </a:p>
                  </a:txBody>
                  <a:tcPr>
                    <a:solidFill>
                      <a:schemeClr val="bg1"/>
                    </a:solidFill>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lang="en-US" altLang="ja-JP" sz="14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24</a:t>
                      </a:r>
                      <a:r>
                        <a:rPr lang="ja-JP" altLang="en-US" sz="14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14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8</a:t>
                      </a:r>
                      <a:r>
                        <a:rPr lang="ja-JP" altLang="en-US" sz="14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月まで</a:t>
                      </a:r>
                      <a:endParaRPr lang="en-US" altLang="ja-JP" sz="14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txBody>
                  <a:tcPr marL="36000" marR="36000" marT="18000" marB="18000">
                    <a:solidFill>
                      <a:schemeClr val="bg1"/>
                    </a:solidFill>
                  </a:tcPr>
                </a:tc>
                <a:extLst>
                  <a:ext uri="{0D108BD9-81ED-4DB2-BD59-A6C34878D82A}">
                    <a16:rowId xmlns:a16="http://schemas.microsoft.com/office/drawing/2014/main" val="403120783"/>
                  </a:ext>
                </a:extLst>
              </a:tr>
              <a:tr h="307016">
                <a:tc>
                  <a:txBody>
                    <a:bodyPr/>
                    <a:lstStyle/>
                    <a:p>
                      <a:r>
                        <a:rPr kumimoji="1" lang="ja-JP" altLang="en-US" sz="1400" b="1" dirty="0">
                          <a:latin typeface="Meiryo UI" panose="020B0604030504040204" pitchFamily="50" charset="-128"/>
                          <a:ea typeface="Meiryo UI" panose="020B0604030504040204" pitchFamily="50" charset="-128"/>
                        </a:rPr>
                        <a:t>他工場への展開</a:t>
                      </a:r>
                      <a:endParaRPr kumimoji="1" lang="en-US" altLang="ja-JP" sz="1400" b="1" dirty="0">
                        <a:latin typeface="Meiryo UI" panose="020B0604030504040204" pitchFamily="50" charset="-128"/>
                        <a:ea typeface="Meiryo UI" panose="020B0604030504040204" pitchFamily="50" charset="-128"/>
                      </a:endParaRPr>
                    </a:p>
                  </a:txBody>
                  <a:tcPr>
                    <a:solidFill>
                      <a:schemeClr val="bg1"/>
                    </a:solidFill>
                  </a:tcPr>
                </a:tc>
                <a:tc>
                  <a:txBody>
                    <a:bodyPr/>
                    <a:lstStyle/>
                    <a:p>
                      <a:r>
                        <a:rPr kumimoji="1" lang="ja-JP" altLang="en-US" sz="1400" b="1" dirty="0">
                          <a:latin typeface="Meiryo UI" panose="020B0604030504040204" pitchFamily="50" charset="-128"/>
                          <a:ea typeface="Meiryo UI" panose="020B0604030504040204" pitchFamily="50" charset="-128"/>
                        </a:rPr>
                        <a:t>新しい基準で運用できている</a:t>
                      </a:r>
                      <a:endParaRPr kumimoji="1" lang="en-US" altLang="ja-JP" sz="1400" b="1" dirty="0">
                        <a:latin typeface="Meiryo UI" panose="020B0604030504040204" pitchFamily="50" charset="-128"/>
                        <a:ea typeface="Meiryo UI" panose="020B0604030504040204" pitchFamily="50" charset="-128"/>
                      </a:endParaRPr>
                    </a:p>
                  </a:txBody>
                  <a:tcPr>
                    <a:solidFill>
                      <a:schemeClr val="bg1"/>
                    </a:solidFill>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lang="en-US" altLang="ja-JP" sz="14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24</a:t>
                      </a:r>
                      <a:r>
                        <a:rPr lang="ja-JP" altLang="en-US" sz="14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14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8</a:t>
                      </a:r>
                      <a:r>
                        <a:rPr lang="ja-JP" altLang="en-US" sz="14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月から</a:t>
                      </a:r>
                      <a:endParaRPr lang="en-US" altLang="ja-JP" sz="14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txBody>
                  <a:tcPr marL="36000" marR="36000" marT="18000" marB="18000">
                    <a:solidFill>
                      <a:schemeClr val="bg1"/>
                    </a:solidFill>
                  </a:tcPr>
                </a:tc>
                <a:extLst>
                  <a:ext uri="{0D108BD9-81ED-4DB2-BD59-A6C34878D82A}">
                    <a16:rowId xmlns:a16="http://schemas.microsoft.com/office/drawing/2014/main" val="501576540"/>
                  </a:ext>
                </a:extLst>
              </a:tr>
            </a:tbl>
          </a:graphicData>
        </a:graphic>
      </p:graphicFrame>
    </p:spTree>
    <p:extLst>
      <p:ext uri="{BB962C8B-B14F-4D97-AF65-F5344CB8AC3E}">
        <p14:creationId xmlns:p14="http://schemas.microsoft.com/office/powerpoint/2010/main" val="1279874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角丸四角形 43">
            <a:extLst>
              <a:ext uri="{FF2B5EF4-FFF2-40B4-BE49-F238E27FC236}">
                <a16:creationId xmlns:a16="http://schemas.microsoft.com/office/drawing/2014/main" id="{3E9D17A6-0337-4EF0-923E-98C2A2BE8BBE}"/>
              </a:ext>
            </a:extLst>
          </p:cNvPr>
          <p:cNvSpPr/>
          <p:nvPr/>
        </p:nvSpPr>
        <p:spPr>
          <a:xfrm>
            <a:off x="7410482" y="570990"/>
            <a:ext cx="3501045" cy="609450"/>
          </a:xfrm>
          <a:prstGeom prst="roundRect">
            <a:avLst/>
          </a:prstGeom>
          <a:solidFill>
            <a:srgbClr val="92D050">
              <a:alpha val="20000"/>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4" name="角丸四角形 43"/>
          <p:cNvSpPr/>
          <p:nvPr/>
        </p:nvSpPr>
        <p:spPr>
          <a:xfrm>
            <a:off x="7416001" y="1228556"/>
            <a:ext cx="3501045" cy="2415389"/>
          </a:xfrm>
          <a:prstGeom prst="roundRect">
            <a:avLst/>
          </a:prstGeom>
          <a:solidFill>
            <a:schemeClr val="accent5">
              <a:lumMod val="20000"/>
              <a:lumOff val="80000"/>
              <a:alpha val="2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35" name="正方形/長方形 34"/>
          <p:cNvSpPr/>
          <p:nvPr/>
        </p:nvSpPr>
        <p:spPr>
          <a:xfrm>
            <a:off x="1231498" y="1773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４　課題の体系化と対策立案</a:t>
            </a:r>
          </a:p>
        </p:txBody>
      </p:sp>
      <p:grpSp>
        <p:nvGrpSpPr>
          <p:cNvPr id="12" name="グループ化 11"/>
          <p:cNvGrpSpPr/>
          <p:nvPr/>
        </p:nvGrpSpPr>
        <p:grpSpPr>
          <a:xfrm>
            <a:off x="28303" y="25696"/>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4" name="山形 23"/>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5" name="山形 24"/>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138957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2" name="山形 21"/>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角丸四角形 14"/>
          <p:cNvSpPr/>
          <p:nvPr/>
        </p:nvSpPr>
        <p:spPr bwMode="auto">
          <a:xfrm>
            <a:off x="336563" y="5884856"/>
            <a:ext cx="10503912" cy="605575"/>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algn="l">
              <a:spcBef>
                <a:spcPts val="600"/>
              </a:spcBef>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中分類に落とし込む際に</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4M</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の考えを採用。</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p:cNvSpPr/>
          <p:nvPr/>
        </p:nvSpPr>
        <p:spPr>
          <a:xfrm>
            <a:off x="214546" y="5546546"/>
            <a:ext cx="4115229"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理由（どのような考えで課題を体系化したか）</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Rectangle 4"/>
          <p:cNvSpPr txBox="1">
            <a:spLocks noChangeArrowheads="1"/>
          </p:cNvSpPr>
          <p:nvPr/>
        </p:nvSpPr>
        <p:spPr bwMode="auto">
          <a:xfrm>
            <a:off x="132084" y="1988071"/>
            <a:ext cx="1789293" cy="1638804"/>
          </a:xfrm>
          <a:prstGeom prst="rect">
            <a:avLst/>
          </a:prstGeom>
          <a:solidFill>
            <a:schemeClr val="bg1"/>
          </a:solidFill>
          <a:ln w="19050">
            <a:solidFill>
              <a:schemeClr val="tx2"/>
            </a:solidFill>
          </a:ln>
          <a:effec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b="1" kern="0" dirty="0">
                <a:latin typeface="Meiryo UI" panose="020B0604030504040204" pitchFamily="50" charset="-128"/>
                <a:ea typeface="Meiryo UI" panose="020B0604030504040204" pitchFamily="50" charset="-128"/>
                <a:cs typeface="Meiryo UI" panose="020B0604030504040204" pitchFamily="50" charset="-128"/>
              </a:rPr>
              <a:t>自動順立装置の中と外に想定されていない在庫があるが、</a:t>
            </a:r>
            <a:endParaRPr lang="en-US" altLang="ja-JP" sz="1000" b="1"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b="1" kern="0" dirty="0">
                <a:latin typeface="Meiryo UI" panose="020B0604030504040204" pitchFamily="50" charset="-128"/>
                <a:ea typeface="Meiryo UI" panose="020B0604030504040204" pitchFamily="50" charset="-128"/>
                <a:cs typeface="Meiryo UI" panose="020B0604030504040204" pitchFamily="50" charset="-128"/>
              </a:rPr>
              <a:t>それが必要な在庫か分からない</a:t>
            </a:r>
            <a:endParaRPr lang="en-US" altLang="ja-JP" sz="100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8" name="カギ線コネクタ 17"/>
          <p:cNvCxnSpPr>
            <a:stCxn id="17" idx="3"/>
            <a:endCxn id="33" idx="1"/>
          </p:cNvCxnSpPr>
          <p:nvPr/>
        </p:nvCxnSpPr>
        <p:spPr bwMode="auto">
          <a:xfrm>
            <a:off x="1921377" y="2807473"/>
            <a:ext cx="440003" cy="291556"/>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19" name="正方形/長方形 18"/>
          <p:cNvSpPr/>
          <p:nvPr/>
        </p:nvSpPr>
        <p:spPr>
          <a:xfrm>
            <a:off x="7544" y="1575862"/>
            <a:ext cx="1983021" cy="246221"/>
          </a:xfrm>
          <a:prstGeom prst="rect">
            <a:avLst/>
          </a:prstGeom>
        </p:spPr>
        <p:txBody>
          <a:bodyPr wrap="square">
            <a:spAutoFit/>
          </a:bodyPr>
          <a:lstStyle/>
          <a:p>
            <a:pPr lvl="0" algn="ctr" eaLnBrk="1" hangingPunct="1">
              <a:spcBef>
                <a:spcPts val="600"/>
              </a:spcBef>
              <a:defRPr/>
            </a:pPr>
            <a:r>
              <a:rPr lang="ja-JP" altLang="en-US" sz="10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大課題</a:t>
            </a:r>
            <a:endParaRPr lang="en-US" altLang="ja-JP" sz="10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Rectangle 4"/>
          <p:cNvSpPr txBox="1">
            <a:spLocks noChangeArrowheads="1"/>
          </p:cNvSpPr>
          <p:nvPr/>
        </p:nvSpPr>
        <p:spPr bwMode="auto">
          <a:xfrm>
            <a:off x="2354124" y="3881433"/>
            <a:ext cx="1258183" cy="567919"/>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00" b="1" kern="0" dirty="0">
                <a:latin typeface="Meiryo UI" panose="020B0604030504040204" pitchFamily="50" charset="-128"/>
                <a:ea typeface="Meiryo UI" panose="020B0604030504040204" pitchFamily="50" charset="-128"/>
                <a:cs typeface="Meiryo UI" panose="020B0604030504040204" pitchFamily="50" charset="-128"/>
              </a:rPr>
              <a:t>人</a:t>
            </a:r>
            <a:endParaRPr lang="en-US" altLang="ja-JP" sz="100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Rectangle 4"/>
          <p:cNvSpPr txBox="1">
            <a:spLocks noChangeArrowheads="1"/>
          </p:cNvSpPr>
          <p:nvPr/>
        </p:nvSpPr>
        <p:spPr bwMode="auto">
          <a:xfrm>
            <a:off x="2361380" y="2807473"/>
            <a:ext cx="1258184" cy="583112"/>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00" b="1" kern="0" dirty="0">
                <a:latin typeface="Meiryo UI" panose="020B0604030504040204" pitchFamily="50" charset="-128"/>
                <a:ea typeface="Meiryo UI" panose="020B0604030504040204" pitchFamily="50" charset="-128"/>
                <a:cs typeface="Meiryo UI" panose="020B0604030504040204" pitchFamily="50" charset="-128"/>
              </a:rPr>
              <a:t>機械</a:t>
            </a:r>
            <a:endParaRPr lang="en-US" altLang="ja-JP" sz="100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Rectangle 4"/>
          <p:cNvSpPr txBox="1">
            <a:spLocks noChangeArrowheads="1"/>
          </p:cNvSpPr>
          <p:nvPr/>
        </p:nvSpPr>
        <p:spPr bwMode="auto">
          <a:xfrm>
            <a:off x="4177036" y="2993740"/>
            <a:ext cx="2637810" cy="316582"/>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00" b="1" kern="0" dirty="0">
                <a:latin typeface="Meiryo UI" panose="020B0604030504040204" pitchFamily="50" charset="-128"/>
                <a:ea typeface="Meiryo UI" panose="020B0604030504040204" pitchFamily="50" charset="-128"/>
                <a:cs typeface="Meiryo UI" panose="020B0604030504040204" pitchFamily="50" charset="-128"/>
              </a:rPr>
              <a:t>自動順立装置のコンベア詰まり</a:t>
            </a:r>
            <a:endParaRPr lang="en-US" altLang="ja-JP" sz="100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8" name="カギ線コネクタ 37"/>
          <p:cNvCxnSpPr>
            <a:stCxn id="17" idx="3"/>
            <a:endCxn id="21" idx="1"/>
          </p:cNvCxnSpPr>
          <p:nvPr/>
        </p:nvCxnSpPr>
        <p:spPr bwMode="auto">
          <a:xfrm>
            <a:off x="1921377" y="2807473"/>
            <a:ext cx="432747" cy="1357920"/>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78" name="Rectangle 4"/>
          <p:cNvSpPr txBox="1">
            <a:spLocks noChangeArrowheads="1"/>
          </p:cNvSpPr>
          <p:nvPr/>
        </p:nvSpPr>
        <p:spPr bwMode="auto">
          <a:xfrm>
            <a:off x="2347440" y="1860340"/>
            <a:ext cx="1258184" cy="583112"/>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00" b="1" kern="0" dirty="0">
                <a:latin typeface="Meiryo UI" panose="020B0604030504040204" pitchFamily="50" charset="-128"/>
                <a:ea typeface="Meiryo UI" panose="020B0604030504040204" pitchFamily="50" charset="-128"/>
                <a:cs typeface="Meiryo UI" panose="020B0604030504040204" pitchFamily="50" charset="-128"/>
              </a:rPr>
              <a:t>方法</a:t>
            </a:r>
            <a:endParaRPr lang="en-US" altLang="ja-JP" sz="100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1" name="カギ線コネクタ 80"/>
          <p:cNvCxnSpPr>
            <a:cxnSpLocks/>
            <a:stCxn id="17" idx="3"/>
            <a:endCxn id="78" idx="1"/>
          </p:cNvCxnSpPr>
          <p:nvPr/>
        </p:nvCxnSpPr>
        <p:spPr bwMode="auto">
          <a:xfrm flipV="1">
            <a:off x="1921377" y="2151896"/>
            <a:ext cx="426063" cy="655577"/>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123" name="Rectangle 4"/>
          <p:cNvSpPr txBox="1">
            <a:spLocks noChangeArrowheads="1"/>
          </p:cNvSpPr>
          <p:nvPr/>
        </p:nvSpPr>
        <p:spPr bwMode="auto">
          <a:xfrm>
            <a:off x="4185025" y="326671"/>
            <a:ext cx="2637805" cy="258878"/>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00" b="1" kern="0" dirty="0">
                <a:latin typeface="Meiryo UI" panose="020B0604030504040204" pitchFamily="50" charset="-128"/>
                <a:ea typeface="Meiryo UI" panose="020B0604030504040204" pitchFamily="50" charset="-128"/>
                <a:cs typeface="Meiryo UI" panose="020B0604030504040204" pitchFamily="50" charset="-128"/>
              </a:rPr>
              <a:t>取得されたデータの量が少ない</a:t>
            </a:r>
            <a:endParaRPr lang="en-US" altLang="ja-JP" sz="100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9" name="直線コネクタ 128"/>
          <p:cNvCxnSpPr>
            <a:cxnSpLocks/>
          </p:cNvCxnSpPr>
          <p:nvPr/>
        </p:nvCxnSpPr>
        <p:spPr>
          <a:xfrm>
            <a:off x="7013079" y="47010"/>
            <a:ext cx="0" cy="5392582"/>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130" name="正方形/長方形 129"/>
          <p:cNvSpPr/>
          <p:nvPr/>
        </p:nvSpPr>
        <p:spPr>
          <a:xfrm>
            <a:off x="7881793" y="325680"/>
            <a:ext cx="1983021" cy="246221"/>
          </a:xfrm>
          <a:prstGeom prst="rect">
            <a:avLst/>
          </a:prstGeom>
        </p:spPr>
        <p:txBody>
          <a:bodyPr wrap="square">
            <a:spAutoFit/>
          </a:bodyPr>
          <a:lstStyle/>
          <a:p>
            <a:pPr lvl="0" algn="ctr" eaLnBrk="1" hangingPunct="1">
              <a:spcBef>
                <a:spcPts val="600"/>
              </a:spcBef>
              <a:defRPr/>
            </a:pPr>
            <a:r>
              <a:rPr lang="ja-JP" altLang="en-US" sz="10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対策案</a:t>
            </a:r>
            <a:endParaRPr lang="en-US" altLang="ja-JP" sz="10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1" name="正方形/長方形 130"/>
          <p:cNvSpPr/>
          <p:nvPr/>
        </p:nvSpPr>
        <p:spPr>
          <a:xfrm>
            <a:off x="4656006" y="-52643"/>
            <a:ext cx="1842705" cy="338554"/>
          </a:xfrm>
          <a:prstGeom prst="rect">
            <a:avLst/>
          </a:prstGeom>
        </p:spPr>
        <p:txBody>
          <a:bodyPr wrap="square">
            <a:spAutoFit/>
          </a:bodyPr>
          <a:lstStyle/>
          <a:p>
            <a:pPr lvl="0" algn="ctr" eaLnBrk="1" hangingPunct="1">
              <a:spcBef>
                <a:spcPts val="600"/>
              </a:spcBef>
              <a:defRPr/>
            </a:pPr>
            <a:r>
              <a:rPr lang="ja-JP" altLang="en-US"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小課題</a:t>
            </a:r>
            <a:endParaRPr lang="en-US" altLang="ja-JP"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2" name="正方形/長方形 131"/>
          <p:cNvSpPr/>
          <p:nvPr/>
        </p:nvSpPr>
        <p:spPr>
          <a:xfrm>
            <a:off x="2331013" y="524538"/>
            <a:ext cx="1290863" cy="246221"/>
          </a:xfrm>
          <a:prstGeom prst="rect">
            <a:avLst/>
          </a:prstGeom>
        </p:spPr>
        <p:txBody>
          <a:bodyPr wrap="square">
            <a:spAutoFit/>
          </a:bodyPr>
          <a:lstStyle/>
          <a:p>
            <a:pPr lvl="0" algn="ctr" eaLnBrk="1" hangingPunct="1">
              <a:spcBef>
                <a:spcPts val="600"/>
              </a:spcBef>
              <a:defRPr/>
            </a:pPr>
            <a:r>
              <a:rPr lang="ja-JP" altLang="en-US" sz="10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中課題</a:t>
            </a:r>
            <a:endParaRPr lang="en-US" altLang="ja-JP" sz="10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6" name="Rectangle 4"/>
          <p:cNvSpPr txBox="1">
            <a:spLocks noChangeArrowheads="1"/>
          </p:cNvSpPr>
          <p:nvPr/>
        </p:nvSpPr>
        <p:spPr bwMode="auto">
          <a:xfrm>
            <a:off x="7550107" y="652067"/>
            <a:ext cx="3158370" cy="458825"/>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00" b="1" kern="0" dirty="0">
                <a:latin typeface="Meiryo UI" panose="020B0604030504040204" pitchFamily="50" charset="-128"/>
                <a:ea typeface="Meiryo UI" panose="020B0604030504040204" pitchFamily="50" charset="-128"/>
                <a:cs typeface="Meiryo UI" panose="020B0604030504040204" pitchFamily="50" charset="-128"/>
              </a:rPr>
              <a:t>必要なデータを把握することでデータ取得環境を改善拡充する</a:t>
            </a:r>
            <a:endParaRPr lang="en-US" altLang="ja-JP" sz="100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8" name="Rectangle 4"/>
          <p:cNvSpPr txBox="1">
            <a:spLocks noChangeArrowheads="1"/>
          </p:cNvSpPr>
          <p:nvPr/>
        </p:nvSpPr>
        <p:spPr bwMode="auto">
          <a:xfrm>
            <a:off x="7593465" y="2637728"/>
            <a:ext cx="3119088" cy="385212"/>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00" b="1" kern="0" dirty="0">
                <a:latin typeface="Meiryo UI" panose="020B0604030504040204" pitchFamily="50" charset="-128"/>
                <a:ea typeface="Meiryo UI" panose="020B0604030504040204" pitchFamily="50" charset="-128"/>
                <a:cs typeface="Meiryo UI" panose="020B0604030504040204" pitchFamily="50" charset="-128"/>
              </a:rPr>
              <a:t>異常の要因を明確にし、新しい基準を作成</a:t>
            </a:r>
            <a:endParaRPr lang="en-US" altLang="ja-JP" sz="100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62" name="カギ線コネクタ 161"/>
          <p:cNvCxnSpPr>
            <a:cxnSpLocks/>
            <a:stCxn id="57" idx="3"/>
            <a:endCxn id="136" idx="1"/>
          </p:cNvCxnSpPr>
          <p:nvPr/>
        </p:nvCxnSpPr>
        <p:spPr bwMode="auto">
          <a:xfrm>
            <a:off x="6822834" y="793547"/>
            <a:ext cx="727273" cy="87933"/>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2" name="テキスト ボックス 1"/>
          <p:cNvSpPr txBox="1"/>
          <p:nvPr/>
        </p:nvSpPr>
        <p:spPr>
          <a:xfrm>
            <a:off x="7765652" y="1231453"/>
            <a:ext cx="2813992" cy="246221"/>
          </a:xfrm>
          <a:prstGeom prst="rect">
            <a:avLst/>
          </a:prstGeom>
          <a:noFill/>
        </p:spPr>
        <p:txBody>
          <a:bodyPr wrap="square" rtlCol="0">
            <a:spAutoFit/>
          </a:bodyPr>
          <a:lstStyle/>
          <a:p>
            <a:pPr algn="ctr"/>
            <a:r>
              <a:rPr lang="ja-JP" altLang="en-US" sz="1000" b="1" dirty="0">
                <a:solidFill>
                  <a:srgbClr val="1950FF"/>
                </a:solidFill>
              </a:rPr>
              <a:t>本取り組みの</a:t>
            </a:r>
            <a:r>
              <a:rPr kumimoji="1" lang="ja-JP" altLang="en-US" sz="1000" b="1" dirty="0">
                <a:solidFill>
                  <a:srgbClr val="1950FF"/>
                </a:solidFill>
              </a:rPr>
              <a:t>スコープ</a:t>
            </a:r>
          </a:p>
        </p:txBody>
      </p:sp>
      <p:sp>
        <p:nvSpPr>
          <p:cNvPr id="82" name="Rectangle 4"/>
          <p:cNvSpPr txBox="1">
            <a:spLocks noChangeArrowheads="1"/>
          </p:cNvSpPr>
          <p:nvPr/>
        </p:nvSpPr>
        <p:spPr bwMode="auto">
          <a:xfrm>
            <a:off x="4181028" y="1682586"/>
            <a:ext cx="2637822" cy="281614"/>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00" b="1" kern="0" dirty="0">
                <a:latin typeface="Meiryo UI" panose="020B0604030504040204" pitchFamily="50" charset="-128"/>
                <a:ea typeface="Meiryo UI" panose="020B0604030504040204" pitchFamily="50" charset="-128"/>
                <a:cs typeface="Meiryo UI" panose="020B0604030504040204" pitchFamily="50" charset="-128"/>
              </a:rPr>
              <a:t>かんばんの計算式自体に問題がある</a:t>
            </a:r>
            <a:endParaRPr lang="en-US" altLang="ja-JP" sz="100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99" name="カギ線コネクタ 98"/>
          <p:cNvCxnSpPr>
            <a:cxnSpLocks/>
            <a:stCxn id="82" idx="3"/>
            <a:endCxn id="102" idx="1"/>
          </p:cNvCxnSpPr>
          <p:nvPr/>
        </p:nvCxnSpPr>
        <p:spPr bwMode="auto">
          <a:xfrm flipV="1">
            <a:off x="6818850" y="1722658"/>
            <a:ext cx="774613" cy="100735"/>
          </a:xfrm>
          <a:prstGeom prst="bentConnector3">
            <a:avLst>
              <a:gd name="adj1" fmla="val 50000"/>
            </a:avLst>
          </a:prstGeom>
          <a:solidFill>
            <a:srgbClr val="CCFFFF"/>
          </a:solidFill>
          <a:ln w="28575" cap="flat" cmpd="sng" algn="ctr">
            <a:solidFill>
              <a:srgbClr val="FF0000"/>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102" name="Rectangle 4"/>
          <p:cNvSpPr txBox="1">
            <a:spLocks noChangeArrowheads="1"/>
          </p:cNvSpPr>
          <p:nvPr/>
        </p:nvSpPr>
        <p:spPr bwMode="auto">
          <a:xfrm>
            <a:off x="7593463" y="1504800"/>
            <a:ext cx="3158368" cy="435716"/>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00" b="1" kern="0" dirty="0">
                <a:latin typeface="Meiryo UI" panose="020B0604030504040204" pitchFamily="50" charset="-128"/>
                <a:ea typeface="Meiryo UI" panose="020B0604030504040204" pitchFamily="50" charset="-128"/>
                <a:cs typeface="Meiryo UI" panose="020B0604030504040204" pitchFamily="50" charset="-128"/>
              </a:rPr>
              <a:t>異常の要因を明確にし、かんばん計算式を修正する</a:t>
            </a:r>
            <a:endParaRPr lang="en-US" altLang="ja-JP" sz="100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Rectangle 4"/>
          <p:cNvSpPr txBox="1">
            <a:spLocks noChangeArrowheads="1"/>
          </p:cNvSpPr>
          <p:nvPr/>
        </p:nvSpPr>
        <p:spPr bwMode="auto">
          <a:xfrm>
            <a:off x="4185020" y="657190"/>
            <a:ext cx="2637814" cy="272714"/>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00" b="1" kern="0" dirty="0">
                <a:latin typeface="Meiryo UI" panose="020B0604030504040204" pitchFamily="50" charset="-128"/>
                <a:ea typeface="Meiryo UI" panose="020B0604030504040204" pitchFamily="50" charset="-128"/>
                <a:cs typeface="Meiryo UI" panose="020B0604030504040204" pitchFamily="50" charset="-128"/>
              </a:rPr>
              <a:t>取得されたデータの種類が少ない</a:t>
            </a:r>
            <a:endParaRPr lang="en-US" altLang="ja-JP" sz="100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Rectangle 4">
            <a:extLst>
              <a:ext uri="{FF2B5EF4-FFF2-40B4-BE49-F238E27FC236}">
                <a16:creationId xmlns:a16="http://schemas.microsoft.com/office/drawing/2014/main" id="{C7658A6C-A2F1-4F12-B790-2888135ED786}"/>
              </a:ext>
            </a:extLst>
          </p:cNvPr>
          <p:cNvSpPr txBox="1">
            <a:spLocks noChangeArrowheads="1"/>
          </p:cNvSpPr>
          <p:nvPr/>
        </p:nvSpPr>
        <p:spPr bwMode="auto">
          <a:xfrm>
            <a:off x="2347439" y="869550"/>
            <a:ext cx="1273186" cy="583112"/>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00" b="1" kern="0" dirty="0">
                <a:latin typeface="Meiryo UI" panose="020B0604030504040204" pitchFamily="50" charset="-128"/>
                <a:ea typeface="Meiryo UI" panose="020B0604030504040204" pitchFamily="50" charset="-128"/>
                <a:cs typeface="Meiryo UI" panose="020B0604030504040204" pitchFamily="50" charset="-128"/>
              </a:rPr>
              <a:t>モノ</a:t>
            </a:r>
            <a:endParaRPr lang="en-US" altLang="ja-JP" sz="100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6" name="カギ線コネクタ 80">
            <a:extLst>
              <a:ext uri="{FF2B5EF4-FFF2-40B4-BE49-F238E27FC236}">
                <a16:creationId xmlns:a16="http://schemas.microsoft.com/office/drawing/2014/main" id="{15415417-D4EC-45D5-B724-61BEB3F4890E}"/>
              </a:ext>
            </a:extLst>
          </p:cNvPr>
          <p:cNvCxnSpPr>
            <a:cxnSpLocks/>
            <a:stCxn id="17" idx="3"/>
            <a:endCxn id="55" idx="1"/>
          </p:cNvCxnSpPr>
          <p:nvPr/>
        </p:nvCxnSpPr>
        <p:spPr bwMode="auto">
          <a:xfrm flipV="1">
            <a:off x="1921377" y="1161106"/>
            <a:ext cx="426062" cy="1646367"/>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75" name="テキスト ボックス 74">
            <a:extLst>
              <a:ext uri="{FF2B5EF4-FFF2-40B4-BE49-F238E27FC236}">
                <a16:creationId xmlns:a16="http://schemas.microsoft.com/office/drawing/2014/main" id="{92A28F79-103D-45A9-8CAD-53595A3C6317}"/>
              </a:ext>
            </a:extLst>
          </p:cNvPr>
          <p:cNvSpPr txBox="1"/>
          <p:nvPr/>
        </p:nvSpPr>
        <p:spPr>
          <a:xfrm>
            <a:off x="2241189" y="1440753"/>
            <a:ext cx="1273187" cy="246221"/>
          </a:xfrm>
          <a:prstGeom prst="rect">
            <a:avLst/>
          </a:prstGeom>
          <a:noFill/>
        </p:spPr>
        <p:txBody>
          <a:bodyPr wrap="square">
            <a:spAutoFit/>
          </a:bodyPr>
          <a:lstStyle/>
          <a:p>
            <a:r>
              <a:rPr lang="ja-JP" altLang="en-US" sz="1000" b="1" kern="0" dirty="0">
                <a:latin typeface="Meiryo UI" panose="020B0604030504040204" pitchFamily="50" charset="-128"/>
                <a:ea typeface="Meiryo UI" panose="020B0604030504040204" pitchFamily="50" charset="-128"/>
                <a:cs typeface="Meiryo UI" panose="020B0604030504040204" pitchFamily="50" charset="-128"/>
              </a:rPr>
              <a:t>在庫、データ</a:t>
            </a:r>
            <a:endParaRPr lang="ja-JP" altLang="en-US" sz="1000" dirty="0"/>
          </a:p>
        </p:txBody>
      </p:sp>
      <p:sp>
        <p:nvSpPr>
          <p:cNvPr id="83" name="Rectangle 4">
            <a:extLst>
              <a:ext uri="{FF2B5EF4-FFF2-40B4-BE49-F238E27FC236}">
                <a16:creationId xmlns:a16="http://schemas.microsoft.com/office/drawing/2014/main" id="{65A40563-0A37-40C1-8FFD-43AF9FBB123E}"/>
              </a:ext>
            </a:extLst>
          </p:cNvPr>
          <p:cNvSpPr txBox="1">
            <a:spLocks noChangeArrowheads="1"/>
          </p:cNvSpPr>
          <p:nvPr/>
        </p:nvSpPr>
        <p:spPr bwMode="auto">
          <a:xfrm>
            <a:off x="4185019" y="1014344"/>
            <a:ext cx="2637820" cy="272714"/>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00" b="1" kern="0" dirty="0">
                <a:latin typeface="Meiryo UI" panose="020B0604030504040204" pitchFamily="50" charset="-128"/>
                <a:ea typeface="Meiryo UI" panose="020B0604030504040204" pitchFamily="50" charset="-128"/>
                <a:cs typeface="Meiryo UI" panose="020B0604030504040204" pitchFamily="50" charset="-128"/>
              </a:rPr>
              <a:t>取得されたデータの質が悪い</a:t>
            </a:r>
            <a:endParaRPr lang="en-US" altLang="ja-JP" sz="100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5" name="カギ線コネクタ 80">
            <a:extLst>
              <a:ext uri="{FF2B5EF4-FFF2-40B4-BE49-F238E27FC236}">
                <a16:creationId xmlns:a16="http://schemas.microsoft.com/office/drawing/2014/main" id="{82275DDB-4026-4318-BF73-39E891D5E132}"/>
              </a:ext>
            </a:extLst>
          </p:cNvPr>
          <p:cNvCxnSpPr>
            <a:cxnSpLocks/>
            <a:stCxn id="55" idx="3"/>
            <a:endCxn id="123" idx="1"/>
          </p:cNvCxnSpPr>
          <p:nvPr/>
        </p:nvCxnSpPr>
        <p:spPr bwMode="auto">
          <a:xfrm flipV="1">
            <a:off x="3620625" y="456110"/>
            <a:ext cx="564400" cy="704996"/>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cxnSp>
        <p:nvCxnSpPr>
          <p:cNvPr id="87" name="カギ線コネクタ 80">
            <a:extLst>
              <a:ext uri="{FF2B5EF4-FFF2-40B4-BE49-F238E27FC236}">
                <a16:creationId xmlns:a16="http://schemas.microsoft.com/office/drawing/2014/main" id="{358DE84D-324B-42BE-AFC0-B97D4ED346AA}"/>
              </a:ext>
            </a:extLst>
          </p:cNvPr>
          <p:cNvCxnSpPr>
            <a:cxnSpLocks/>
            <a:stCxn id="55" idx="3"/>
            <a:endCxn id="57" idx="1"/>
          </p:cNvCxnSpPr>
          <p:nvPr/>
        </p:nvCxnSpPr>
        <p:spPr bwMode="auto">
          <a:xfrm flipV="1">
            <a:off x="3620625" y="793547"/>
            <a:ext cx="564395" cy="367559"/>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cxnSp>
        <p:nvCxnSpPr>
          <p:cNvPr id="90" name="カギ線コネクタ 80">
            <a:extLst>
              <a:ext uri="{FF2B5EF4-FFF2-40B4-BE49-F238E27FC236}">
                <a16:creationId xmlns:a16="http://schemas.microsoft.com/office/drawing/2014/main" id="{D12D59B5-FAFD-4840-A038-3B6FAA39E116}"/>
              </a:ext>
            </a:extLst>
          </p:cNvPr>
          <p:cNvCxnSpPr>
            <a:cxnSpLocks/>
            <a:stCxn id="55" idx="3"/>
            <a:endCxn id="83" idx="1"/>
          </p:cNvCxnSpPr>
          <p:nvPr/>
        </p:nvCxnSpPr>
        <p:spPr bwMode="auto">
          <a:xfrm flipV="1">
            <a:off x="3620625" y="1150701"/>
            <a:ext cx="564394" cy="10405"/>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103" name="Rectangle 4">
            <a:extLst>
              <a:ext uri="{FF2B5EF4-FFF2-40B4-BE49-F238E27FC236}">
                <a16:creationId xmlns:a16="http://schemas.microsoft.com/office/drawing/2014/main" id="{CF56FD74-F304-4681-8E6A-7F0077018406}"/>
              </a:ext>
            </a:extLst>
          </p:cNvPr>
          <p:cNvSpPr txBox="1">
            <a:spLocks noChangeArrowheads="1"/>
          </p:cNvSpPr>
          <p:nvPr/>
        </p:nvSpPr>
        <p:spPr bwMode="auto">
          <a:xfrm>
            <a:off x="4181027" y="2015987"/>
            <a:ext cx="2637810" cy="416018"/>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00" b="1" kern="0" dirty="0">
                <a:latin typeface="Meiryo UI" panose="020B0604030504040204" pitchFamily="50" charset="-128"/>
                <a:ea typeface="Meiryo UI" panose="020B0604030504040204" pitchFamily="50" charset="-128"/>
                <a:cs typeface="Meiryo UI" panose="020B0604030504040204" pitchFamily="50" charset="-128"/>
              </a:rPr>
              <a:t>かんばんの計算式を正しく運用できていない</a:t>
            </a:r>
            <a:endParaRPr lang="en-US" altLang="ja-JP" sz="100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0" name="カギ線コネクタ 80">
            <a:extLst>
              <a:ext uri="{FF2B5EF4-FFF2-40B4-BE49-F238E27FC236}">
                <a16:creationId xmlns:a16="http://schemas.microsoft.com/office/drawing/2014/main" id="{5CE4EAB2-881B-4B26-B0EF-627AB57047B8}"/>
              </a:ext>
            </a:extLst>
          </p:cNvPr>
          <p:cNvCxnSpPr>
            <a:cxnSpLocks/>
            <a:stCxn id="78" idx="3"/>
            <a:endCxn id="82" idx="1"/>
          </p:cNvCxnSpPr>
          <p:nvPr/>
        </p:nvCxnSpPr>
        <p:spPr bwMode="auto">
          <a:xfrm flipV="1">
            <a:off x="3605624" y="1823393"/>
            <a:ext cx="575404" cy="328503"/>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cxnSp>
        <p:nvCxnSpPr>
          <p:cNvPr id="114" name="カギ線コネクタ 80">
            <a:extLst>
              <a:ext uri="{FF2B5EF4-FFF2-40B4-BE49-F238E27FC236}">
                <a16:creationId xmlns:a16="http://schemas.microsoft.com/office/drawing/2014/main" id="{32FC8F39-D20D-4F43-9F24-C4D7B85F154C}"/>
              </a:ext>
            </a:extLst>
          </p:cNvPr>
          <p:cNvCxnSpPr>
            <a:cxnSpLocks/>
            <a:stCxn id="78" idx="3"/>
            <a:endCxn id="103" idx="1"/>
          </p:cNvCxnSpPr>
          <p:nvPr/>
        </p:nvCxnSpPr>
        <p:spPr bwMode="auto">
          <a:xfrm>
            <a:off x="3605624" y="2151896"/>
            <a:ext cx="575403" cy="72100"/>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122" name="Rectangle 4">
            <a:extLst>
              <a:ext uri="{FF2B5EF4-FFF2-40B4-BE49-F238E27FC236}">
                <a16:creationId xmlns:a16="http://schemas.microsoft.com/office/drawing/2014/main" id="{9EBFA0EC-96BB-4EA2-8F14-23266D8A3F8A}"/>
              </a:ext>
            </a:extLst>
          </p:cNvPr>
          <p:cNvSpPr txBox="1">
            <a:spLocks noChangeArrowheads="1"/>
          </p:cNvSpPr>
          <p:nvPr/>
        </p:nvSpPr>
        <p:spPr bwMode="auto">
          <a:xfrm>
            <a:off x="4177036" y="4138035"/>
            <a:ext cx="2637810" cy="279134"/>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00" b="1" kern="0" dirty="0">
                <a:latin typeface="Meiryo UI" panose="020B0604030504040204" pitchFamily="50" charset="-128"/>
                <a:ea typeface="Meiryo UI" panose="020B0604030504040204" pitchFamily="50" charset="-128"/>
                <a:cs typeface="Meiryo UI" panose="020B0604030504040204" pitchFamily="50" charset="-128"/>
              </a:rPr>
              <a:t>トラックの早着</a:t>
            </a:r>
            <a:endParaRPr lang="en-US" altLang="ja-JP" sz="100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4" name="Rectangle 4">
            <a:extLst>
              <a:ext uri="{FF2B5EF4-FFF2-40B4-BE49-F238E27FC236}">
                <a16:creationId xmlns:a16="http://schemas.microsoft.com/office/drawing/2014/main" id="{3BC60669-E8C1-486C-80CB-D2BC0889890E}"/>
              </a:ext>
            </a:extLst>
          </p:cNvPr>
          <p:cNvSpPr txBox="1">
            <a:spLocks noChangeArrowheads="1"/>
          </p:cNvSpPr>
          <p:nvPr/>
        </p:nvSpPr>
        <p:spPr bwMode="auto">
          <a:xfrm>
            <a:off x="4181027" y="2486960"/>
            <a:ext cx="2637810" cy="416018"/>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00" b="1" kern="0" dirty="0">
                <a:latin typeface="Meiryo UI" panose="020B0604030504040204" pitchFamily="50" charset="-128"/>
                <a:ea typeface="Meiryo UI" panose="020B0604030504040204" pitchFamily="50" charset="-128"/>
                <a:cs typeface="Meiryo UI" panose="020B0604030504040204" pitchFamily="50" charset="-128"/>
              </a:rPr>
              <a:t>正常や異常を判断する基準に問題がある</a:t>
            </a:r>
            <a:endParaRPr lang="en-US" altLang="ja-JP" sz="100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5" name="カギ線コネクタ 80">
            <a:extLst>
              <a:ext uri="{FF2B5EF4-FFF2-40B4-BE49-F238E27FC236}">
                <a16:creationId xmlns:a16="http://schemas.microsoft.com/office/drawing/2014/main" id="{720274A6-98F5-42A7-AF35-F8CDE7CC96B5}"/>
              </a:ext>
            </a:extLst>
          </p:cNvPr>
          <p:cNvCxnSpPr>
            <a:cxnSpLocks/>
            <a:stCxn id="78" idx="3"/>
            <a:endCxn id="124" idx="1"/>
          </p:cNvCxnSpPr>
          <p:nvPr/>
        </p:nvCxnSpPr>
        <p:spPr bwMode="auto">
          <a:xfrm>
            <a:off x="3605624" y="2151896"/>
            <a:ext cx="575403" cy="543073"/>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cxnSp>
        <p:nvCxnSpPr>
          <p:cNvPr id="127" name="カギ線コネクタ 80">
            <a:extLst>
              <a:ext uri="{FF2B5EF4-FFF2-40B4-BE49-F238E27FC236}">
                <a16:creationId xmlns:a16="http://schemas.microsoft.com/office/drawing/2014/main" id="{A59D7AEA-8FFC-4C9C-AB6D-3B57B392E83D}"/>
              </a:ext>
            </a:extLst>
          </p:cNvPr>
          <p:cNvCxnSpPr>
            <a:cxnSpLocks/>
            <a:stCxn id="33" idx="3"/>
            <a:endCxn id="37" idx="1"/>
          </p:cNvCxnSpPr>
          <p:nvPr/>
        </p:nvCxnSpPr>
        <p:spPr bwMode="auto">
          <a:xfrm>
            <a:off x="3619564" y="3099029"/>
            <a:ext cx="557472" cy="53002"/>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141" name="Rectangle 4">
            <a:extLst>
              <a:ext uri="{FF2B5EF4-FFF2-40B4-BE49-F238E27FC236}">
                <a16:creationId xmlns:a16="http://schemas.microsoft.com/office/drawing/2014/main" id="{D3C1D364-876B-4050-9DE1-16636100FA77}"/>
              </a:ext>
            </a:extLst>
          </p:cNvPr>
          <p:cNvSpPr txBox="1">
            <a:spLocks noChangeArrowheads="1"/>
          </p:cNvSpPr>
          <p:nvPr/>
        </p:nvSpPr>
        <p:spPr bwMode="auto">
          <a:xfrm>
            <a:off x="4177404" y="3378759"/>
            <a:ext cx="2637810" cy="273154"/>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en-US" altLang="ja-JP" sz="1000" b="1" kern="0" dirty="0">
                <a:latin typeface="Meiryo UI" panose="020B0604030504040204" pitchFamily="50" charset="-128"/>
                <a:ea typeface="Meiryo UI" panose="020B0604030504040204" pitchFamily="50" charset="-128"/>
                <a:cs typeface="Meiryo UI" panose="020B0604030504040204" pitchFamily="50" charset="-128"/>
              </a:rPr>
              <a:t>AGV</a:t>
            </a:r>
            <a:r>
              <a:rPr lang="ja-JP" altLang="en-US" sz="1000" b="1" kern="0" dirty="0">
                <a:latin typeface="Meiryo UI" panose="020B0604030504040204" pitchFamily="50" charset="-128"/>
                <a:ea typeface="Meiryo UI" panose="020B0604030504040204" pitchFamily="50" charset="-128"/>
                <a:cs typeface="Meiryo UI" panose="020B0604030504040204" pitchFamily="50" charset="-128"/>
              </a:rPr>
              <a:t>が故障する、チョコ停</a:t>
            </a:r>
            <a:endParaRPr lang="en-US" altLang="ja-JP" sz="100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42" name="カギ線コネクタ 80">
            <a:extLst>
              <a:ext uri="{FF2B5EF4-FFF2-40B4-BE49-F238E27FC236}">
                <a16:creationId xmlns:a16="http://schemas.microsoft.com/office/drawing/2014/main" id="{8A84DF61-E798-41BF-B60F-6578BC9CF18A}"/>
              </a:ext>
            </a:extLst>
          </p:cNvPr>
          <p:cNvCxnSpPr>
            <a:cxnSpLocks/>
            <a:stCxn id="33" idx="3"/>
            <a:endCxn id="141" idx="1"/>
          </p:cNvCxnSpPr>
          <p:nvPr/>
        </p:nvCxnSpPr>
        <p:spPr bwMode="auto">
          <a:xfrm>
            <a:off x="3619564" y="3099029"/>
            <a:ext cx="557840" cy="416307"/>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145" name="Rectangle 4">
            <a:extLst>
              <a:ext uri="{FF2B5EF4-FFF2-40B4-BE49-F238E27FC236}">
                <a16:creationId xmlns:a16="http://schemas.microsoft.com/office/drawing/2014/main" id="{378AFE27-075A-4835-8303-D5FCFBD01640}"/>
              </a:ext>
            </a:extLst>
          </p:cNvPr>
          <p:cNvSpPr txBox="1">
            <a:spLocks noChangeArrowheads="1"/>
          </p:cNvSpPr>
          <p:nvPr/>
        </p:nvSpPr>
        <p:spPr bwMode="auto">
          <a:xfrm>
            <a:off x="4177036" y="4826816"/>
            <a:ext cx="2637810" cy="279134"/>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00" b="1" kern="0" dirty="0">
                <a:latin typeface="Meiryo UI" panose="020B0604030504040204" pitchFamily="50" charset="-128"/>
                <a:ea typeface="Meiryo UI" panose="020B0604030504040204" pitchFamily="50" charset="-128"/>
                <a:cs typeface="Meiryo UI" panose="020B0604030504040204" pitchFamily="50" charset="-128"/>
              </a:rPr>
              <a:t>先入れ先出しできていない</a:t>
            </a:r>
            <a:endParaRPr lang="en-US" altLang="ja-JP" sz="100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6" name="Rectangle 4">
            <a:extLst>
              <a:ext uri="{FF2B5EF4-FFF2-40B4-BE49-F238E27FC236}">
                <a16:creationId xmlns:a16="http://schemas.microsoft.com/office/drawing/2014/main" id="{5FABE26B-92D3-4BDD-A860-6161382F2C4A}"/>
              </a:ext>
            </a:extLst>
          </p:cNvPr>
          <p:cNvSpPr txBox="1">
            <a:spLocks noChangeArrowheads="1"/>
          </p:cNvSpPr>
          <p:nvPr/>
        </p:nvSpPr>
        <p:spPr bwMode="auto">
          <a:xfrm>
            <a:off x="4186076" y="3759495"/>
            <a:ext cx="2637810" cy="240458"/>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00" b="1" kern="0" dirty="0">
                <a:latin typeface="Meiryo UI" panose="020B0604030504040204" pitchFamily="50" charset="-128"/>
                <a:ea typeface="Meiryo UI" panose="020B0604030504040204" pitchFamily="50" charset="-128"/>
                <a:cs typeface="Meiryo UI" panose="020B0604030504040204" pitchFamily="50" charset="-128"/>
              </a:rPr>
              <a:t>ロボットが故障する、チョコ停</a:t>
            </a:r>
            <a:endParaRPr lang="en-US" altLang="ja-JP" sz="100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49" name="カギ線コネクタ 80">
            <a:extLst>
              <a:ext uri="{FF2B5EF4-FFF2-40B4-BE49-F238E27FC236}">
                <a16:creationId xmlns:a16="http://schemas.microsoft.com/office/drawing/2014/main" id="{645FB267-CD20-440B-B20F-FCBF4B7A7764}"/>
              </a:ext>
            </a:extLst>
          </p:cNvPr>
          <p:cNvCxnSpPr>
            <a:cxnSpLocks/>
            <a:stCxn id="33" idx="3"/>
            <a:endCxn id="146" idx="1"/>
          </p:cNvCxnSpPr>
          <p:nvPr/>
        </p:nvCxnSpPr>
        <p:spPr bwMode="auto">
          <a:xfrm>
            <a:off x="3619564" y="3099029"/>
            <a:ext cx="566512" cy="780695"/>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cxnSp>
        <p:nvCxnSpPr>
          <p:cNvPr id="153" name="カギ線コネクタ 80">
            <a:extLst>
              <a:ext uri="{FF2B5EF4-FFF2-40B4-BE49-F238E27FC236}">
                <a16:creationId xmlns:a16="http://schemas.microsoft.com/office/drawing/2014/main" id="{A5AB4754-8842-4A78-A5FF-935AD34BEBE4}"/>
              </a:ext>
            </a:extLst>
          </p:cNvPr>
          <p:cNvCxnSpPr>
            <a:cxnSpLocks/>
            <a:stCxn id="21" idx="3"/>
            <a:endCxn id="122" idx="1"/>
          </p:cNvCxnSpPr>
          <p:nvPr/>
        </p:nvCxnSpPr>
        <p:spPr bwMode="auto">
          <a:xfrm>
            <a:off x="3612307" y="4165393"/>
            <a:ext cx="564729" cy="112209"/>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cxnSp>
        <p:nvCxnSpPr>
          <p:cNvPr id="156" name="カギ線コネクタ 80">
            <a:extLst>
              <a:ext uri="{FF2B5EF4-FFF2-40B4-BE49-F238E27FC236}">
                <a16:creationId xmlns:a16="http://schemas.microsoft.com/office/drawing/2014/main" id="{3AB62B64-57D9-4F60-98BA-0DCA223E8207}"/>
              </a:ext>
            </a:extLst>
          </p:cNvPr>
          <p:cNvCxnSpPr>
            <a:cxnSpLocks/>
            <a:stCxn id="21" idx="3"/>
            <a:endCxn id="145" idx="1"/>
          </p:cNvCxnSpPr>
          <p:nvPr/>
        </p:nvCxnSpPr>
        <p:spPr bwMode="auto">
          <a:xfrm>
            <a:off x="3612307" y="4165393"/>
            <a:ext cx="564729" cy="800990"/>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160" name="Rectangle 4">
            <a:extLst>
              <a:ext uri="{FF2B5EF4-FFF2-40B4-BE49-F238E27FC236}">
                <a16:creationId xmlns:a16="http://schemas.microsoft.com/office/drawing/2014/main" id="{A2519F19-6578-4CAA-B5B5-B4523C90FE3B}"/>
              </a:ext>
            </a:extLst>
          </p:cNvPr>
          <p:cNvSpPr txBox="1">
            <a:spLocks noChangeArrowheads="1"/>
          </p:cNvSpPr>
          <p:nvPr/>
        </p:nvSpPr>
        <p:spPr bwMode="auto">
          <a:xfrm>
            <a:off x="4177036" y="4495627"/>
            <a:ext cx="2637810" cy="279134"/>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00" b="1" kern="0" dirty="0">
                <a:latin typeface="Meiryo UI" panose="020B0604030504040204" pitchFamily="50" charset="-128"/>
                <a:ea typeface="Meiryo UI" panose="020B0604030504040204" pitchFamily="50" charset="-128"/>
                <a:cs typeface="Meiryo UI" panose="020B0604030504040204" pitchFamily="50" charset="-128"/>
              </a:rPr>
              <a:t>作業者不足</a:t>
            </a:r>
            <a:endParaRPr lang="en-US" altLang="ja-JP" sz="100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61" name="カギ線コネクタ 80">
            <a:extLst>
              <a:ext uri="{FF2B5EF4-FFF2-40B4-BE49-F238E27FC236}">
                <a16:creationId xmlns:a16="http://schemas.microsoft.com/office/drawing/2014/main" id="{9BE204A0-3EC9-4FB9-9330-7E8E7524612E}"/>
              </a:ext>
            </a:extLst>
          </p:cNvPr>
          <p:cNvCxnSpPr>
            <a:cxnSpLocks/>
            <a:stCxn id="21" idx="3"/>
            <a:endCxn id="160" idx="1"/>
          </p:cNvCxnSpPr>
          <p:nvPr/>
        </p:nvCxnSpPr>
        <p:spPr bwMode="auto">
          <a:xfrm>
            <a:off x="3612307" y="4165393"/>
            <a:ext cx="564729" cy="469801"/>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cxnSp>
        <p:nvCxnSpPr>
          <p:cNvPr id="170" name="カギ線コネクタ 161">
            <a:extLst>
              <a:ext uri="{FF2B5EF4-FFF2-40B4-BE49-F238E27FC236}">
                <a16:creationId xmlns:a16="http://schemas.microsoft.com/office/drawing/2014/main" id="{6F679EEC-01CE-440F-80AE-FF48856718A3}"/>
              </a:ext>
            </a:extLst>
          </p:cNvPr>
          <p:cNvCxnSpPr>
            <a:cxnSpLocks/>
            <a:stCxn id="123" idx="3"/>
            <a:endCxn id="136" idx="1"/>
          </p:cNvCxnSpPr>
          <p:nvPr/>
        </p:nvCxnSpPr>
        <p:spPr bwMode="auto">
          <a:xfrm>
            <a:off x="6822830" y="456110"/>
            <a:ext cx="727277" cy="425370"/>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cxnSp>
        <p:nvCxnSpPr>
          <p:cNvPr id="174" name="カギ線コネクタ 161">
            <a:extLst>
              <a:ext uri="{FF2B5EF4-FFF2-40B4-BE49-F238E27FC236}">
                <a16:creationId xmlns:a16="http://schemas.microsoft.com/office/drawing/2014/main" id="{EE3E1FE8-D1D5-4A00-9E0E-A2B75D76A20D}"/>
              </a:ext>
            </a:extLst>
          </p:cNvPr>
          <p:cNvCxnSpPr>
            <a:cxnSpLocks/>
            <a:stCxn id="83" idx="3"/>
            <a:endCxn id="136" idx="1"/>
          </p:cNvCxnSpPr>
          <p:nvPr/>
        </p:nvCxnSpPr>
        <p:spPr bwMode="auto">
          <a:xfrm flipV="1">
            <a:off x="6822839" y="881480"/>
            <a:ext cx="727268" cy="269221"/>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70" name="Rectangle 4">
            <a:extLst>
              <a:ext uri="{FF2B5EF4-FFF2-40B4-BE49-F238E27FC236}">
                <a16:creationId xmlns:a16="http://schemas.microsoft.com/office/drawing/2014/main" id="{EB820236-A358-4862-B05C-3DD0C2F62CE0}"/>
              </a:ext>
            </a:extLst>
          </p:cNvPr>
          <p:cNvSpPr txBox="1">
            <a:spLocks noChangeArrowheads="1"/>
          </p:cNvSpPr>
          <p:nvPr/>
        </p:nvSpPr>
        <p:spPr bwMode="auto">
          <a:xfrm>
            <a:off x="7601460" y="2035009"/>
            <a:ext cx="3158365" cy="458825"/>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00" b="1" kern="0" dirty="0">
                <a:latin typeface="Meiryo UI" panose="020B0604030504040204" pitchFamily="50" charset="-128"/>
                <a:ea typeface="Meiryo UI" panose="020B0604030504040204" pitchFamily="50" charset="-128"/>
                <a:cs typeface="Meiryo UI" panose="020B0604030504040204" pitchFamily="50" charset="-128"/>
              </a:rPr>
              <a:t>異常の要因を明確にし、かんばん計算式に入力する変数を修正する</a:t>
            </a:r>
            <a:endParaRPr lang="en-US" altLang="ja-JP" sz="100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83" name="カギ線コネクタ 98">
            <a:extLst>
              <a:ext uri="{FF2B5EF4-FFF2-40B4-BE49-F238E27FC236}">
                <a16:creationId xmlns:a16="http://schemas.microsoft.com/office/drawing/2014/main" id="{561CC5D4-E0A1-4097-99D6-4E9A56F0FF68}"/>
              </a:ext>
            </a:extLst>
          </p:cNvPr>
          <p:cNvCxnSpPr>
            <a:cxnSpLocks/>
            <a:stCxn id="103" idx="3"/>
            <a:endCxn id="70" idx="1"/>
          </p:cNvCxnSpPr>
          <p:nvPr/>
        </p:nvCxnSpPr>
        <p:spPr bwMode="auto">
          <a:xfrm>
            <a:off x="6818837" y="2223996"/>
            <a:ext cx="782623" cy="40426"/>
          </a:xfrm>
          <a:prstGeom prst="bentConnector3">
            <a:avLst>
              <a:gd name="adj1" fmla="val 50000"/>
            </a:avLst>
          </a:prstGeom>
          <a:solidFill>
            <a:srgbClr val="CCFFFF"/>
          </a:solidFill>
          <a:ln w="28575" cap="flat" cmpd="sng" algn="ctr">
            <a:solidFill>
              <a:srgbClr val="FF0000"/>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cxnSp>
        <p:nvCxnSpPr>
          <p:cNvPr id="187" name="カギ線コネクタ 98">
            <a:extLst>
              <a:ext uri="{FF2B5EF4-FFF2-40B4-BE49-F238E27FC236}">
                <a16:creationId xmlns:a16="http://schemas.microsoft.com/office/drawing/2014/main" id="{BDF1A4AA-F1C8-4E83-97D3-602EAF77B438}"/>
              </a:ext>
            </a:extLst>
          </p:cNvPr>
          <p:cNvCxnSpPr>
            <a:cxnSpLocks/>
            <a:stCxn id="124" idx="3"/>
            <a:endCxn id="138" idx="1"/>
          </p:cNvCxnSpPr>
          <p:nvPr/>
        </p:nvCxnSpPr>
        <p:spPr bwMode="auto">
          <a:xfrm>
            <a:off x="6818837" y="2694969"/>
            <a:ext cx="774628" cy="135365"/>
          </a:xfrm>
          <a:prstGeom prst="bentConnector3">
            <a:avLst>
              <a:gd name="adj1" fmla="val 50000"/>
            </a:avLst>
          </a:prstGeom>
          <a:solidFill>
            <a:srgbClr val="CCFFFF"/>
          </a:solidFill>
          <a:ln w="28575" cap="flat" cmpd="sng" algn="ctr">
            <a:solidFill>
              <a:srgbClr val="FF0000"/>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191" name="Rectangle 4">
            <a:extLst>
              <a:ext uri="{FF2B5EF4-FFF2-40B4-BE49-F238E27FC236}">
                <a16:creationId xmlns:a16="http://schemas.microsoft.com/office/drawing/2014/main" id="{FBAB5B55-AD26-4139-8ABC-D6AC572D9B1F}"/>
              </a:ext>
            </a:extLst>
          </p:cNvPr>
          <p:cNvSpPr txBox="1">
            <a:spLocks noChangeArrowheads="1"/>
          </p:cNvSpPr>
          <p:nvPr/>
        </p:nvSpPr>
        <p:spPr bwMode="auto">
          <a:xfrm>
            <a:off x="7599479" y="4741554"/>
            <a:ext cx="3151449" cy="301976"/>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00" b="1" dirty="0">
                <a:solidFill>
                  <a:srgbClr val="333333"/>
                </a:solidFill>
                <a:latin typeface="Segoe UI"/>
                <a:ea typeface="メイリオ"/>
              </a:rPr>
              <a:t>在庫</a:t>
            </a:r>
            <a:r>
              <a:rPr kumimoji="1" lang="ja-JP" altLang="en-US" sz="1000" b="1" i="0" u="none" strike="noStrike" kern="1200" cap="none" spc="0" normalizeH="0" baseline="0" noProof="0" dirty="0">
                <a:ln>
                  <a:noFill/>
                </a:ln>
                <a:solidFill>
                  <a:srgbClr val="333333"/>
                </a:solidFill>
                <a:effectLst/>
                <a:uLnTx/>
                <a:uFillTx/>
                <a:latin typeface="Segoe UI"/>
                <a:ea typeface="メイリオ"/>
                <a:cs typeface="+mn-cs"/>
              </a:rPr>
              <a:t>の可視化で便間での作業人数を算出</a:t>
            </a:r>
            <a:endParaRPr lang="en-US" altLang="ja-JP" sz="100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25" name="Rectangle 4">
            <a:extLst>
              <a:ext uri="{FF2B5EF4-FFF2-40B4-BE49-F238E27FC236}">
                <a16:creationId xmlns:a16="http://schemas.microsoft.com/office/drawing/2014/main" id="{D6868032-BAF9-483B-9803-B43B6722893A}"/>
              </a:ext>
            </a:extLst>
          </p:cNvPr>
          <p:cNvSpPr txBox="1">
            <a:spLocks noChangeArrowheads="1"/>
          </p:cNvSpPr>
          <p:nvPr/>
        </p:nvSpPr>
        <p:spPr bwMode="auto">
          <a:xfrm>
            <a:off x="4185019" y="1344868"/>
            <a:ext cx="2637822" cy="281614"/>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00" b="1" kern="0" dirty="0">
                <a:latin typeface="Meiryo UI" panose="020B0604030504040204" pitchFamily="50" charset="-128"/>
                <a:ea typeface="Meiryo UI" panose="020B0604030504040204" pitchFamily="50" charset="-128"/>
                <a:cs typeface="Meiryo UI" panose="020B0604030504040204" pitchFamily="50" charset="-128"/>
              </a:rPr>
              <a:t>かんばん（在庫）が多い</a:t>
            </a:r>
            <a:endParaRPr lang="en-US" altLang="ja-JP" sz="100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26" name="カギ線コネクタ 80">
            <a:extLst>
              <a:ext uri="{FF2B5EF4-FFF2-40B4-BE49-F238E27FC236}">
                <a16:creationId xmlns:a16="http://schemas.microsoft.com/office/drawing/2014/main" id="{F6617F21-9B82-46EC-AA73-3CC7A621DE86}"/>
              </a:ext>
            </a:extLst>
          </p:cNvPr>
          <p:cNvCxnSpPr>
            <a:cxnSpLocks/>
            <a:stCxn id="55" idx="3"/>
            <a:endCxn id="225" idx="1"/>
          </p:cNvCxnSpPr>
          <p:nvPr/>
        </p:nvCxnSpPr>
        <p:spPr bwMode="auto">
          <a:xfrm>
            <a:off x="3620625" y="1161106"/>
            <a:ext cx="564394" cy="324569"/>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cxnSp>
        <p:nvCxnSpPr>
          <p:cNvPr id="229" name="カギ線コネクタ 98">
            <a:extLst>
              <a:ext uri="{FF2B5EF4-FFF2-40B4-BE49-F238E27FC236}">
                <a16:creationId xmlns:a16="http://schemas.microsoft.com/office/drawing/2014/main" id="{2A85BE4E-4BA0-4E4B-B1E5-233CFBE47098}"/>
              </a:ext>
            </a:extLst>
          </p:cNvPr>
          <p:cNvCxnSpPr>
            <a:cxnSpLocks/>
            <a:stCxn id="225" idx="3"/>
            <a:endCxn id="232" idx="1"/>
          </p:cNvCxnSpPr>
          <p:nvPr/>
        </p:nvCxnSpPr>
        <p:spPr bwMode="auto">
          <a:xfrm>
            <a:off x="6822841" y="1485675"/>
            <a:ext cx="770624" cy="1815537"/>
          </a:xfrm>
          <a:prstGeom prst="bentConnector3">
            <a:avLst>
              <a:gd name="adj1" fmla="val 65624"/>
            </a:avLst>
          </a:prstGeom>
          <a:solidFill>
            <a:srgbClr val="CCFFFF"/>
          </a:solidFill>
          <a:ln w="28575" cap="flat" cmpd="sng" algn="ctr">
            <a:solidFill>
              <a:srgbClr val="FF0000"/>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232" name="Rectangle 4">
            <a:extLst>
              <a:ext uri="{FF2B5EF4-FFF2-40B4-BE49-F238E27FC236}">
                <a16:creationId xmlns:a16="http://schemas.microsoft.com/office/drawing/2014/main" id="{2A56D98B-9A0F-4189-AEF5-23108E0EAD1A}"/>
              </a:ext>
            </a:extLst>
          </p:cNvPr>
          <p:cNvSpPr txBox="1">
            <a:spLocks noChangeArrowheads="1"/>
          </p:cNvSpPr>
          <p:nvPr/>
        </p:nvSpPr>
        <p:spPr bwMode="auto">
          <a:xfrm>
            <a:off x="7593465" y="3087087"/>
            <a:ext cx="3119088" cy="428249"/>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00" b="1" kern="0" dirty="0">
                <a:latin typeface="Meiryo UI" panose="020B0604030504040204" pitchFamily="50" charset="-128"/>
                <a:ea typeface="Meiryo UI" panose="020B0604030504040204" pitchFamily="50" charset="-128"/>
                <a:cs typeface="Meiryo UI" panose="020B0604030504040204" pitchFamily="50" charset="-128"/>
              </a:rPr>
              <a:t>不要な在庫の過多を是正する</a:t>
            </a:r>
            <a:endParaRPr lang="en-US" altLang="ja-JP" sz="100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6" name="Rectangle 4">
            <a:extLst>
              <a:ext uri="{FF2B5EF4-FFF2-40B4-BE49-F238E27FC236}">
                <a16:creationId xmlns:a16="http://schemas.microsoft.com/office/drawing/2014/main" id="{65ED495F-99E1-41BB-AD61-E14C80BFDC18}"/>
              </a:ext>
            </a:extLst>
          </p:cNvPr>
          <p:cNvSpPr txBox="1">
            <a:spLocks noChangeArrowheads="1"/>
          </p:cNvSpPr>
          <p:nvPr/>
        </p:nvSpPr>
        <p:spPr bwMode="auto">
          <a:xfrm>
            <a:off x="7605496" y="5124953"/>
            <a:ext cx="3139416" cy="277323"/>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200" b="1" kern="0" dirty="0">
                <a:latin typeface="Meiryo UI" panose="020B0604030504040204" pitchFamily="50" charset="-128"/>
                <a:ea typeface="Meiryo UI" panose="020B0604030504040204" pitchFamily="50" charset="-128"/>
                <a:cs typeface="Meiryo UI" panose="020B0604030504040204" pitchFamily="50" charset="-128"/>
              </a:rPr>
              <a:t>作業手順書を作り、反映させる</a:t>
            </a:r>
            <a:endParaRPr lang="en-US" altLang="ja-JP" sz="120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37" name="カギ線コネクタ 98">
            <a:extLst>
              <a:ext uri="{FF2B5EF4-FFF2-40B4-BE49-F238E27FC236}">
                <a16:creationId xmlns:a16="http://schemas.microsoft.com/office/drawing/2014/main" id="{7F60630F-5348-4487-9303-69C48559801D}"/>
              </a:ext>
            </a:extLst>
          </p:cNvPr>
          <p:cNvCxnSpPr>
            <a:cxnSpLocks/>
            <a:stCxn id="145" idx="3"/>
            <a:endCxn id="236" idx="1"/>
          </p:cNvCxnSpPr>
          <p:nvPr/>
        </p:nvCxnSpPr>
        <p:spPr bwMode="auto">
          <a:xfrm>
            <a:off x="6814846" y="4966383"/>
            <a:ext cx="790650" cy="297232"/>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cxnSp>
        <p:nvCxnSpPr>
          <p:cNvPr id="241" name="カギ線コネクタ 98">
            <a:extLst>
              <a:ext uri="{FF2B5EF4-FFF2-40B4-BE49-F238E27FC236}">
                <a16:creationId xmlns:a16="http://schemas.microsoft.com/office/drawing/2014/main" id="{9F755B6A-3418-4065-A381-68D23323E2B8}"/>
              </a:ext>
            </a:extLst>
          </p:cNvPr>
          <p:cNvCxnSpPr>
            <a:cxnSpLocks/>
            <a:stCxn id="160" idx="3"/>
            <a:endCxn id="191" idx="1"/>
          </p:cNvCxnSpPr>
          <p:nvPr/>
        </p:nvCxnSpPr>
        <p:spPr bwMode="auto">
          <a:xfrm>
            <a:off x="6814846" y="4635194"/>
            <a:ext cx="784633" cy="257348"/>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cxnSp>
        <p:nvCxnSpPr>
          <p:cNvPr id="245" name="カギ線コネクタ 98">
            <a:extLst>
              <a:ext uri="{FF2B5EF4-FFF2-40B4-BE49-F238E27FC236}">
                <a16:creationId xmlns:a16="http://schemas.microsoft.com/office/drawing/2014/main" id="{DBD492D8-9B57-4D22-8623-BF926B37D900}"/>
              </a:ext>
            </a:extLst>
          </p:cNvPr>
          <p:cNvCxnSpPr>
            <a:cxnSpLocks/>
            <a:stCxn id="122" idx="3"/>
            <a:endCxn id="248" idx="1"/>
          </p:cNvCxnSpPr>
          <p:nvPr/>
        </p:nvCxnSpPr>
        <p:spPr bwMode="auto">
          <a:xfrm>
            <a:off x="6814846" y="4277602"/>
            <a:ext cx="778617" cy="248251"/>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248" name="Rectangle 4">
            <a:extLst>
              <a:ext uri="{FF2B5EF4-FFF2-40B4-BE49-F238E27FC236}">
                <a16:creationId xmlns:a16="http://schemas.microsoft.com/office/drawing/2014/main" id="{99FB1A8F-8A7B-459A-818C-2638C6AE9DDF}"/>
              </a:ext>
            </a:extLst>
          </p:cNvPr>
          <p:cNvSpPr txBox="1">
            <a:spLocks noChangeArrowheads="1"/>
          </p:cNvSpPr>
          <p:nvPr/>
        </p:nvSpPr>
        <p:spPr bwMode="auto">
          <a:xfrm>
            <a:off x="7593463" y="4388007"/>
            <a:ext cx="3151449" cy="275692"/>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00" b="1" kern="0" dirty="0">
                <a:latin typeface="Meiryo UI" panose="020B0604030504040204" pitchFamily="50" charset="-128"/>
                <a:ea typeface="Meiryo UI" panose="020B0604030504040204" pitchFamily="50" charset="-128"/>
                <a:cs typeface="Meiryo UI" panose="020B0604030504040204" pitchFamily="50" charset="-128"/>
              </a:rPr>
              <a:t>トラックのスケジュールを修正する</a:t>
            </a:r>
            <a:endParaRPr lang="en-US" altLang="ja-JP" sz="100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52" name="Rectangle 4">
            <a:extLst>
              <a:ext uri="{FF2B5EF4-FFF2-40B4-BE49-F238E27FC236}">
                <a16:creationId xmlns:a16="http://schemas.microsoft.com/office/drawing/2014/main" id="{5E610F8D-9D13-449D-B048-B04772B72FB8}"/>
              </a:ext>
            </a:extLst>
          </p:cNvPr>
          <p:cNvSpPr txBox="1">
            <a:spLocks noChangeArrowheads="1"/>
          </p:cNvSpPr>
          <p:nvPr/>
        </p:nvSpPr>
        <p:spPr bwMode="auto">
          <a:xfrm>
            <a:off x="7605496" y="3792994"/>
            <a:ext cx="3151449" cy="488799"/>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00" b="1" kern="0" dirty="0">
                <a:latin typeface="Meiryo UI" panose="020B0604030504040204" pitchFamily="50" charset="-128"/>
                <a:ea typeface="Meiryo UI" panose="020B0604030504040204" pitchFamily="50" charset="-128"/>
                <a:cs typeface="Meiryo UI" panose="020B0604030504040204" pitchFamily="50" charset="-128"/>
              </a:rPr>
              <a:t>故障停止の原因を明確にし、機械の運用を見直す</a:t>
            </a:r>
            <a:endParaRPr lang="en-US" altLang="ja-JP" sz="100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58" name="カギ線コネクタ 98">
            <a:extLst>
              <a:ext uri="{FF2B5EF4-FFF2-40B4-BE49-F238E27FC236}">
                <a16:creationId xmlns:a16="http://schemas.microsoft.com/office/drawing/2014/main" id="{FBCE7ADC-3660-4981-B915-5C8F9A63F185}"/>
              </a:ext>
            </a:extLst>
          </p:cNvPr>
          <p:cNvCxnSpPr>
            <a:cxnSpLocks/>
            <a:stCxn id="146" idx="3"/>
            <a:endCxn id="252" idx="1"/>
          </p:cNvCxnSpPr>
          <p:nvPr/>
        </p:nvCxnSpPr>
        <p:spPr bwMode="auto">
          <a:xfrm>
            <a:off x="6823886" y="3879724"/>
            <a:ext cx="781610" cy="157670"/>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cxnSp>
        <p:nvCxnSpPr>
          <p:cNvPr id="292" name="カギ線コネクタ 98">
            <a:extLst>
              <a:ext uri="{FF2B5EF4-FFF2-40B4-BE49-F238E27FC236}">
                <a16:creationId xmlns:a16="http://schemas.microsoft.com/office/drawing/2014/main" id="{989DA3F1-C314-470D-AB93-A1D30ADA45DC}"/>
              </a:ext>
            </a:extLst>
          </p:cNvPr>
          <p:cNvCxnSpPr>
            <a:cxnSpLocks/>
            <a:stCxn id="37" idx="3"/>
            <a:endCxn id="252" idx="1"/>
          </p:cNvCxnSpPr>
          <p:nvPr/>
        </p:nvCxnSpPr>
        <p:spPr bwMode="auto">
          <a:xfrm>
            <a:off x="6814846" y="3152031"/>
            <a:ext cx="790650" cy="885363"/>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cxnSp>
        <p:nvCxnSpPr>
          <p:cNvPr id="296" name="カギ線コネクタ 98">
            <a:extLst>
              <a:ext uri="{FF2B5EF4-FFF2-40B4-BE49-F238E27FC236}">
                <a16:creationId xmlns:a16="http://schemas.microsoft.com/office/drawing/2014/main" id="{F4973D5B-F5B4-488C-8D98-91E36E7711C7}"/>
              </a:ext>
            </a:extLst>
          </p:cNvPr>
          <p:cNvCxnSpPr>
            <a:cxnSpLocks/>
            <a:stCxn id="141" idx="3"/>
            <a:endCxn id="252" idx="1"/>
          </p:cNvCxnSpPr>
          <p:nvPr/>
        </p:nvCxnSpPr>
        <p:spPr bwMode="auto">
          <a:xfrm>
            <a:off x="6815214" y="3515336"/>
            <a:ext cx="790282" cy="522058"/>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302" name="角丸四角形 43">
            <a:extLst>
              <a:ext uri="{FF2B5EF4-FFF2-40B4-BE49-F238E27FC236}">
                <a16:creationId xmlns:a16="http://schemas.microsoft.com/office/drawing/2014/main" id="{E1172129-E96D-4B87-A859-53B2EFC016B9}"/>
              </a:ext>
            </a:extLst>
          </p:cNvPr>
          <p:cNvSpPr/>
          <p:nvPr/>
        </p:nvSpPr>
        <p:spPr>
          <a:xfrm>
            <a:off x="7434156" y="3708091"/>
            <a:ext cx="3501045" cy="1918455"/>
          </a:xfrm>
          <a:prstGeom prst="roundRect">
            <a:avLst/>
          </a:prstGeom>
          <a:solidFill>
            <a:schemeClr val="accent6">
              <a:lumMod val="20000"/>
              <a:lumOff val="80000"/>
              <a:alpha val="2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304" name="吹き出し: 角を丸めた四角形 303">
            <a:extLst>
              <a:ext uri="{FF2B5EF4-FFF2-40B4-BE49-F238E27FC236}">
                <a16:creationId xmlns:a16="http://schemas.microsoft.com/office/drawing/2014/main" id="{95D63A72-B6CE-475B-B6D3-918481DE0ED7}"/>
              </a:ext>
            </a:extLst>
          </p:cNvPr>
          <p:cNvSpPr/>
          <p:nvPr/>
        </p:nvSpPr>
        <p:spPr>
          <a:xfrm>
            <a:off x="10336940" y="4370727"/>
            <a:ext cx="1515136" cy="423191"/>
          </a:xfrm>
          <a:prstGeom prst="wedgeRoundRectCallout">
            <a:avLst>
              <a:gd name="adj1" fmla="val -63477"/>
              <a:gd name="adj2" fmla="val -9722"/>
              <a:gd name="adj3" fmla="val 16667"/>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b="1" dirty="0">
                <a:solidFill>
                  <a:schemeClr val="tx1"/>
                </a:solidFill>
              </a:rPr>
              <a:t>現場、</a:t>
            </a:r>
            <a:r>
              <a:rPr kumimoji="1" lang="ja-JP" altLang="en-US" sz="900" b="1" dirty="0">
                <a:solidFill>
                  <a:schemeClr val="tx1"/>
                </a:solidFill>
              </a:rPr>
              <a:t>工務の担当のため</a:t>
            </a:r>
            <a:endParaRPr kumimoji="1" lang="en-US" altLang="ja-JP" sz="900" b="1" dirty="0">
              <a:solidFill>
                <a:schemeClr val="tx1"/>
              </a:solidFill>
            </a:endParaRPr>
          </a:p>
          <a:p>
            <a:r>
              <a:rPr lang="ja-JP" altLang="en-US" sz="900" b="1" dirty="0">
                <a:solidFill>
                  <a:schemeClr val="tx1"/>
                </a:solidFill>
              </a:rPr>
              <a:t>スコープ外</a:t>
            </a:r>
            <a:endParaRPr kumimoji="1" lang="ja-JP" altLang="en-US" sz="900" b="1" dirty="0">
              <a:solidFill>
                <a:schemeClr val="tx1"/>
              </a:solidFill>
            </a:endParaRPr>
          </a:p>
        </p:txBody>
      </p:sp>
      <p:sp>
        <p:nvSpPr>
          <p:cNvPr id="306" name="吹き出し: 角を丸めた四角形 305">
            <a:extLst>
              <a:ext uri="{FF2B5EF4-FFF2-40B4-BE49-F238E27FC236}">
                <a16:creationId xmlns:a16="http://schemas.microsoft.com/office/drawing/2014/main" id="{E46AA655-D708-42F1-84F2-806F38BF4DAA}"/>
              </a:ext>
            </a:extLst>
          </p:cNvPr>
          <p:cNvSpPr/>
          <p:nvPr/>
        </p:nvSpPr>
        <p:spPr>
          <a:xfrm>
            <a:off x="10322660" y="893278"/>
            <a:ext cx="1515136" cy="880250"/>
          </a:xfrm>
          <a:prstGeom prst="wedgeRoundRectCallout">
            <a:avLst>
              <a:gd name="adj1" fmla="val -64861"/>
              <a:gd name="adj2" fmla="val -32519"/>
              <a:gd name="adj3" fmla="val 16667"/>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b="1" dirty="0">
                <a:solidFill>
                  <a:schemeClr val="tx1"/>
                </a:solidFill>
              </a:rPr>
              <a:t>データの準備に時間がかかるため、まず今あるデータで分析を進めていき、必要性が高まれば検討したい</a:t>
            </a:r>
          </a:p>
        </p:txBody>
      </p:sp>
    </p:spTree>
    <p:extLst>
      <p:ext uri="{BB962C8B-B14F-4D97-AF65-F5344CB8AC3E}">
        <p14:creationId xmlns:p14="http://schemas.microsoft.com/office/powerpoint/2010/main" val="407157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正方形/長方形 48"/>
          <p:cNvSpPr/>
          <p:nvPr/>
        </p:nvSpPr>
        <p:spPr>
          <a:xfrm>
            <a:off x="1248358" y="12957"/>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５　シナリオ策定</a:t>
            </a:r>
          </a:p>
        </p:txBody>
      </p:sp>
      <p:grpSp>
        <p:nvGrpSpPr>
          <p:cNvPr id="12" name="グループ化 11"/>
          <p:cNvGrpSpPr/>
          <p:nvPr/>
        </p:nvGrpSpPr>
        <p:grpSpPr>
          <a:xfrm>
            <a:off x="90167" y="104167"/>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4" name="山形 23"/>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5" name="山形 24"/>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81989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3" name="山形 22"/>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cxnSp>
        <p:nvCxnSpPr>
          <p:cNvPr id="17" name="直線矢印コネクタ 16"/>
          <p:cNvCxnSpPr/>
          <p:nvPr/>
        </p:nvCxnSpPr>
        <p:spPr bwMode="auto">
          <a:xfrm>
            <a:off x="1511309" y="5814265"/>
            <a:ext cx="9136015" cy="0"/>
          </a:xfrm>
          <a:prstGeom prst="straightConnector1">
            <a:avLst/>
          </a:prstGeom>
          <a:solidFill>
            <a:srgbClr val="CCFFFF"/>
          </a:solidFill>
          <a:ln w="2857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cxnSp>
        <p:nvCxnSpPr>
          <p:cNvPr id="18" name="直線矢印コネクタ 17"/>
          <p:cNvCxnSpPr>
            <a:cxnSpLocks/>
            <a:endCxn id="19" idx="2"/>
          </p:cNvCxnSpPr>
          <p:nvPr/>
        </p:nvCxnSpPr>
        <p:spPr bwMode="auto">
          <a:xfrm flipV="1">
            <a:off x="1511309" y="1042628"/>
            <a:ext cx="8887" cy="4771638"/>
          </a:xfrm>
          <a:prstGeom prst="straightConnector1">
            <a:avLst/>
          </a:prstGeom>
          <a:solidFill>
            <a:srgbClr val="CCFFFF"/>
          </a:solidFill>
          <a:ln w="2857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19" name="テキスト ボックス 18"/>
          <p:cNvSpPr txBox="1"/>
          <p:nvPr/>
        </p:nvSpPr>
        <p:spPr>
          <a:xfrm>
            <a:off x="769830" y="457853"/>
            <a:ext cx="1500731" cy="584775"/>
          </a:xfrm>
          <a:prstGeom prst="rect">
            <a:avLst/>
          </a:prstGeom>
          <a:noFill/>
        </p:spPr>
        <p:txBody>
          <a:bodyPr wrap="none" rtlCol="0">
            <a:spAutoFit/>
          </a:bodyPr>
          <a:lstStyle/>
          <a:p>
            <a:r>
              <a:rPr kumimoji="1" lang="ja-JP" altLang="en-US" sz="1600" b="1" dirty="0">
                <a:solidFill>
                  <a:srgbClr val="000000"/>
                </a:solidFill>
                <a:latin typeface="Meiryo UI" panose="020B0604030504040204" pitchFamily="50" charset="-128"/>
                <a:ea typeface="Meiryo UI" panose="020B0604030504040204" pitchFamily="50" charset="-128"/>
              </a:rPr>
              <a:t>進捗レベル</a:t>
            </a:r>
            <a:br>
              <a:rPr kumimoji="1" lang="en-US" altLang="ja-JP" sz="1600" b="1" dirty="0">
                <a:solidFill>
                  <a:srgbClr val="000000"/>
                </a:solidFill>
                <a:latin typeface="Meiryo UI" panose="020B0604030504040204" pitchFamily="50" charset="-128"/>
                <a:ea typeface="Meiryo UI" panose="020B0604030504040204" pitchFamily="50" charset="-128"/>
              </a:rPr>
            </a:br>
            <a:r>
              <a:rPr kumimoji="1" lang="ja-JP" altLang="en-US" sz="1600" b="1" dirty="0">
                <a:solidFill>
                  <a:srgbClr val="000000"/>
                </a:solidFill>
                <a:latin typeface="Meiryo UI" panose="020B0604030504040204" pitchFamily="50" charset="-128"/>
                <a:ea typeface="Meiryo UI" panose="020B0604030504040204" pitchFamily="50" charset="-128"/>
              </a:rPr>
              <a:t>目標達成レベル</a:t>
            </a:r>
          </a:p>
        </p:txBody>
      </p:sp>
      <p:graphicFrame>
        <p:nvGraphicFramePr>
          <p:cNvPr id="20" name="表 19"/>
          <p:cNvGraphicFramePr>
            <a:graphicFrameLocks noGrp="1"/>
          </p:cNvGraphicFramePr>
          <p:nvPr>
            <p:extLst>
              <p:ext uri="{D42A27DB-BD31-4B8C-83A1-F6EECF244321}">
                <p14:modId xmlns:p14="http://schemas.microsoft.com/office/powerpoint/2010/main" val="4275061345"/>
              </p:ext>
            </p:extLst>
          </p:nvPr>
        </p:nvGraphicFramePr>
        <p:xfrm>
          <a:off x="1511302" y="5830311"/>
          <a:ext cx="9018966" cy="370840"/>
        </p:xfrm>
        <a:graphic>
          <a:graphicData uri="http://schemas.openxmlformats.org/drawingml/2006/table">
            <a:tbl>
              <a:tblPr firstRow="1" bandRow="1">
                <a:tableStyleId>{5C22544A-7EE6-4342-B048-85BDC9FD1C3A}</a:tableStyleId>
              </a:tblPr>
              <a:tblGrid>
                <a:gridCol w="819906">
                  <a:extLst>
                    <a:ext uri="{9D8B030D-6E8A-4147-A177-3AD203B41FA5}">
                      <a16:colId xmlns:a16="http://schemas.microsoft.com/office/drawing/2014/main" val="2243174400"/>
                    </a:ext>
                  </a:extLst>
                </a:gridCol>
                <a:gridCol w="819906">
                  <a:extLst>
                    <a:ext uri="{9D8B030D-6E8A-4147-A177-3AD203B41FA5}">
                      <a16:colId xmlns:a16="http://schemas.microsoft.com/office/drawing/2014/main" val="2041898825"/>
                    </a:ext>
                  </a:extLst>
                </a:gridCol>
                <a:gridCol w="819906">
                  <a:extLst>
                    <a:ext uri="{9D8B030D-6E8A-4147-A177-3AD203B41FA5}">
                      <a16:colId xmlns:a16="http://schemas.microsoft.com/office/drawing/2014/main" val="3492047472"/>
                    </a:ext>
                  </a:extLst>
                </a:gridCol>
                <a:gridCol w="819906">
                  <a:extLst>
                    <a:ext uri="{9D8B030D-6E8A-4147-A177-3AD203B41FA5}">
                      <a16:colId xmlns:a16="http://schemas.microsoft.com/office/drawing/2014/main" val="2551589485"/>
                    </a:ext>
                  </a:extLst>
                </a:gridCol>
                <a:gridCol w="819906">
                  <a:extLst>
                    <a:ext uri="{9D8B030D-6E8A-4147-A177-3AD203B41FA5}">
                      <a16:colId xmlns:a16="http://schemas.microsoft.com/office/drawing/2014/main" val="1979253933"/>
                    </a:ext>
                  </a:extLst>
                </a:gridCol>
                <a:gridCol w="819906">
                  <a:extLst>
                    <a:ext uri="{9D8B030D-6E8A-4147-A177-3AD203B41FA5}">
                      <a16:colId xmlns:a16="http://schemas.microsoft.com/office/drawing/2014/main" val="4059224974"/>
                    </a:ext>
                  </a:extLst>
                </a:gridCol>
                <a:gridCol w="819906">
                  <a:extLst>
                    <a:ext uri="{9D8B030D-6E8A-4147-A177-3AD203B41FA5}">
                      <a16:colId xmlns:a16="http://schemas.microsoft.com/office/drawing/2014/main" val="3124890920"/>
                    </a:ext>
                  </a:extLst>
                </a:gridCol>
                <a:gridCol w="819906">
                  <a:extLst>
                    <a:ext uri="{9D8B030D-6E8A-4147-A177-3AD203B41FA5}">
                      <a16:colId xmlns:a16="http://schemas.microsoft.com/office/drawing/2014/main" val="1519600717"/>
                    </a:ext>
                  </a:extLst>
                </a:gridCol>
                <a:gridCol w="819906">
                  <a:extLst>
                    <a:ext uri="{9D8B030D-6E8A-4147-A177-3AD203B41FA5}">
                      <a16:colId xmlns:a16="http://schemas.microsoft.com/office/drawing/2014/main" val="169289665"/>
                    </a:ext>
                  </a:extLst>
                </a:gridCol>
                <a:gridCol w="819906">
                  <a:extLst>
                    <a:ext uri="{9D8B030D-6E8A-4147-A177-3AD203B41FA5}">
                      <a16:colId xmlns:a16="http://schemas.microsoft.com/office/drawing/2014/main" val="591327816"/>
                    </a:ext>
                  </a:extLst>
                </a:gridCol>
                <a:gridCol w="819906">
                  <a:extLst>
                    <a:ext uri="{9D8B030D-6E8A-4147-A177-3AD203B41FA5}">
                      <a16:colId xmlns:a16="http://schemas.microsoft.com/office/drawing/2014/main" val="141548860"/>
                    </a:ext>
                  </a:extLst>
                </a:gridCol>
              </a:tblGrid>
              <a:tr h="370840">
                <a:tc>
                  <a:txBody>
                    <a:bodyPr/>
                    <a:lstStyle/>
                    <a:p>
                      <a:pPr algn="ctr"/>
                      <a:r>
                        <a:rPr kumimoji="1" lang="en-US" altLang="ja-JP" dirty="0"/>
                        <a:t>8</a:t>
                      </a:r>
                      <a:r>
                        <a:rPr kumimoji="1" lang="ja-JP" altLang="en-US" dirty="0"/>
                        <a:t>月</a:t>
                      </a:r>
                    </a:p>
                  </a:txBody>
                  <a:tcPr/>
                </a:tc>
                <a:tc>
                  <a:txBody>
                    <a:bodyPr/>
                    <a:lstStyle/>
                    <a:p>
                      <a:pPr algn="ctr"/>
                      <a:r>
                        <a:rPr kumimoji="1" lang="en-US" altLang="ja-JP" dirty="0"/>
                        <a:t>9</a:t>
                      </a:r>
                      <a:r>
                        <a:rPr kumimoji="1" lang="ja-JP" altLang="en-US" dirty="0"/>
                        <a:t>月</a:t>
                      </a:r>
                    </a:p>
                  </a:txBody>
                  <a:tcPr/>
                </a:tc>
                <a:tc>
                  <a:txBody>
                    <a:bodyPr/>
                    <a:lstStyle/>
                    <a:p>
                      <a:pPr algn="ctr"/>
                      <a:r>
                        <a:rPr kumimoji="1" lang="en-US" altLang="ja-JP" dirty="0"/>
                        <a:t>10</a:t>
                      </a:r>
                      <a:r>
                        <a:rPr kumimoji="1" lang="ja-JP" altLang="en-US" dirty="0"/>
                        <a:t>月</a:t>
                      </a:r>
                    </a:p>
                  </a:txBody>
                  <a:tcPr/>
                </a:tc>
                <a:tc>
                  <a:txBody>
                    <a:bodyPr/>
                    <a:lstStyle/>
                    <a:p>
                      <a:pPr algn="ctr"/>
                      <a:r>
                        <a:rPr kumimoji="1" lang="en-US" altLang="ja-JP" dirty="0"/>
                        <a:t>11</a:t>
                      </a:r>
                      <a:r>
                        <a:rPr kumimoji="1" lang="ja-JP" altLang="en-US" dirty="0"/>
                        <a:t>月</a:t>
                      </a:r>
                    </a:p>
                  </a:txBody>
                  <a:tcPr/>
                </a:tc>
                <a:tc>
                  <a:txBody>
                    <a:bodyPr/>
                    <a:lstStyle/>
                    <a:p>
                      <a:pPr algn="ctr"/>
                      <a:r>
                        <a:rPr kumimoji="1" lang="en-US" altLang="ja-JP" dirty="0"/>
                        <a:t>12</a:t>
                      </a:r>
                      <a:r>
                        <a:rPr kumimoji="1" lang="ja-JP" altLang="en-US" dirty="0"/>
                        <a:t>月</a:t>
                      </a:r>
                    </a:p>
                  </a:txBody>
                  <a:tcPr/>
                </a:tc>
                <a:tc>
                  <a:txBody>
                    <a:bodyPr/>
                    <a:lstStyle/>
                    <a:p>
                      <a:pPr algn="ctr"/>
                      <a:r>
                        <a:rPr kumimoji="1" lang="en-US" altLang="ja-JP" dirty="0"/>
                        <a:t>~3</a:t>
                      </a:r>
                      <a:r>
                        <a:rPr kumimoji="1" lang="ja-JP" altLang="en-US" dirty="0"/>
                        <a:t>月</a:t>
                      </a:r>
                    </a:p>
                  </a:txBody>
                  <a:tcPr/>
                </a:tc>
                <a:tc>
                  <a:txBody>
                    <a:bodyPr/>
                    <a:lstStyle/>
                    <a:p>
                      <a:pPr algn="ctr"/>
                      <a:r>
                        <a:rPr kumimoji="1" lang="en-US" altLang="ja-JP" dirty="0"/>
                        <a:t>4</a:t>
                      </a:r>
                      <a:r>
                        <a:rPr kumimoji="1" lang="ja-JP" altLang="en-US" dirty="0"/>
                        <a:t>月</a:t>
                      </a:r>
                    </a:p>
                  </a:txBody>
                  <a:tcPr/>
                </a:tc>
                <a:tc>
                  <a:txBody>
                    <a:bodyPr/>
                    <a:lstStyle/>
                    <a:p>
                      <a:pPr algn="ctr"/>
                      <a:r>
                        <a:rPr kumimoji="1" lang="en-US" altLang="ja-JP" dirty="0"/>
                        <a:t>5</a:t>
                      </a:r>
                      <a:r>
                        <a:rPr kumimoji="1" lang="ja-JP" altLang="en-US" dirty="0"/>
                        <a:t>月</a:t>
                      </a:r>
                    </a:p>
                  </a:txBody>
                  <a:tcPr/>
                </a:tc>
                <a:tc>
                  <a:txBody>
                    <a:bodyPr/>
                    <a:lstStyle/>
                    <a:p>
                      <a:pPr algn="ctr"/>
                      <a:r>
                        <a:rPr kumimoji="1" lang="en-US" altLang="ja-JP" dirty="0"/>
                        <a:t>6</a:t>
                      </a:r>
                      <a:r>
                        <a:rPr kumimoji="1" lang="ja-JP" altLang="en-US" dirty="0"/>
                        <a:t>月</a:t>
                      </a:r>
                    </a:p>
                  </a:txBody>
                  <a:tcPr/>
                </a:tc>
                <a:tc>
                  <a:txBody>
                    <a:bodyPr/>
                    <a:lstStyle/>
                    <a:p>
                      <a:pPr marL="0" marR="0" lvl="0" indent="0" algn="ctr" defTabSz="835944" rtl="0" eaLnBrk="1" fontAlgn="auto" latinLnBrk="0" hangingPunct="1">
                        <a:lnSpc>
                          <a:spcPct val="100000"/>
                        </a:lnSpc>
                        <a:spcBef>
                          <a:spcPts val="0"/>
                        </a:spcBef>
                        <a:spcAft>
                          <a:spcPts val="0"/>
                        </a:spcAft>
                        <a:buClrTx/>
                        <a:buSzTx/>
                        <a:buFontTx/>
                        <a:buNone/>
                        <a:tabLst/>
                        <a:defRPr/>
                      </a:pPr>
                      <a:r>
                        <a:rPr kumimoji="1" lang="en-US" altLang="ja-JP" dirty="0"/>
                        <a:t>7</a:t>
                      </a:r>
                      <a:r>
                        <a:rPr kumimoji="1" lang="ja-JP" altLang="en-US" dirty="0"/>
                        <a:t>月</a:t>
                      </a:r>
                      <a:endParaRPr kumimoji="1" lang="en-US" altLang="ja-JP" dirty="0"/>
                    </a:p>
                  </a:txBody>
                  <a:tcPr/>
                </a:tc>
                <a:tc>
                  <a:txBody>
                    <a:bodyPr/>
                    <a:lstStyle/>
                    <a:p>
                      <a:pPr marL="0" marR="0" lvl="0" indent="0" algn="ctr" defTabSz="835944" rtl="0" eaLnBrk="1" fontAlgn="auto" latinLnBrk="0" hangingPunct="1">
                        <a:lnSpc>
                          <a:spcPct val="100000"/>
                        </a:lnSpc>
                        <a:spcBef>
                          <a:spcPts val="0"/>
                        </a:spcBef>
                        <a:spcAft>
                          <a:spcPts val="0"/>
                        </a:spcAft>
                        <a:buClrTx/>
                        <a:buSzTx/>
                        <a:buFontTx/>
                        <a:buNone/>
                        <a:tabLst/>
                        <a:defRPr/>
                      </a:pPr>
                      <a:r>
                        <a:rPr kumimoji="1" lang="en-US" altLang="ja-JP" dirty="0"/>
                        <a:t>8</a:t>
                      </a:r>
                      <a:r>
                        <a:rPr kumimoji="1" lang="ja-JP" altLang="en-US" dirty="0"/>
                        <a:t>月～</a:t>
                      </a:r>
                    </a:p>
                  </a:txBody>
                  <a:tcPr/>
                </a:tc>
                <a:extLst>
                  <a:ext uri="{0D108BD9-81ED-4DB2-BD59-A6C34878D82A}">
                    <a16:rowId xmlns:a16="http://schemas.microsoft.com/office/drawing/2014/main" val="3987501383"/>
                  </a:ext>
                </a:extLst>
              </a:tr>
            </a:tbl>
          </a:graphicData>
        </a:graphic>
      </p:graphicFrame>
      <p:cxnSp>
        <p:nvCxnSpPr>
          <p:cNvPr id="37" name="直線コネクタ 36"/>
          <p:cNvCxnSpPr/>
          <p:nvPr/>
        </p:nvCxnSpPr>
        <p:spPr>
          <a:xfrm>
            <a:off x="1204714" y="4080552"/>
            <a:ext cx="648072" cy="0"/>
          </a:xfrm>
          <a:prstGeom prst="line">
            <a:avLst/>
          </a:prstGeom>
          <a:ln w="57150"/>
        </p:spPr>
        <p:style>
          <a:lnRef idx="1">
            <a:schemeClr val="dk1"/>
          </a:lnRef>
          <a:fillRef idx="0">
            <a:schemeClr val="dk1"/>
          </a:fillRef>
          <a:effectRef idx="0">
            <a:schemeClr val="dk1"/>
          </a:effectRef>
          <a:fontRef idx="minor">
            <a:schemeClr val="tx1"/>
          </a:fontRef>
        </p:style>
      </p:cxnSp>
      <p:sp>
        <p:nvSpPr>
          <p:cNvPr id="39" name="テキスト ボックス 38"/>
          <p:cNvSpPr txBox="1"/>
          <p:nvPr/>
        </p:nvSpPr>
        <p:spPr>
          <a:xfrm>
            <a:off x="-184289" y="1385611"/>
            <a:ext cx="1908238" cy="646331"/>
          </a:xfrm>
          <a:prstGeom prst="rect">
            <a:avLst/>
          </a:prstGeom>
          <a:noFill/>
        </p:spPr>
        <p:txBody>
          <a:bodyPr wrap="square" rtlCol="0">
            <a:spAutoFit/>
          </a:bodyPr>
          <a:lstStyle/>
          <a:p>
            <a:pPr algn="ctr"/>
            <a:r>
              <a:rPr kumimoji="1" lang="ja-JP" altLang="en-US" sz="1800" b="1" dirty="0">
                <a:latin typeface="Meiryo UI" panose="020B0604030504040204" pitchFamily="50" charset="-128"/>
                <a:ea typeface="Meiryo UI" panose="020B0604030504040204" pitchFamily="50" charset="-128"/>
              </a:rPr>
              <a:t>他工場への</a:t>
            </a:r>
            <a:endParaRPr kumimoji="1" lang="en-US" altLang="ja-JP" sz="1800" b="1" dirty="0">
              <a:latin typeface="Meiryo UI" panose="020B0604030504040204" pitchFamily="50" charset="-128"/>
              <a:ea typeface="Meiryo UI" panose="020B0604030504040204" pitchFamily="50" charset="-128"/>
            </a:endParaRPr>
          </a:p>
          <a:p>
            <a:pPr algn="ctr"/>
            <a:r>
              <a:rPr kumimoji="1" lang="ja-JP" altLang="en-US" sz="1800" b="1" dirty="0">
                <a:latin typeface="Meiryo UI" panose="020B0604030504040204" pitchFamily="50" charset="-128"/>
                <a:ea typeface="Meiryo UI" panose="020B0604030504040204" pitchFamily="50" charset="-128"/>
              </a:rPr>
              <a:t>展開</a:t>
            </a:r>
            <a:endParaRPr kumimoji="1" lang="en-US" altLang="ja-JP" sz="1800" b="1" dirty="0">
              <a:latin typeface="Meiryo UI" panose="020B0604030504040204" pitchFamily="50" charset="-128"/>
              <a:ea typeface="Meiryo UI" panose="020B0604030504040204" pitchFamily="50" charset="-128"/>
            </a:endParaRPr>
          </a:p>
        </p:txBody>
      </p:sp>
      <p:sp>
        <p:nvSpPr>
          <p:cNvPr id="41" name="テキスト ボックス 40"/>
          <p:cNvSpPr txBox="1"/>
          <p:nvPr/>
        </p:nvSpPr>
        <p:spPr>
          <a:xfrm>
            <a:off x="-91749" y="2942234"/>
            <a:ext cx="1667434" cy="923330"/>
          </a:xfrm>
          <a:prstGeom prst="rect">
            <a:avLst/>
          </a:prstGeom>
          <a:noFill/>
        </p:spPr>
        <p:txBody>
          <a:bodyPr wrap="square" rtlCol="0">
            <a:spAutoFit/>
          </a:bodyPr>
          <a:lstStyle/>
          <a:p>
            <a:pPr algn="ctr"/>
            <a:r>
              <a:rPr kumimoji="1" lang="ja-JP" altLang="en-US" sz="1800" b="1" dirty="0">
                <a:latin typeface="Meiryo UI" panose="020B0604030504040204" pitchFamily="50" charset="-128"/>
                <a:ea typeface="Meiryo UI" panose="020B0604030504040204" pitchFamily="50" charset="-128"/>
              </a:rPr>
              <a:t>他工場への</a:t>
            </a:r>
            <a:endParaRPr kumimoji="1" lang="en-US" altLang="ja-JP" sz="1800" b="1" dirty="0">
              <a:latin typeface="Meiryo UI" panose="020B0604030504040204" pitchFamily="50" charset="-128"/>
              <a:ea typeface="Meiryo UI" panose="020B0604030504040204" pitchFamily="50" charset="-128"/>
            </a:endParaRPr>
          </a:p>
          <a:p>
            <a:pPr algn="ctr"/>
            <a:r>
              <a:rPr kumimoji="1" lang="ja-JP" altLang="en-US" sz="1800" b="1" dirty="0">
                <a:latin typeface="Meiryo UI" panose="020B0604030504040204" pitchFamily="50" charset="-128"/>
                <a:ea typeface="Meiryo UI" panose="020B0604030504040204" pitchFamily="50" charset="-128"/>
              </a:rPr>
              <a:t>展開準備</a:t>
            </a:r>
            <a:endParaRPr kumimoji="1" lang="en-US" altLang="ja-JP" sz="1800" b="1" dirty="0">
              <a:latin typeface="Meiryo UI" panose="020B0604030504040204" pitchFamily="50" charset="-128"/>
              <a:ea typeface="Meiryo UI" panose="020B0604030504040204" pitchFamily="50" charset="-128"/>
            </a:endParaRPr>
          </a:p>
          <a:p>
            <a:pPr algn="ctr"/>
            <a:endParaRPr kumimoji="1" lang="ja-JP" altLang="en-US" b="1" dirty="0"/>
          </a:p>
        </p:txBody>
      </p:sp>
      <p:sp>
        <p:nvSpPr>
          <p:cNvPr id="43" name="テキスト ボックス 42"/>
          <p:cNvSpPr txBox="1"/>
          <p:nvPr/>
        </p:nvSpPr>
        <p:spPr>
          <a:xfrm>
            <a:off x="189194" y="4706533"/>
            <a:ext cx="1303755" cy="830997"/>
          </a:xfrm>
          <a:prstGeom prst="rect">
            <a:avLst/>
          </a:prstGeom>
          <a:noFill/>
        </p:spPr>
        <p:txBody>
          <a:bodyPr wrap="square" rtlCol="0">
            <a:spAutoFit/>
          </a:bodyPr>
          <a:lstStyle/>
          <a:p>
            <a:pPr algn="ctr"/>
            <a:r>
              <a:rPr kumimoji="1" lang="ja-JP" altLang="en-US" sz="1600" b="1" dirty="0">
                <a:latin typeface="Meiryo UI" panose="020B0604030504040204" pitchFamily="50" charset="-128"/>
                <a:ea typeface="Meiryo UI" panose="020B0604030504040204" pitchFamily="50" charset="-128"/>
              </a:rPr>
              <a:t>在庫過多の分析と対策</a:t>
            </a:r>
          </a:p>
          <a:p>
            <a:pPr algn="ctr"/>
            <a:endParaRPr kumimoji="1" lang="ja-JP" altLang="en-US" sz="1600" b="1" dirty="0"/>
          </a:p>
        </p:txBody>
      </p:sp>
      <p:cxnSp>
        <p:nvCxnSpPr>
          <p:cNvPr id="44" name="直線コネクタ 43"/>
          <p:cNvCxnSpPr/>
          <p:nvPr/>
        </p:nvCxnSpPr>
        <p:spPr>
          <a:xfrm>
            <a:off x="1172345" y="2261180"/>
            <a:ext cx="648072" cy="0"/>
          </a:xfrm>
          <a:prstGeom prst="line">
            <a:avLst/>
          </a:prstGeom>
          <a:ln w="57150"/>
        </p:spPr>
        <p:style>
          <a:lnRef idx="1">
            <a:schemeClr val="dk1"/>
          </a:lnRef>
          <a:fillRef idx="0">
            <a:schemeClr val="dk1"/>
          </a:fillRef>
          <a:effectRef idx="0">
            <a:schemeClr val="dk1"/>
          </a:effectRef>
          <a:fontRef idx="minor">
            <a:schemeClr val="tx1"/>
          </a:fontRef>
        </p:style>
      </p:cxnSp>
      <p:sp>
        <p:nvSpPr>
          <p:cNvPr id="36" name="ホームベース 47">
            <a:extLst>
              <a:ext uri="{FF2B5EF4-FFF2-40B4-BE49-F238E27FC236}">
                <a16:creationId xmlns:a16="http://schemas.microsoft.com/office/drawing/2014/main" id="{E20DED17-69B0-4FFD-98B6-9F98A6B15FEC}"/>
              </a:ext>
            </a:extLst>
          </p:cNvPr>
          <p:cNvSpPr/>
          <p:nvPr/>
        </p:nvSpPr>
        <p:spPr>
          <a:xfrm>
            <a:off x="1520196" y="4076925"/>
            <a:ext cx="4818150" cy="1715128"/>
          </a:xfrm>
          <a:prstGeom prst="homePlate">
            <a:avLst>
              <a:gd name="adj" fmla="val 14049"/>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eaLnBrk="1" hangingPunct="1">
              <a:spcBef>
                <a:spcPts val="0"/>
              </a:spcBef>
              <a:buClr>
                <a:srgbClr val="EAEAEA"/>
              </a:buClr>
              <a:buNone/>
              <a:defRPr/>
            </a:pPr>
            <a:r>
              <a:rPr lang="ja-JP" altLang="en-US" sz="14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分析と対策</a:t>
            </a:r>
            <a:endParaRPr lang="en-US" altLang="ja-JP" sz="14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4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➀から➂を繰り返し行う</a:t>
            </a:r>
            <a:endParaRPr lang="en-US" altLang="ja-JP" sz="14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①</a:t>
            </a: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在庫過多の要因を調べる</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➁必要な在庫過多（</a:t>
            </a:r>
            <a:r>
              <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）と不要な在庫過多（</a:t>
            </a:r>
            <a:r>
              <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）の分類を行い、対策を考える</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）に対しては、本当の在庫過多を判定するための新しい基準を考える</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）に対しては、在庫の過多を是正するための仕組みを考える</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➂必要な在庫過多（</a:t>
            </a:r>
            <a:r>
              <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）と不要な在庫過多（</a:t>
            </a:r>
            <a:r>
              <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）に対して対策を実行</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ホームベース 47">
            <a:extLst>
              <a:ext uri="{FF2B5EF4-FFF2-40B4-BE49-F238E27FC236}">
                <a16:creationId xmlns:a16="http://schemas.microsoft.com/office/drawing/2014/main" id="{4A672072-1730-46C4-99CD-813A24F627A1}"/>
              </a:ext>
            </a:extLst>
          </p:cNvPr>
          <p:cNvSpPr/>
          <p:nvPr/>
        </p:nvSpPr>
        <p:spPr>
          <a:xfrm>
            <a:off x="6391674" y="2278553"/>
            <a:ext cx="3242856" cy="1776160"/>
          </a:xfrm>
          <a:prstGeom prst="homePlate">
            <a:avLst>
              <a:gd name="adj" fmla="val 14049"/>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展開準備</a:t>
            </a:r>
            <a:endParaRPr lang="en-US" altLang="ja-JP" sz="1400" dirty="0">
              <a:solidFill>
                <a:schemeClr val="tx1"/>
              </a:solidFill>
            </a:endParaRPr>
          </a:p>
          <a:p>
            <a:r>
              <a:rPr lang="ja-JP" altLang="en-US" sz="1200" dirty="0">
                <a:solidFill>
                  <a:schemeClr val="tx1"/>
                </a:solidFill>
              </a:rPr>
              <a:t>➀運用資料を作成する</a:t>
            </a:r>
            <a:endParaRPr lang="en-US" altLang="ja-JP" sz="1200" dirty="0">
              <a:solidFill>
                <a:schemeClr val="tx1"/>
              </a:solidFill>
            </a:endParaRPr>
          </a:p>
          <a:p>
            <a:r>
              <a:rPr lang="ja-JP" altLang="en-US" sz="1200" dirty="0">
                <a:solidFill>
                  <a:schemeClr val="tx1"/>
                </a:solidFill>
              </a:rPr>
              <a:t>➁関係者に周知する</a:t>
            </a:r>
          </a:p>
        </p:txBody>
      </p:sp>
      <p:sp>
        <p:nvSpPr>
          <p:cNvPr id="40" name="ホームベース 47">
            <a:extLst>
              <a:ext uri="{FF2B5EF4-FFF2-40B4-BE49-F238E27FC236}">
                <a16:creationId xmlns:a16="http://schemas.microsoft.com/office/drawing/2014/main" id="{EF6A4104-88AE-40A5-BF8F-FF5514AB89A5}"/>
              </a:ext>
            </a:extLst>
          </p:cNvPr>
          <p:cNvSpPr/>
          <p:nvPr/>
        </p:nvSpPr>
        <p:spPr>
          <a:xfrm>
            <a:off x="9605365" y="496586"/>
            <a:ext cx="1152129" cy="1715128"/>
          </a:xfrm>
          <a:prstGeom prst="homePlate">
            <a:avLst>
              <a:gd name="adj" fmla="val 14049"/>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横展と</a:t>
            </a:r>
            <a:endParaRPr lang="en-US" altLang="ja-JP" sz="1400" dirty="0">
              <a:solidFill>
                <a:schemeClr val="tx1"/>
              </a:solidFill>
            </a:endParaRPr>
          </a:p>
          <a:p>
            <a:r>
              <a:rPr lang="ja-JP" altLang="en-US" sz="1400" dirty="0">
                <a:solidFill>
                  <a:schemeClr val="tx1"/>
                </a:solidFill>
              </a:rPr>
              <a:t>効果確認</a:t>
            </a:r>
          </a:p>
        </p:txBody>
      </p:sp>
    </p:spTree>
    <p:extLst>
      <p:ext uri="{BB962C8B-B14F-4D97-AF65-F5344CB8AC3E}">
        <p14:creationId xmlns:p14="http://schemas.microsoft.com/office/powerpoint/2010/main" val="542217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1220383" y="31177"/>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６　障害の予測と対策立案</a:t>
            </a:r>
          </a:p>
        </p:txBody>
      </p:sp>
      <p:grpSp>
        <p:nvGrpSpPr>
          <p:cNvPr id="12" name="グループ化 11"/>
          <p:cNvGrpSpPr/>
          <p:nvPr/>
        </p:nvGrpSpPr>
        <p:grpSpPr>
          <a:xfrm>
            <a:off x="90167" y="110561"/>
            <a:ext cx="4045728" cy="337641"/>
            <a:chOff x="98630" y="200192"/>
            <a:chExt cx="4425465" cy="369332"/>
          </a:xfrm>
        </p:grpSpPr>
        <p:grpSp>
          <p:nvGrpSpPr>
            <p:cNvPr id="14" name="グループ化 13"/>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5" name="山形 14"/>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graphicFrame>
        <p:nvGraphicFramePr>
          <p:cNvPr id="21" name="表 20"/>
          <p:cNvGraphicFramePr>
            <a:graphicFrameLocks noGrp="1"/>
          </p:cNvGraphicFramePr>
          <p:nvPr>
            <p:extLst>
              <p:ext uri="{D42A27DB-BD31-4B8C-83A1-F6EECF244321}">
                <p14:modId xmlns:p14="http://schemas.microsoft.com/office/powerpoint/2010/main" val="1141433455"/>
              </p:ext>
            </p:extLst>
          </p:nvPr>
        </p:nvGraphicFramePr>
        <p:xfrm>
          <a:off x="316335" y="692696"/>
          <a:ext cx="10531172" cy="3760900"/>
        </p:xfrm>
        <a:graphic>
          <a:graphicData uri="http://schemas.openxmlformats.org/drawingml/2006/table">
            <a:tbl>
              <a:tblPr firstRow="1" bandRow="1">
                <a:tableStyleId>{5940675A-B579-460E-94D1-54222C63F5DA}</a:tableStyleId>
              </a:tblPr>
              <a:tblGrid>
                <a:gridCol w="3510390">
                  <a:extLst>
                    <a:ext uri="{9D8B030D-6E8A-4147-A177-3AD203B41FA5}">
                      <a16:colId xmlns:a16="http://schemas.microsoft.com/office/drawing/2014/main" val="402101641"/>
                    </a:ext>
                  </a:extLst>
                </a:gridCol>
                <a:gridCol w="405045">
                  <a:extLst>
                    <a:ext uri="{9D8B030D-6E8A-4147-A177-3AD203B41FA5}">
                      <a16:colId xmlns:a16="http://schemas.microsoft.com/office/drawing/2014/main" val="2466694035"/>
                    </a:ext>
                  </a:extLst>
                </a:gridCol>
                <a:gridCol w="360040">
                  <a:extLst>
                    <a:ext uri="{9D8B030D-6E8A-4147-A177-3AD203B41FA5}">
                      <a16:colId xmlns:a16="http://schemas.microsoft.com/office/drawing/2014/main" val="3266273419"/>
                    </a:ext>
                  </a:extLst>
                </a:gridCol>
                <a:gridCol w="450050">
                  <a:extLst>
                    <a:ext uri="{9D8B030D-6E8A-4147-A177-3AD203B41FA5}">
                      <a16:colId xmlns:a16="http://schemas.microsoft.com/office/drawing/2014/main" val="2272056161"/>
                    </a:ext>
                  </a:extLst>
                </a:gridCol>
                <a:gridCol w="360040">
                  <a:extLst>
                    <a:ext uri="{9D8B030D-6E8A-4147-A177-3AD203B41FA5}">
                      <a16:colId xmlns:a16="http://schemas.microsoft.com/office/drawing/2014/main" val="2608910327"/>
                    </a:ext>
                  </a:extLst>
                </a:gridCol>
                <a:gridCol w="2700300">
                  <a:extLst>
                    <a:ext uri="{9D8B030D-6E8A-4147-A177-3AD203B41FA5}">
                      <a16:colId xmlns:a16="http://schemas.microsoft.com/office/drawing/2014/main" val="2563537724"/>
                    </a:ext>
                  </a:extLst>
                </a:gridCol>
                <a:gridCol w="2745307">
                  <a:extLst>
                    <a:ext uri="{9D8B030D-6E8A-4147-A177-3AD203B41FA5}">
                      <a16:colId xmlns:a16="http://schemas.microsoft.com/office/drawing/2014/main" val="3473898294"/>
                    </a:ext>
                  </a:extLst>
                </a:gridCol>
              </a:tblGrid>
              <a:tr h="848064">
                <a:tc>
                  <a:txBody>
                    <a:bodyPr/>
                    <a:lstStyle/>
                    <a:p>
                      <a:pPr algn="ctr"/>
                      <a:r>
                        <a:rPr kumimoji="1" lang="ja-JP" altLang="en-US" sz="1400" b="1" dirty="0">
                          <a:latin typeface="Meiryo UI" panose="020B0604030504040204" pitchFamily="50" charset="-128"/>
                          <a:ea typeface="Meiryo UI" panose="020B0604030504040204" pitchFamily="50" charset="-128"/>
                        </a:rPr>
                        <a:t>想定される障害（リスク）</a:t>
                      </a:r>
                    </a:p>
                  </a:txBody>
                  <a:tcPr anchor="ct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発生</a:t>
                      </a:r>
                      <a:endParaRPr kumimoji="1" lang="en-US" altLang="ja-JP" sz="1400" b="1" dirty="0">
                        <a:latin typeface="Meiryo UI" panose="020B0604030504040204" pitchFamily="50" charset="-128"/>
                        <a:ea typeface="Meiryo UI" panose="020B0604030504040204" pitchFamily="50" charset="-128"/>
                      </a:endParaRPr>
                    </a:p>
                    <a:p>
                      <a:pPr algn="ctr"/>
                      <a:r>
                        <a:rPr kumimoji="1" lang="ja-JP" altLang="en-US" sz="1400" b="1" dirty="0">
                          <a:latin typeface="Meiryo UI" panose="020B0604030504040204" pitchFamily="50" charset="-128"/>
                          <a:ea typeface="Meiryo UI" panose="020B0604030504040204" pitchFamily="50" charset="-128"/>
                        </a:rPr>
                        <a:t>確率</a:t>
                      </a:r>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影響度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合計点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対策要否</a:t>
                      </a:r>
                      <a:endParaRPr kumimoji="1" lang="en-US" altLang="ja-JP" sz="1400" b="1"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発生原因</a:t>
                      </a:r>
                    </a:p>
                  </a:txBody>
                  <a:tcPr anchor="ct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対策案</a:t>
                      </a:r>
                      <a:endParaRPr kumimoji="1" lang="en-US" altLang="ja-JP" sz="1400" b="1" dirty="0">
                        <a:latin typeface="Meiryo UI" panose="020B0604030504040204" pitchFamily="50" charset="-128"/>
                        <a:ea typeface="Meiryo UI" panose="020B0604030504040204" pitchFamily="50" charset="-128"/>
                      </a:endParaRPr>
                    </a:p>
                    <a:p>
                      <a:pPr algn="l"/>
                      <a:r>
                        <a:rPr kumimoji="1" lang="ja-JP" altLang="en-US" sz="1100" b="1" dirty="0">
                          <a:latin typeface="Meiryo UI" panose="020B0604030504040204" pitchFamily="50" charset="-128"/>
                          <a:ea typeface="Meiryo UI" panose="020B0604030504040204" pitchFamily="50" charset="-128"/>
                        </a:rPr>
                        <a:t>①発生させないための対策</a:t>
                      </a:r>
                      <a:endParaRPr kumimoji="1" lang="en-US" altLang="ja-JP" sz="1100" b="1" dirty="0">
                        <a:latin typeface="Meiryo UI" panose="020B0604030504040204" pitchFamily="50" charset="-128"/>
                        <a:ea typeface="Meiryo UI" panose="020B0604030504040204" pitchFamily="50" charset="-128"/>
                      </a:endParaRPr>
                    </a:p>
                    <a:p>
                      <a:pPr algn="l"/>
                      <a:r>
                        <a:rPr kumimoji="1" lang="ja-JP" altLang="en-US" sz="1100" b="1" dirty="0">
                          <a:latin typeface="Meiryo UI" panose="020B0604030504040204" pitchFamily="50" charset="-128"/>
                          <a:ea typeface="Meiryo UI" panose="020B0604030504040204" pitchFamily="50" charset="-128"/>
                        </a:rPr>
                        <a:t>②発生時の影響を軽減する対策</a:t>
                      </a:r>
                      <a:endParaRPr kumimoji="1" lang="en-US" altLang="ja-JP" sz="1100" b="1" dirty="0">
                        <a:latin typeface="Meiryo UI" panose="020B0604030504040204" pitchFamily="50" charset="-128"/>
                        <a:ea typeface="Meiryo UI" panose="020B0604030504040204" pitchFamily="50" charset="-128"/>
                      </a:endParaRPr>
                    </a:p>
                    <a:p>
                      <a:pPr algn="l"/>
                      <a:r>
                        <a:rPr kumimoji="1" lang="ja-JP" altLang="en-US" sz="1100" b="1" dirty="0">
                          <a:latin typeface="Meiryo UI" panose="020B0604030504040204" pitchFamily="50" charset="-128"/>
                          <a:ea typeface="Meiryo UI" panose="020B0604030504040204" pitchFamily="50" charset="-128"/>
                        </a:rPr>
                        <a:t>③万が一発生した時の対策</a:t>
                      </a:r>
                    </a:p>
                  </a:txBody>
                  <a:tcPr anchor="ctr">
                    <a:solidFill>
                      <a:schemeClr val="bg1"/>
                    </a:solidFill>
                  </a:tcPr>
                </a:tc>
                <a:extLst>
                  <a:ext uri="{0D108BD9-81ED-4DB2-BD59-A6C34878D82A}">
                    <a16:rowId xmlns:a16="http://schemas.microsoft.com/office/drawing/2014/main" val="2926237949"/>
                  </a:ext>
                </a:extLst>
              </a:tr>
              <a:tr h="1231060">
                <a:tc>
                  <a:txBody>
                    <a:bodyPr/>
                    <a:lstStyle/>
                    <a:p>
                      <a:pPr marL="0" indent="0">
                        <a:buFont typeface="+mj-ea"/>
                        <a:buNone/>
                      </a:pPr>
                      <a:r>
                        <a:rPr kumimoji="1" lang="ja-JP" altLang="en-US" sz="1400" dirty="0">
                          <a:latin typeface="Meiryo UI" panose="020B0604030504040204" pitchFamily="50" charset="-128"/>
                          <a:ea typeface="Meiryo UI" panose="020B0604030504040204" pitchFamily="50" charset="-128"/>
                        </a:rPr>
                        <a:t>在庫の過多を防ぐために在庫を低減した結果、欠品発生頻度が増加する</a:t>
                      </a:r>
                      <a:endParaRPr kumimoji="1" lang="en-US" altLang="ja-JP" sz="1400" dirty="0">
                        <a:latin typeface="Meiryo UI" panose="020B0604030504040204" pitchFamily="50" charset="-128"/>
                        <a:ea typeface="Meiryo UI" panose="020B0604030504040204" pitchFamily="50" charset="-128"/>
                      </a:endParaRPr>
                    </a:p>
                  </a:txBody>
                  <a:tcPr>
                    <a:solidFill>
                      <a:schemeClr val="bg1"/>
                    </a:solidFill>
                  </a:tcPr>
                </a:tc>
                <a:tc>
                  <a:txBody>
                    <a:bodyPr/>
                    <a:lstStyle/>
                    <a:p>
                      <a:r>
                        <a:rPr kumimoji="1" lang="en-US" altLang="ja-JP" sz="1400" dirty="0">
                          <a:latin typeface="Meiryo UI" panose="020B0604030504040204" pitchFamily="50" charset="-128"/>
                          <a:ea typeface="Meiryo UI" panose="020B0604030504040204" pitchFamily="50" charset="-128"/>
                        </a:rPr>
                        <a:t>2</a:t>
                      </a:r>
                      <a:endParaRPr kumimoji="1" lang="ja-JP" altLang="en-US" sz="140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r>
                        <a:rPr kumimoji="1" lang="en-US" altLang="ja-JP" sz="1400" dirty="0">
                          <a:latin typeface="Meiryo UI" panose="020B0604030504040204" pitchFamily="50" charset="-128"/>
                          <a:ea typeface="Meiryo UI" panose="020B0604030504040204" pitchFamily="50" charset="-128"/>
                        </a:rPr>
                        <a:t>3</a:t>
                      </a:r>
                      <a:endParaRPr kumimoji="1" lang="ja-JP" altLang="en-US" sz="14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r>
                        <a:rPr kumimoji="1" lang="en-US" altLang="ja-JP" sz="1400" dirty="0">
                          <a:latin typeface="Meiryo UI" panose="020B0604030504040204" pitchFamily="50" charset="-128"/>
                          <a:ea typeface="Meiryo UI" panose="020B0604030504040204" pitchFamily="50" charset="-128"/>
                        </a:rPr>
                        <a:t>5</a:t>
                      </a:r>
                      <a:endParaRPr kumimoji="1" lang="ja-JP" altLang="en-US" sz="14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r>
                        <a:rPr kumimoji="1" lang="ja-JP" altLang="en-US" sz="1400" dirty="0">
                          <a:latin typeface="Meiryo UI" panose="020B0604030504040204" pitchFamily="50" charset="-128"/>
                          <a:ea typeface="Meiryo UI" panose="020B0604030504040204" pitchFamily="50" charset="-128"/>
                        </a:rPr>
                        <a:t>要</a:t>
                      </a:r>
                      <a:endParaRPr kumimoji="1" lang="en-US" altLang="ja-JP" sz="14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marL="180975" indent="-180975">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後工程含めた工程スルーで在庫を適正化できていない</a:t>
                      </a:r>
                    </a:p>
                  </a:txBody>
                  <a:tcPr>
                    <a:solidFill>
                      <a:schemeClr val="bg1"/>
                    </a:solidFill>
                  </a:tcPr>
                </a:tc>
                <a:tc>
                  <a:txBody>
                    <a:bodyPr/>
                    <a:lstStyle/>
                    <a:p>
                      <a:pPr marL="266700" marR="0" indent="-2667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400" baseline="0" dirty="0">
                          <a:latin typeface="Meiryo UI" panose="020B0604030504040204" pitchFamily="50" charset="-128"/>
                          <a:ea typeface="Meiryo UI" panose="020B0604030504040204" pitchFamily="50" charset="-128"/>
                        </a:rPr>
                        <a:t>欠品リスクを定量化し、適正な在庫を見極める</a:t>
                      </a:r>
                      <a:endParaRPr kumimoji="1" lang="en-US" altLang="ja-JP" sz="1400" dirty="0">
                        <a:latin typeface="Meiryo UI" panose="020B0604030504040204" pitchFamily="50" charset="-128"/>
                        <a:ea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 typeface="+mj-ea"/>
                        <a:buNone/>
                        <a:tabLst/>
                        <a:defRPr/>
                      </a:pPr>
                      <a:r>
                        <a:rPr kumimoji="1" lang="ja-JP" altLang="en-US" sz="1400" dirty="0">
                          <a:latin typeface="Meiryo UI" panose="020B0604030504040204" pitchFamily="50" charset="-128"/>
                          <a:ea typeface="Meiryo UI" panose="020B0604030504040204" pitchFamily="50" charset="-128"/>
                        </a:rPr>
                        <a:t>②</a:t>
                      </a:r>
                      <a:r>
                        <a:rPr kumimoji="1" lang="ja-JP" altLang="en-US" sz="1400" baseline="0" dirty="0">
                          <a:latin typeface="Meiryo UI" panose="020B0604030504040204" pitchFamily="50" charset="-128"/>
                          <a:ea typeface="Meiryo UI" panose="020B0604030504040204" pitchFamily="50" charset="-128"/>
                        </a:rPr>
                        <a:t>　欠品が起こる前にアラート出す</a:t>
                      </a:r>
                      <a:endParaRPr kumimoji="1" lang="en-US" altLang="ja-JP" sz="1400" baseline="0" dirty="0">
                        <a:latin typeface="Meiryo UI" panose="020B0604030504040204" pitchFamily="50" charset="-128"/>
                        <a:ea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 typeface="+mj-ea"/>
                        <a:buNone/>
                        <a:tabLst/>
                        <a:defRPr/>
                      </a:pPr>
                      <a:r>
                        <a:rPr kumimoji="1" lang="ja-JP" altLang="en-US" sz="1400" dirty="0">
                          <a:latin typeface="Meiryo UI" panose="020B0604030504040204" pitchFamily="50" charset="-128"/>
                          <a:ea typeface="Meiryo UI" panose="020B0604030504040204" pitchFamily="50" charset="-128"/>
                        </a:rPr>
                        <a:t>③</a:t>
                      </a:r>
                      <a:r>
                        <a:rPr kumimoji="1" lang="ja-JP" altLang="en-US" sz="1400" baseline="0" dirty="0">
                          <a:latin typeface="Meiryo UI" panose="020B0604030504040204" pitchFamily="50" charset="-128"/>
                          <a:ea typeface="Meiryo UI" panose="020B0604030504040204" pitchFamily="50" charset="-128"/>
                        </a:rPr>
                        <a:t>　モノを取りに行く</a:t>
                      </a:r>
                      <a:endParaRPr kumimoji="1" lang="en-US" altLang="ja-JP" sz="1400" dirty="0">
                        <a:latin typeface="Meiryo UI" panose="020B0604030504040204" pitchFamily="50" charset="-128"/>
                        <a:ea typeface="Meiryo UI" panose="020B0604030504040204" pitchFamily="50" charset="-128"/>
                      </a:endParaRPr>
                    </a:p>
                  </a:txBody>
                  <a:tcPr>
                    <a:solidFill>
                      <a:schemeClr val="bg1"/>
                    </a:solidFill>
                  </a:tcPr>
                </a:tc>
                <a:extLst>
                  <a:ext uri="{0D108BD9-81ED-4DB2-BD59-A6C34878D82A}">
                    <a16:rowId xmlns:a16="http://schemas.microsoft.com/office/drawing/2014/main" val="1015797649"/>
                  </a:ext>
                </a:extLst>
              </a:tr>
              <a:tr h="1231060">
                <a:tc>
                  <a:txBody>
                    <a:bodyPr/>
                    <a:lstStyle/>
                    <a:p>
                      <a:pPr marL="0" indent="0">
                        <a:buFont typeface="+mj-lt"/>
                        <a:buNone/>
                      </a:pPr>
                      <a:r>
                        <a:rPr kumimoji="1" lang="ja-JP" altLang="en-US" sz="1400" dirty="0">
                          <a:latin typeface="Meiryo UI" panose="020B0604030504040204" pitchFamily="50" charset="-128"/>
                          <a:ea typeface="Meiryo UI" panose="020B0604030504040204" pitchFamily="50" charset="-128"/>
                        </a:rPr>
                        <a:t>スケジュール通りに分析が進まない</a:t>
                      </a:r>
                    </a:p>
                  </a:txBody>
                  <a:tcPr>
                    <a:solidFill>
                      <a:schemeClr val="bg1"/>
                    </a:solidFill>
                  </a:tcPr>
                </a:tc>
                <a:tc>
                  <a:txBody>
                    <a:bodyPr/>
                    <a:lstStyle/>
                    <a:p>
                      <a:r>
                        <a:rPr kumimoji="1" lang="en-US" altLang="ja-JP" sz="1400" dirty="0">
                          <a:latin typeface="Meiryo UI" panose="020B0604030504040204" pitchFamily="50" charset="-128"/>
                          <a:ea typeface="Meiryo UI" panose="020B0604030504040204" pitchFamily="50" charset="-128"/>
                        </a:rPr>
                        <a:t>2</a:t>
                      </a:r>
                      <a:endParaRPr kumimoji="1" lang="ja-JP" altLang="en-US" sz="140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r>
                        <a:rPr kumimoji="1" lang="en-US" altLang="ja-JP" sz="1400" dirty="0">
                          <a:latin typeface="Meiryo UI" panose="020B0604030504040204" pitchFamily="50" charset="-128"/>
                          <a:ea typeface="Meiryo UI" panose="020B0604030504040204" pitchFamily="50" charset="-128"/>
                        </a:rPr>
                        <a:t>3</a:t>
                      </a:r>
                      <a:endParaRPr kumimoji="1" lang="ja-JP" altLang="en-US" sz="14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r>
                        <a:rPr kumimoji="1" lang="en-US" altLang="ja-JP" sz="1400" dirty="0">
                          <a:latin typeface="Meiryo UI" panose="020B0604030504040204" pitchFamily="50" charset="-128"/>
                          <a:ea typeface="Meiryo UI" panose="020B0604030504040204" pitchFamily="50" charset="-128"/>
                        </a:rPr>
                        <a:t>5</a:t>
                      </a:r>
                      <a:endParaRPr kumimoji="1" lang="ja-JP" altLang="en-US" sz="14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r>
                        <a:rPr kumimoji="1" lang="ja-JP" altLang="en-US" sz="1400" dirty="0">
                          <a:latin typeface="Meiryo UI" panose="020B0604030504040204" pitchFamily="50" charset="-128"/>
                          <a:ea typeface="Meiryo UI" panose="020B0604030504040204" pitchFamily="50" charset="-128"/>
                        </a:rPr>
                        <a:t>要</a:t>
                      </a:r>
                      <a:endParaRPr kumimoji="1" lang="en-US" altLang="ja-JP" sz="14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marL="180975" indent="-180975">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ドメイン知識が足りず分析のアイデアが出てこない</a:t>
                      </a:r>
                      <a:endParaRPr kumimoji="1" lang="en-US" altLang="ja-JP" sz="1400" dirty="0">
                        <a:latin typeface="Meiryo UI" panose="020B0604030504040204" pitchFamily="50" charset="-128"/>
                        <a:ea typeface="Meiryo UI" panose="020B0604030504040204" pitchFamily="50" charset="-128"/>
                      </a:endParaRPr>
                    </a:p>
                    <a:p>
                      <a:pPr marL="180975" indent="-180975">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分析スキルが不足している</a:t>
                      </a:r>
                    </a:p>
                  </a:txBody>
                  <a:tcPr>
                    <a:solidFill>
                      <a:schemeClr val="bg1"/>
                    </a:solidFill>
                  </a:tcPr>
                </a:tc>
                <a:tc>
                  <a:txBody>
                    <a:bodyPr/>
                    <a:lstStyle/>
                    <a:p>
                      <a:pPr marL="0" indent="0">
                        <a:buFont typeface="+mj-ea"/>
                        <a:buNone/>
                      </a:pPr>
                      <a:r>
                        <a:rPr kumimoji="1" lang="ja-JP" altLang="en-US" sz="1400" dirty="0">
                          <a:latin typeface="Meiryo UI" panose="020B0604030504040204" pitchFamily="50" charset="-128"/>
                          <a:ea typeface="Meiryo UI" panose="020B0604030504040204" pitchFamily="50" charset="-128"/>
                        </a:rPr>
                        <a:t>➀協業部署と頻度高く打合せをする　ことでドメイン知識を身に着ける。他会社のデータサイエンティストにアドバイザーとしてサポートしてもらうことで分析の幅を広げる。自</a:t>
                      </a:r>
                      <a:r>
                        <a:rPr kumimoji="1" lang="en-US" altLang="ja-JP" sz="1400" dirty="0">
                          <a:latin typeface="Meiryo UI" panose="020B0604030504040204" pitchFamily="50" charset="-128"/>
                          <a:ea typeface="Meiryo UI" panose="020B0604030504040204" pitchFamily="50" charset="-128"/>
                        </a:rPr>
                        <a:t>G</a:t>
                      </a:r>
                      <a:r>
                        <a:rPr kumimoji="1" lang="ja-JP" altLang="en-US" sz="1400" dirty="0">
                          <a:latin typeface="Meiryo UI" panose="020B0604030504040204" pitchFamily="50" charset="-128"/>
                          <a:ea typeface="Meiryo UI" panose="020B0604030504040204" pitchFamily="50" charset="-128"/>
                        </a:rPr>
                        <a:t>の先輩や他</a:t>
                      </a:r>
                      <a:r>
                        <a:rPr kumimoji="1" lang="en-US" altLang="ja-JP" sz="1400" dirty="0">
                          <a:latin typeface="Meiryo UI" panose="020B0604030504040204" pitchFamily="50" charset="-128"/>
                          <a:ea typeface="Meiryo UI" panose="020B0604030504040204" pitchFamily="50" charset="-128"/>
                        </a:rPr>
                        <a:t>G</a:t>
                      </a:r>
                      <a:r>
                        <a:rPr kumimoji="1" lang="ja-JP" altLang="en-US" sz="1400" dirty="0">
                          <a:latin typeface="Meiryo UI" panose="020B0604030504040204" pitchFamily="50" charset="-128"/>
                          <a:ea typeface="Meiryo UI" panose="020B0604030504040204" pitchFamily="50" charset="-128"/>
                        </a:rPr>
                        <a:t>のメンバーに相談することで、分析の質を高める。</a:t>
                      </a:r>
                      <a:endParaRPr kumimoji="1" lang="en-US" altLang="ja-JP" sz="1400" dirty="0">
                        <a:latin typeface="Meiryo UI" panose="020B0604030504040204" pitchFamily="50" charset="-128"/>
                        <a:ea typeface="Meiryo UI" panose="020B0604030504040204" pitchFamily="50" charset="-128"/>
                      </a:endParaRPr>
                    </a:p>
                  </a:txBody>
                  <a:tcPr>
                    <a:solidFill>
                      <a:schemeClr val="bg1"/>
                    </a:solidFill>
                  </a:tcPr>
                </a:tc>
                <a:extLst>
                  <a:ext uri="{0D108BD9-81ED-4DB2-BD59-A6C34878D82A}">
                    <a16:rowId xmlns:a16="http://schemas.microsoft.com/office/drawing/2014/main" val="3193275894"/>
                  </a:ext>
                </a:extLst>
              </a:tr>
            </a:tbl>
          </a:graphicData>
        </a:graphic>
      </p:graphicFrame>
    </p:spTree>
    <p:extLst>
      <p:ext uri="{BB962C8B-B14F-4D97-AF65-F5344CB8AC3E}">
        <p14:creationId xmlns:p14="http://schemas.microsoft.com/office/powerpoint/2010/main" val="1865547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23554" y="44624"/>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７　実行計画の策定</a:t>
            </a:r>
          </a:p>
        </p:txBody>
      </p:sp>
      <p:grpSp>
        <p:nvGrpSpPr>
          <p:cNvPr id="12" name="グループ化 11"/>
          <p:cNvGrpSpPr/>
          <p:nvPr/>
        </p:nvGrpSpPr>
        <p:grpSpPr>
          <a:xfrm>
            <a:off x="90167" y="109519"/>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6" name="山形 15"/>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graphicFrame>
        <p:nvGraphicFramePr>
          <p:cNvPr id="15" name="表 14"/>
          <p:cNvGraphicFramePr>
            <a:graphicFrameLocks noGrp="1"/>
          </p:cNvGraphicFramePr>
          <p:nvPr>
            <p:extLst>
              <p:ext uri="{D42A27DB-BD31-4B8C-83A1-F6EECF244321}">
                <p14:modId xmlns:p14="http://schemas.microsoft.com/office/powerpoint/2010/main" val="1717958807"/>
              </p:ext>
            </p:extLst>
          </p:nvPr>
        </p:nvGraphicFramePr>
        <p:xfrm>
          <a:off x="964407" y="620688"/>
          <a:ext cx="8190910" cy="5868653"/>
        </p:xfrm>
        <a:graphic>
          <a:graphicData uri="http://schemas.openxmlformats.org/drawingml/2006/table">
            <a:tbl>
              <a:tblPr firstRow="1" bandRow="1">
                <a:tableStyleId>{5940675A-B579-460E-94D1-54222C63F5DA}</a:tableStyleId>
              </a:tblPr>
              <a:tblGrid>
                <a:gridCol w="1710190">
                  <a:extLst>
                    <a:ext uri="{9D8B030D-6E8A-4147-A177-3AD203B41FA5}">
                      <a16:colId xmlns:a16="http://schemas.microsoft.com/office/drawing/2014/main" val="2600282658"/>
                    </a:ext>
                  </a:extLst>
                </a:gridCol>
                <a:gridCol w="6480720">
                  <a:extLst>
                    <a:ext uri="{9D8B030D-6E8A-4147-A177-3AD203B41FA5}">
                      <a16:colId xmlns:a16="http://schemas.microsoft.com/office/drawing/2014/main" val="2331003724"/>
                    </a:ext>
                  </a:extLst>
                </a:gridCol>
              </a:tblGrid>
              <a:tr h="394805">
                <a:tc>
                  <a:txBody>
                    <a:bodyPr/>
                    <a:lstStyle/>
                    <a:p>
                      <a:pPr algn="ctr"/>
                      <a:r>
                        <a:rPr kumimoji="1" lang="ja-JP" altLang="en-US" sz="1400" b="1" dirty="0">
                          <a:latin typeface="Meiryo UI" panose="020B0604030504040204" pitchFamily="50" charset="-128"/>
                          <a:ea typeface="Meiryo UI" panose="020B0604030504040204" pitchFamily="50" charset="-128"/>
                        </a:rPr>
                        <a:t>項目</a:t>
                      </a:r>
                    </a:p>
                  </a:txBody>
                  <a:tcPr anchor="ctr">
                    <a:solidFill>
                      <a:srgbClr val="CCFFFF"/>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内容</a:t>
                      </a:r>
                    </a:p>
                  </a:txBody>
                  <a:tcPr anchor="ctr">
                    <a:solidFill>
                      <a:srgbClr val="CCFFFF"/>
                    </a:solidFill>
                  </a:tcPr>
                </a:tc>
                <a:extLst>
                  <a:ext uri="{0D108BD9-81ED-4DB2-BD59-A6C34878D82A}">
                    <a16:rowId xmlns:a16="http://schemas.microsoft.com/office/drawing/2014/main" val="2930812505"/>
                  </a:ext>
                </a:extLst>
              </a:tr>
              <a:tr h="1062560">
                <a:tc>
                  <a:txBody>
                    <a:bodyPr/>
                    <a:lstStyle/>
                    <a:p>
                      <a:r>
                        <a:rPr kumimoji="1" lang="ja-JP" altLang="en-US" sz="1400" b="1" dirty="0">
                          <a:latin typeface="Meiryo UI" panose="020B0604030504040204" pitchFamily="50" charset="-128"/>
                          <a:ea typeface="Meiryo UI" panose="020B0604030504040204" pitchFamily="50" charset="-128"/>
                        </a:rPr>
                        <a:t>制約条件・前提条件</a:t>
                      </a:r>
                    </a:p>
                  </a:txBody>
                  <a:tcPr anchor="ctr" anchorCtr="1">
                    <a:solidFill>
                      <a:srgbClr val="CCFFFF"/>
                    </a:solidFill>
                  </a:tcPr>
                </a:tc>
                <a:tc>
                  <a:txBody>
                    <a:bodyPr/>
                    <a:lstStyle/>
                    <a:p>
                      <a:pPr marL="177800" indent="-17780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開始月：</a:t>
                      </a:r>
                      <a:r>
                        <a:rPr kumimoji="1" lang="en-US" altLang="ja-JP" sz="1400" dirty="0">
                          <a:latin typeface="Meiryo UI" panose="020B0604030504040204" pitchFamily="50" charset="-128"/>
                          <a:ea typeface="Meiryo UI" panose="020B0604030504040204" pitchFamily="50" charset="-128"/>
                        </a:rPr>
                        <a:t>2023</a:t>
                      </a:r>
                      <a:r>
                        <a:rPr kumimoji="1" lang="ja-JP" altLang="en-US" sz="1400" dirty="0">
                          <a:latin typeface="Meiryo UI" panose="020B0604030504040204" pitchFamily="50" charset="-128"/>
                          <a:ea typeface="Meiryo UI" panose="020B0604030504040204" pitchFamily="50" charset="-128"/>
                        </a:rPr>
                        <a:t>年</a:t>
                      </a:r>
                      <a:r>
                        <a:rPr kumimoji="1" lang="en-US" altLang="ja-JP" sz="1400" dirty="0">
                          <a:latin typeface="Meiryo UI" panose="020B0604030504040204" pitchFamily="50" charset="-128"/>
                          <a:ea typeface="Meiryo UI" panose="020B0604030504040204" pitchFamily="50" charset="-128"/>
                        </a:rPr>
                        <a:t>7</a:t>
                      </a:r>
                      <a:r>
                        <a:rPr kumimoji="1" lang="ja-JP" altLang="en-US" sz="1400" dirty="0">
                          <a:latin typeface="Meiryo UI" panose="020B0604030504040204" pitchFamily="50" charset="-128"/>
                          <a:ea typeface="Meiryo UI" panose="020B0604030504040204" pitchFamily="50" charset="-128"/>
                        </a:rPr>
                        <a:t>月</a:t>
                      </a:r>
                      <a:endParaRPr kumimoji="1" lang="en-US" altLang="ja-JP" sz="1400" dirty="0">
                        <a:latin typeface="Meiryo UI" panose="020B0604030504040204" pitchFamily="50" charset="-128"/>
                        <a:ea typeface="Meiryo UI" panose="020B0604030504040204" pitchFamily="50" charset="-128"/>
                      </a:endParaRPr>
                    </a:p>
                    <a:p>
                      <a:pPr marL="177800" indent="-17780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予算：</a:t>
                      </a:r>
                      <a:r>
                        <a:rPr kumimoji="1" lang="en-US" altLang="ja-JP" sz="1400" dirty="0">
                          <a:latin typeface="Meiryo UI" panose="020B0604030504040204" pitchFamily="50" charset="-128"/>
                          <a:ea typeface="Meiryo UI" panose="020B0604030504040204" pitchFamily="50" charset="-128"/>
                        </a:rPr>
                        <a:t>240</a:t>
                      </a:r>
                      <a:r>
                        <a:rPr kumimoji="1" lang="ja-JP" altLang="en-US" sz="1400" dirty="0">
                          <a:latin typeface="Meiryo UI" panose="020B0604030504040204" pitchFamily="50" charset="-128"/>
                          <a:ea typeface="Meiryo UI" panose="020B0604030504040204" pitchFamily="50" charset="-128"/>
                        </a:rPr>
                        <a:t>万以内</a:t>
                      </a:r>
                      <a:endParaRPr kumimoji="1" lang="en-US" altLang="ja-JP" sz="1400" dirty="0">
                        <a:latin typeface="Meiryo UI" panose="020B0604030504040204" pitchFamily="50" charset="-128"/>
                        <a:ea typeface="Meiryo UI" panose="020B0604030504040204" pitchFamily="50" charset="-128"/>
                      </a:endParaRPr>
                    </a:p>
                  </a:txBody>
                  <a:tcPr anchor="ctr">
                    <a:solidFill>
                      <a:schemeClr val="bg1"/>
                    </a:solidFill>
                  </a:tcPr>
                </a:tc>
                <a:extLst>
                  <a:ext uri="{0D108BD9-81ED-4DB2-BD59-A6C34878D82A}">
                    <a16:rowId xmlns:a16="http://schemas.microsoft.com/office/drawing/2014/main" val="2552060237"/>
                  </a:ext>
                </a:extLst>
              </a:tr>
              <a:tr h="2098608">
                <a:tc>
                  <a:txBody>
                    <a:bodyPr/>
                    <a:lstStyle/>
                    <a:p>
                      <a:r>
                        <a:rPr kumimoji="1" lang="ja-JP" altLang="en-US" sz="1400" b="1" dirty="0">
                          <a:latin typeface="Meiryo UI" panose="020B0604030504040204" pitchFamily="50" charset="-128"/>
                          <a:ea typeface="Meiryo UI" panose="020B0604030504040204" pitchFamily="50" charset="-128"/>
                        </a:rPr>
                        <a:t>推進体制</a:t>
                      </a:r>
                    </a:p>
                  </a:txBody>
                  <a:tcPr anchor="ctr" anchorCtr="1">
                    <a:solidFill>
                      <a:srgbClr val="CCFFFF"/>
                    </a:solidFill>
                  </a:tcPr>
                </a:tc>
                <a:tc>
                  <a:txBody>
                    <a:bodyPr/>
                    <a:lstStyle/>
                    <a:p>
                      <a:r>
                        <a:rPr kumimoji="1" lang="ja-JP" altLang="en-US" sz="1400" dirty="0">
                          <a:latin typeface="Meiryo UI" panose="020B0604030504040204" pitchFamily="50" charset="-128"/>
                          <a:ea typeface="Meiryo UI" panose="020B0604030504040204" pitchFamily="50" charset="-128"/>
                        </a:rPr>
                        <a:t>■メンバー</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DS</a:t>
                      </a:r>
                      <a:r>
                        <a:rPr kumimoji="1" lang="ja-JP" altLang="en-US" sz="1400" dirty="0">
                          <a:latin typeface="Meiryo UI" panose="020B0604030504040204" pitchFamily="50" charset="-128"/>
                          <a:ea typeface="Meiryo UI" panose="020B0604030504040204" pitchFamily="50" charset="-128"/>
                        </a:rPr>
                        <a:t>部　安田</a:t>
                      </a:r>
                      <a:r>
                        <a:rPr kumimoji="1" lang="en-US" altLang="ja-JP" sz="1400" dirty="0">
                          <a:latin typeface="Meiryo UI" panose="020B0604030504040204" pitchFamily="50" charset="-128"/>
                          <a:ea typeface="Meiryo UI" panose="020B0604030504040204" pitchFamily="50" charset="-128"/>
                        </a:rPr>
                        <a:t>G</a:t>
                      </a:r>
                      <a:r>
                        <a:rPr kumimoji="1" lang="ja-JP" altLang="en-US" sz="1400" dirty="0">
                          <a:latin typeface="Meiryo UI" panose="020B0604030504040204" pitchFamily="50" charset="-128"/>
                          <a:ea typeface="Meiryo UI" panose="020B0604030504040204" pitchFamily="50" charset="-128"/>
                        </a:rPr>
                        <a:t>長、笹岡</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・生産革新推進部　高橋</a:t>
                      </a:r>
                      <a:r>
                        <a:rPr kumimoji="1" lang="en-US" altLang="ja-JP" sz="1400" dirty="0">
                          <a:latin typeface="Meiryo UI" panose="020B0604030504040204" pitchFamily="50" charset="-128"/>
                          <a:ea typeface="Meiryo UI" panose="020B0604030504040204" pitchFamily="50" charset="-128"/>
                        </a:rPr>
                        <a:t>G</a:t>
                      </a:r>
                      <a:r>
                        <a:rPr kumimoji="1" lang="ja-JP" altLang="en-US" sz="1400" dirty="0">
                          <a:latin typeface="Meiryo UI" panose="020B0604030504040204" pitchFamily="50" charset="-128"/>
                          <a:ea typeface="Meiryo UI" panose="020B0604030504040204" pitchFamily="50" charset="-128"/>
                        </a:rPr>
                        <a:t>長、藤田さん、山内さん、田中さん</a:t>
                      </a:r>
                      <a:endParaRPr kumimoji="1" lang="en-US" altLang="ja-JP" sz="1400" dirty="0">
                        <a:latin typeface="Meiryo UI" panose="020B0604030504040204" pitchFamily="50" charset="-128"/>
                        <a:ea typeface="Meiryo UI" panose="020B0604030504040204" pitchFamily="50" charset="-128"/>
                      </a:endParaRPr>
                    </a:p>
                    <a:p>
                      <a:pPr marL="0" marR="0" lvl="0" indent="0" algn="l" defTabSz="835944"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400" dirty="0">
                        <a:latin typeface="Meiryo UI" panose="020B0604030504040204" pitchFamily="50" charset="-128"/>
                        <a:ea typeface="Meiryo UI" panose="020B0604030504040204" pitchFamily="50" charset="-128"/>
                      </a:endParaRPr>
                    </a:p>
                  </a:txBody>
                  <a:tcPr anchor="ctr">
                    <a:solidFill>
                      <a:schemeClr val="bg1"/>
                    </a:solidFill>
                  </a:tcPr>
                </a:tc>
                <a:extLst>
                  <a:ext uri="{0D108BD9-81ED-4DB2-BD59-A6C34878D82A}">
                    <a16:rowId xmlns:a16="http://schemas.microsoft.com/office/drawing/2014/main" val="3091567543"/>
                  </a:ext>
                </a:extLst>
              </a:tr>
              <a:tr h="1143990">
                <a:tc>
                  <a:txBody>
                    <a:bodyPr/>
                    <a:lstStyle/>
                    <a:p>
                      <a:r>
                        <a:rPr kumimoji="1" lang="ja-JP" altLang="en-US" sz="1400" b="1" dirty="0">
                          <a:latin typeface="Meiryo UI" panose="020B0604030504040204" pitchFamily="50" charset="-128"/>
                          <a:ea typeface="Meiryo UI" panose="020B0604030504040204" pitchFamily="50" charset="-128"/>
                        </a:rPr>
                        <a:t>意思決定ルート</a:t>
                      </a:r>
                      <a:endParaRPr kumimoji="1" lang="en-US" altLang="ja-JP" sz="1400" b="1" dirty="0">
                        <a:latin typeface="Meiryo UI" panose="020B0604030504040204" pitchFamily="50" charset="-128"/>
                        <a:ea typeface="Meiryo UI" panose="020B0604030504040204" pitchFamily="50" charset="-128"/>
                      </a:endParaRPr>
                    </a:p>
                    <a:p>
                      <a:r>
                        <a:rPr kumimoji="1" lang="ja-JP" altLang="en-US" sz="1400" b="1" dirty="0">
                          <a:latin typeface="Meiryo UI" panose="020B0604030504040204" pitchFamily="50" charset="-128"/>
                          <a:ea typeface="Meiryo UI" panose="020B0604030504040204" pitchFamily="50" charset="-128"/>
                        </a:rPr>
                        <a:t>と最終決定者</a:t>
                      </a:r>
                    </a:p>
                  </a:txBody>
                  <a:tcPr anchor="ctr" anchorCtr="1">
                    <a:solidFill>
                      <a:srgbClr val="CCFFFF"/>
                    </a:solidFill>
                  </a:tcPr>
                </a:tc>
                <a:tc>
                  <a:txBody>
                    <a:bodyPr/>
                    <a:lstStyle/>
                    <a:p>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基本方針や活用方法など重要なもの</a:t>
                      </a:r>
                      <a:r>
                        <a:rPr kumimoji="1" lang="en-US" altLang="ja-JP" sz="1400" dirty="0">
                          <a:latin typeface="Meiryo UI" panose="020B0604030504040204" pitchFamily="50" charset="-128"/>
                          <a:ea typeface="Meiryo UI" panose="020B0604030504040204" pitchFamily="50" charset="-128"/>
                        </a:rPr>
                        <a:t>】</a:t>
                      </a:r>
                    </a:p>
                    <a:p>
                      <a:pPr marL="0" marR="0" lvl="0" indent="0" algn="l" defTabSz="835944"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担当者で議論⇒隔週で進捗を共有し、方針を決定する</a:t>
                      </a:r>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それ以外</a:t>
                      </a:r>
                      <a:r>
                        <a:rPr kumimoji="1" lang="en-US" altLang="ja-JP" sz="1400" dirty="0">
                          <a:latin typeface="Meiryo UI" panose="020B0604030504040204" pitchFamily="50" charset="-128"/>
                          <a:ea typeface="Meiryo UI" panose="020B0604030504040204" pitchFamily="50" charset="-128"/>
                        </a:rPr>
                        <a:t>】</a:t>
                      </a:r>
                    </a:p>
                    <a:p>
                      <a:pPr marL="0" marR="0" lvl="0" indent="0" algn="l" defTabSz="835944"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DS</a:t>
                      </a:r>
                      <a:r>
                        <a:rPr kumimoji="1" lang="ja-JP" altLang="en-US" sz="1400" dirty="0">
                          <a:latin typeface="Meiryo UI" panose="020B0604030504040204" pitchFamily="50" charset="-128"/>
                          <a:ea typeface="Meiryo UI" panose="020B0604030504040204" pitchFamily="50" charset="-128"/>
                        </a:rPr>
                        <a:t>部と生産革新推進部の担当者同士で行う。</a:t>
                      </a:r>
                      <a:endParaRPr kumimoji="1" lang="en-US" altLang="ja-JP" sz="1400" dirty="0">
                        <a:latin typeface="Meiryo UI" panose="020B0604030504040204" pitchFamily="50" charset="-128"/>
                        <a:ea typeface="Meiryo UI" panose="020B0604030504040204" pitchFamily="50" charset="-128"/>
                      </a:endParaRPr>
                    </a:p>
                  </a:txBody>
                  <a:tcPr anchor="ctr">
                    <a:solidFill>
                      <a:schemeClr val="bg1"/>
                    </a:solidFill>
                  </a:tcPr>
                </a:tc>
                <a:extLst>
                  <a:ext uri="{0D108BD9-81ED-4DB2-BD59-A6C34878D82A}">
                    <a16:rowId xmlns:a16="http://schemas.microsoft.com/office/drawing/2014/main" val="3329899554"/>
                  </a:ext>
                </a:extLst>
              </a:tr>
              <a:tr h="1168690">
                <a:tc>
                  <a:txBody>
                    <a:bodyPr/>
                    <a:lstStyle/>
                    <a:p>
                      <a:r>
                        <a:rPr kumimoji="1" lang="ja-JP" altLang="en-US" sz="1400" b="1" dirty="0">
                          <a:latin typeface="Meiryo UI" panose="020B0604030504040204" pitchFamily="50" charset="-128"/>
                          <a:ea typeface="Meiryo UI" panose="020B0604030504040204" pitchFamily="50" charset="-128"/>
                        </a:rPr>
                        <a:t>関連組織</a:t>
                      </a:r>
                    </a:p>
                  </a:txBody>
                  <a:tcPr anchor="ctr" anchorCtr="1">
                    <a:solidFill>
                      <a:srgbClr val="CCFFFF"/>
                    </a:solidFill>
                  </a:tcPr>
                </a:tc>
                <a:tc>
                  <a:txBody>
                    <a:bodyPr/>
                    <a:lstStyle/>
                    <a:p>
                      <a:pPr marL="177800" indent="-17780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安城第一工場（工務、現場）</a:t>
                      </a:r>
                      <a:endParaRPr kumimoji="1" lang="en-US" altLang="ja-JP" sz="1400" dirty="0">
                        <a:latin typeface="Meiryo UI" panose="020B0604030504040204" pitchFamily="50" charset="-128"/>
                        <a:ea typeface="Meiryo UI" panose="020B0604030504040204" pitchFamily="50" charset="-128"/>
                      </a:endParaRPr>
                    </a:p>
                    <a:p>
                      <a:pPr marL="177800" indent="-17780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安城第二工場　</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横展先</a:t>
                      </a:r>
                      <a:endParaRPr kumimoji="1" lang="en-US" altLang="ja-JP" sz="1400" dirty="0">
                        <a:latin typeface="Meiryo UI" panose="020B0604030504040204" pitchFamily="50" charset="-128"/>
                        <a:ea typeface="Meiryo UI" panose="020B0604030504040204" pitchFamily="50" charset="-128"/>
                      </a:endParaRPr>
                    </a:p>
                    <a:p>
                      <a:pPr marL="177800" indent="-177800">
                        <a:buFont typeface="Arial" panose="020B0604020202020204" pitchFamily="34" charset="0"/>
                        <a:buChar char="•"/>
                      </a:pPr>
                      <a:r>
                        <a:rPr kumimoji="1" lang="en-US" altLang="ja-JP" sz="1400" dirty="0">
                          <a:latin typeface="Meiryo UI" panose="020B0604030504040204" pitchFamily="50" charset="-128"/>
                          <a:ea typeface="Meiryo UI" panose="020B0604030504040204" pitchFamily="50" charset="-128"/>
                        </a:rPr>
                        <a:t>DX</a:t>
                      </a:r>
                      <a:r>
                        <a:rPr kumimoji="1" lang="ja-JP" altLang="en-US" sz="1400" dirty="0">
                          <a:latin typeface="Meiryo UI" panose="020B0604030504040204" pitchFamily="50" charset="-128"/>
                          <a:ea typeface="Meiryo UI" panose="020B0604030504040204" pitchFamily="50" charset="-128"/>
                        </a:rPr>
                        <a:t>推進部　</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データ管理</a:t>
                      </a:r>
                      <a:endParaRPr kumimoji="1" lang="en-US" altLang="ja-JP" sz="1400" dirty="0">
                        <a:latin typeface="Meiryo UI" panose="020B0604030504040204" pitchFamily="50" charset="-128"/>
                        <a:ea typeface="Meiryo UI" panose="020B0604030504040204" pitchFamily="50" charset="-128"/>
                      </a:endParaRPr>
                    </a:p>
                  </a:txBody>
                  <a:tcPr anchor="ctr">
                    <a:solidFill>
                      <a:schemeClr val="bg1"/>
                    </a:solidFill>
                  </a:tcPr>
                </a:tc>
                <a:extLst>
                  <a:ext uri="{0D108BD9-81ED-4DB2-BD59-A6C34878D82A}">
                    <a16:rowId xmlns:a16="http://schemas.microsoft.com/office/drawing/2014/main" val="1368044754"/>
                  </a:ext>
                </a:extLst>
              </a:tr>
            </a:tbl>
          </a:graphicData>
        </a:graphic>
      </p:graphicFrame>
    </p:spTree>
    <p:extLst>
      <p:ext uri="{BB962C8B-B14F-4D97-AF65-F5344CB8AC3E}">
        <p14:creationId xmlns:p14="http://schemas.microsoft.com/office/powerpoint/2010/main" val="3388811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 14"/>
          <p:cNvGraphicFramePr>
            <a:graphicFrameLocks noGrp="1"/>
          </p:cNvGraphicFramePr>
          <p:nvPr>
            <p:extLst>
              <p:ext uri="{D42A27DB-BD31-4B8C-83A1-F6EECF244321}">
                <p14:modId xmlns:p14="http://schemas.microsoft.com/office/powerpoint/2010/main" val="1056721328"/>
              </p:ext>
            </p:extLst>
          </p:nvPr>
        </p:nvGraphicFramePr>
        <p:xfrm>
          <a:off x="284830" y="576753"/>
          <a:ext cx="10576178" cy="5377911"/>
        </p:xfrm>
        <a:graphic>
          <a:graphicData uri="http://schemas.openxmlformats.org/drawingml/2006/table">
            <a:tbl>
              <a:tblPr firstRow="1" bandRow="1">
                <a:tableStyleId>{5940675A-B579-460E-94D1-54222C63F5DA}</a:tableStyleId>
              </a:tblPr>
              <a:tblGrid>
                <a:gridCol w="2115235">
                  <a:extLst>
                    <a:ext uri="{9D8B030D-6E8A-4147-A177-3AD203B41FA5}">
                      <a16:colId xmlns:a16="http://schemas.microsoft.com/office/drawing/2014/main" val="2644036670"/>
                    </a:ext>
                  </a:extLst>
                </a:gridCol>
                <a:gridCol w="1170131">
                  <a:extLst>
                    <a:ext uri="{9D8B030D-6E8A-4147-A177-3AD203B41FA5}">
                      <a16:colId xmlns:a16="http://schemas.microsoft.com/office/drawing/2014/main" val="2447692874"/>
                    </a:ext>
                  </a:extLst>
                </a:gridCol>
                <a:gridCol w="675075">
                  <a:extLst>
                    <a:ext uri="{9D8B030D-6E8A-4147-A177-3AD203B41FA5}">
                      <a16:colId xmlns:a16="http://schemas.microsoft.com/office/drawing/2014/main" val="625385966"/>
                    </a:ext>
                  </a:extLst>
                </a:gridCol>
                <a:gridCol w="765085">
                  <a:extLst>
                    <a:ext uri="{9D8B030D-6E8A-4147-A177-3AD203B41FA5}">
                      <a16:colId xmlns:a16="http://schemas.microsoft.com/office/drawing/2014/main" val="657033255"/>
                    </a:ext>
                  </a:extLst>
                </a:gridCol>
                <a:gridCol w="562562">
                  <a:extLst>
                    <a:ext uri="{9D8B030D-6E8A-4147-A177-3AD203B41FA5}">
                      <a16:colId xmlns:a16="http://schemas.microsoft.com/office/drawing/2014/main" val="2756468205"/>
                    </a:ext>
                  </a:extLst>
                </a:gridCol>
                <a:gridCol w="1080121">
                  <a:extLst>
                    <a:ext uri="{9D8B030D-6E8A-4147-A177-3AD203B41FA5}">
                      <a16:colId xmlns:a16="http://schemas.microsoft.com/office/drawing/2014/main" val="4084069157"/>
                    </a:ext>
                  </a:extLst>
                </a:gridCol>
                <a:gridCol w="2362765">
                  <a:extLst>
                    <a:ext uri="{9D8B030D-6E8A-4147-A177-3AD203B41FA5}">
                      <a16:colId xmlns:a16="http://schemas.microsoft.com/office/drawing/2014/main" val="1639213981"/>
                    </a:ext>
                  </a:extLst>
                </a:gridCol>
                <a:gridCol w="1845204">
                  <a:extLst>
                    <a:ext uri="{9D8B030D-6E8A-4147-A177-3AD203B41FA5}">
                      <a16:colId xmlns:a16="http://schemas.microsoft.com/office/drawing/2014/main" val="2951266499"/>
                    </a:ext>
                  </a:extLst>
                </a:gridCol>
              </a:tblGrid>
              <a:tr h="1211641">
                <a:tc>
                  <a:txBody>
                    <a:bodyPr/>
                    <a:lstStyle/>
                    <a:p>
                      <a:r>
                        <a:rPr kumimoji="1" lang="ja-JP" altLang="en-US" sz="1200" b="1" dirty="0">
                          <a:latin typeface="Meiryo UI" panose="020B0604030504040204" pitchFamily="50" charset="-128"/>
                          <a:ea typeface="Meiryo UI" panose="020B0604030504040204" pitchFamily="50" charset="-128"/>
                        </a:rPr>
                        <a:t>テーマ</a:t>
                      </a:r>
                      <a:endParaRPr kumimoji="1" lang="en-US" altLang="ja-JP" sz="1200" b="1" dirty="0">
                        <a:latin typeface="Meiryo UI" panose="020B0604030504040204" pitchFamily="50" charset="-128"/>
                        <a:ea typeface="Meiryo UI" panose="020B0604030504040204" pitchFamily="50" charset="-128"/>
                      </a:endParaRPr>
                    </a:p>
                    <a:p>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工程在庫の適正化</a:t>
                      </a:r>
                      <a:endParaRPr kumimoji="1" lang="en-US" altLang="ja-JP" sz="1200" b="1"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r>
                        <a:rPr kumimoji="1" lang="ja-JP" altLang="en-US" sz="1200" b="1" dirty="0">
                          <a:latin typeface="Meiryo UI" panose="020B0604030504040204" pitchFamily="50" charset="-128"/>
                          <a:ea typeface="Meiryo UI" panose="020B0604030504040204" pitchFamily="50" charset="-128"/>
                        </a:rPr>
                        <a:t>目的</a:t>
                      </a:r>
                      <a:endParaRPr kumimoji="1" lang="en-US" altLang="ja-JP" sz="1200" b="1" dirty="0">
                        <a:latin typeface="Meiryo UI" panose="020B0604030504040204" pitchFamily="50" charset="-128"/>
                        <a:ea typeface="Meiryo UI" panose="020B0604030504040204" pitchFamily="50" charset="-128"/>
                      </a:endParaRPr>
                    </a:p>
                    <a:p>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順立装置における正しい姿を設定する</a:t>
                      </a:r>
                      <a:endParaRPr kumimoji="1" lang="en-US" altLang="ja-JP" sz="1200" b="1" dirty="0">
                        <a:latin typeface="Meiryo UI" panose="020B0604030504040204" pitchFamily="50" charset="-128"/>
                        <a:ea typeface="Meiryo UI" panose="020B0604030504040204" pitchFamily="50" charset="-128"/>
                      </a:endParaRPr>
                    </a:p>
                  </a:txBody>
                  <a:tcPr>
                    <a:solidFill>
                      <a:schemeClr val="bg1"/>
                    </a:solidFill>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tc gridSpan="4">
                  <a:txBody>
                    <a:bodyPr/>
                    <a:lstStyle/>
                    <a:p>
                      <a:r>
                        <a:rPr kumimoji="1" lang="ja-JP" altLang="en-US" sz="1200" b="1" i="1" dirty="0">
                          <a:latin typeface="Meiryo UI" panose="020B0604030504040204" pitchFamily="50" charset="-128"/>
                          <a:ea typeface="Meiryo UI" panose="020B0604030504040204" pitchFamily="50" charset="-128"/>
                        </a:rPr>
                        <a:t>目標</a:t>
                      </a:r>
                      <a:endParaRPr kumimoji="1" lang="en-US" altLang="ja-JP" sz="1200" b="1" i="1" dirty="0">
                        <a:latin typeface="Meiryo UI" panose="020B0604030504040204" pitchFamily="50" charset="-128"/>
                        <a:ea typeface="Meiryo UI" panose="020B0604030504040204" pitchFamily="50" charset="-128"/>
                      </a:endParaRPr>
                    </a:p>
                    <a:p>
                      <a:pPr marL="0" indent="0" eaLnBrk="1" hangingPunct="1">
                        <a:lnSpc>
                          <a:spcPts val="1500"/>
                        </a:lnSpc>
                        <a:spcBef>
                          <a:spcPts val="0"/>
                        </a:spcBef>
                        <a:buNone/>
                        <a:defRPr/>
                      </a:pPr>
                      <a:r>
                        <a:rPr lang="en-US" altLang="ja-JP" sz="1200" kern="0" dirty="0">
                          <a:latin typeface="Meiryo UI" panose="020B0604030504040204" pitchFamily="50" charset="-128"/>
                          <a:ea typeface="Meiryo UI" panose="020B0604030504040204" pitchFamily="50" charset="-128"/>
                          <a:cs typeface="Meiryo UI" panose="020B0604030504040204" pitchFamily="50" charset="-128"/>
                        </a:rPr>
                        <a:t>Q</a:t>
                      </a:r>
                      <a:r>
                        <a:rPr lang="ja-JP" altLang="en-US" sz="1200" kern="0" dirty="0">
                          <a:latin typeface="Meiryo UI" panose="020B0604030504040204" pitchFamily="50" charset="-128"/>
                          <a:ea typeface="Meiryo UI" panose="020B0604030504040204" pitchFamily="50" charset="-128"/>
                          <a:cs typeface="Meiryo UI" panose="020B0604030504040204" pitchFamily="50" charset="-128"/>
                        </a:rPr>
                        <a:t>：必要な在庫過多については新しい基準で正常だと判断できる、不要な在庫過多については是正できている</a:t>
                      </a:r>
                      <a:endParaRPr lang="en-US" altLang="ja-JP" sz="12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en-US" altLang="ja-JP" sz="1200" kern="0" dirty="0">
                          <a:latin typeface="Meiryo UI" panose="020B0604030504040204" pitchFamily="50" charset="-128"/>
                          <a:ea typeface="Meiryo UI" panose="020B0604030504040204" pitchFamily="50" charset="-128"/>
                          <a:cs typeface="Meiryo UI" panose="020B0604030504040204" pitchFamily="50" charset="-128"/>
                        </a:rPr>
                        <a:t>C</a:t>
                      </a:r>
                      <a:r>
                        <a:rPr lang="ja-JP" altLang="en-US" sz="1200" kern="0" dirty="0">
                          <a:latin typeface="Meiryo UI" panose="020B0604030504040204" pitchFamily="50" charset="-128"/>
                          <a:ea typeface="Meiryo UI" panose="020B0604030504040204" pitchFamily="50" charset="-128"/>
                          <a:cs typeface="Meiryo UI" panose="020B0604030504040204" pitchFamily="50" charset="-128"/>
                        </a:rPr>
                        <a:t>：予算</a:t>
                      </a:r>
                      <a:r>
                        <a:rPr lang="en-US" altLang="ja-JP" sz="1200" kern="0" dirty="0">
                          <a:latin typeface="Meiryo UI" panose="020B0604030504040204" pitchFamily="50" charset="-128"/>
                          <a:ea typeface="Meiryo UI" panose="020B0604030504040204" pitchFamily="50" charset="-128"/>
                          <a:cs typeface="Meiryo UI" panose="020B0604030504040204" pitchFamily="50" charset="-128"/>
                        </a:rPr>
                        <a:t>30</a:t>
                      </a:r>
                      <a:r>
                        <a:rPr lang="ja-JP" altLang="en-US" sz="1200" kern="0" dirty="0">
                          <a:latin typeface="Meiryo UI" panose="020B0604030504040204" pitchFamily="50" charset="-128"/>
                          <a:ea typeface="Meiryo UI" panose="020B0604030504040204" pitchFamily="50" charset="-128"/>
                          <a:cs typeface="Meiryo UI" panose="020B0604030504040204" pitchFamily="50" charset="-128"/>
                        </a:rPr>
                        <a:t>万</a:t>
                      </a:r>
                      <a:r>
                        <a:rPr lang="en-US" altLang="ja-JP" sz="1200" kern="0" dirty="0">
                          <a:latin typeface="Meiryo UI" panose="020B0604030504040204" pitchFamily="50" charset="-128"/>
                          <a:ea typeface="Meiryo UI" panose="020B0604030504040204" pitchFamily="50" charset="-128"/>
                          <a:cs typeface="Meiryo UI" panose="020B0604030504040204" pitchFamily="50" charset="-128"/>
                        </a:rPr>
                        <a:t>×8=240</a:t>
                      </a:r>
                      <a:r>
                        <a:rPr lang="ja-JP" altLang="en-US" sz="1200" kern="0" dirty="0">
                          <a:latin typeface="Meiryo UI" panose="020B0604030504040204" pitchFamily="50" charset="-128"/>
                          <a:ea typeface="Meiryo UI" panose="020B0604030504040204" pitchFamily="50" charset="-128"/>
                          <a:cs typeface="Meiryo UI" panose="020B0604030504040204" pitchFamily="50" charset="-128"/>
                        </a:rPr>
                        <a:t>万</a:t>
                      </a:r>
                      <a:endParaRPr lang="en-US" altLang="ja-JP" sz="12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en-US" altLang="ja-JP" sz="1200" kern="0" dirty="0">
                          <a:latin typeface="Meiryo UI" panose="020B0604030504040204" pitchFamily="50" charset="-128"/>
                          <a:ea typeface="Meiryo UI" panose="020B0604030504040204" pitchFamily="50" charset="-128"/>
                          <a:cs typeface="Meiryo UI" panose="020B0604030504040204" pitchFamily="50" charset="-128"/>
                        </a:rPr>
                        <a:t>D</a:t>
                      </a:r>
                      <a:r>
                        <a:rPr lang="ja-JP" altLang="en-US" sz="1200" kern="0" dirty="0">
                          <a:latin typeface="Meiryo UI" panose="020B0604030504040204" pitchFamily="50" charset="-128"/>
                          <a:ea typeface="Meiryo UI" panose="020B0604030504040204" pitchFamily="50" charset="-128"/>
                          <a:cs typeface="Meiryo UI" panose="020B0604030504040204" pitchFamily="50" charset="-128"/>
                        </a:rPr>
                        <a:t>：</a:t>
                      </a:r>
                      <a:r>
                        <a:rPr lang="en-US" altLang="ja-JP" sz="1200" kern="0" dirty="0">
                          <a:latin typeface="Meiryo UI" panose="020B0604030504040204" pitchFamily="50" charset="-128"/>
                          <a:ea typeface="Meiryo UI" panose="020B0604030504040204" pitchFamily="50" charset="-128"/>
                          <a:cs typeface="Meiryo UI" panose="020B0604030504040204" pitchFamily="50" charset="-128"/>
                        </a:rPr>
                        <a:t>-2024/8</a:t>
                      </a:r>
                      <a:r>
                        <a:rPr lang="ja-JP" altLang="en-US" sz="1200" kern="0" dirty="0">
                          <a:latin typeface="Meiryo UI" panose="020B0604030504040204" pitchFamily="50" charset="-128"/>
                          <a:ea typeface="Meiryo UI" panose="020B0604030504040204" pitchFamily="50" charset="-128"/>
                          <a:cs typeface="Meiryo UI" panose="020B0604030504040204" pitchFamily="50" charset="-128"/>
                        </a:rPr>
                        <a:t>月</a:t>
                      </a:r>
                      <a:endParaRPr lang="en-US" altLang="ja-JP" sz="1200" kern="0" dirty="0">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200" b="1" i="1" dirty="0">
                        <a:latin typeface="Meiryo UI" panose="020B0604030504040204" pitchFamily="50" charset="-128"/>
                        <a:ea typeface="Meiryo UI" panose="020B0604030504040204" pitchFamily="50" charset="-128"/>
                      </a:endParaRPr>
                    </a:p>
                  </a:txBody>
                  <a:tcP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sz="12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182565886"/>
                  </a:ext>
                </a:extLst>
              </a:tr>
              <a:tr h="260156">
                <a:tc rowSpan="3">
                  <a:txBody>
                    <a:bodyPr/>
                    <a:lstStyle/>
                    <a:p>
                      <a:r>
                        <a:rPr kumimoji="1" lang="ja-JP" altLang="en-US" sz="1200" b="1" dirty="0">
                          <a:latin typeface="Meiryo UI" panose="020B0604030504040204" pitchFamily="50" charset="-128"/>
                          <a:ea typeface="Meiryo UI" panose="020B0604030504040204" pitchFamily="50" charset="-128"/>
                        </a:rPr>
                        <a:t>大まかな手順</a:t>
                      </a:r>
                    </a:p>
                  </a:txBody>
                  <a:tcPr anchor="ctr" anchorCtr="1">
                    <a:solidFill>
                      <a:srgbClr val="CCFFFF"/>
                    </a:solidFill>
                  </a:tcPr>
                </a:tc>
                <a:tc rowSpan="3">
                  <a:txBody>
                    <a:bodyPr/>
                    <a:lstStyle/>
                    <a:p>
                      <a:r>
                        <a:rPr kumimoji="1" lang="ja-JP" altLang="en-US" sz="1200" b="1" dirty="0">
                          <a:latin typeface="Meiryo UI" panose="020B0604030504040204" pitchFamily="50" charset="-128"/>
                          <a:ea typeface="Meiryo UI" panose="020B0604030504040204" pitchFamily="50" charset="-128"/>
                        </a:rPr>
                        <a:t>主要成果物</a:t>
                      </a:r>
                    </a:p>
                  </a:txBody>
                  <a:tcPr anchor="ctr" anchorCtr="1">
                    <a:solidFill>
                      <a:srgbClr val="CCFFFF"/>
                    </a:solidFill>
                  </a:tcPr>
                </a:tc>
                <a:tc gridSpan="5">
                  <a:txBody>
                    <a:bodyPr/>
                    <a:lstStyle/>
                    <a:p>
                      <a:r>
                        <a:rPr kumimoji="1" lang="ja-JP" altLang="en-US" sz="1200" b="1" dirty="0">
                          <a:latin typeface="Meiryo UI" panose="020B0604030504040204" pitchFamily="50" charset="-128"/>
                          <a:ea typeface="Meiryo UI" panose="020B0604030504040204" pitchFamily="50" charset="-128"/>
                        </a:rPr>
                        <a:t>詳細手順</a:t>
                      </a:r>
                    </a:p>
                  </a:txBody>
                  <a:tcPr anchor="ctr" anchorCtr="1">
                    <a:solidFill>
                      <a:srgbClr val="CCFFFF"/>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rowSpan="3">
                  <a:txBody>
                    <a:bodyPr/>
                    <a:lstStyle/>
                    <a:p>
                      <a:pPr algn="ctr"/>
                      <a:r>
                        <a:rPr kumimoji="1" lang="ja-JP" altLang="en-US" sz="1200" b="1" dirty="0">
                          <a:latin typeface="Meiryo UI" panose="020B0604030504040204" pitchFamily="50" charset="-128"/>
                          <a:ea typeface="Meiryo UI" panose="020B0604030504040204" pitchFamily="50" charset="-128"/>
                        </a:rPr>
                        <a:t>完了基準</a:t>
                      </a:r>
                      <a:endParaRPr kumimoji="1" lang="en-US" altLang="ja-JP" sz="1200" b="1" dirty="0">
                        <a:latin typeface="Meiryo UI" panose="020B0604030504040204" pitchFamily="50" charset="-128"/>
                        <a:ea typeface="Meiryo UI" panose="020B0604030504040204" pitchFamily="50" charset="-128"/>
                      </a:endParaRPr>
                    </a:p>
                    <a:p>
                      <a:pPr algn="ctr"/>
                      <a:r>
                        <a:rPr kumimoji="1" lang="ja-JP" altLang="en-US" sz="1200" b="1" dirty="0">
                          <a:latin typeface="Meiryo UI" panose="020B0604030504040204" pitchFamily="50" charset="-128"/>
                          <a:ea typeface="Meiryo UI" panose="020B0604030504040204" pitchFamily="50" charset="-128"/>
                        </a:rPr>
                        <a:t>（ｾﾙﾌﾁｪｯｸ基準）</a:t>
                      </a:r>
                    </a:p>
                  </a:txBody>
                  <a:tcPr anchor="ctr" anchorCtr="1">
                    <a:solidFill>
                      <a:srgbClr val="CCFFFF"/>
                    </a:solidFill>
                  </a:tcPr>
                </a:tc>
                <a:extLst>
                  <a:ext uri="{0D108BD9-81ED-4DB2-BD59-A6C34878D82A}">
                    <a16:rowId xmlns:a16="http://schemas.microsoft.com/office/drawing/2014/main" val="3385549843"/>
                  </a:ext>
                </a:extLst>
              </a:tr>
              <a:tr h="372155">
                <a:tc vMerge="1">
                  <a:txBody>
                    <a:bodyPr/>
                    <a:lstStyle/>
                    <a:p>
                      <a:endParaRPr kumimoji="1" lang="ja-JP" altLang="en-US" sz="1200">
                        <a:latin typeface="Meiryo UI" panose="020B0604030504040204" pitchFamily="50" charset="-128"/>
                        <a:ea typeface="Meiryo UI" panose="020B0604030504040204" pitchFamily="50" charset="-128"/>
                      </a:endParaRPr>
                    </a:p>
                  </a:txBody>
                  <a:tcPr/>
                </a:tc>
                <a:tc vMerge="1">
                  <a:txBody>
                    <a:bodyPr/>
                    <a:lstStyle/>
                    <a:p>
                      <a:endParaRPr kumimoji="1" lang="ja-JP" altLang="en-US" sz="1200">
                        <a:latin typeface="Meiryo UI" panose="020B0604030504040204" pitchFamily="50" charset="-128"/>
                        <a:ea typeface="Meiryo UI" panose="020B0604030504040204" pitchFamily="50" charset="-128"/>
                      </a:endParaRPr>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担当</a:t>
                      </a:r>
                    </a:p>
                  </a:txBody>
                  <a:tcPr anchor="ctr" anchorCtr="1">
                    <a:solidFill>
                      <a:srgbClr val="CCFFFF"/>
                    </a:solidFill>
                  </a:tcPr>
                </a:tc>
                <a:tc gridSpan="4">
                  <a:txBody>
                    <a:bodyPr/>
                    <a:lstStyle/>
                    <a:p>
                      <a:r>
                        <a:rPr kumimoji="1" lang="ja-JP" altLang="en-US" sz="1200" b="1" dirty="0">
                          <a:latin typeface="Meiryo UI" panose="020B0604030504040204" pitchFamily="50" charset="-128"/>
                          <a:ea typeface="Meiryo UI" panose="020B0604030504040204" pitchFamily="50" charset="-128"/>
                        </a:rPr>
                        <a:t>日程</a:t>
                      </a:r>
                      <a:endParaRPr kumimoji="1" lang="en-US" altLang="ja-JP" sz="1200" b="1" dirty="0">
                        <a:latin typeface="Meiryo UI" panose="020B0604030504040204" pitchFamily="50" charset="-128"/>
                        <a:ea typeface="Meiryo UI" panose="020B0604030504040204" pitchFamily="50" charset="-128"/>
                      </a:endParaRPr>
                    </a:p>
                  </a:txBody>
                  <a:tcPr anchor="ctr" anchorCtr="1">
                    <a:lnB w="12700" cap="flat" cmpd="sng" algn="ctr">
                      <a:solidFill>
                        <a:schemeClr val="tx1"/>
                      </a:solidFill>
                      <a:prstDash val="solid"/>
                      <a:round/>
                      <a:headEnd type="none" w="med" len="med"/>
                      <a:tailEnd type="none" w="med" len="med"/>
                    </a:lnB>
                    <a:solidFill>
                      <a:srgbClr val="CCFFFF"/>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44571296"/>
                  </a:ext>
                </a:extLst>
              </a:tr>
              <a:tr h="260156">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gridSpan="3">
                  <a:txBody>
                    <a:bodyPr/>
                    <a:lstStyle/>
                    <a:p>
                      <a:pPr marL="0" indent="0" algn="l"/>
                      <a:r>
                        <a:rPr kumimoji="1" lang="en-US" altLang="ja-JP" sz="1200" b="1" dirty="0">
                          <a:latin typeface="Meiryo UI" panose="020B0604030504040204" pitchFamily="50" charset="-128"/>
                          <a:ea typeface="Meiryo UI" panose="020B0604030504040204" pitchFamily="50" charset="-128"/>
                        </a:rPr>
                        <a:t>2023</a:t>
                      </a:r>
                      <a:r>
                        <a:rPr kumimoji="1" lang="ja-JP" altLang="en-US" sz="1200" b="1" dirty="0">
                          <a:latin typeface="Meiryo UI" panose="020B0604030504040204" pitchFamily="50" charset="-128"/>
                          <a:ea typeface="Meiryo UI" panose="020B0604030504040204" pitchFamily="50" charset="-128"/>
                        </a:rPr>
                        <a:t>年度</a:t>
                      </a: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FF"/>
                    </a:solidFill>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b="1" dirty="0">
                          <a:latin typeface="Meiryo UI" panose="020B0604030504040204" pitchFamily="50" charset="-128"/>
                          <a:ea typeface="Meiryo UI" panose="020B0604030504040204" pitchFamily="50" charset="-128"/>
                        </a:rPr>
                        <a:t>2024</a:t>
                      </a:r>
                      <a:r>
                        <a:rPr kumimoji="1" lang="ja-JP" altLang="en-US" sz="1200" b="1" dirty="0">
                          <a:latin typeface="Meiryo UI" panose="020B0604030504040204" pitchFamily="50" charset="-128"/>
                          <a:ea typeface="Meiryo UI" panose="020B0604030504040204" pitchFamily="50" charset="-128"/>
                        </a:rPr>
                        <a:t>年度</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CCFFFF"/>
                    </a:solidFill>
                  </a:tcPr>
                </a:tc>
                <a:tc vMerge="1">
                  <a:txBody>
                    <a:bodyPr/>
                    <a:lstStyle/>
                    <a:p>
                      <a:endParaRPr kumimoji="1" lang="ja-JP" altLang="en-US"/>
                    </a:p>
                  </a:txBody>
                  <a:tcPr/>
                </a:tc>
                <a:extLst>
                  <a:ext uri="{0D108BD9-81ED-4DB2-BD59-A6C34878D82A}">
                    <a16:rowId xmlns:a16="http://schemas.microsoft.com/office/drawing/2014/main" val="1936356714"/>
                  </a:ext>
                </a:extLst>
              </a:tr>
              <a:tr h="463067">
                <a:tc>
                  <a:txBody>
                    <a:bodyPr/>
                    <a:lstStyle/>
                    <a:p>
                      <a:r>
                        <a:rPr kumimoji="1" lang="ja-JP" altLang="en-US" sz="1200" b="1" dirty="0"/>
                        <a:t>要因分析</a:t>
                      </a:r>
                    </a:p>
                  </a:txBody>
                  <a:tcPr>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分析報告書</a:t>
                      </a:r>
                    </a:p>
                  </a:txBody>
                  <a:tcPr>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笹岡</a:t>
                      </a:r>
                    </a:p>
                  </a:txBody>
                  <a:tcPr>
                    <a:solidFill>
                      <a:schemeClr val="bg1"/>
                    </a:solidFill>
                  </a:tcPr>
                </a:tc>
                <a:tc gridSpan="3">
                  <a:txBody>
                    <a:bodyPr/>
                    <a:lstStyle/>
                    <a:p>
                      <a:r>
                        <a:rPr kumimoji="1" lang="en-US" altLang="ja-JP" sz="1400" dirty="0"/>
                        <a:t>                  </a:t>
                      </a:r>
                      <a:endParaRPr kumimoji="1" lang="ja-JP" altLang="en-US" sz="1400"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ja-JP" altLang="en-US" sz="900" dirty="0"/>
                        <a:t>要因の重要度が付けられている</a:t>
                      </a:r>
                    </a:p>
                  </a:txBody>
                  <a:tcPr>
                    <a:solidFill>
                      <a:schemeClr val="bg1"/>
                    </a:solidFill>
                  </a:tcPr>
                </a:tc>
                <a:extLst>
                  <a:ext uri="{0D108BD9-81ED-4DB2-BD59-A6C34878D82A}">
                    <a16:rowId xmlns:a16="http://schemas.microsoft.com/office/drawing/2014/main" val="2402900933"/>
                  </a:ext>
                </a:extLst>
              </a:tr>
              <a:tr h="4500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対策</a:t>
                      </a:r>
                    </a:p>
                  </a:txBody>
                  <a:tcPr>
                    <a:solidFill>
                      <a:schemeClr val="bg1"/>
                    </a:solidFill>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ja-JP" altLang="en-US" sz="1200" dirty="0"/>
                        <a:t>対策仕様書</a:t>
                      </a:r>
                    </a:p>
                  </a:txBody>
                  <a:tcPr>
                    <a:solidFill>
                      <a:schemeClr val="bg1"/>
                    </a:solidFill>
                  </a:tcPr>
                </a:tc>
                <a:tc>
                  <a:txBody>
                    <a:bodyPr/>
                    <a:lstStyle/>
                    <a:p>
                      <a:r>
                        <a:rPr kumimoji="1" lang="ja-JP" altLang="en-US" sz="1050" dirty="0">
                          <a:latin typeface="Meiryo UI" panose="020B0604030504040204" pitchFamily="50" charset="-128"/>
                          <a:ea typeface="Meiryo UI" panose="020B0604030504040204" pitchFamily="50" charset="-128"/>
                        </a:rPr>
                        <a:t>田中</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笹岡</a:t>
                      </a:r>
                    </a:p>
                  </a:txBody>
                  <a:tcPr>
                    <a:solidFill>
                      <a:schemeClr val="bg1"/>
                    </a:solidFill>
                  </a:tcPr>
                </a:tc>
                <a:tc gridSpan="3">
                  <a:txBody>
                    <a:bodyPr/>
                    <a:lstStyle/>
                    <a:p>
                      <a:r>
                        <a:rPr kumimoji="1" lang="ja-JP" altLang="en-US" sz="1200" dirty="0"/>
                        <a:t>　　　　　　　　　　</a:t>
                      </a:r>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lang="ja-JP" altLang="en-US" sz="900" b="0" kern="0" dirty="0">
                          <a:latin typeface="Meiryo UI" panose="020B0604030504040204" pitchFamily="50" charset="-128"/>
                          <a:ea typeface="Meiryo UI" panose="020B0604030504040204" pitchFamily="50" charset="-128"/>
                          <a:cs typeface="Meiryo UI" panose="020B0604030504040204" pitchFamily="50" charset="-128"/>
                        </a:rPr>
                        <a:t>必要な在庫過多については新しい基準で正常だと判断でき、不要な在庫過多については是正できている</a:t>
                      </a:r>
                      <a:endParaRPr kumimoji="1" lang="ja-JP" altLang="en-US" sz="900" b="0" dirty="0">
                        <a:latin typeface="Meiryo UI" panose="020B0604030504040204" pitchFamily="50" charset="-128"/>
                        <a:ea typeface="Meiryo UI" panose="020B0604030504040204" pitchFamily="50" charset="-128"/>
                      </a:endParaRPr>
                    </a:p>
                  </a:txBody>
                  <a:tcPr>
                    <a:solidFill>
                      <a:schemeClr val="bg1"/>
                    </a:solidFill>
                  </a:tcPr>
                </a:tc>
                <a:extLst>
                  <a:ext uri="{0D108BD9-81ED-4DB2-BD59-A6C34878D82A}">
                    <a16:rowId xmlns:a16="http://schemas.microsoft.com/office/drawing/2014/main" val="692819038"/>
                  </a:ext>
                </a:extLst>
              </a:tr>
              <a:tr h="578371">
                <a:tc>
                  <a:txBody>
                    <a:bodyPr/>
                    <a:lstStyle/>
                    <a:p>
                      <a:pPr algn="l"/>
                      <a:r>
                        <a:rPr kumimoji="1" lang="ja-JP" altLang="en-US" sz="1200" b="1" dirty="0"/>
                        <a:t>他工場への横展準備</a:t>
                      </a:r>
                    </a:p>
                  </a:txBody>
                  <a:tcPr>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運用マニュアル</a:t>
                      </a:r>
                    </a:p>
                  </a:txBody>
                  <a:tcPr>
                    <a:solidFill>
                      <a:schemeClr val="bg1"/>
                    </a:solidFill>
                  </a:tcPr>
                </a:tc>
                <a:tc>
                  <a:txBody>
                    <a:bodyPr/>
                    <a:lstStyle/>
                    <a:p>
                      <a:r>
                        <a:rPr kumimoji="1" lang="ja-JP" altLang="en-US" sz="1050" dirty="0">
                          <a:latin typeface="Meiryo UI" panose="020B0604030504040204" pitchFamily="50" charset="-128"/>
                          <a:ea typeface="Meiryo UI" panose="020B0604030504040204" pitchFamily="50" charset="-128"/>
                        </a:rPr>
                        <a:t>田中</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笹岡</a:t>
                      </a:r>
                      <a:endParaRPr kumimoji="1" lang="en-US" altLang="ja-JP" sz="1050"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endParaRPr kumimoji="1" lang="ja-JP" altLang="en-US" sz="1200"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ja-JP" altLang="en-US" sz="900" dirty="0"/>
                        <a:t>運用方法が関係者に周知できている</a:t>
                      </a:r>
                    </a:p>
                  </a:txBody>
                  <a:tcPr>
                    <a:solidFill>
                      <a:schemeClr val="bg1"/>
                    </a:solidFill>
                  </a:tcPr>
                </a:tc>
                <a:extLst>
                  <a:ext uri="{0D108BD9-81ED-4DB2-BD59-A6C34878D82A}">
                    <a16:rowId xmlns:a16="http://schemas.microsoft.com/office/drawing/2014/main" val="302039761"/>
                  </a:ext>
                </a:extLst>
              </a:tr>
              <a:tr h="687718">
                <a:tc>
                  <a:txBody>
                    <a:bodyPr/>
                    <a:lstStyle/>
                    <a:p>
                      <a:r>
                        <a:rPr kumimoji="1" lang="ja-JP" altLang="en-US" sz="1200" b="1" dirty="0">
                          <a:latin typeface="Meiryo UI" panose="020B0604030504040204" pitchFamily="50" charset="-128"/>
                          <a:ea typeface="Meiryo UI" panose="020B0604030504040204" pitchFamily="50" charset="-128"/>
                        </a:rPr>
                        <a:t>効果確認</a:t>
                      </a:r>
                      <a:endParaRPr kumimoji="1" lang="en-US" altLang="ja-JP" sz="1200" b="1" dirty="0">
                        <a:latin typeface="Meiryo UI" panose="020B0604030504040204" pitchFamily="50" charset="-128"/>
                        <a:ea typeface="Meiryo UI" panose="020B0604030504040204" pitchFamily="50" charset="-128"/>
                      </a:endParaRPr>
                    </a:p>
                  </a:txBody>
                  <a:tcPr>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分析報告書</a:t>
                      </a:r>
                      <a:endParaRPr kumimoji="1" lang="en-US" altLang="ja-JP" sz="1200" dirty="0">
                        <a:latin typeface="Meiryo UI" panose="020B0604030504040204" pitchFamily="50" charset="-128"/>
                        <a:ea typeface="Meiryo UI" panose="020B0604030504040204" pitchFamily="50" charset="-128"/>
                      </a:endParaRPr>
                    </a:p>
                  </a:txBody>
                  <a:tcPr>
                    <a:solidFill>
                      <a:schemeClr val="bg1"/>
                    </a:solidFill>
                  </a:tcPr>
                </a:tc>
                <a:tc>
                  <a:txBody>
                    <a:bodyPr/>
                    <a:lstStyle/>
                    <a:p>
                      <a:r>
                        <a:rPr kumimoji="1" lang="ja-JP" altLang="en-US" sz="1050" dirty="0">
                          <a:latin typeface="Meiryo UI" panose="020B0604030504040204" pitchFamily="50" charset="-128"/>
                          <a:ea typeface="Meiryo UI" panose="020B0604030504040204" pitchFamily="50" charset="-128"/>
                        </a:rPr>
                        <a:t>田中</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笹岡</a:t>
                      </a:r>
                      <a:endParaRPr kumimoji="1" lang="en-US" altLang="ja-JP" sz="1050"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endParaRPr kumimoji="1" lang="ja-JP" altLang="en-US" sz="1200"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marL="0" marR="0" lvl="0" indent="0" algn="l" defTabSz="835944"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900" b="0" dirty="0">
                          <a:latin typeface="Meiryo UI" panose="020B0604030504040204" pitchFamily="50" charset="-128"/>
                          <a:ea typeface="Meiryo UI" panose="020B0604030504040204" pitchFamily="50" charset="-128"/>
                        </a:rPr>
                        <a:t>新しい基準で運用できている</a:t>
                      </a:r>
                      <a:endParaRPr kumimoji="1" lang="en-US" altLang="ja-JP" sz="900" b="0" dirty="0">
                        <a:latin typeface="Meiryo UI" panose="020B0604030504040204" pitchFamily="50" charset="-128"/>
                        <a:ea typeface="Meiryo UI" panose="020B0604030504040204" pitchFamily="50" charset="-128"/>
                      </a:endParaRPr>
                    </a:p>
                    <a:p>
                      <a:pPr marL="0" indent="0">
                        <a:buFont typeface="Arial" panose="020B0604020202020204" pitchFamily="34" charset="0"/>
                        <a:buNone/>
                      </a:pPr>
                      <a:endParaRPr kumimoji="1" lang="en-US" altLang="ja-JP" sz="900" dirty="0">
                        <a:latin typeface="Meiryo UI" panose="020B0604030504040204" pitchFamily="50" charset="-128"/>
                        <a:ea typeface="Meiryo UI" panose="020B0604030504040204" pitchFamily="50" charset="-128"/>
                      </a:endParaRPr>
                    </a:p>
                  </a:txBody>
                  <a:tcPr>
                    <a:solidFill>
                      <a:schemeClr val="bg1"/>
                    </a:solidFill>
                  </a:tcPr>
                </a:tc>
                <a:extLst>
                  <a:ext uri="{0D108BD9-81ED-4DB2-BD59-A6C34878D82A}">
                    <a16:rowId xmlns:a16="http://schemas.microsoft.com/office/drawing/2014/main" val="3207196235"/>
                  </a:ext>
                </a:extLst>
              </a:tr>
              <a:tr h="665593">
                <a:tc gridSpan="5">
                  <a:txBody>
                    <a:bodyPr/>
                    <a:lstStyle/>
                    <a:p>
                      <a:r>
                        <a:rPr kumimoji="1" lang="ja-JP" altLang="en-US" sz="1200" b="1" dirty="0">
                          <a:latin typeface="Meiryo UI" panose="020B0604030504040204" pitchFamily="50" charset="-128"/>
                          <a:ea typeface="Meiryo UI" panose="020B0604030504040204" pitchFamily="50" charset="-128"/>
                        </a:rPr>
                        <a:t>必要なモノ・情報・人の能力</a:t>
                      </a:r>
                      <a:endParaRPr kumimoji="1" lang="en-US" altLang="ja-JP" sz="1200" b="1" dirty="0">
                        <a:latin typeface="Meiryo UI" panose="020B0604030504040204" pitchFamily="50" charset="-128"/>
                        <a:ea typeface="Meiryo UI" panose="020B0604030504040204" pitchFamily="50" charset="-128"/>
                      </a:endParaRPr>
                    </a:p>
                    <a:p>
                      <a:pPr marL="93663" indent="-93663">
                        <a:buFont typeface="Arial" panose="020B0604020202020204" pitchFamily="34" charset="0"/>
                        <a:buChar char="•"/>
                      </a:pPr>
                      <a:r>
                        <a:rPr kumimoji="1" lang="ja-JP" altLang="en-US" sz="1200" b="0" dirty="0">
                          <a:latin typeface="Meiryo UI" panose="020B0604030504040204" pitchFamily="50" charset="-128"/>
                          <a:ea typeface="Meiryo UI" panose="020B0604030504040204" pitchFamily="50" charset="-128"/>
                        </a:rPr>
                        <a:t>情報：在庫に関わるデータ</a:t>
                      </a:r>
                      <a:endParaRPr kumimoji="1" lang="en-US" altLang="ja-JP" sz="1200" b="0" dirty="0">
                        <a:latin typeface="Meiryo UI" panose="020B0604030504040204" pitchFamily="50" charset="-128"/>
                        <a:ea typeface="Meiryo UI" panose="020B0604030504040204" pitchFamily="50" charset="-128"/>
                      </a:endParaRPr>
                    </a:p>
                    <a:p>
                      <a:pPr marL="93663" indent="-93663">
                        <a:buFont typeface="Arial" panose="020B0604020202020204" pitchFamily="34" charset="0"/>
                        <a:buChar char="•"/>
                      </a:pPr>
                      <a:r>
                        <a:rPr kumimoji="1" lang="ja-JP" altLang="en-US" sz="1200" b="0" dirty="0">
                          <a:latin typeface="Meiryo UI" panose="020B0604030504040204" pitchFamily="50" charset="-128"/>
                          <a:ea typeface="Meiryo UI" panose="020B0604030504040204" pitchFamily="50" charset="-128"/>
                        </a:rPr>
                        <a:t>能力：ビジネス力、データサイエンス力、データエンジニアリング力</a:t>
                      </a:r>
                      <a:endParaRPr kumimoji="1" lang="en-US" altLang="ja-JP" sz="1200" b="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リスクと対応（詳細は</a:t>
                      </a:r>
                      <a:r>
                        <a:rPr kumimoji="1" lang="en-US" altLang="ja-JP" sz="1200" b="1" dirty="0">
                          <a:latin typeface="Meiryo UI" panose="020B0604030504040204" pitchFamily="50" charset="-128"/>
                          <a:ea typeface="Meiryo UI" panose="020B0604030504040204" pitchFamily="50" charset="-128"/>
                        </a:rPr>
                        <a:t>Step6</a:t>
                      </a:r>
                      <a:r>
                        <a:rPr kumimoji="1" lang="ja-JP" altLang="en-US" sz="1200" b="1" dirty="0">
                          <a:latin typeface="Meiryo UI" panose="020B0604030504040204" pitchFamily="50" charset="-128"/>
                          <a:ea typeface="Meiryo UI" panose="020B0604030504040204" pitchFamily="50" charset="-128"/>
                        </a:rPr>
                        <a:t>障害の予測と対策立案シート参照）</a:t>
                      </a:r>
                      <a:endParaRPr kumimoji="1" lang="en-US" altLang="ja-JP" sz="1200" b="1" dirty="0">
                        <a:latin typeface="Meiryo UI" panose="020B0604030504040204" pitchFamily="50" charset="-128"/>
                        <a:ea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50" charset="-128"/>
                          <a:ea typeface="Meiryo UI" panose="020B0604030504040204" pitchFamily="50" charset="-128"/>
                        </a:rPr>
                        <a:t>【</a:t>
                      </a:r>
                      <a:r>
                        <a:rPr kumimoji="1" lang="ja-JP" altLang="en-US" sz="1200" b="1" dirty="0">
                          <a:latin typeface="Meiryo UI" panose="020B0604030504040204" pitchFamily="50" charset="-128"/>
                          <a:ea typeface="Meiryo UI" panose="020B0604030504040204" pitchFamily="50" charset="-128"/>
                        </a:rPr>
                        <a:t>リスク</a:t>
                      </a:r>
                      <a:r>
                        <a:rPr kumimoji="1" lang="en-US" altLang="ja-JP" sz="1200" b="1" dirty="0">
                          <a:latin typeface="Meiryo UI" panose="020B0604030504040204" pitchFamily="50" charset="-128"/>
                          <a:ea typeface="Meiryo UI" panose="020B0604030504040204" pitchFamily="50" charset="-128"/>
                        </a:rPr>
                        <a:t>】</a:t>
                      </a:r>
                      <a:r>
                        <a:rPr kumimoji="1" lang="ja-JP" altLang="en-US" sz="1200" b="1" dirty="0">
                          <a:latin typeface="Meiryo UI" panose="020B0604030504040204" pitchFamily="50" charset="-128"/>
                          <a:ea typeface="Meiryo UI" panose="020B0604030504040204" pitchFamily="50" charset="-128"/>
                        </a:rPr>
                        <a:t>スケジュール通り進まない</a:t>
                      </a:r>
                      <a:endParaRPr kumimoji="1" lang="en-US" altLang="ja-JP" sz="1200" b="1" dirty="0">
                        <a:latin typeface="Meiryo UI" panose="020B0604030504040204" pitchFamily="50" charset="-128"/>
                        <a:ea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50" charset="-128"/>
                          <a:ea typeface="Meiryo UI" panose="020B0604030504040204" pitchFamily="50" charset="-128"/>
                        </a:rPr>
                        <a:t>【</a:t>
                      </a:r>
                      <a:r>
                        <a:rPr kumimoji="1" lang="ja-JP" altLang="en-US" sz="1200" b="1" dirty="0">
                          <a:latin typeface="Meiryo UI" panose="020B0604030504040204" pitchFamily="50" charset="-128"/>
                          <a:ea typeface="Meiryo UI" panose="020B0604030504040204" pitchFamily="50" charset="-128"/>
                        </a:rPr>
                        <a:t>対応</a:t>
                      </a:r>
                      <a:r>
                        <a:rPr kumimoji="1" lang="en-US" altLang="ja-JP" sz="1200" b="1" dirty="0">
                          <a:latin typeface="Meiryo UI" panose="020B0604030504040204" pitchFamily="50" charset="-128"/>
                          <a:ea typeface="Meiryo UI" panose="020B0604030504040204" pitchFamily="50" charset="-128"/>
                        </a:rPr>
                        <a:t>】</a:t>
                      </a:r>
                      <a:r>
                        <a:rPr kumimoji="1" lang="ja-JP" altLang="en-US" sz="1200" b="1" dirty="0">
                          <a:latin typeface="Meiryo UI" panose="020B0604030504040204" pitchFamily="50" charset="-128"/>
                          <a:ea typeface="Meiryo UI" panose="020B0604030504040204" pitchFamily="50" charset="-128"/>
                        </a:rPr>
                        <a:t>生革部とこまめに協議、工場に行きドメイン知識を学ぶ</a:t>
                      </a:r>
                      <a:endParaRPr kumimoji="1" lang="en-US" altLang="ja-JP" sz="1200" b="1" dirty="0">
                        <a:latin typeface="Meiryo UI" panose="020B0604030504040204" pitchFamily="50" charset="-128"/>
                        <a:ea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他会社のデータサイエンティストにアドバイザーとしてサポートしてもらうことで分析の幅を広げる。自</a:t>
                      </a:r>
                      <a:r>
                        <a:rPr kumimoji="1" lang="en-US" altLang="ja-JP" sz="1200" b="1" dirty="0">
                          <a:latin typeface="Meiryo UI" panose="020B0604030504040204" pitchFamily="50" charset="-128"/>
                          <a:ea typeface="Meiryo UI" panose="020B0604030504040204" pitchFamily="50" charset="-128"/>
                        </a:rPr>
                        <a:t>G</a:t>
                      </a:r>
                      <a:r>
                        <a:rPr kumimoji="1" lang="ja-JP" altLang="en-US" sz="1200" b="1" dirty="0">
                          <a:latin typeface="Meiryo UI" panose="020B0604030504040204" pitchFamily="50" charset="-128"/>
                          <a:ea typeface="Meiryo UI" panose="020B0604030504040204" pitchFamily="50" charset="-128"/>
                        </a:rPr>
                        <a:t>の先輩や他</a:t>
                      </a:r>
                      <a:r>
                        <a:rPr kumimoji="1" lang="en-US" altLang="ja-JP" sz="1200" b="1" dirty="0">
                          <a:latin typeface="Meiryo UI" panose="020B0604030504040204" pitchFamily="50" charset="-128"/>
                          <a:ea typeface="Meiryo UI" panose="020B0604030504040204" pitchFamily="50" charset="-128"/>
                        </a:rPr>
                        <a:t>G</a:t>
                      </a:r>
                      <a:r>
                        <a:rPr kumimoji="1" lang="ja-JP" altLang="en-US" sz="1200" b="1" dirty="0">
                          <a:latin typeface="Meiryo UI" panose="020B0604030504040204" pitchFamily="50" charset="-128"/>
                          <a:ea typeface="Meiryo UI" panose="020B0604030504040204" pitchFamily="50" charset="-128"/>
                        </a:rPr>
                        <a:t>のメンバーに相談することで、分析の質を高める。</a:t>
                      </a:r>
                      <a:endParaRPr kumimoji="1" lang="en-US" altLang="ja-JP" sz="1200" b="1"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solidFill>
                      <a:schemeClr val="bg1"/>
                    </a:solidFill>
                  </a:tcPr>
                </a:tc>
                <a:tc hMerge="1">
                  <a:txBody>
                    <a:bodyPr/>
                    <a:lstStyle/>
                    <a:p>
                      <a:endParaRPr kumimoji="1" lang="ja-JP" altLang="en-US"/>
                    </a:p>
                  </a:txBody>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15394315"/>
                  </a:ext>
                </a:extLst>
              </a:tr>
            </a:tbl>
          </a:graphicData>
        </a:graphic>
      </p:graphicFrame>
      <p:sp>
        <p:nvSpPr>
          <p:cNvPr id="20" name="ホームベース 19"/>
          <p:cNvSpPr/>
          <p:nvPr/>
        </p:nvSpPr>
        <p:spPr bwMode="auto">
          <a:xfrm>
            <a:off x="5212879" y="2780333"/>
            <a:ext cx="1440160" cy="363525"/>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36" name="正方形/長方形 35"/>
          <p:cNvSpPr/>
          <p:nvPr/>
        </p:nvSpPr>
        <p:spPr>
          <a:xfrm>
            <a:off x="1223554" y="44624"/>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７　実行計画の策定</a:t>
            </a:r>
          </a:p>
        </p:txBody>
      </p:sp>
      <p:grpSp>
        <p:nvGrpSpPr>
          <p:cNvPr id="37" name="グループ化 36"/>
          <p:cNvGrpSpPr/>
          <p:nvPr/>
        </p:nvGrpSpPr>
        <p:grpSpPr>
          <a:xfrm>
            <a:off x="90167" y="109519"/>
            <a:ext cx="4045728" cy="337641"/>
            <a:chOff x="98630" y="200192"/>
            <a:chExt cx="4425465" cy="369332"/>
          </a:xfrm>
        </p:grpSpPr>
        <p:grpSp>
          <p:nvGrpSpPr>
            <p:cNvPr id="38" name="グループ化 37"/>
            <p:cNvGrpSpPr/>
            <p:nvPr/>
          </p:nvGrpSpPr>
          <p:grpSpPr>
            <a:xfrm>
              <a:off x="98630" y="200192"/>
              <a:ext cx="3995150" cy="369332"/>
              <a:chOff x="98630" y="200192"/>
              <a:chExt cx="3995150" cy="369332"/>
            </a:xfrm>
            <a:solidFill>
              <a:srgbClr val="FFFF99"/>
            </a:solidFill>
          </p:grpSpPr>
          <p:sp>
            <p:nvSpPr>
              <p:cNvPr id="40" name="山形 39"/>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41" name="山形 40"/>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42" name="山形 41"/>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43" name="山形 42"/>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44" name="山形 43"/>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45" name="山形 44"/>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46" name="山形 45"/>
              <p:cNvSpPr/>
              <p:nvPr/>
            </p:nvSpPr>
            <p:spPr bwMode="auto">
              <a:xfrm>
                <a:off x="268052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47" name="山形 46"/>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48" name="山形 47"/>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39" name="山形 38"/>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28" name="ホームベース 27"/>
          <p:cNvSpPr/>
          <p:nvPr/>
        </p:nvSpPr>
        <p:spPr bwMode="auto">
          <a:xfrm>
            <a:off x="5199787" y="3200548"/>
            <a:ext cx="1453251" cy="414162"/>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4" name="テキスト ボックス 3"/>
          <p:cNvSpPr txBox="1"/>
          <p:nvPr/>
        </p:nvSpPr>
        <p:spPr>
          <a:xfrm>
            <a:off x="6577442" y="3263875"/>
            <a:ext cx="507645" cy="307777"/>
          </a:xfrm>
          <a:prstGeom prst="rect">
            <a:avLst/>
          </a:prstGeom>
          <a:noFill/>
        </p:spPr>
        <p:txBody>
          <a:bodyPr wrap="square" rtlCol="0">
            <a:spAutoFit/>
          </a:bodyPr>
          <a:lstStyle/>
          <a:p>
            <a:r>
              <a:rPr kumimoji="1" lang="en-US" altLang="ja-JP" sz="1400" dirty="0"/>
              <a:t>3</a:t>
            </a:r>
            <a:r>
              <a:rPr kumimoji="1" lang="ja-JP" altLang="en-US" sz="1400" dirty="0"/>
              <a:t>月</a:t>
            </a:r>
          </a:p>
        </p:txBody>
      </p:sp>
      <p:sp>
        <p:nvSpPr>
          <p:cNvPr id="30" name="ホームベース 29"/>
          <p:cNvSpPr/>
          <p:nvPr/>
        </p:nvSpPr>
        <p:spPr bwMode="auto">
          <a:xfrm>
            <a:off x="6653038" y="3640774"/>
            <a:ext cx="730225" cy="580314"/>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25" name="テキスト ボックス 24"/>
          <p:cNvSpPr txBox="1"/>
          <p:nvPr/>
        </p:nvSpPr>
        <p:spPr>
          <a:xfrm>
            <a:off x="7383127" y="3777042"/>
            <a:ext cx="911976" cy="307777"/>
          </a:xfrm>
          <a:prstGeom prst="rect">
            <a:avLst/>
          </a:prstGeom>
          <a:noFill/>
        </p:spPr>
        <p:txBody>
          <a:bodyPr wrap="square" rtlCol="0">
            <a:spAutoFit/>
          </a:bodyPr>
          <a:lstStyle/>
          <a:p>
            <a:r>
              <a:rPr lang="en-US" altLang="ja-JP" sz="1400" dirty="0"/>
              <a:t>8</a:t>
            </a:r>
            <a:r>
              <a:rPr kumimoji="1" lang="ja-JP" altLang="en-US" sz="1400" dirty="0"/>
              <a:t>月</a:t>
            </a:r>
          </a:p>
        </p:txBody>
      </p:sp>
      <p:sp>
        <p:nvSpPr>
          <p:cNvPr id="3" name="矢印: 左カーブ 2">
            <a:extLst>
              <a:ext uri="{FF2B5EF4-FFF2-40B4-BE49-F238E27FC236}">
                <a16:creationId xmlns:a16="http://schemas.microsoft.com/office/drawing/2014/main" id="{A4BD2C33-F27D-458A-BD14-85233B221419}"/>
              </a:ext>
            </a:extLst>
          </p:cNvPr>
          <p:cNvSpPr/>
          <p:nvPr/>
        </p:nvSpPr>
        <p:spPr>
          <a:xfrm>
            <a:off x="5910188" y="2962095"/>
            <a:ext cx="432048" cy="50405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矢印: 左カーブ 30">
            <a:extLst>
              <a:ext uri="{FF2B5EF4-FFF2-40B4-BE49-F238E27FC236}">
                <a16:creationId xmlns:a16="http://schemas.microsoft.com/office/drawing/2014/main" id="{2A69B46F-0716-4392-8CAF-6718C414A5FB}"/>
              </a:ext>
            </a:extLst>
          </p:cNvPr>
          <p:cNvSpPr/>
          <p:nvPr/>
        </p:nvSpPr>
        <p:spPr>
          <a:xfrm rot="11038381">
            <a:off x="5386679" y="2904016"/>
            <a:ext cx="432048" cy="50405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F17BE1E3-D65C-4AAE-AC4B-D7EC1E2B2B9F}"/>
              </a:ext>
            </a:extLst>
          </p:cNvPr>
          <p:cNvSpPr txBox="1"/>
          <p:nvPr/>
        </p:nvSpPr>
        <p:spPr>
          <a:xfrm>
            <a:off x="6592467" y="2848267"/>
            <a:ext cx="507645" cy="307777"/>
          </a:xfrm>
          <a:prstGeom prst="rect">
            <a:avLst/>
          </a:prstGeom>
          <a:noFill/>
        </p:spPr>
        <p:txBody>
          <a:bodyPr wrap="square" rtlCol="0">
            <a:spAutoFit/>
          </a:bodyPr>
          <a:lstStyle/>
          <a:p>
            <a:r>
              <a:rPr kumimoji="1" lang="en-US" altLang="ja-JP" sz="1400" dirty="0"/>
              <a:t>3</a:t>
            </a:r>
            <a:r>
              <a:rPr kumimoji="1" lang="ja-JP" altLang="en-US" sz="1400" dirty="0"/>
              <a:t>月</a:t>
            </a:r>
          </a:p>
        </p:txBody>
      </p:sp>
      <p:sp>
        <p:nvSpPr>
          <p:cNvPr id="34" name="ホームベース 29">
            <a:extLst>
              <a:ext uri="{FF2B5EF4-FFF2-40B4-BE49-F238E27FC236}">
                <a16:creationId xmlns:a16="http://schemas.microsoft.com/office/drawing/2014/main" id="{53DD84C3-0B82-429F-8697-97725BAA40B0}"/>
              </a:ext>
            </a:extLst>
          </p:cNvPr>
          <p:cNvSpPr/>
          <p:nvPr/>
        </p:nvSpPr>
        <p:spPr bwMode="auto">
          <a:xfrm>
            <a:off x="7397698" y="4290210"/>
            <a:ext cx="1631605" cy="580314"/>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2" name="矢印: 右 1">
            <a:extLst>
              <a:ext uri="{FF2B5EF4-FFF2-40B4-BE49-F238E27FC236}">
                <a16:creationId xmlns:a16="http://schemas.microsoft.com/office/drawing/2014/main" id="{4F158393-EE9E-4061-94F4-EF5DEA391EA3}"/>
              </a:ext>
            </a:extLst>
          </p:cNvPr>
          <p:cNvSpPr/>
          <p:nvPr/>
        </p:nvSpPr>
        <p:spPr>
          <a:xfrm rot="10800000">
            <a:off x="7018150" y="2944368"/>
            <a:ext cx="50764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a:extLst>
              <a:ext uri="{FF2B5EF4-FFF2-40B4-BE49-F238E27FC236}">
                <a16:creationId xmlns:a16="http://schemas.microsoft.com/office/drawing/2014/main" id="{F6773972-BFDD-4499-A621-CBB856F0AE14}"/>
              </a:ext>
            </a:extLst>
          </p:cNvPr>
          <p:cNvSpPr txBox="1"/>
          <p:nvPr/>
        </p:nvSpPr>
        <p:spPr>
          <a:xfrm>
            <a:off x="7585292" y="3051767"/>
            <a:ext cx="894408" cy="307777"/>
          </a:xfrm>
          <a:prstGeom prst="rect">
            <a:avLst/>
          </a:prstGeom>
          <a:noFill/>
        </p:spPr>
        <p:txBody>
          <a:bodyPr wrap="square" rtlCol="0">
            <a:spAutoFit/>
          </a:bodyPr>
          <a:lstStyle/>
          <a:p>
            <a:r>
              <a:rPr lang="ja-JP" altLang="en-US" sz="1400" dirty="0"/>
              <a:t>現在地</a:t>
            </a:r>
            <a:endParaRPr kumimoji="1" lang="ja-JP" altLang="en-US" sz="1400" dirty="0"/>
          </a:p>
        </p:txBody>
      </p:sp>
    </p:spTree>
    <p:extLst>
      <p:ext uri="{BB962C8B-B14F-4D97-AF65-F5344CB8AC3E}">
        <p14:creationId xmlns:p14="http://schemas.microsoft.com/office/powerpoint/2010/main" val="662953869"/>
      </p:ext>
    </p:extLst>
  </p:cSld>
  <p:clrMapOvr>
    <a:masterClrMapping/>
  </p:clrMapOvr>
</p:sld>
</file>

<file path=ppt/theme/theme1.xml><?xml version="1.0" encoding="utf-8"?>
<a:theme xmlns:a="http://schemas.openxmlformats.org/drawingml/2006/main" name="表紙">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スライドテンプレート.potx" id="{8FC783EC-1DB8-4BA6-9F13-06828C1B7016}" vid="{B8C45B04-E85F-4D7B-B4E6-2EFE56A945ED}"/>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スライドテンプレート.potx" id="{8FC783EC-1DB8-4BA6-9F13-06828C1B7016}" vid="{9ED57EC3-28A7-4DC6-A925-91D0E2FA6AE0}"/>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スライドテンプレート.potx" id="{8FC783EC-1DB8-4BA6-9F13-06828C1B7016}" vid="{1E675B53-1A5D-473C-9008-AC9A44FFFBF1}"/>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4888</TotalTime>
  <Words>2476</Words>
  <Application>Microsoft Office PowerPoint</Application>
  <PresentationFormat>ユーザー設定</PresentationFormat>
  <Paragraphs>399</Paragraphs>
  <Slides>13</Slides>
  <Notes>3</Notes>
  <HiddenSlides>0</HiddenSlides>
  <MMClips>0</MMClips>
  <ScaleCrop>false</ScaleCrop>
  <HeadingPairs>
    <vt:vector size="6" baseType="variant">
      <vt:variant>
        <vt:lpstr>使用されているフォント</vt:lpstr>
      </vt:variant>
      <vt:variant>
        <vt:i4>8</vt:i4>
      </vt:variant>
      <vt:variant>
        <vt:lpstr>テーマ</vt:lpstr>
      </vt:variant>
      <vt:variant>
        <vt:i4>3</vt:i4>
      </vt:variant>
      <vt:variant>
        <vt:lpstr>スライド タイトル</vt:lpstr>
      </vt:variant>
      <vt:variant>
        <vt:i4>13</vt:i4>
      </vt:variant>
    </vt:vector>
  </HeadingPairs>
  <TitlesOfParts>
    <vt:vector size="24" baseType="lpstr">
      <vt:lpstr>HGPｺﾞｼｯｸE</vt:lpstr>
      <vt:lpstr>Meiryo UI</vt:lpstr>
      <vt:lpstr>メイリオ</vt:lpstr>
      <vt:lpstr>Arial</vt:lpstr>
      <vt:lpstr>Calibri</vt:lpstr>
      <vt:lpstr>Segoe UI</vt:lpstr>
      <vt:lpstr>Times New Roman</vt:lpstr>
      <vt:lpstr>Wingdings</vt:lpstr>
      <vt:lpstr>表紙</vt:lpstr>
      <vt:lpstr>最終頁</vt:lpstr>
      <vt:lpstr>内容</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Aikawa Yuki／相川　雄規／AI</dc:creator>
  <cp:lastModifiedBy>Sasaoka Yuki／笹岡　優樹／AI</cp:lastModifiedBy>
  <cp:revision>73</cp:revision>
  <cp:lastPrinted>2020-12-23T05:36:25Z</cp:lastPrinted>
  <dcterms:created xsi:type="dcterms:W3CDTF">2021-07-02T01:49:26Z</dcterms:created>
  <dcterms:modified xsi:type="dcterms:W3CDTF">2023-10-05T09:14:59Z</dcterms:modified>
</cp:coreProperties>
</file>