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27"/>
  </p:notesMasterIdLst>
  <p:sldIdLst>
    <p:sldId id="307" r:id="rId5"/>
    <p:sldId id="308" r:id="rId6"/>
    <p:sldId id="294" r:id="rId7"/>
    <p:sldId id="305" r:id="rId8"/>
    <p:sldId id="291" r:id="rId9"/>
    <p:sldId id="293" r:id="rId10"/>
    <p:sldId id="289" r:id="rId11"/>
    <p:sldId id="303" r:id="rId12"/>
    <p:sldId id="296" r:id="rId13"/>
    <p:sldId id="306" r:id="rId14"/>
    <p:sldId id="297" r:id="rId15"/>
    <p:sldId id="298" r:id="rId16"/>
    <p:sldId id="299" r:id="rId17"/>
    <p:sldId id="300" r:id="rId18"/>
    <p:sldId id="301" r:id="rId19"/>
    <p:sldId id="302" r:id="rId20"/>
    <p:sldId id="286" r:id="rId21"/>
    <p:sldId id="288" r:id="rId22"/>
    <p:sldId id="295" r:id="rId23"/>
    <p:sldId id="283" r:id="rId24"/>
    <p:sldId id="284" r:id="rId25"/>
    <p:sldId id="281"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6AE"/>
    <a:srgbClr val="064885"/>
    <a:srgbClr val="0595AE"/>
    <a:srgbClr val="E6E6E6"/>
    <a:srgbClr val="001A72"/>
    <a:srgbClr val="057CA1"/>
    <a:srgbClr val="05568F"/>
    <a:srgbClr val="064077"/>
    <a:srgbClr val="0589A8"/>
    <a:srgbClr val="0663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1" autoAdjust="0"/>
    <p:restoredTop sz="94660"/>
  </p:normalViewPr>
  <p:slideViewPr>
    <p:cSldViewPr snapToGrid="0">
      <p:cViewPr varScale="1">
        <p:scale>
          <a:sx n="159" d="100"/>
          <a:sy n="159" d="100"/>
        </p:scale>
        <p:origin x="163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2023/11/21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2023/11/21</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21, 2023</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2023/11/21</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2023/11/21</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2023/11/21</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2023/11/21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November 21, 2023</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November 21, 2023</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theme" Target="../theme/theme4.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2023/11/21</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November 21, 2023</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F046A9-B841-449F-BC76-F0458C5D65B3}"/>
              </a:ext>
            </a:extLst>
          </p:cNvPr>
          <p:cNvSpPr>
            <a:spLocks noGrp="1"/>
          </p:cNvSpPr>
          <p:nvPr>
            <p:ph type="body" sz="quarter" idx="18"/>
          </p:nvPr>
        </p:nvSpPr>
        <p:spPr/>
        <p:txBody>
          <a:bodyPr/>
          <a:lstStyle/>
          <a:p>
            <a:r>
              <a:rPr kumimoji="1" lang="ja-JP" altLang="en-US" dirty="0"/>
              <a:t>精度</a:t>
            </a:r>
            <a:endParaRPr kumimoji="1" lang="en-US" altLang="ja-JP" dirty="0"/>
          </a:p>
          <a:p>
            <a:r>
              <a:rPr lang="ja-JP" altLang="en-US" dirty="0"/>
              <a:t>ツールする場合、</a:t>
            </a:r>
            <a:r>
              <a:rPr lang="en-US" altLang="ja-JP" dirty="0"/>
              <a:t>12</a:t>
            </a:r>
            <a:r>
              <a:rPr lang="ja-JP" altLang="en-US" dirty="0"/>
              <a:t>月末で作れます</a:t>
            </a:r>
            <a:endParaRPr lang="en-US" altLang="ja-JP" dirty="0"/>
          </a:p>
          <a:p>
            <a:r>
              <a:rPr kumimoji="1" lang="ja-JP" altLang="en-US" dirty="0"/>
              <a:t>さらに要望がある場合、それ次第です。</a:t>
            </a:r>
            <a:endParaRPr kumimoji="1" lang="en-US" altLang="ja-JP" dirty="0"/>
          </a:p>
          <a:p>
            <a:r>
              <a:rPr lang="ja-JP" altLang="en-US" dirty="0"/>
              <a:t>注意点、データが少ない場合が使えません⇐精度見て判断</a:t>
            </a:r>
            <a:endParaRPr kumimoji="1" lang="ja-JP" altLang="en-US" dirty="0"/>
          </a:p>
        </p:txBody>
      </p:sp>
      <p:sp>
        <p:nvSpPr>
          <p:cNvPr id="3" name="テキスト プレースホルダー 2">
            <a:extLst>
              <a:ext uri="{FF2B5EF4-FFF2-40B4-BE49-F238E27FC236}">
                <a16:creationId xmlns:a16="http://schemas.microsoft.com/office/drawing/2014/main" id="{1383E6D2-13DD-4C3F-9B3D-18B7F2944627}"/>
              </a:ext>
            </a:extLst>
          </p:cNvPr>
          <p:cNvSpPr>
            <a:spLocks noGrp="1"/>
          </p:cNvSpPr>
          <p:nvPr>
            <p:ph type="body" sz="quarter" idx="20"/>
          </p:nvPr>
        </p:nvSpPr>
        <p:spPr/>
        <p:txBody>
          <a:bodyPr/>
          <a:lstStyle/>
          <a:p>
            <a:r>
              <a:rPr kumimoji="1" lang="ja-JP" altLang="en-US" dirty="0"/>
              <a:t>今の困り事</a:t>
            </a:r>
          </a:p>
        </p:txBody>
      </p:sp>
      <p:sp>
        <p:nvSpPr>
          <p:cNvPr id="4" name="日付プレースホルダー 3">
            <a:extLst>
              <a:ext uri="{FF2B5EF4-FFF2-40B4-BE49-F238E27FC236}">
                <a16:creationId xmlns:a16="http://schemas.microsoft.com/office/drawing/2014/main" id="{8CA14FF7-8A3E-4CD0-A5D2-365A942E66D1}"/>
              </a:ext>
            </a:extLst>
          </p:cNvPr>
          <p:cNvSpPr>
            <a:spLocks noGrp="1"/>
          </p:cNvSpPr>
          <p:nvPr>
            <p:ph type="dt" sz="half" idx="19"/>
          </p:nvPr>
        </p:nvSpPr>
        <p:spPr/>
        <p:txBody>
          <a:bodyPr/>
          <a:lstStyle/>
          <a:p>
            <a:fld id="{FCAFAC13-DB77-42F2-BE26-45BA5532FD50}" type="datetime4">
              <a:rPr lang="en-US" altLang="ja-JP" smtClean="0"/>
              <a:pPr/>
              <a:t>November 21, 2023</a:t>
            </a:fld>
            <a:endParaRPr lang="en-US" dirty="0"/>
          </a:p>
        </p:txBody>
      </p:sp>
    </p:spTree>
    <p:extLst>
      <p:ext uri="{BB962C8B-B14F-4D97-AF65-F5344CB8AC3E}">
        <p14:creationId xmlns:p14="http://schemas.microsoft.com/office/powerpoint/2010/main" val="266575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0ED880-025D-4092-9C45-782C76C0F8E5}"/>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E6B36B4-9E13-40FD-BEE0-66AB22ADF27B}"/>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92F8FC66-71E5-4BC6-8262-1505B8D7F016}"/>
              </a:ext>
            </a:extLst>
          </p:cNvPr>
          <p:cNvSpPr>
            <a:spLocks noGrp="1"/>
          </p:cNvSpPr>
          <p:nvPr>
            <p:ph type="dt" sz="half" idx="19"/>
          </p:nvPr>
        </p:nvSpPr>
        <p:spPr/>
        <p:txBody>
          <a:bodyPr/>
          <a:lstStyle/>
          <a:p>
            <a:fld id="{FCAFAC13-DB77-42F2-BE26-45BA5532FD50}" type="datetime4">
              <a:rPr lang="en-US" altLang="ja-JP" smtClean="0"/>
              <a:pPr/>
              <a:t>November 21, 2023</a:t>
            </a:fld>
            <a:endParaRPr lang="en-US" dirty="0"/>
          </a:p>
        </p:txBody>
      </p:sp>
    </p:spTree>
    <p:extLst>
      <p:ext uri="{BB962C8B-B14F-4D97-AF65-F5344CB8AC3E}">
        <p14:creationId xmlns:p14="http://schemas.microsoft.com/office/powerpoint/2010/main" val="35831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a:t>結果</a:t>
            </a:r>
            <a:r>
              <a:rPr lang="ja-JP" altLang="en-US" dirty="0"/>
              <a:t>：</a:t>
            </a:r>
            <a:r>
              <a:rPr lang="ja-JP" altLang="en-US" dirty="0">
                <a:solidFill>
                  <a:srgbClr val="333333"/>
                </a:solidFill>
              </a:rPr>
              <a:t>順立装置在庫量</a:t>
            </a:r>
            <a:r>
              <a:rPr lang="en-US" altLang="ja-JP" dirty="0">
                <a:solidFill>
                  <a:srgbClr val="333333"/>
                </a:solidFill>
              </a:rPr>
              <a:t>/</a:t>
            </a:r>
            <a:r>
              <a:rPr lang="ja-JP" altLang="en-US" dirty="0">
                <a:solidFill>
                  <a:srgbClr val="333333"/>
                </a:solidFill>
              </a:rPr>
              <a:t>設計値</a:t>
            </a:r>
            <a:r>
              <a:rPr lang="en-US" altLang="ja-JP" dirty="0">
                <a:solidFill>
                  <a:srgbClr val="333333"/>
                </a:solidFill>
              </a:rPr>
              <a:t>MAX</a:t>
            </a:r>
          </a:p>
          <a:p>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pic>
        <p:nvPicPr>
          <p:cNvPr id="5" name="図 4" descr="kari_SHAP.png"/>
          <p:cNvPicPr>
            <a:picLocks noChangeAspect="1"/>
          </p:cNvPicPr>
          <p:nvPr/>
        </p:nvPicPr>
        <p:blipFill rotWithShape="1">
          <a:blip r:embed="rId2" cstate="print">
            <a:extLst>
              <a:ext uri="{28A0092B-C50C-407E-A947-70E740481C1C}">
                <a14:useLocalDpi xmlns:a14="http://schemas.microsoft.com/office/drawing/2010/main" val="0"/>
              </a:ext>
            </a:extLst>
          </a:blip>
          <a:srcRect l="9765" t="10692" r="18278" b="4189"/>
          <a:stretch/>
        </p:blipFill>
        <p:spPr>
          <a:xfrm>
            <a:off x="443077" y="1423027"/>
            <a:ext cx="8477804" cy="6267893"/>
          </a:xfrm>
          <a:prstGeom prst="rect">
            <a:avLst/>
          </a:prstGeom>
        </p:spPr>
      </p:pic>
      <p:pic>
        <p:nvPicPr>
          <p:cNvPr id="6" name="図 5" descr="スクリーンショット 2023-11-21 2.48.0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6542" y="2371809"/>
            <a:ext cx="4347351" cy="3751453"/>
          </a:xfrm>
          <a:prstGeom prst="rect">
            <a:avLst/>
          </a:prstGeom>
        </p:spPr>
      </p:pic>
      <p:sp>
        <p:nvSpPr>
          <p:cNvPr id="7" name="テキスト ボックス 6">
            <a:extLst>
              <a:ext uri="{FF2B5EF4-FFF2-40B4-BE49-F238E27FC236}">
                <a16:creationId xmlns:a16="http://schemas.microsoft.com/office/drawing/2014/main" id="{4D33892A-7034-47C3-8866-279CB586694C}"/>
              </a:ext>
            </a:extLst>
          </p:cNvPr>
          <p:cNvSpPr txBox="1"/>
          <p:nvPr/>
        </p:nvSpPr>
        <p:spPr>
          <a:xfrm>
            <a:off x="94315" y="3742606"/>
            <a:ext cx="400110" cy="451406"/>
          </a:xfrm>
          <a:prstGeom prst="rect">
            <a:avLst/>
          </a:prstGeom>
          <a:noFill/>
        </p:spPr>
        <p:txBody>
          <a:bodyPr vert="eaVert" wrap="none" rtlCol="0">
            <a:spAutoFit/>
          </a:bodyPr>
          <a:lstStyle/>
          <a:p>
            <a:r>
              <a:rPr kumimoji="1" lang="ja-JP" altLang="en-US" sz="1400" dirty="0"/>
              <a:t>品番</a:t>
            </a:r>
          </a:p>
        </p:txBody>
      </p:sp>
      <p:sp>
        <p:nvSpPr>
          <p:cNvPr id="10" name="テキスト ボックス 9">
            <a:extLst>
              <a:ext uri="{FF2B5EF4-FFF2-40B4-BE49-F238E27FC236}">
                <a16:creationId xmlns:a16="http://schemas.microsoft.com/office/drawing/2014/main" id="{379A6E83-088F-4B63-ACD0-458D98E78233}"/>
              </a:ext>
            </a:extLst>
          </p:cNvPr>
          <p:cNvSpPr txBox="1"/>
          <p:nvPr/>
        </p:nvSpPr>
        <p:spPr>
          <a:xfrm>
            <a:off x="2514601" y="6360739"/>
            <a:ext cx="1261884" cy="307777"/>
          </a:xfrm>
          <a:prstGeom prst="rect">
            <a:avLst/>
          </a:prstGeom>
          <a:noFill/>
        </p:spPr>
        <p:txBody>
          <a:bodyPr wrap="none" rtlCol="0">
            <a:spAutoFit/>
          </a:bodyPr>
          <a:lstStyle/>
          <a:p>
            <a:r>
              <a:rPr kumimoji="1" lang="ja-JP" altLang="en-US" sz="1400" dirty="0"/>
              <a:t>影響する因子</a:t>
            </a:r>
          </a:p>
        </p:txBody>
      </p:sp>
      <p:sp>
        <p:nvSpPr>
          <p:cNvPr id="11" name="矢印: 右 10">
            <a:extLst>
              <a:ext uri="{FF2B5EF4-FFF2-40B4-BE49-F238E27FC236}">
                <a16:creationId xmlns:a16="http://schemas.microsoft.com/office/drawing/2014/main" id="{77536D57-086B-4C81-A809-54B4A35FFB02}"/>
              </a:ext>
            </a:extLst>
          </p:cNvPr>
          <p:cNvSpPr/>
          <p:nvPr/>
        </p:nvSpPr>
        <p:spPr>
          <a:xfrm>
            <a:off x="6015835" y="382604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要約</a:t>
            </a:r>
            <a:endParaRPr kumimoji="1" lang="ja-JP" altLang="en-US" sz="1200" dirty="0"/>
          </a:p>
        </p:txBody>
      </p:sp>
      <p:sp>
        <p:nvSpPr>
          <p:cNvPr id="12" name="吹き出し: 四角形 11">
            <a:extLst>
              <a:ext uri="{FF2B5EF4-FFF2-40B4-BE49-F238E27FC236}">
                <a16:creationId xmlns:a16="http://schemas.microsoft.com/office/drawing/2014/main" id="{7B19CA68-C99D-42D8-A3A8-2FD057B8AB92}"/>
              </a:ext>
            </a:extLst>
          </p:cNvPr>
          <p:cNvSpPr/>
          <p:nvPr/>
        </p:nvSpPr>
        <p:spPr>
          <a:xfrm>
            <a:off x="1856872" y="1299298"/>
            <a:ext cx="5057275" cy="731504"/>
          </a:xfrm>
          <a:prstGeom prst="wedgeRectCallout">
            <a:avLst>
              <a:gd name="adj1" fmla="val -66231"/>
              <a:gd name="adj2" fmla="val 63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❶設計値を超えている品番を見に行く</a:t>
            </a:r>
            <a:endParaRPr kumimoji="1" lang="en-US" altLang="ja-JP" dirty="0"/>
          </a:p>
          <a:p>
            <a:r>
              <a:rPr lang="ja-JP" altLang="en-US" dirty="0"/>
              <a:t>❷影響度調べる</a:t>
            </a:r>
            <a:endParaRPr kumimoji="1" lang="ja-JP" altLang="en-US" dirty="0"/>
          </a:p>
        </p:txBody>
      </p:sp>
      <p:sp>
        <p:nvSpPr>
          <p:cNvPr id="13" name="正方形/長方形 12">
            <a:extLst>
              <a:ext uri="{FF2B5EF4-FFF2-40B4-BE49-F238E27FC236}">
                <a16:creationId xmlns:a16="http://schemas.microsoft.com/office/drawing/2014/main" id="{9D6FDACA-FC68-4AD4-B714-A2C5C1522460}"/>
              </a:ext>
            </a:extLst>
          </p:cNvPr>
          <p:cNvSpPr/>
          <p:nvPr/>
        </p:nvSpPr>
        <p:spPr>
          <a:xfrm>
            <a:off x="7583905" y="657726"/>
            <a:ext cx="40506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プラスかマイナスかもよく分からない</a:t>
            </a:r>
          </a:p>
        </p:txBody>
      </p:sp>
    </p:spTree>
    <p:extLst>
      <p:ext uri="{BB962C8B-B14F-4D97-AF65-F5344CB8AC3E}">
        <p14:creationId xmlns:p14="http://schemas.microsoft.com/office/powerpoint/2010/main" val="1774903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dirty="0">
                <a:solidFill>
                  <a:srgbClr val="333333"/>
                </a:solidFill>
              </a:rPr>
              <a:t>順立装置在庫量</a:t>
            </a:r>
            <a:r>
              <a:rPr lang="en-US" altLang="ja-JP" dirty="0">
                <a:solidFill>
                  <a:srgbClr val="333333"/>
                </a:solidFill>
              </a:rPr>
              <a:t>/</a:t>
            </a:r>
            <a:r>
              <a:rPr lang="ja-JP" altLang="en-US" dirty="0">
                <a:solidFill>
                  <a:srgbClr val="333333"/>
                </a:solidFill>
              </a:rPr>
              <a:t>設計値</a:t>
            </a:r>
            <a:r>
              <a:rPr lang="en-US" altLang="ja-JP" dirty="0">
                <a:solidFill>
                  <a:srgbClr val="333333"/>
                </a:solidFill>
              </a:rPr>
              <a:t>MIN</a:t>
            </a:r>
          </a:p>
          <a:p>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pic>
        <p:nvPicPr>
          <p:cNvPr id="6" name="図 5" descr="スクリーンショット 2023-11-21 9.15.2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8" y="1932089"/>
            <a:ext cx="5030126" cy="4422089"/>
          </a:xfrm>
          <a:prstGeom prst="rect">
            <a:avLst/>
          </a:prstGeom>
        </p:spPr>
      </p:pic>
      <p:pic>
        <p:nvPicPr>
          <p:cNvPr id="8" name="図 7" descr="kari_SHAP.png"/>
          <p:cNvPicPr>
            <a:picLocks noChangeAspect="1"/>
          </p:cNvPicPr>
          <p:nvPr/>
        </p:nvPicPr>
        <p:blipFill rotWithShape="1">
          <a:blip r:embed="rId3" cstate="print">
            <a:extLst>
              <a:ext uri="{28A0092B-C50C-407E-A947-70E740481C1C}">
                <a14:useLocalDpi xmlns:a14="http://schemas.microsoft.com/office/drawing/2010/main" val="0"/>
              </a:ext>
            </a:extLst>
          </a:blip>
          <a:srcRect l="10138" t="10714" r="25010" b="5108"/>
          <a:stretch/>
        </p:blipFill>
        <p:spPr>
          <a:xfrm>
            <a:off x="814543" y="1841401"/>
            <a:ext cx="5562690" cy="4512777"/>
          </a:xfrm>
          <a:prstGeom prst="rect">
            <a:avLst/>
          </a:prstGeom>
        </p:spPr>
      </p:pic>
      <p:sp>
        <p:nvSpPr>
          <p:cNvPr id="5" name="正方形/長方形 4">
            <a:extLst>
              <a:ext uri="{FF2B5EF4-FFF2-40B4-BE49-F238E27FC236}">
                <a16:creationId xmlns:a16="http://schemas.microsoft.com/office/drawing/2014/main" id="{83B36C3A-DA4F-4CF0-8586-AD26FCA5C8D6}"/>
              </a:ext>
            </a:extLst>
          </p:cNvPr>
          <p:cNvSpPr/>
          <p:nvPr/>
        </p:nvSpPr>
        <p:spPr>
          <a:xfrm>
            <a:off x="569447" y="4747214"/>
            <a:ext cx="239288" cy="1175173"/>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p>
        </p:txBody>
      </p:sp>
      <p:sp>
        <p:nvSpPr>
          <p:cNvPr id="9" name="正方形/長方形 8">
            <a:extLst>
              <a:ext uri="{FF2B5EF4-FFF2-40B4-BE49-F238E27FC236}">
                <a16:creationId xmlns:a16="http://schemas.microsoft.com/office/drawing/2014/main" id="{19806571-6C06-4ECC-8BC8-D9ABC1C401AD}"/>
              </a:ext>
            </a:extLst>
          </p:cNvPr>
          <p:cNvSpPr/>
          <p:nvPr/>
        </p:nvSpPr>
        <p:spPr>
          <a:xfrm>
            <a:off x="569447" y="1889030"/>
            <a:ext cx="239288" cy="281691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solidFill>
                <a:schemeClr val="accent5"/>
              </a:solidFill>
            </a:endParaRPr>
          </a:p>
        </p:txBody>
      </p:sp>
    </p:spTree>
    <p:extLst>
      <p:ext uri="{BB962C8B-B14F-4D97-AF65-F5344CB8AC3E}">
        <p14:creationId xmlns:p14="http://schemas.microsoft.com/office/powerpoint/2010/main" val="274512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20"/>
          </p:nvPr>
        </p:nvSpPr>
        <p:spPr/>
        <p:txBody>
          <a:bodyPr/>
          <a:lstStyle/>
          <a:p>
            <a:r>
              <a:rPr lang="ja-JP" altLang="en-US" dirty="0">
                <a:solidFill>
                  <a:srgbClr val="333333"/>
                </a:solidFill>
              </a:rPr>
              <a:t>先週からの順立装置在庫量の増加率</a:t>
            </a:r>
            <a:endParaRPr kumimoji="1" lang="ja-JP" altLang="en-US" dirty="0">
              <a:solidFill>
                <a:srgbClr val="333333"/>
              </a:solidFill>
            </a:endParaRP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pic>
        <p:nvPicPr>
          <p:cNvPr id="5" name="図 4" descr="スクリーンショット 2023-11-21 9.28.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5723" y="2150557"/>
            <a:ext cx="5012981" cy="4119652"/>
          </a:xfrm>
          <a:prstGeom prst="rect">
            <a:avLst/>
          </a:prstGeom>
        </p:spPr>
      </p:pic>
      <p:pic>
        <p:nvPicPr>
          <p:cNvPr id="6" name="図 5" descr="kari_SHAP.png"/>
          <p:cNvPicPr>
            <a:picLocks noChangeAspect="1"/>
          </p:cNvPicPr>
          <p:nvPr/>
        </p:nvPicPr>
        <p:blipFill rotWithShape="1">
          <a:blip r:embed="rId3" cstate="print">
            <a:extLst>
              <a:ext uri="{28A0092B-C50C-407E-A947-70E740481C1C}">
                <a14:useLocalDpi xmlns:a14="http://schemas.microsoft.com/office/drawing/2010/main" val="0"/>
              </a:ext>
            </a:extLst>
          </a:blip>
          <a:srcRect l="9355" t="10875" r="18634" b="6187"/>
          <a:stretch/>
        </p:blipFill>
        <p:spPr>
          <a:xfrm>
            <a:off x="441158" y="1977189"/>
            <a:ext cx="6059788" cy="4362067"/>
          </a:xfrm>
          <a:prstGeom prst="rect">
            <a:avLst/>
          </a:prstGeom>
        </p:spPr>
      </p:pic>
    </p:spTree>
    <p:extLst>
      <p:ext uri="{BB962C8B-B14F-4D97-AF65-F5344CB8AC3E}">
        <p14:creationId xmlns:p14="http://schemas.microsoft.com/office/powerpoint/2010/main" val="388134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20"/>
          </p:nvPr>
        </p:nvSpPr>
        <p:spPr/>
        <p:txBody>
          <a:bodyPr/>
          <a:lstStyle/>
          <a:p>
            <a:r>
              <a:rPr lang="ja-JP" altLang="en-US" dirty="0">
                <a:solidFill>
                  <a:srgbClr val="333333"/>
                </a:solidFill>
              </a:rPr>
              <a:t>社内</a:t>
            </a:r>
            <a:r>
              <a:rPr lang="en-US" altLang="ja-JP" dirty="0">
                <a:solidFill>
                  <a:srgbClr val="333333"/>
                </a:solidFill>
              </a:rPr>
              <a:t>LT</a:t>
            </a:r>
            <a:r>
              <a:rPr lang="ja-JP" altLang="en-US" dirty="0">
                <a:solidFill>
                  <a:srgbClr val="333333"/>
                </a:solidFill>
              </a:rPr>
              <a:t>（検収</a:t>
            </a:r>
            <a:r>
              <a:rPr lang="en-US" altLang="ja-JP" dirty="0">
                <a:solidFill>
                  <a:srgbClr val="333333"/>
                </a:solidFill>
              </a:rPr>
              <a:t>〜</a:t>
            </a:r>
            <a:r>
              <a:rPr lang="ja-JP" altLang="en-US" dirty="0">
                <a:solidFill>
                  <a:srgbClr val="333333"/>
                </a:solidFill>
              </a:rPr>
              <a:t>回収</a:t>
            </a:r>
            <a:r>
              <a:rPr lang="en-US" altLang="ja-JP" dirty="0">
                <a:solidFill>
                  <a:srgbClr val="333333"/>
                </a:solidFill>
              </a:rPr>
              <a:t>LT</a:t>
            </a:r>
            <a:r>
              <a:rPr lang="ja-JP" altLang="en-US" dirty="0">
                <a:solidFill>
                  <a:srgbClr val="333333"/>
                </a:solidFill>
              </a:rPr>
              <a:t>）</a:t>
            </a:r>
            <a:r>
              <a:rPr lang="en-US" altLang="ja-JP" dirty="0">
                <a:solidFill>
                  <a:srgbClr val="333333"/>
                </a:solidFill>
              </a:rPr>
              <a:t>/</a:t>
            </a:r>
            <a:r>
              <a:rPr lang="ja-JP" altLang="en-US" dirty="0">
                <a:solidFill>
                  <a:srgbClr val="333333"/>
                </a:solidFill>
              </a:rPr>
              <a:t>設計値</a:t>
            </a:r>
            <a:endParaRPr lang="en-US" altLang="ja-JP" dirty="0">
              <a:solidFill>
                <a:srgbClr val="333333"/>
              </a:solidFill>
            </a:endParaRPr>
          </a:p>
          <a:p>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pic>
        <p:nvPicPr>
          <p:cNvPr id="5" name="図 4" descr="スクリーンショット 2023-11-21 9.30.03.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7473" y="1766563"/>
            <a:ext cx="5600736" cy="4566626"/>
          </a:xfrm>
          <a:prstGeom prst="rect">
            <a:avLst/>
          </a:prstGeom>
        </p:spPr>
      </p:pic>
      <p:pic>
        <p:nvPicPr>
          <p:cNvPr id="6" name="図 5" descr="kari_SHAP.png"/>
          <p:cNvPicPr>
            <a:picLocks noChangeAspect="1"/>
          </p:cNvPicPr>
          <p:nvPr/>
        </p:nvPicPr>
        <p:blipFill rotWithShape="1">
          <a:blip r:embed="rId3" cstate="print">
            <a:extLst>
              <a:ext uri="{28A0092B-C50C-407E-A947-70E740481C1C}">
                <a14:useLocalDpi xmlns:a14="http://schemas.microsoft.com/office/drawing/2010/main" val="0"/>
              </a:ext>
            </a:extLst>
          </a:blip>
          <a:srcRect l="9661" t="11019" r="24531" b="5261"/>
          <a:stretch/>
        </p:blipFill>
        <p:spPr>
          <a:xfrm>
            <a:off x="598253" y="1878833"/>
            <a:ext cx="5597264" cy="4450418"/>
          </a:xfrm>
          <a:prstGeom prst="rect">
            <a:avLst/>
          </a:prstGeom>
        </p:spPr>
      </p:pic>
    </p:spTree>
    <p:extLst>
      <p:ext uri="{BB962C8B-B14F-4D97-AF65-F5344CB8AC3E}">
        <p14:creationId xmlns:p14="http://schemas.microsoft.com/office/powerpoint/2010/main" val="119321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dirty="0">
                <a:solidFill>
                  <a:srgbClr val="333333"/>
                </a:solidFill>
              </a:rPr>
              <a:t>先週からの社内</a:t>
            </a:r>
            <a:r>
              <a:rPr lang="en-US" altLang="ja-JP" dirty="0">
                <a:solidFill>
                  <a:srgbClr val="333333"/>
                </a:solidFill>
              </a:rPr>
              <a:t>LT</a:t>
            </a:r>
            <a:r>
              <a:rPr lang="ja-JP" altLang="en-US" dirty="0">
                <a:solidFill>
                  <a:srgbClr val="333333"/>
                </a:solidFill>
              </a:rPr>
              <a:t>の増加率</a:t>
            </a:r>
            <a:endParaRPr lang="en-US" altLang="ja-JP" dirty="0">
              <a:solidFill>
                <a:srgbClr val="333333"/>
              </a:solidFill>
            </a:endParaRPr>
          </a:p>
          <a:p>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pic>
        <p:nvPicPr>
          <p:cNvPr id="6" name="図 5" descr="スクリーンショット 2023-11-21 9.33.3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5237" y="2162232"/>
            <a:ext cx="5084546" cy="4296909"/>
          </a:xfrm>
          <a:prstGeom prst="rect">
            <a:avLst/>
          </a:prstGeom>
        </p:spPr>
      </p:pic>
      <p:pic>
        <p:nvPicPr>
          <p:cNvPr id="7" name="図 6" descr="kari_SHAP.png"/>
          <p:cNvPicPr>
            <a:picLocks noChangeAspect="1"/>
          </p:cNvPicPr>
          <p:nvPr/>
        </p:nvPicPr>
        <p:blipFill rotWithShape="1">
          <a:blip r:embed="rId3" cstate="print">
            <a:extLst>
              <a:ext uri="{28A0092B-C50C-407E-A947-70E740481C1C}">
                <a14:useLocalDpi xmlns:a14="http://schemas.microsoft.com/office/drawing/2010/main" val="0"/>
              </a:ext>
            </a:extLst>
          </a:blip>
          <a:srcRect l="10330" t="10714" r="25201" b="5873"/>
          <a:stretch/>
        </p:blipFill>
        <p:spPr>
          <a:xfrm>
            <a:off x="661224" y="2025779"/>
            <a:ext cx="5373693" cy="4345457"/>
          </a:xfrm>
          <a:prstGeom prst="rect">
            <a:avLst/>
          </a:prstGeom>
        </p:spPr>
      </p:pic>
    </p:spTree>
    <p:extLst>
      <p:ext uri="{BB962C8B-B14F-4D97-AF65-F5344CB8AC3E}">
        <p14:creationId xmlns:p14="http://schemas.microsoft.com/office/powerpoint/2010/main" val="182603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649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ja-JP" altLang="en-US" dirty="0"/>
              <a:t>基準在庫枚数（日数変換）</a:t>
            </a:r>
            <a:r>
              <a:rPr kumimoji="1" lang="en-US" altLang="ja-JP" dirty="0"/>
              <a:t>=</a:t>
            </a:r>
            <a:r>
              <a:rPr kumimoji="1" lang="ja-JP" altLang="en-US" dirty="0"/>
              <a:t>基準在庫日数</a:t>
            </a:r>
            <a:r>
              <a:rPr kumimoji="1" lang="en-US" altLang="ja-JP" dirty="0"/>
              <a:t>+</a:t>
            </a:r>
            <a:r>
              <a:rPr kumimoji="1" lang="ja-JP" altLang="en-US" dirty="0"/>
              <a:t>基準在庫枚数</a:t>
            </a:r>
            <a:r>
              <a:rPr kumimoji="1" lang="en-US" altLang="ja-JP" dirty="0"/>
              <a:t>×</a:t>
            </a:r>
            <a:r>
              <a:rPr lang="ja-JP" altLang="en-US" dirty="0"/>
              <a:t>収容数</a:t>
            </a:r>
            <a:r>
              <a:rPr lang="en-US" altLang="ja-JP" dirty="0"/>
              <a:t>/</a:t>
            </a:r>
            <a:r>
              <a:rPr lang="ja-JP" altLang="en-US" dirty="0"/>
              <a:t>日量数</a:t>
            </a:r>
            <a:endParaRPr lang="en-US" altLang="ja-JP" dirty="0"/>
          </a:p>
          <a:p>
            <a:r>
              <a:rPr kumimoji="1" lang="ja-JP" altLang="en-US" dirty="0"/>
              <a:t>便</a:t>
            </a:r>
            <a:r>
              <a:rPr kumimoji="1" lang="en-US" altLang="ja-JP"/>
              <a:t>ave</a:t>
            </a:r>
            <a:endParaRPr kumimoji="1" lang="ja-JP" altLang="en-US" dirty="0"/>
          </a:p>
        </p:txBody>
      </p:sp>
      <p:sp>
        <p:nvSpPr>
          <p:cNvPr id="3" name="テキスト プレースホルダー 2"/>
          <p:cNvSpPr>
            <a:spLocks noGrp="1"/>
          </p:cNvSpPr>
          <p:nvPr>
            <p:ph type="body" sz="quarter" idx="20"/>
          </p:nvPr>
        </p:nvSpPr>
        <p:spPr/>
        <p:txBody>
          <a:bodyPr/>
          <a:lstStyle/>
          <a:p>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spTree>
    <p:extLst>
      <p:ext uri="{BB962C8B-B14F-4D97-AF65-F5344CB8AC3E}">
        <p14:creationId xmlns:p14="http://schemas.microsoft.com/office/powerpoint/2010/main" val="213577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ja-JP" dirty="0"/>
              <a:t>SH</a:t>
            </a:r>
            <a:r>
              <a:rPr lang="en-US" altLang="ja-JP" dirty="0"/>
              <a:t>AP</a:t>
            </a:r>
            <a:r>
              <a:rPr lang="ja-JP" altLang="en-US" dirty="0"/>
              <a:t>では因果関係を説明できません</a:t>
            </a:r>
            <a:endParaRPr lang="en-US" altLang="ja-JP" dirty="0"/>
          </a:p>
          <a:p>
            <a:r>
              <a:rPr kumimoji="1" lang="ja-JP" altLang="en-US" dirty="0"/>
              <a:t>教師あり</a:t>
            </a:r>
            <a:endParaRPr kumimoji="1" lang="en-US" altLang="ja-JP" dirty="0"/>
          </a:p>
          <a:p>
            <a:endParaRPr lang="en-US" altLang="ja-JP" dirty="0"/>
          </a:p>
          <a:p>
            <a:endParaRPr lang="en-US" altLang="ja-JP" dirty="0"/>
          </a:p>
          <a:p>
            <a:r>
              <a:rPr lang="ja-JP" altLang="en-US" dirty="0"/>
              <a:t>木構造でデータを分類する手法、視認性が高い</a:t>
            </a:r>
            <a:endParaRPr lang="en-US" altLang="ja-JP" dirty="0"/>
          </a:p>
          <a:p>
            <a:r>
              <a:rPr lang="ja-JP" altLang="en-US" dirty="0"/>
              <a:t>単体だとそれほど精度が高い手法ではない</a:t>
            </a:r>
            <a:endParaRPr lang="en-US" altLang="ja-JP" dirty="0"/>
          </a:p>
          <a:p>
            <a:r>
              <a:rPr lang="ja-JP" altLang="en-US" dirty="0"/>
              <a:t>データの構造把握、使いやすさには優れている</a:t>
            </a:r>
            <a:endParaRPr lang="en-US" altLang="ja-JP" dirty="0"/>
          </a:p>
          <a:p>
            <a:r>
              <a:rPr lang="ja-JP" altLang="en-US" dirty="0"/>
              <a:t>過学習を起こしやすい</a:t>
            </a:r>
            <a:endParaRPr lang="en-US" altLang="ja-JP" dirty="0"/>
          </a:p>
          <a:p>
            <a:endParaRPr lang="en-US" altLang="ja-JP" dirty="0"/>
          </a:p>
          <a:p>
            <a:r>
              <a:rPr lang="ja-JP" altLang="en-US" dirty="0"/>
              <a:t>複数モデルを</a:t>
            </a:r>
            <a:endParaRPr lang="en-US" altLang="ja-JP" dirty="0"/>
          </a:p>
          <a:p>
            <a:endParaRPr lang="en-US" altLang="ja-JP" dirty="0"/>
          </a:p>
          <a:p>
            <a:r>
              <a:rPr lang="ja-JP" altLang="en-US" dirty="0"/>
              <a:t>なぜそうっているかの解釈が難しい</a:t>
            </a:r>
            <a:endParaRPr lang="en-US" altLang="ja-JP" dirty="0"/>
          </a:p>
          <a:p>
            <a:r>
              <a:rPr lang="ja-JP" altLang="en-US" dirty="0"/>
              <a:t>解釈性より予測精度に重きを置いている</a:t>
            </a:r>
            <a:endParaRPr lang="en-US" altLang="ja-JP" dirty="0"/>
          </a:p>
          <a:p>
            <a:r>
              <a:rPr lang="ja-JP" altLang="en-US" dirty="0"/>
              <a:t>シャープレイ値（限界貢献度（</a:t>
            </a:r>
            <a:endParaRPr lang="en-US" altLang="ja-JP" dirty="0"/>
          </a:p>
          <a:p>
            <a:endParaRPr lang="en-US" altLang="ja-JP" dirty="0"/>
          </a:p>
          <a:p>
            <a:r>
              <a:rPr lang="ja-JP" altLang="en-US" dirty="0"/>
              <a:t>汎化能力が非常に高い、簡易的に実装可能</a:t>
            </a:r>
            <a:endParaRPr lang="en-US" altLang="ja-JP" dirty="0"/>
          </a:p>
          <a:p>
            <a:r>
              <a:rPr lang="en-US" altLang="ja-JP" dirty="0"/>
              <a:t>2001</a:t>
            </a:r>
            <a:r>
              <a:rPr lang="ja-JP" altLang="en-US" dirty="0"/>
              <a:t>年に提案された手法</a:t>
            </a:r>
            <a:endParaRPr lang="en-US" altLang="ja-JP" dirty="0"/>
          </a:p>
          <a:p>
            <a:r>
              <a:rPr lang="ja-JP" altLang="en-US" dirty="0"/>
              <a:t>決定機をたくさん集めて統合して結果を出力する方法</a:t>
            </a:r>
            <a:endParaRPr lang="en-US" altLang="ja-JP" dirty="0"/>
          </a:p>
        </p:txBody>
      </p:sp>
      <p:sp>
        <p:nvSpPr>
          <p:cNvPr id="3" name="テキスト プレースホルダー 2"/>
          <p:cNvSpPr>
            <a:spLocks noGrp="1"/>
          </p:cNvSpPr>
          <p:nvPr>
            <p:ph type="body" sz="quarter" idx="20"/>
          </p:nvPr>
        </p:nvSpPr>
        <p:spPr/>
        <p:txBody>
          <a:bodyPr/>
          <a:lstStyle/>
          <a:p>
            <a:endParaRPr kumimoji="1" lang="ja-JP" altLang="en-US"/>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spTree>
    <p:extLst>
      <p:ext uri="{BB962C8B-B14F-4D97-AF65-F5344CB8AC3E}">
        <p14:creationId xmlns:p14="http://schemas.microsoft.com/office/powerpoint/2010/main" val="383232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en-US" altLang="ja-JP" dirty="0"/>
              <a:t>②AI</a:t>
            </a:r>
            <a:r>
              <a:rPr kumimoji="1" lang="ja-JP" altLang="en-US" dirty="0"/>
              <a:t>の活用</a:t>
            </a:r>
            <a:endParaRPr lang="en-US" altLang="ja-JP"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1901143607"/>
              </p:ext>
            </p:extLst>
          </p:nvPr>
        </p:nvGraphicFramePr>
        <p:xfrm>
          <a:off x="436657" y="4296754"/>
          <a:ext cx="6490466" cy="1828799"/>
        </p:xfrm>
        <a:graphic>
          <a:graphicData uri="http://schemas.openxmlformats.org/drawingml/2006/table">
            <a:tbl>
              <a:tblPr firstRow="1" bandRow="1">
                <a:tableStyleId>{5C22544A-7EE6-4342-B048-85BDC9FD1C3A}</a:tableStyleId>
              </a:tblPr>
              <a:tblGrid>
                <a:gridCol w="3245233">
                  <a:extLst>
                    <a:ext uri="{9D8B030D-6E8A-4147-A177-3AD203B41FA5}">
                      <a16:colId xmlns:a16="http://schemas.microsoft.com/office/drawing/2014/main" val="20000"/>
                    </a:ext>
                  </a:extLst>
                </a:gridCol>
                <a:gridCol w="3245233">
                  <a:extLst>
                    <a:ext uri="{9D8B030D-6E8A-4147-A177-3AD203B41FA5}">
                      <a16:colId xmlns:a16="http://schemas.microsoft.com/office/drawing/2014/main" val="20001"/>
                    </a:ext>
                  </a:extLst>
                </a:gridCol>
              </a:tblGrid>
              <a:tr h="272006">
                <a:tc>
                  <a:txBody>
                    <a:bodyPr/>
                    <a:lstStyle/>
                    <a:p>
                      <a:pPr algn="ctr"/>
                      <a:r>
                        <a:rPr kumimoji="1" lang="ja-JP" altLang="en-US" sz="1400" dirty="0"/>
                        <a:t>発見する要素</a:t>
                      </a:r>
                    </a:p>
                  </a:txBody>
                  <a:tcPr/>
                </a:tc>
                <a:tc>
                  <a:txBody>
                    <a:bodyPr/>
                    <a:lstStyle/>
                    <a:p>
                      <a:pPr algn="ctr"/>
                      <a:r>
                        <a:rPr kumimoji="1" lang="ja-JP" altLang="en-US" sz="1400" dirty="0"/>
                        <a:t>予測精度（平均二乗誤差）</a:t>
                      </a:r>
                    </a:p>
                  </a:txBody>
                  <a:tcPr/>
                </a:tc>
                <a:extLst>
                  <a:ext uri="{0D108BD9-81ED-4DB2-BD59-A6C34878D82A}">
                    <a16:rowId xmlns:a16="http://schemas.microsoft.com/office/drawing/2014/main" val="10000"/>
                  </a:ext>
                </a:extLst>
              </a:tr>
              <a:tr h="2720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順立装置在庫量</a:t>
                      </a:r>
                      <a:r>
                        <a:rPr lang="en-US" altLang="ja-JP" sz="1400" dirty="0">
                          <a:solidFill>
                            <a:schemeClr val="tx1"/>
                          </a:solidFill>
                        </a:rPr>
                        <a:t>/</a:t>
                      </a:r>
                      <a:r>
                        <a:rPr lang="ja-JP" altLang="en-US" sz="1400" dirty="0">
                          <a:solidFill>
                            <a:schemeClr val="tx1"/>
                          </a:solidFill>
                        </a:rPr>
                        <a:t>設計値</a:t>
                      </a:r>
                      <a:r>
                        <a:rPr lang="en-US" altLang="ja-JP" sz="1400" dirty="0">
                          <a:solidFill>
                            <a:schemeClr val="tx1"/>
                          </a:solidFill>
                        </a:rPr>
                        <a:t>MAX</a:t>
                      </a:r>
                    </a:p>
                  </a:txBody>
                  <a:tcPr/>
                </a:tc>
                <a:tc>
                  <a:txBody>
                    <a:bodyPr/>
                    <a:lstStyle/>
                    <a:p>
                      <a:pPr algn="ctr"/>
                      <a:endParaRPr kumimoji="1" lang="ja-JP" altLang="en-US" sz="1400">
                        <a:solidFill>
                          <a:schemeClr val="tx1"/>
                        </a:solidFill>
                      </a:endParaRPr>
                    </a:p>
                  </a:txBody>
                  <a:tcPr/>
                </a:tc>
                <a:extLst>
                  <a:ext uri="{0D108BD9-81ED-4DB2-BD59-A6C34878D82A}">
                    <a16:rowId xmlns:a16="http://schemas.microsoft.com/office/drawing/2014/main" val="10001"/>
                  </a:ext>
                </a:extLst>
              </a:tr>
              <a:tr h="2720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順立装置在庫量</a:t>
                      </a:r>
                      <a:r>
                        <a:rPr lang="en-US" altLang="ja-JP" sz="1400" dirty="0">
                          <a:solidFill>
                            <a:schemeClr val="tx1"/>
                          </a:solidFill>
                        </a:rPr>
                        <a:t>/</a:t>
                      </a:r>
                      <a:r>
                        <a:rPr lang="ja-JP" altLang="en-US" sz="1400" dirty="0">
                          <a:solidFill>
                            <a:schemeClr val="tx1"/>
                          </a:solidFill>
                        </a:rPr>
                        <a:t>設計値</a:t>
                      </a:r>
                      <a:r>
                        <a:rPr lang="en-US" altLang="ja-JP" sz="1400" dirty="0">
                          <a:solidFill>
                            <a:schemeClr val="tx1"/>
                          </a:solidFill>
                        </a:rPr>
                        <a:t>MIN</a:t>
                      </a:r>
                    </a:p>
                  </a:txBody>
                  <a:tcPr/>
                </a:tc>
                <a:tc>
                  <a:txBody>
                    <a:bodyPr/>
                    <a:lstStyle/>
                    <a:p>
                      <a:pPr algn="ctr"/>
                      <a:r>
                        <a:rPr kumimoji="1" lang="en-US" altLang="ja-JP" sz="1400" dirty="0">
                          <a:solidFill>
                            <a:schemeClr val="tx1"/>
                          </a:solidFill>
                        </a:rPr>
                        <a:t>132.6547</a:t>
                      </a:r>
                      <a:endParaRPr kumimoji="1" lang="ja-JP" altLang="en-US" sz="1400" dirty="0">
                        <a:solidFill>
                          <a:schemeClr val="tx1"/>
                        </a:solidFill>
                      </a:endParaRPr>
                    </a:p>
                  </a:txBody>
                  <a:tcPr/>
                </a:tc>
                <a:extLst>
                  <a:ext uri="{0D108BD9-81ED-4DB2-BD59-A6C34878D82A}">
                    <a16:rowId xmlns:a16="http://schemas.microsoft.com/office/drawing/2014/main" val="10002"/>
                  </a:ext>
                </a:extLst>
              </a:tr>
              <a:tr h="272006">
                <a:tc>
                  <a:txBody>
                    <a:bodyPr/>
                    <a:lstStyle/>
                    <a:p>
                      <a:pPr algn="ctr"/>
                      <a:r>
                        <a:rPr lang="ja-JP" altLang="en-US" sz="1400" dirty="0">
                          <a:solidFill>
                            <a:schemeClr val="tx1"/>
                          </a:solidFill>
                        </a:rPr>
                        <a:t>先週からの順立装置在庫量の増加率</a:t>
                      </a:r>
                      <a:endParaRPr kumimoji="1" lang="ja-JP" altLang="en-US" sz="1400" dirty="0">
                        <a:solidFill>
                          <a:schemeClr val="tx1"/>
                        </a:solidFill>
                      </a:endParaRPr>
                    </a:p>
                  </a:txBody>
                  <a:tcPr/>
                </a:tc>
                <a:tc>
                  <a:txBody>
                    <a:bodyPr/>
                    <a:lstStyle/>
                    <a:p>
                      <a:pPr algn="ctr"/>
                      <a:endParaRPr kumimoji="1" lang="ja-JP" altLang="en-US" sz="1400" dirty="0">
                        <a:solidFill>
                          <a:schemeClr val="tx1"/>
                        </a:solidFill>
                      </a:endParaRPr>
                    </a:p>
                  </a:txBody>
                  <a:tcPr/>
                </a:tc>
                <a:extLst>
                  <a:ext uri="{0D108BD9-81ED-4DB2-BD59-A6C34878D82A}">
                    <a16:rowId xmlns:a16="http://schemas.microsoft.com/office/drawing/2014/main" val="10003"/>
                  </a:ext>
                </a:extLst>
              </a:tr>
              <a:tr h="2941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社内</a:t>
                      </a:r>
                      <a:r>
                        <a:rPr lang="en-US" altLang="ja-JP" sz="1400" dirty="0">
                          <a:solidFill>
                            <a:schemeClr val="tx1"/>
                          </a:solidFill>
                        </a:rPr>
                        <a:t>LT</a:t>
                      </a:r>
                      <a:r>
                        <a:rPr lang="ja-JP" altLang="en-US" sz="1400" dirty="0">
                          <a:solidFill>
                            <a:schemeClr val="tx1"/>
                          </a:solidFill>
                        </a:rPr>
                        <a:t>（検収</a:t>
                      </a:r>
                      <a:r>
                        <a:rPr lang="en-US" altLang="ja-JP" sz="1400" dirty="0">
                          <a:solidFill>
                            <a:schemeClr val="tx1"/>
                          </a:solidFill>
                        </a:rPr>
                        <a:t>〜</a:t>
                      </a:r>
                      <a:r>
                        <a:rPr lang="ja-JP" altLang="en-US" sz="1400" dirty="0">
                          <a:solidFill>
                            <a:schemeClr val="tx1"/>
                          </a:solidFill>
                        </a:rPr>
                        <a:t>回収</a:t>
                      </a:r>
                      <a:r>
                        <a:rPr lang="en-US" altLang="ja-JP" sz="1400" dirty="0">
                          <a:solidFill>
                            <a:schemeClr val="tx1"/>
                          </a:solidFill>
                        </a:rPr>
                        <a:t>LT</a:t>
                      </a:r>
                      <a:r>
                        <a:rPr lang="ja-JP" altLang="en-US" sz="1400" dirty="0">
                          <a:solidFill>
                            <a:schemeClr val="tx1"/>
                          </a:solidFill>
                        </a:rPr>
                        <a:t>）</a:t>
                      </a:r>
                      <a:r>
                        <a:rPr lang="en-US" altLang="ja-JP" sz="1400" dirty="0">
                          <a:solidFill>
                            <a:schemeClr val="tx1"/>
                          </a:solidFill>
                        </a:rPr>
                        <a:t>/</a:t>
                      </a:r>
                      <a:r>
                        <a:rPr lang="ja-JP" altLang="en-US" sz="1400" dirty="0">
                          <a:solidFill>
                            <a:schemeClr val="tx1"/>
                          </a:solidFill>
                        </a:rPr>
                        <a:t>設計値</a:t>
                      </a:r>
                      <a:endParaRPr lang="en-US" altLang="ja-JP" sz="1400" dirty="0">
                        <a:solidFill>
                          <a:schemeClr val="tx1"/>
                        </a:solidFill>
                      </a:endParaRPr>
                    </a:p>
                  </a:txBody>
                  <a:tcPr/>
                </a:tc>
                <a:tc>
                  <a:txBody>
                    <a:bodyPr/>
                    <a:lstStyle/>
                    <a:p>
                      <a:pPr algn="ctr"/>
                      <a:endParaRPr kumimoji="1" lang="ja-JP" altLang="en-US" sz="1400" dirty="0">
                        <a:solidFill>
                          <a:schemeClr val="tx1"/>
                        </a:solidFill>
                      </a:endParaRPr>
                    </a:p>
                  </a:txBody>
                  <a:tcPr/>
                </a:tc>
                <a:extLst>
                  <a:ext uri="{0D108BD9-81ED-4DB2-BD59-A6C34878D82A}">
                    <a16:rowId xmlns:a16="http://schemas.microsoft.com/office/drawing/2014/main" val="10004"/>
                  </a:ext>
                </a:extLst>
              </a:tr>
              <a:tr h="2720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先週からの社内</a:t>
                      </a:r>
                      <a:r>
                        <a:rPr lang="en-US" altLang="ja-JP" sz="1400" dirty="0">
                          <a:solidFill>
                            <a:schemeClr val="tx1"/>
                          </a:solidFill>
                        </a:rPr>
                        <a:t>LT</a:t>
                      </a:r>
                      <a:r>
                        <a:rPr lang="ja-JP" altLang="en-US" sz="1400" dirty="0">
                          <a:solidFill>
                            <a:schemeClr val="tx1"/>
                          </a:solidFill>
                        </a:rPr>
                        <a:t>の増加率</a:t>
                      </a:r>
                      <a:endParaRPr lang="en-US" altLang="ja-JP" sz="1400" dirty="0">
                        <a:solidFill>
                          <a:schemeClr val="tx1"/>
                        </a:solidFill>
                      </a:endParaRPr>
                    </a:p>
                  </a:txBody>
                  <a:tcPr/>
                </a:tc>
                <a:tc>
                  <a:txBody>
                    <a:bodyPr/>
                    <a:lstStyle/>
                    <a:p>
                      <a:pPr algn="ctr"/>
                      <a:endParaRPr kumimoji="1" lang="ja-JP" altLang="en-US" sz="1400" dirty="0">
                        <a:solidFill>
                          <a:schemeClr val="tx1"/>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8018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1F48E9-384F-41C6-A98F-F5EC5E5DD2E6}"/>
              </a:ext>
            </a:extLst>
          </p:cNvPr>
          <p:cNvSpPr>
            <a:spLocks noGrp="1"/>
          </p:cNvSpPr>
          <p:nvPr>
            <p:ph type="body" sz="quarter" idx="18"/>
          </p:nvPr>
        </p:nvSpPr>
        <p:spPr/>
        <p:txBody>
          <a:bodyPr/>
          <a:lstStyle/>
          <a:p>
            <a:r>
              <a:rPr lang="en-US" altLang="ja-JP" sz="1800" b="0" dirty="0"/>
              <a:t>AI</a:t>
            </a:r>
            <a:r>
              <a:rPr lang="ja-JP" altLang="en-US" sz="1800" b="0" dirty="0"/>
              <a:t>在庫適正化画面（簡易版）を作成しましたので、</a:t>
            </a:r>
            <a:endParaRPr lang="en-US" altLang="ja-JP" sz="1800" b="0" dirty="0"/>
          </a:p>
          <a:p>
            <a:r>
              <a:rPr lang="ja-JP" altLang="en-US" sz="1800" b="0" dirty="0"/>
              <a:t>検討の方向性があっているかのご確認をさせて頂きたいです</a:t>
            </a:r>
            <a:endParaRPr lang="en-US" altLang="ja-JP" sz="1800" b="0" dirty="0"/>
          </a:p>
          <a:p>
            <a:endParaRPr kumimoji="1" lang="en-US" altLang="ja-JP" sz="2400" b="0" dirty="0"/>
          </a:p>
          <a:p>
            <a:endParaRPr lang="en-US" altLang="ja-JP" sz="2400" b="0" dirty="0"/>
          </a:p>
          <a:p>
            <a:endParaRPr kumimoji="1" lang="ja-JP" altLang="en-US" sz="1800" b="0" dirty="0"/>
          </a:p>
        </p:txBody>
      </p:sp>
      <p:sp>
        <p:nvSpPr>
          <p:cNvPr id="3" name="テキスト プレースホルダー 2">
            <a:extLst>
              <a:ext uri="{FF2B5EF4-FFF2-40B4-BE49-F238E27FC236}">
                <a16:creationId xmlns:a16="http://schemas.microsoft.com/office/drawing/2014/main" id="{38912B38-48BC-42BE-BB4F-1D7E58600978}"/>
              </a:ext>
            </a:extLst>
          </p:cNvPr>
          <p:cNvSpPr>
            <a:spLocks noGrp="1"/>
          </p:cNvSpPr>
          <p:nvPr>
            <p:ph type="body" sz="quarter" idx="20"/>
          </p:nvPr>
        </p:nvSpPr>
        <p:spPr/>
        <p:txBody>
          <a:bodyPr/>
          <a:lstStyle/>
          <a:p>
            <a:r>
              <a:rPr kumimoji="1" lang="ja-JP" altLang="en-US" dirty="0"/>
              <a:t>打合せの目的</a:t>
            </a:r>
          </a:p>
        </p:txBody>
      </p:sp>
      <p:sp>
        <p:nvSpPr>
          <p:cNvPr id="4" name="日付プレースホルダー 3">
            <a:extLst>
              <a:ext uri="{FF2B5EF4-FFF2-40B4-BE49-F238E27FC236}">
                <a16:creationId xmlns:a16="http://schemas.microsoft.com/office/drawing/2014/main" id="{02A1882A-754D-41A0-BB26-2E72A516AA87}"/>
              </a:ext>
            </a:extLst>
          </p:cNvPr>
          <p:cNvSpPr>
            <a:spLocks noGrp="1"/>
          </p:cNvSpPr>
          <p:nvPr>
            <p:ph type="dt" sz="half" idx="19"/>
          </p:nvPr>
        </p:nvSpPr>
        <p:spPr/>
        <p:txBody>
          <a:bodyPr/>
          <a:lstStyle/>
          <a:p>
            <a:fld id="{FCAFAC13-DB77-42F2-BE26-45BA5532FD50}" type="datetime4">
              <a:rPr lang="en-US" altLang="ja-JP" smtClean="0"/>
              <a:pPr/>
              <a:t>November 21, 2023</a:t>
            </a:fld>
            <a:endParaRPr lang="en-US" dirty="0"/>
          </a:p>
        </p:txBody>
      </p:sp>
    </p:spTree>
    <p:extLst>
      <p:ext uri="{BB962C8B-B14F-4D97-AF65-F5344CB8AC3E}">
        <p14:creationId xmlns:p14="http://schemas.microsoft.com/office/powerpoint/2010/main" val="2874674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20"/>
          </p:nvPr>
        </p:nvSpPr>
        <p:spPr/>
        <p:txBody>
          <a:bodyPr/>
          <a:lstStyle/>
          <a:p>
            <a:r>
              <a:rPr kumimoji="1" lang="ja-JP" altLang="en-US" dirty="0"/>
              <a:t>データ準備</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3261204755"/>
              </p:ext>
            </p:extLst>
          </p:nvPr>
        </p:nvGraphicFramePr>
        <p:xfrm>
          <a:off x="434169" y="787939"/>
          <a:ext cx="11351545" cy="4251959"/>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5932879">
                  <a:extLst>
                    <a:ext uri="{9D8B030D-6E8A-4147-A177-3AD203B41FA5}">
                      <a16:colId xmlns:a16="http://schemas.microsoft.com/office/drawing/2014/main" val="20002"/>
                    </a:ext>
                  </a:extLst>
                </a:gridCol>
              </a:tblGrid>
              <a:tr h="370840">
                <a:tc>
                  <a:txBody>
                    <a:bodyPr/>
                    <a:lstStyle/>
                    <a:p>
                      <a:endParaRPr kumimoji="1" lang="ja-JP" altLang="en-US" dirty="0"/>
                    </a:p>
                  </a:txBody>
                  <a:tcPr/>
                </a:tc>
                <a:tc>
                  <a:txBody>
                    <a:bodyPr/>
                    <a:lstStyle/>
                    <a:p>
                      <a:r>
                        <a:rPr kumimoji="1" lang="ja-JP" altLang="en-US" dirty="0"/>
                        <a:t>元データのありか</a:t>
                      </a:r>
                    </a:p>
                  </a:txBody>
                  <a:tcPr/>
                </a:tc>
                <a:tc>
                  <a:txBody>
                    <a:bodyPr/>
                    <a:lstStyle/>
                    <a:p>
                      <a:r>
                        <a:rPr kumimoji="1" lang="ja-JP" altLang="en-US" dirty="0"/>
                        <a:t>データの作り方</a:t>
                      </a:r>
                    </a:p>
                  </a:txBody>
                  <a:tcPr/>
                </a:tc>
                <a:extLst>
                  <a:ext uri="{0D108BD9-81ED-4DB2-BD59-A6C34878D82A}">
                    <a16:rowId xmlns:a16="http://schemas.microsoft.com/office/drawing/2014/main" val="10000"/>
                  </a:ext>
                </a:extLst>
              </a:tr>
              <a:tr h="370840">
                <a:tc>
                  <a:txBody>
                    <a:bodyPr/>
                    <a:lstStyle/>
                    <a:p>
                      <a:r>
                        <a:rPr kumimoji="1" lang="ja-JP" altLang="en-US" dirty="0"/>
                        <a:t>印刷検収</a:t>
                      </a:r>
                      <a:r>
                        <a:rPr kumimoji="1" lang="en-US" altLang="ja-JP" dirty="0"/>
                        <a:t>LT/</a:t>
                      </a:r>
                      <a:r>
                        <a:rPr kumimoji="1" lang="ja-JP" altLang="en-US" dirty="0"/>
                        <a:t>検収入庫</a:t>
                      </a:r>
                      <a:r>
                        <a:rPr kumimoji="1" lang="en-US" altLang="ja-JP" dirty="0"/>
                        <a:t>LT/</a:t>
                      </a:r>
                      <a:r>
                        <a:rPr kumimoji="1" lang="ja-JP" altLang="en-US" dirty="0"/>
                        <a:t>入庫出庫</a:t>
                      </a:r>
                      <a:r>
                        <a:rPr kumimoji="1" lang="en-US" altLang="ja-JP" dirty="0"/>
                        <a:t>LT/</a:t>
                      </a:r>
                      <a:r>
                        <a:rPr kumimoji="1" lang="ja-JP" altLang="en-US" dirty="0"/>
                        <a:t>出庫回収</a:t>
                      </a:r>
                      <a:r>
                        <a:rPr kumimoji="1" lang="en-US" altLang="ja-JP" dirty="0"/>
                        <a:t>LT/</a:t>
                      </a:r>
                      <a:r>
                        <a:rPr kumimoji="1" lang="ja-JP" altLang="en-US" dirty="0"/>
                        <a:t>社内</a:t>
                      </a:r>
                      <a:r>
                        <a:rPr kumimoji="1" lang="en-US" altLang="ja-JP" dirty="0"/>
                        <a:t>LT</a:t>
                      </a:r>
                      <a:r>
                        <a:rPr kumimoji="1" lang="ja-JP" altLang="en-US" dirty="0"/>
                        <a:t>（検収回収</a:t>
                      </a:r>
                      <a:r>
                        <a:rPr kumimoji="1" lang="en-US" altLang="ja-JP" dirty="0"/>
                        <a:t>LT</a:t>
                      </a:r>
                      <a:r>
                        <a:rPr kumimoji="1" lang="ja-JP" altLang="en-US" dirty="0"/>
                        <a:t>）</a:t>
                      </a:r>
                    </a:p>
                  </a:txBody>
                  <a:tcPr/>
                </a:tc>
                <a:tc>
                  <a:txBody>
                    <a:bodyPr/>
                    <a:lstStyle/>
                    <a:p>
                      <a:r>
                        <a:rPr kumimoji="1" lang="ja-JP" altLang="en-US" dirty="0"/>
                        <a:t>所在管理</a:t>
                      </a:r>
                      <a:r>
                        <a:rPr kumimoji="1" lang="en-US" altLang="ja-JP" dirty="0"/>
                        <a:t>MB</a:t>
                      </a:r>
                      <a:endParaRPr kumimoji="1" lang="ja-JP" altLang="en-US" dirty="0"/>
                    </a:p>
                  </a:txBody>
                  <a:tcPr/>
                </a:tc>
                <a:tc>
                  <a:txBody>
                    <a:bodyPr/>
                    <a:lstStyle/>
                    <a:p>
                      <a:r>
                        <a:rPr kumimoji="1" lang="ja-JP" altLang="en-US" dirty="0"/>
                        <a:t>回収月が</a:t>
                      </a:r>
                      <a:r>
                        <a:rPr kumimoji="1" lang="en-US" altLang="ja-JP" dirty="0"/>
                        <a:t>9</a:t>
                      </a:r>
                      <a:r>
                        <a:rPr kumimoji="1" lang="ja-JP" altLang="en-US" dirty="0"/>
                        <a:t>月のもので、印刷検収入庫出庫回収の各タイムスタンプが押されているかんばんから算出</a:t>
                      </a:r>
                    </a:p>
                  </a:txBody>
                  <a:tcPr/>
                </a:tc>
                <a:extLst>
                  <a:ext uri="{0D108BD9-81ED-4DB2-BD59-A6C34878D82A}">
                    <a16:rowId xmlns:a16="http://schemas.microsoft.com/office/drawing/2014/main" val="10001"/>
                  </a:ext>
                </a:extLst>
              </a:tr>
              <a:tr h="370840">
                <a:tc>
                  <a:txBody>
                    <a:bodyPr/>
                    <a:lstStyle/>
                    <a:p>
                      <a:r>
                        <a:rPr kumimoji="1" lang="ja-JP" altLang="en-US" dirty="0"/>
                        <a:t>収容数</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所在管理</a:t>
                      </a:r>
                      <a:r>
                        <a:rPr kumimoji="1" lang="en-US" altLang="ja-JP" dirty="0"/>
                        <a:t>MB</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02"/>
                  </a:ext>
                </a:extLst>
              </a:tr>
              <a:tr h="370840">
                <a:tc>
                  <a:txBody>
                    <a:bodyPr/>
                    <a:lstStyle/>
                    <a:p>
                      <a:r>
                        <a:rPr kumimoji="1" lang="ja-JP" altLang="en-US" dirty="0"/>
                        <a:t>仕入先名</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所在管理</a:t>
                      </a:r>
                      <a:r>
                        <a:rPr kumimoji="1" lang="en-US" altLang="ja-JP" dirty="0"/>
                        <a:t>MB</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03"/>
                  </a:ext>
                </a:extLst>
              </a:tr>
              <a:tr h="370840">
                <a:tc>
                  <a:txBody>
                    <a:bodyPr/>
                    <a:lstStyle/>
                    <a:p>
                      <a:r>
                        <a:rPr kumimoji="1" lang="ja-JP" altLang="en-US" dirty="0"/>
                        <a:t>在庫数</a:t>
                      </a:r>
                      <a:r>
                        <a:rPr kumimoji="1" lang="en-US" altLang="ja-JP" dirty="0"/>
                        <a:t>/</a:t>
                      </a:r>
                      <a:r>
                        <a:rPr kumimoji="1" lang="ja-JP" altLang="en-US" dirty="0"/>
                        <a:t>入庫数</a:t>
                      </a:r>
                      <a:r>
                        <a:rPr kumimoji="1" lang="en-US" altLang="ja-JP" dirty="0"/>
                        <a:t>/</a:t>
                      </a:r>
                      <a:r>
                        <a:rPr kumimoji="1" lang="ja-JP" altLang="en-US" dirty="0"/>
                        <a:t>出庫数</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在庫推移</a:t>
                      </a:r>
                      <a:r>
                        <a:rPr kumimoji="1" lang="en-US" altLang="ja-JP" dirty="0"/>
                        <a:t>MB</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納入ｻｲｸﾙ間隔</a:t>
                      </a:r>
                      <a:r>
                        <a:rPr kumimoji="1" lang="en-US" altLang="ja-JP" dirty="0"/>
                        <a:t>/</a:t>
                      </a:r>
                      <a:r>
                        <a:rPr kumimoji="1" lang="ja-JP" altLang="en-US" dirty="0"/>
                        <a:t>回数</a:t>
                      </a:r>
                      <a:r>
                        <a:rPr kumimoji="1" lang="en-US" altLang="ja-JP" dirty="0"/>
                        <a:t>/</a:t>
                      </a:r>
                      <a:r>
                        <a:rPr kumimoji="1" lang="ja-JP" altLang="en-US" dirty="0"/>
                        <a:t>遅れ</a:t>
                      </a:r>
                    </a:p>
                  </a:txBody>
                  <a:tcPr/>
                </a:tc>
                <a:tc>
                  <a:txBody>
                    <a:bodyPr/>
                    <a:lstStyle/>
                    <a:p>
                      <a:r>
                        <a:rPr kumimoji="1" lang="ja-JP" altLang="en-US" dirty="0"/>
                        <a:t>手配運用情報</a:t>
                      </a:r>
                    </a:p>
                  </a:txBody>
                  <a:tcPr/>
                </a:tc>
                <a:tc>
                  <a:txBody>
                    <a:bodyPr/>
                    <a:lstStyle/>
                    <a:p>
                      <a:endParaRPr kumimoji="1" lang="ja-JP" altLang="en-US" dirty="0"/>
                    </a:p>
                  </a:txBody>
                  <a:tcPr/>
                </a:tc>
                <a:extLst>
                  <a:ext uri="{0D108BD9-81ED-4DB2-BD59-A6C34878D82A}">
                    <a16:rowId xmlns:a16="http://schemas.microsoft.com/office/drawing/2014/main" val="10005"/>
                  </a:ext>
                </a:extLst>
              </a:tr>
              <a:tr h="370840">
                <a:tc>
                  <a:txBody>
                    <a:bodyPr/>
                    <a:lstStyle/>
                    <a:p>
                      <a:r>
                        <a:rPr kumimoji="1" lang="ja-JP" altLang="en-US" dirty="0"/>
                        <a:t>基準在庫日数</a:t>
                      </a:r>
                      <a:endParaRPr kumimoji="1" lang="en-US" altLang="ja-JP"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手配運用情報</a:t>
                      </a:r>
                    </a:p>
                  </a:txBody>
                  <a:tcPr/>
                </a:tc>
                <a:tc>
                  <a:txBody>
                    <a:bodyPr/>
                    <a:lstStyle/>
                    <a:p>
                      <a:endParaRPr kumimoji="1" lang="ja-JP" altLang="en-US" dirty="0"/>
                    </a:p>
                  </a:txBody>
                  <a:tcPr/>
                </a:tc>
                <a:extLst>
                  <a:ext uri="{0D108BD9-81ED-4DB2-BD59-A6C34878D82A}">
                    <a16:rowId xmlns:a16="http://schemas.microsoft.com/office/drawing/2014/main" val="10006"/>
                  </a:ext>
                </a:extLst>
              </a:tr>
              <a:tr h="370840">
                <a:tc>
                  <a:txBody>
                    <a:bodyPr/>
                    <a:lstStyle/>
                    <a:p>
                      <a:r>
                        <a:rPr kumimoji="1" lang="ja-JP" altLang="en-US" dirty="0"/>
                        <a:t>日量数</a:t>
                      </a:r>
                      <a:endParaRPr kumimoji="1" lang="en-US" altLang="ja-JP"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手配数</a:t>
                      </a:r>
                    </a:p>
                  </a:txBody>
                  <a:tcPr/>
                </a:tc>
                <a:tc>
                  <a:txBody>
                    <a:bodyPr/>
                    <a:lstStyle/>
                    <a:p>
                      <a:endParaRPr kumimoji="1" lang="ja-JP" altLang="en-US" dirty="0"/>
                    </a:p>
                  </a:txBody>
                  <a:tcPr/>
                </a:tc>
                <a:extLst>
                  <a:ext uri="{0D108BD9-81ED-4DB2-BD59-A6C34878D82A}">
                    <a16:rowId xmlns:a16="http://schemas.microsoft.com/office/drawing/2014/main" val="10007"/>
                  </a:ext>
                </a:extLst>
              </a:tr>
              <a:tr h="370840">
                <a:tc>
                  <a:txBody>
                    <a:bodyPr/>
                    <a:lstStyle/>
                    <a:p>
                      <a:r>
                        <a:rPr kumimoji="1" lang="ja-JP" altLang="en-US" dirty="0"/>
                        <a:t>基準在庫枚数</a:t>
                      </a:r>
                      <a:endParaRPr kumimoji="1" lang="en-US" altLang="ja-JP"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手配数</a:t>
                      </a:r>
                    </a:p>
                  </a:txBody>
                  <a:tcPr/>
                </a:tc>
                <a:tc>
                  <a:txBody>
                    <a:bodyPr/>
                    <a:lstStyle/>
                    <a:p>
                      <a:endParaRPr kumimoji="1" lang="ja-JP" altLang="en-US" dirty="0"/>
                    </a:p>
                  </a:txBody>
                  <a:tcPr/>
                </a:tc>
                <a:extLst>
                  <a:ext uri="{0D108BD9-81ED-4DB2-BD59-A6C34878D82A}">
                    <a16:rowId xmlns:a16="http://schemas.microsoft.com/office/drawing/2014/main" val="10008"/>
                  </a:ext>
                </a:extLst>
              </a:tr>
              <a:tr h="370840">
                <a:tc>
                  <a:txBody>
                    <a:bodyPr/>
                    <a:lstStyle/>
                    <a:p>
                      <a:r>
                        <a:rPr kumimoji="1" lang="ja-JP" altLang="en-US" dirty="0"/>
                        <a:t>不等ピッチ</a:t>
                      </a:r>
                      <a:endParaRPr kumimoji="1" lang="en-US" altLang="ja-JP"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r>
                        <a:rPr kumimoji="1" lang="ja-JP" altLang="en-US" dirty="0"/>
                        <a:t>不等ピッチ係数より算出</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00666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endParaRPr kumimoji="1" lang="ja-JP" altLang="en-US"/>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sp>
        <p:nvSpPr>
          <p:cNvPr id="5" name="正方形/長方形 4"/>
          <p:cNvSpPr/>
          <p:nvPr/>
        </p:nvSpPr>
        <p:spPr>
          <a:xfrm>
            <a:off x="7213600" y="2387600"/>
            <a:ext cx="914400" cy="2921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t>条件</a:t>
            </a:r>
          </a:p>
        </p:txBody>
      </p:sp>
      <p:sp>
        <p:nvSpPr>
          <p:cNvPr id="6" name="円/楕円 5"/>
          <p:cNvSpPr/>
          <p:nvPr/>
        </p:nvSpPr>
        <p:spPr>
          <a:xfrm>
            <a:off x="6819900" y="2908300"/>
            <a:ext cx="800100" cy="381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759700" y="2908300"/>
            <a:ext cx="800100" cy="381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5" idx="2"/>
            <a:endCxn id="6" idx="0"/>
          </p:cNvCxnSpPr>
          <p:nvPr/>
        </p:nvCxnSpPr>
        <p:spPr>
          <a:xfrm flipH="1">
            <a:off x="7219950" y="2679700"/>
            <a:ext cx="450850" cy="22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a:stCxn id="5" idx="2"/>
            <a:endCxn id="7" idx="0"/>
          </p:cNvCxnSpPr>
          <p:nvPr/>
        </p:nvCxnSpPr>
        <p:spPr>
          <a:xfrm>
            <a:off x="7670800" y="2679700"/>
            <a:ext cx="488950" cy="22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6794500" y="2641600"/>
            <a:ext cx="492593" cy="276999"/>
          </a:xfrm>
          <a:prstGeom prst="rect">
            <a:avLst/>
          </a:prstGeom>
          <a:noFill/>
        </p:spPr>
        <p:txBody>
          <a:bodyPr wrap="none" rtlCol="0">
            <a:spAutoFit/>
          </a:bodyPr>
          <a:lstStyle/>
          <a:p>
            <a:r>
              <a:rPr kumimoji="1" lang="en-US" altLang="ja-JP" sz="1200" dirty="0"/>
              <a:t>YES</a:t>
            </a:r>
            <a:endParaRPr kumimoji="1" lang="ja-JP" altLang="en-US" sz="1200" dirty="0"/>
          </a:p>
        </p:txBody>
      </p:sp>
      <p:sp>
        <p:nvSpPr>
          <p:cNvPr id="11" name="テキスト ボックス 10"/>
          <p:cNvSpPr txBox="1"/>
          <p:nvPr/>
        </p:nvSpPr>
        <p:spPr>
          <a:xfrm>
            <a:off x="8102600" y="2641600"/>
            <a:ext cx="415498" cy="276999"/>
          </a:xfrm>
          <a:prstGeom prst="rect">
            <a:avLst/>
          </a:prstGeom>
          <a:noFill/>
        </p:spPr>
        <p:txBody>
          <a:bodyPr wrap="none" rtlCol="0">
            <a:spAutoFit/>
          </a:bodyPr>
          <a:lstStyle/>
          <a:p>
            <a:r>
              <a:rPr lang="en-US" altLang="ja-JP" sz="1200" dirty="0"/>
              <a:t>NO</a:t>
            </a:r>
            <a:endParaRPr kumimoji="1" lang="ja-JP" altLang="en-US" sz="1200" dirty="0"/>
          </a:p>
        </p:txBody>
      </p:sp>
      <p:sp>
        <p:nvSpPr>
          <p:cNvPr id="12" name="正方形/長方形 11"/>
          <p:cNvSpPr/>
          <p:nvPr/>
        </p:nvSpPr>
        <p:spPr>
          <a:xfrm>
            <a:off x="6286500" y="3467100"/>
            <a:ext cx="914400" cy="2921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t>条件</a:t>
            </a:r>
          </a:p>
        </p:txBody>
      </p:sp>
      <p:sp>
        <p:nvSpPr>
          <p:cNvPr id="13" name="円/楕円 12"/>
          <p:cNvSpPr/>
          <p:nvPr/>
        </p:nvSpPr>
        <p:spPr>
          <a:xfrm>
            <a:off x="5892800" y="3987800"/>
            <a:ext cx="800100" cy="381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6832600" y="3987800"/>
            <a:ext cx="800100" cy="381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5" name="直線矢印コネクタ 14"/>
          <p:cNvCxnSpPr>
            <a:stCxn id="12" idx="2"/>
            <a:endCxn id="13" idx="0"/>
          </p:cNvCxnSpPr>
          <p:nvPr/>
        </p:nvCxnSpPr>
        <p:spPr>
          <a:xfrm flipH="1">
            <a:off x="6292850" y="3759200"/>
            <a:ext cx="450850" cy="22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2" idx="2"/>
            <a:endCxn id="14" idx="0"/>
          </p:cNvCxnSpPr>
          <p:nvPr/>
        </p:nvCxnSpPr>
        <p:spPr>
          <a:xfrm>
            <a:off x="6743700" y="3759200"/>
            <a:ext cx="488950" cy="22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5867400" y="3721100"/>
            <a:ext cx="492593" cy="276999"/>
          </a:xfrm>
          <a:prstGeom prst="rect">
            <a:avLst/>
          </a:prstGeom>
          <a:noFill/>
        </p:spPr>
        <p:txBody>
          <a:bodyPr wrap="none" rtlCol="0">
            <a:spAutoFit/>
          </a:bodyPr>
          <a:lstStyle/>
          <a:p>
            <a:r>
              <a:rPr kumimoji="1" lang="en-US" altLang="ja-JP" sz="1200" dirty="0"/>
              <a:t>YES</a:t>
            </a:r>
            <a:endParaRPr kumimoji="1" lang="ja-JP" altLang="en-US" sz="1200" dirty="0"/>
          </a:p>
        </p:txBody>
      </p:sp>
      <p:sp>
        <p:nvSpPr>
          <p:cNvPr id="18" name="テキスト ボックス 17"/>
          <p:cNvSpPr txBox="1"/>
          <p:nvPr/>
        </p:nvSpPr>
        <p:spPr>
          <a:xfrm>
            <a:off x="7175500" y="3721100"/>
            <a:ext cx="415498" cy="276999"/>
          </a:xfrm>
          <a:prstGeom prst="rect">
            <a:avLst/>
          </a:prstGeom>
          <a:noFill/>
        </p:spPr>
        <p:txBody>
          <a:bodyPr wrap="none" rtlCol="0">
            <a:spAutoFit/>
          </a:bodyPr>
          <a:lstStyle/>
          <a:p>
            <a:r>
              <a:rPr lang="en-US" altLang="ja-JP" sz="1200" dirty="0"/>
              <a:t>NO</a:t>
            </a:r>
            <a:endParaRPr kumimoji="1" lang="ja-JP" altLang="en-US" sz="1200" dirty="0"/>
          </a:p>
        </p:txBody>
      </p:sp>
      <p:sp>
        <p:nvSpPr>
          <p:cNvPr id="19" name="正方形/長方形 18"/>
          <p:cNvSpPr/>
          <p:nvPr/>
        </p:nvSpPr>
        <p:spPr>
          <a:xfrm>
            <a:off x="8178800" y="3467100"/>
            <a:ext cx="914400" cy="2921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t>条件</a:t>
            </a:r>
          </a:p>
        </p:txBody>
      </p:sp>
      <p:sp>
        <p:nvSpPr>
          <p:cNvPr id="20" name="円/楕円 19"/>
          <p:cNvSpPr/>
          <p:nvPr/>
        </p:nvSpPr>
        <p:spPr>
          <a:xfrm>
            <a:off x="7785100" y="3987800"/>
            <a:ext cx="800100" cy="381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8724900" y="3987800"/>
            <a:ext cx="800100" cy="381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2" name="直線矢印コネクタ 21"/>
          <p:cNvCxnSpPr>
            <a:stCxn id="19" idx="2"/>
            <a:endCxn id="20" idx="0"/>
          </p:cNvCxnSpPr>
          <p:nvPr/>
        </p:nvCxnSpPr>
        <p:spPr>
          <a:xfrm flipH="1">
            <a:off x="8185150" y="3759200"/>
            <a:ext cx="450850" cy="22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9" idx="2"/>
            <a:endCxn id="21" idx="0"/>
          </p:cNvCxnSpPr>
          <p:nvPr/>
        </p:nvCxnSpPr>
        <p:spPr>
          <a:xfrm>
            <a:off x="8636000" y="3759200"/>
            <a:ext cx="488950" cy="22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7759700" y="3721100"/>
            <a:ext cx="492593" cy="276999"/>
          </a:xfrm>
          <a:prstGeom prst="rect">
            <a:avLst/>
          </a:prstGeom>
          <a:noFill/>
        </p:spPr>
        <p:txBody>
          <a:bodyPr wrap="none" rtlCol="0">
            <a:spAutoFit/>
          </a:bodyPr>
          <a:lstStyle/>
          <a:p>
            <a:r>
              <a:rPr kumimoji="1" lang="en-US" altLang="ja-JP" sz="1200" dirty="0"/>
              <a:t>YES</a:t>
            </a:r>
            <a:endParaRPr kumimoji="1" lang="ja-JP" altLang="en-US" sz="1200" dirty="0"/>
          </a:p>
        </p:txBody>
      </p:sp>
      <p:sp>
        <p:nvSpPr>
          <p:cNvPr id="25" name="テキスト ボックス 24"/>
          <p:cNvSpPr txBox="1"/>
          <p:nvPr/>
        </p:nvSpPr>
        <p:spPr>
          <a:xfrm>
            <a:off x="9067800" y="3721100"/>
            <a:ext cx="415498" cy="276999"/>
          </a:xfrm>
          <a:prstGeom prst="rect">
            <a:avLst/>
          </a:prstGeom>
          <a:noFill/>
        </p:spPr>
        <p:txBody>
          <a:bodyPr wrap="none" rtlCol="0">
            <a:spAutoFit/>
          </a:bodyPr>
          <a:lstStyle/>
          <a:p>
            <a:r>
              <a:rPr lang="en-US" altLang="ja-JP" sz="1200" dirty="0"/>
              <a:t>NO</a:t>
            </a:r>
            <a:endParaRPr kumimoji="1" lang="ja-JP" altLang="en-US" sz="1200" dirty="0"/>
          </a:p>
        </p:txBody>
      </p:sp>
      <p:cxnSp>
        <p:nvCxnSpPr>
          <p:cNvPr id="26" name="直線矢印コネクタ 25"/>
          <p:cNvCxnSpPr>
            <a:stCxn id="6" idx="4"/>
            <a:endCxn id="12" idx="0"/>
          </p:cNvCxnSpPr>
          <p:nvPr/>
        </p:nvCxnSpPr>
        <p:spPr>
          <a:xfrm flipH="1">
            <a:off x="6743700" y="3289300"/>
            <a:ext cx="476250" cy="1778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7" idx="4"/>
            <a:endCxn id="19" idx="0"/>
          </p:cNvCxnSpPr>
          <p:nvPr/>
        </p:nvCxnSpPr>
        <p:spPr>
          <a:xfrm>
            <a:off x="8159750" y="3289300"/>
            <a:ext cx="476250" cy="1778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28" name="表 27"/>
          <p:cNvGraphicFramePr>
            <a:graphicFrameLocks noGrp="1"/>
          </p:cNvGraphicFramePr>
          <p:nvPr>
            <p:extLst>
              <p:ext uri="{D42A27DB-BD31-4B8C-83A1-F6EECF244321}">
                <p14:modId xmlns:p14="http://schemas.microsoft.com/office/powerpoint/2010/main" val="2457105938"/>
              </p:ext>
            </p:extLst>
          </p:nvPr>
        </p:nvGraphicFramePr>
        <p:xfrm>
          <a:off x="523946" y="2765421"/>
          <a:ext cx="6324665" cy="2088912"/>
        </p:xfrm>
        <a:graphic>
          <a:graphicData uri="http://schemas.openxmlformats.org/drawingml/2006/table">
            <a:tbl>
              <a:tblPr firstRow="1" bandRow="1">
                <a:tableStyleId>{7E9639D4-E3E2-4D34-9284-5A2195B3D0D7}</a:tableStyleId>
              </a:tblPr>
              <a:tblGrid>
                <a:gridCol w="1264933">
                  <a:extLst>
                    <a:ext uri="{9D8B030D-6E8A-4147-A177-3AD203B41FA5}">
                      <a16:colId xmlns:a16="http://schemas.microsoft.com/office/drawing/2014/main" val="20000"/>
                    </a:ext>
                  </a:extLst>
                </a:gridCol>
                <a:gridCol w="1264933">
                  <a:extLst>
                    <a:ext uri="{9D8B030D-6E8A-4147-A177-3AD203B41FA5}">
                      <a16:colId xmlns:a16="http://schemas.microsoft.com/office/drawing/2014/main" val="20001"/>
                    </a:ext>
                  </a:extLst>
                </a:gridCol>
                <a:gridCol w="1264933">
                  <a:extLst>
                    <a:ext uri="{9D8B030D-6E8A-4147-A177-3AD203B41FA5}">
                      <a16:colId xmlns:a16="http://schemas.microsoft.com/office/drawing/2014/main" val="20002"/>
                    </a:ext>
                  </a:extLst>
                </a:gridCol>
                <a:gridCol w="1264933">
                  <a:extLst>
                    <a:ext uri="{9D8B030D-6E8A-4147-A177-3AD203B41FA5}">
                      <a16:colId xmlns:a16="http://schemas.microsoft.com/office/drawing/2014/main" val="20003"/>
                    </a:ext>
                  </a:extLst>
                </a:gridCol>
                <a:gridCol w="1264933">
                  <a:extLst>
                    <a:ext uri="{9D8B030D-6E8A-4147-A177-3AD203B41FA5}">
                      <a16:colId xmlns:a16="http://schemas.microsoft.com/office/drawing/2014/main" val="20004"/>
                    </a:ext>
                  </a:extLst>
                </a:gridCol>
              </a:tblGrid>
              <a:tr h="341800">
                <a:tc>
                  <a:txBody>
                    <a:bodyPr/>
                    <a:lstStyle/>
                    <a:p>
                      <a:pPr algn="ctr"/>
                      <a:r>
                        <a:rPr kumimoji="1" lang="ja-JP" altLang="en-US" sz="1200" dirty="0"/>
                        <a:t>品番</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a:r>
                        <a:rPr kumimoji="1" lang="ja-JP" altLang="en-US" sz="1200" dirty="0"/>
                        <a:t>影響する因子１</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a:r>
                        <a:rPr kumimoji="1" lang="ja-JP" altLang="en-US" sz="1200" dirty="0"/>
                        <a:t>影響する因子</a:t>
                      </a:r>
                      <a:r>
                        <a:rPr kumimoji="1" lang="en-US" altLang="ja-JP" sz="1200" dirty="0"/>
                        <a:t>2</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a:r>
                        <a:rPr kumimoji="1" lang="mr-IN" altLang="ja-JP" sz="1200" dirty="0"/>
                        <a:t>…</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pPr algn="ctr"/>
                      <a:r>
                        <a:rPr kumimoji="1" lang="ja-JP" altLang="en-US" sz="1200" dirty="0"/>
                        <a:t>影響する因子</a:t>
                      </a:r>
                      <a:r>
                        <a:rPr kumimoji="1" lang="en-US" altLang="ja-JP" sz="1200" dirty="0"/>
                        <a:t>X</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36778">
                <a:tc>
                  <a:txBody>
                    <a:bodyPr/>
                    <a:lstStyle/>
                    <a:p>
                      <a:pPr algn="ctr"/>
                      <a:r>
                        <a:rPr kumimoji="1" lang="is-IS" altLang="ja-JP" sz="1200" dirty="0"/>
                        <a:t>019128GA010 </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36778">
                <a:tc>
                  <a:txBody>
                    <a:bodyPr/>
                    <a:lstStyle/>
                    <a:p>
                      <a:pPr algn="ctr"/>
                      <a:r>
                        <a:rPr kumimoji="1" lang="is-IS" altLang="ja-JP" sz="1200" dirty="0"/>
                        <a:t>01912ECB010 </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6600"/>
                    </a:solidFill>
                  </a:tcPr>
                </a:tc>
                <a:tc>
                  <a:txBody>
                    <a:bodyPr/>
                    <a:lstStyle/>
                    <a:p>
                      <a:pPr algn="ctr"/>
                      <a:endParaRPr kumimoji="1" lang="ja-JP" altLang="en-US"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36778">
                <a:tc>
                  <a:txBody>
                    <a:bodyPr/>
                    <a:lstStyle/>
                    <a:p>
                      <a:pPr algn="ctr"/>
                      <a:r>
                        <a:rPr kumimoji="1" lang="mr-IN" altLang="ja-JP" sz="1200" dirty="0"/>
                        <a:t>…</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6600"/>
                    </a:solidFill>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436778">
                <a:tc>
                  <a:txBody>
                    <a:bodyPr/>
                    <a:lstStyle/>
                    <a:p>
                      <a:pPr algn="ctr"/>
                      <a:r>
                        <a:rPr kumimoji="1" lang="is-IS" altLang="ja-JP" sz="1200" dirty="0"/>
                        <a:t>G9201ECE010 </a:t>
                      </a: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00"/>
                    </a:solidFill>
                  </a:tcPr>
                </a:tc>
                <a:tc>
                  <a:txBody>
                    <a:bodyPr/>
                    <a:lstStyle/>
                    <a:p>
                      <a:pPr algn="ctr"/>
                      <a:endParaRPr kumimoji="1" lang="ja-JP" altLang="en-US" sz="12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964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sz="1800" b="0" dirty="0"/>
              <a:t>まずは簡易的なトライとして、個々の「発見する要素」に対して</a:t>
            </a:r>
            <a:r>
              <a:rPr lang="en-US" altLang="ja-JP" sz="1800" b="0" dirty="0"/>
              <a:t>AI</a:t>
            </a:r>
            <a:r>
              <a:rPr lang="ja-JP" altLang="en-US" sz="1800" b="0" dirty="0"/>
              <a:t>在庫適正化画面を作成しました</a:t>
            </a:r>
            <a:r>
              <a:rPr lang="en-US" altLang="en-US" sz="1800" b="0" dirty="0"/>
              <a:t>。</a:t>
            </a:r>
          </a:p>
          <a:p>
            <a:endParaRPr lang="en-US" altLang="ja-JP" sz="1800" b="0" dirty="0"/>
          </a:p>
        </p:txBody>
      </p:sp>
      <p:sp>
        <p:nvSpPr>
          <p:cNvPr id="3" name="テキスト プレースホルダー 2"/>
          <p:cNvSpPr>
            <a:spLocks noGrp="1"/>
          </p:cNvSpPr>
          <p:nvPr>
            <p:ph type="body" sz="quarter" idx="20"/>
          </p:nvPr>
        </p:nvSpPr>
        <p:spPr/>
        <p:txBody>
          <a:bodyPr/>
          <a:lstStyle/>
          <a:p>
            <a:r>
              <a:rPr lang="ja-JP" altLang="en-US" dirty="0"/>
              <a:t>本検証の成果物：簡易版の</a:t>
            </a:r>
            <a:r>
              <a:rPr lang="en-US" altLang="ja-JP" dirty="0"/>
              <a:t>AI</a:t>
            </a:r>
            <a:r>
              <a:rPr lang="ja-JP" altLang="en-US" dirty="0"/>
              <a:t>在庫適正化画面などの説明</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pic>
        <p:nvPicPr>
          <p:cNvPr id="8" name="図 7"/>
          <p:cNvPicPr>
            <a:picLocks noChangeAspect="1"/>
          </p:cNvPicPr>
          <p:nvPr/>
        </p:nvPicPr>
        <p:blipFill>
          <a:blip r:embed="rId2"/>
          <a:stretch>
            <a:fillRect/>
          </a:stretch>
        </p:blipFill>
        <p:spPr>
          <a:xfrm>
            <a:off x="6345305" y="1864591"/>
            <a:ext cx="5163535" cy="1717729"/>
          </a:xfrm>
          <a:prstGeom prst="rect">
            <a:avLst/>
          </a:prstGeom>
        </p:spPr>
      </p:pic>
      <p:sp>
        <p:nvSpPr>
          <p:cNvPr id="10" name="正方形/長方形 9"/>
          <p:cNvSpPr/>
          <p:nvPr/>
        </p:nvSpPr>
        <p:spPr>
          <a:xfrm>
            <a:off x="8225232" y="1520620"/>
            <a:ext cx="1800493" cy="307777"/>
          </a:xfrm>
          <a:prstGeom prst="rect">
            <a:avLst/>
          </a:prstGeom>
        </p:spPr>
        <p:txBody>
          <a:bodyPr wrap="none">
            <a:spAutoFit/>
          </a:bodyPr>
          <a:lstStyle/>
          <a:p>
            <a:r>
              <a:rPr lang="ja-JP" altLang="en-US" sz="1400" u="sng" dirty="0"/>
              <a:t>発見する要素：○○</a:t>
            </a:r>
          </a:p>
        </p:txBody>
      </p:sp>
      <p:pic>
        <p:nvPicPr>
          <p:cNvPr id="11" name="図 10"/>
          <p:cNvPicPr>
            <a:picLocks noChangeAspect="1"/>
          </p:cNvPicPr>
          <p:nvPr/>
        </p:nvPicPr>
        <p:blipFill>
          <a:blip r:embed="rId3"/>
          <a:stretch>
            <a:fillRect/>
          </a:stretch>
        </p:blipFill>
        <p:spPr>
          <a:xfrm>
            <a:off x="6355801" y="4051671"/>
            <a:ext cx="5163535" cy="1717729"/>
          </a:xfrm>
          <a:prstGeom prst="rect">
            <a:avLst/>
          </a:prstGeom>
        </p:spPr>
      </p:pic>
      <p:sp>
        <p:nvSpPr>
          <p:cNvPr id="12" name="正方形/長方形 11"/>
          <p:cNvSpPr/>
          <p:nvPr/>
        </p:nvSpPr>
        <p:spPr>
          <a:xfrm>
            <a:off x="8229387" y="3724019"/>
            <a:ext cx="1800493" cy="307777"/>
          </a:xfrm>
          <a:prstGeom prst="rect">
            <a:avLst/>
          </a:prstGeom>
        </p:spPr>
        <p:txBody>
          <a:bodyPr wrap="none">
            <a:spAutoFit/>
          </a:bodyPr>
          <a:lstStyle/>
          <a:p>
            <a:r>
              <a:rPr lang="ja-JP" altLang="en-US" sz="1400" u="sng" dirty="0"/>
              <a:t>発見する要素：△△</a:t>
            </a:r>
          </a:p>
        </p:txBody>
      </p:sp>
      <p:pic>
        <p:nvPicPr>
          <p:cNvPr id="13" name="図 12">
            <a:extLst>
              <a:ext uri="{FF2B5EF4-FFF2-40B4-BE49-F238E27FC236}">
                <a16:creationId xmlns:a16="http://schemas.microsoft.com/office/drawing/2014/main" id="{E59DB2D7-1112-47EF-959D-361DA0AC0A9E}"/>
              </a:ext>
            </a:extLst>
          </p:cNvPr>
          <p:cNvPicPr>
            <a:picLocks noChangeAspect="1"/>
          </p:cNvPicPr>
          <p:nvPr/>
        </p:nvPicPr>
        <p:blipFill>
          <a:blip r:embed="rId4"/>
          <a:stretch>
            <a:fillRect/>
          </a:stretch>
        </p:blipFill>
        <p:spPr>
          <a:xfrm>
            <a:off x="511558" y="2729030"/>
            <a:ext cx="4499524" cy="2527182"/>
          </a:xfrm>
          <a:prstGeom prst="rect">
            <a:avLst/>
          </a:prstGeom>
        </p:spPr>
      </p:pic>
      <p:cxnSp>
        <p:nvCxnSpPr>
          <p:cNvPr id="14" name="直線矢印コネクタ 13"/>
          <p:cNvCxnSpPr>
            <a:cxnSpLocks/>
            <a:stCxn id="13" idx="3"/>
            <a:endCxn id="8" idx="1"/>
          </p:cNvCxnSpPr>
          <p:nvPr/>
        </p:nvCxnSpPr>
        <p:spPr>
          <a:xfrm flipV="1">
            <a:off x="5011082" y="2723456"/>
            <a:ext cx="1334223" cy="126916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cxnSpLocks/>
            <a:stCxn id="13" idx="3"/>
            <a:endCxn id="11" idx="1"/>
          </p:cNvCxnSpPr>
          <p:nvPr/>
        </p:nvCxnSpPr>
        <p:spPr>
          <a:xfrm>
            <a:off x="5011082" y="3992621"/>
            <a:ext cx="1344719" cy="91791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0" name="正方形/長方形 19"/>
          <p:cNvSpPr/>
          <p:nvPr/>
        </p:nvSpPr>
        <p:spPr>
          <a:xfrm>
            <a:off x="367866" y="5312100"/>
            <a:ext cx="4852610" cy="307777"/>
          </a:xfrm>
          <a:prstGeom prst="rect">
            <a:avLst/>
          </a:prstGeom>
        </p:spPr>
        <p:txBody>
          <a:bodyPr wrap="none">
            <a:spAutoFit/>
          </a:bodyPr>
          <a:lstStyle/>
          <a:p>
            <a:r>
              <a:rPr lang="ja-JP" altLang="en-US" sz="1400" dirty="0"/>
              <a:t>「発見する要素」の組み合わせに対して、影響度を定量化</a:t>
            </a:r>
          </a:p>
        </p:txBody>
      </p:sp>
      <p:sp>
        <p:nvSpPr>
          <p:cNvPr id="22" name="正方形/長方形 21"/>
          <p:cNvSpPr/>
          <p:nvPr/>
        </p:nvSpPr>
        <p:spPr>
          <a:xfrm>
            <a:off x="6765173" y="5831869"/>
            <a:ext cx="4314001" cy="307777"/>
          </a:xfrm>
          <a:prstGeom prst="rect">
            <a:avLst/>
          </a:prstGeom>
        </p:spPr>
        <p:txBody>
          <a:bodyPr wrap="none">
            <a:spAutoFit/>
          </a:bodyPr>
          <a:lstStyle/>
          <a:p>
            <a:r>
              <a:rPr lang="ja-JP" altLang="en-US" sz="1400" dirty="0"/>
              <a:t>個々の「発見する要素」に対して、影響度を定量化</a:t>
            </a:r>
          </a:p>
        </p:txBody>
      </p:sp>
      <p:sp>
        <p:nvSpPr>
          <p:cNvPr id="7" name="正方形/長方形 6">
            <a:extLst>
              <a:ext uri="{FF2B5EF4-FFF2-40B4-BE49-F238E27FC236}">
                <a16:creationId xmlns:a16="http://schemas.microsoft.com/office/drawing/2014/main" id="{C73D3562-2F40-44EC-A151-891CCF50929F}"/>
              </a:ext>
            </a:extLst>
          </p:cNvPr>
          <p:cNvSpPr/>
          <p:nvPr/>
        </p:nvSpPr>
        <p:spPr>
          <a:xfrm>
            <a:off x="6054374" y="1333332"/>
            <a:ext cx="5730257" cy="4982875"/>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p>
        </p:txBody>
      </p:sp>
      <p:sp>
        <p:nvSpPr>
          <p:cNvPr id="19" name="正方形/長方形 18">
            <a:extLst>
              <a:ext uri="{FF2B5EF4-FFF2-40B4-BE49-F238E27FC236}">
                <a16:creationId xmlns:a16="http://schemas.microsoft.com/office/drawing/2014/main" id="{FA48CB6B-4612-41FE-8B65-7C2CE9035E8C}"/>
              </a:ext>
            </a:extLst>
          </p:cNvPr>
          <p:cNvSpPr/>
          <p:nvPr/>
        </p:nvSpPr>
        <p:spPr>
          <a:xfrm rot="950288">
            <a:off x="4177841" y="2672788"/>
            <a:ext cx="1145748" cy="214688"/>
          </a:xfrm>
          <a:prstGeom prst="rect">
            <a:avLst/>
          </a:prstGeom>
          <a:solidFill>
            <a:schemeClr val="accent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bg1"/>
                </a:solidFill>
              </a:rPr>
              <a:t>生革部さんの案</a:t>
            </a:r>
          </a:p>
        </p:txBody>
      </p:sp>
      <p:sp>
        <p:nvSpPr>
          <p:cNvPr id="21" name="正方形/長方形 20">
            <a:extLst>
              <a:ext uri="{FF2B5EF4-FFF2-40B4-BE49-F238E27FC236}">
                <a16:creationId xmlns:a16="http://schemas.microsoft.com/office/drawing/2014/main" id="{01AD5ABF-A807-439E-AEF4-87EAF5643CFD}"/>
              </a:ext>
            </a:extLst>
          </p:cNvPr>
          <p:cNvSpPr/>
          <p:nvPr/>
        </p:nvSpPr>
        <p:spPr>
          <a:xfrm rot="950288">
            <a:off x="10847859" y="1321068"/>
            <a:ext cx="1145748" cy="214688"/>
          </a:xfrm>
          <a:prstGeom prst="rect">
            <a:avLst/>
          </a:prstGeom>
          <a:solidFill>
            <a:schemeClr val="accent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solidFill>
                  <a:schemeClr val="bg1"/>
                </a:solidFill>
              </a:rPr>
              <a:t>今回の成果物</a:t>
            </a:r>
            <a:endParaRPr kumimoji="1" lang="ja-JP" altLang="en-US" sz="1000" dirty="0">
              <a:solidFill>
                <a:schemeClr val="bg1"/>
              </a:solidFill>
            </a:endParaRPr>
          </a:p>
        </p:txBody>
      </p:sp>
      <p:sp>
        <p:nvSpPr>
          <p:cNvPr id="23" name="正方形/長方形 22">
            <a:extLst>
              <a:ext uri="{FF2B5EF4-FFF2-40B4-BE49-F238E27FC236}">
                <a16:creationId xmlns:a16="http://schemas.microsoft.com/office/drawing/2014/main" id="{63B2E9AD-F712-4B4E-8988-A5945D68C0DE}"/>
              </a:ext>
            </a:extLst>
          </p:cNvPr>
          <p:cNvSpPr/>
          <p:nvPr/>
        </p:nvSpPr>
        <p:spPr>
          <a:xfrm>
            <a:off x="4002553" y="-1089614"/>
            <a:ext cx="2392772" cy="914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a:t>どう使うか分からないとデータで決まらない</a:t>
            </a:r>
            <a:endParaRPr kumimoji="1" lang="en-US" altLang="ja-JP" sz="800" dirty="0"/>
          </a:p>
          <a:p>
            <a:pPr algn="ctr"/>
            <a:r>
              <a:rPr lang="en-US" altLang="ja-JP" sz="800" dirty="0"/>
              <a:t>1</a:t>
            </a:r>
            <a:r>
              <a:rPr lang="ja-JP" altLang="en-US" sz="800" dirty="0"/>
              <a:t>週間単位でやっていました</a:t>
            </a:r>
            <a:endParaRPr lang="en-US" altLang="ja-JP" sz="800" dirty="0"/>
          </a:p>
          <a:p>
            <a:pPr algn="ctr"/>
            <a:r>
              <a:rPr kumimoji="1" lang="ja-JP" altLang="en-US" sz="800" dirty="0"/>
              <a:t>要件が分からないとスケジュールが垂れれない</a:t>
            </a:r>
          </a:p>
        </p:txBody>
      </p:sp>
      <p:sp>
        <p:nvSpPr>
          <p:cNvPr id="5" name="正方形/長方形 4">
            <a:extLst>
              <a:ext uri="{FF2B5EF4-FFF2-40B4-BE49-F238E27FC236}">
                <a16:creationId xmlns:a16="http://schemas.microsoft.com/office/drawing/2014/main" id="{87E4D36E-508F-4168-83A3-9CE83739DBE5}"/>
              </a:ext>
            </a:extLst>
          </p:cNvPr>
          <p:cNvSpPr/>
          <p:nvPr/>
        </p:nvSpPr>
        <p:spPr>
          <a:xfrm>
            <a:off x="1006640" y="3429000"/>
            <a:ext cx="1002633" cy="1664368"/>
          </a:xfrm>
          <a:prstGeom prst="rect">
            <a:avLst/>
          </a:prstGeom>
          <a:noFill/>
          <a:ln w="1905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p>
        </p:txBody>
      </p:sp>
      <p:sp>
        <p:nvSpPr>
          <p:cNvPr id="24" name="正方形/長方形 23">
            <a:extLst>
              <a:ext uri="{FF2B5EF4-FFF2-40B4-BE49-F238E27FC236}">
                <a16:creationId xmlns:a16="http://schemas.microsoft.com/office/drawing/2014/main" id="{3ED8BB17-4E75-4962-AE8E-AAF2EFEB9B32}"/>
              </a:ext>
            </a:extLst>
          </p:cNvPr>
          <p:cNvSpPr/>
          <p:nvPr/>
        </p:nvSpPr>
        <p:spPr>
          <a:xfrm>
            <a:off x="2009273" y="3429000"/>
            <a:ext cx="2935706" cy="1664368"/>
          </a:xfrm>
          <a:prstGeom prst="rect">
            <a:avLst/>
          </a:prstGeom>
          <a:no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p>
        </p:txBody>
      </p:sp>
    </p:spTree>
    <p:extLst>
      <p:ext uri="{BB962C8B-B14F-4D97-AF65-F5344CB8AC3E}">
        <p14:creationId xmlns:p14="http://schemas.microsoft.com/office/powerpoint/2010/main" val="95431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8"/>
          </p:nvPr>
        </p:nvSpPr>
        <p:spPr/>
        <p:txBody>
          <a:bodyPr/>
          <a:lstStyle/>
          <a:p>
            <a:r>
              <a:rPr kumimoji="1" lang="en-US" altLang="ja-JP" sz="1800" b="0" dirty="0"/>
              <a:t>AI</a:t>
            </a:r>
            <a:r>
              <a:rPr kumimoji="1" lang="ja-JP" altLang="en-US" sz="1800" b="0" dirty="0"/>
              <a:t>在庫適正化画面における「影響する因子」の影響度を計算する方法以下の通りです</a:t>
            </a:r>
          </a:p>
        </p:txBody>
      </p:sp>
      <p:sp>
        <p:nvSpPr>
          <p:cNvPr id="3" name="テキスト プレースホルダー 2"/>
          <p:cNvSpPr>
            <a:spLocks noGrp="1"/>
          </p:cNvSpPr>
          <p:nvPr>
            <p:ph type="body" sz="quarter" idx="20"/>
          </p:nvPr>
        </p:nvSpPr>
        <p:spPr/>
        <p:txBody>
          <a:bodyPr/>
          <a:lstStyle/>
          <a:p>
            <a:r>
              <a:rPr lang="ja-JP" altLang="en-US" dirty="0"/>
              <a:t>本検証の全体像：</a:t>
            </a:r>
            <a:r>
              <a:rPr lang="en-US" altLang="ja-JP" dirty="0"/>
              <a:t>AI</a:t>
            </a:r>
            <a:r>
              <a:rPr lang="ja-JP" altLang="en-US" dirty="0"/>
              <a:t>（機械学習モデル）を用いた影響度の計算方法</a:t>
            </a:r>
            <a:endParaRPr lang="en-US" altLang="ja-JP" dirty="0"/>
          </a:p>
        </p:txBody>
      </p:sp>
      <p:sp>
        <p:nvSpPr>
          <p:cNvPr id="5" name="角丸四角形 4"/>
          <p:cNvSpPr/>
          <p:nvPr/>
        </p:nvSpPr>
        <p:spPr>
          <a:xfrm>
            <a:off x="939071" y="2730499"/>
            <a:ext cx="1306667" cy="2628170"/>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a:t>データ</a:t>
            </a:r>
          </a:p>
        </p:txBody>
      </p:sp>
      <p:sp>
        <p:nvSpPr>
          <p:cNvPr id="6" name="角丸四角形 5"/>
          <p:cNvSpPr/>
          <p:nvPr/>
        </p:nvSpPr>
        <p:spPr>
          <a:xfrm>
            <a:off x="2894871" y="2717799"/>
            <a:ext cx="1306667" cy="12065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a:t>影響する因子</a:t>
            </a:r>
            <a:endParaRPr kumimoji="1" lang="ja-JP" altLang="en-US" sz="1600"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sp>
        <p:nvSpPr>
          <p:cNvPr id="10" name="角丸四角形 9"/>
          <p:cNvSpPr/>
          <p:nvPr/>
        </p:nvSpPr>
        <p:spPr>
          <a:xfrm>
            <a:off x="2856771" y="4140199"/>
            <a:ext cx="1306667" cy="12065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a:t>発見する要素</a:t>
            </a:r>
            <a:endParaRPr kumimoji="1" lang="ja-JP" altLang="en-US" sz="1600" dirty="0"/>
          </a:p>
        </p:txBody>
      </p:sp>
      <p:sp>
        <p:nvSpPr>
          <p:cNvPr id="18" name="二等辺三角形 17"/>
          <p:cNvSpPr/>
          <p:nvPr/>
        </p:nvSpPr>
        <p:spPr>
          <a:xfrm rot="5400000">
            <a:off x="2332149" y="3251199"/>
            <a:ext cx="584200" cy="2540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5400000">
            <a:off x="2332149" y="4571999"/>
            <a:ext cx="584200" cy="2540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a:off x="4741022" y="2794000"/>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1</a:t>
            </a:r>
            <a:endParaRPr kumimoji="1" lang="ja-JP" altLang="en-US" sz="1000" dirty="0"/>
          </a:p>
        </p:txBody>
      </p:sp>
      <p:sp>
        <p:nvSpPr>
          <p:cNvPr id="22" name="ホームベース 21"/>
          <p:cNvSpPr/>
          <p:nvPr/>
        </p:nvSpPr>
        <p:spPr>
          <a:xfrm>
            <a:off x="711200" y="1257300"/>
            <a:ext cx="3746500"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➀</a:t>
            </a:r>
            <a:r>
              <a:rPr kumimoji="1" lang="ja-JP" altLang="en-US" dirty="0"/>
              <a:t>データ準備</a:t>
            </a:r>
          </a:p>
        </p:txBody>
      </p:sp>
      <p:sp>
        <p:nvSpPr>
          <p:cNvPr id="23" name="山形 22"/>
          <p:cNvSpPr/>
          <p:nvPr/>
        </p:nvSpPr>
        <p:spPr>
          <a:xfrm>
            <a:off x="4330700" y="1257300"/>
            <a:ext cx="3924300"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rgbClr val="FFFFFF"/>
                </a:solidFill>
              </a:rPr>
              <a:t>②</a:t>
            </a:r>
            <a:r>
              <a:rPr lang="ja-JP" altLang="en-US" dirty="0">
                <a:solidFill>
                  <a:srgbClr val="FFFFFF"/>
                </a:solidFill>
              </a:rPr>
              <a:t>モデルの学習</a:t>
            </a:r>
            <a:endParaRPr kumimoji="1" lang="ja-JP" altLang="en-US" dirty="0">
              <a:solidFill>
                <a:srgbClr val="FFFFFF"/>
              </a:solidFill>
            </a:endParaRPr>
          </a:p>
        </p:txBody>
      </p:sp>
      <p:sp>
        <p:nvSpPr>
          <p:cNvPr id="25" name="山形 24"/>
          <p:cNvSpPr/>
          <p:nvPr/>
        </p:nvSpPr>
        <p:spPr>
          <a:xfrm>
            <a:off x="8140700" y="1244600"/>
            <a:ext cx="3924300"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chemeClr val="bg1"/>
                </a:solidFill>
              </a:rPr>
              <a:t>③</a:t>
            </a:r>
            <a:r>
              <a:rPr lang="ja-JP" altLang="en-US" dirty="0">
                <a:solidFill>
                  <a:schemeClr val="bg1"/>
                </a:solidFill>
              </a:rPr>
              <a:t>影響度の計算</a:t>
            </a:r>
            <a:endParaRPr kumimoji="1" lang="ja-JP" altLang="en-US" dirty="0">
              <a:solidFill>
                <a:schemeClr val="bg1"/>
              </a:solidFill>
            </a:endParaRPr>
          </a:p>
        </p:txBody>
      </p:sp>
      <p:sp>
        <p:nvSpPr>
          <p:cNvPr id="31" name="テキスト ボックス 30"/>
          <p:cNvSpPr txBox="1"/>
          <p:nvPr/>
        </p:nvSpPr>
        <p:spPr>
          <a:xfrm>
            <a:off x="736600" y="1930400"/>
            <a:ext cx="3429000" cy="523220"/>
          </a:xfrm>
          <a:prstGeom prst="rect">
            <a:avLst/>
          </a:prstGeom>
          <a:noFill/>
        </p:spPr>
        <p:txBody>
          <a:bodyPr wrap="square" rtlCol="0">
            <a:spAutoFit/>
          </a:bodyPr>
          <a:lstStyle/>
          <a:p>
            <a:r>
              <a:rPr lang="ja-JP" altLang="en-US" sz="1400" dirty="0"/>
              <a:t>データを「影響する因子」と「発見する要素」に分ける</a:t>
            </a:r>
            <a:endParaRPr kumimoji="1" lang="ja-JP" altLang="en-US" sz="1400" dirty="0"/>
          </a:p>
        </p:txBody>
      </p:sp>
      <p:sp>
        <p:nvSpPr>
          <p:cNvPr id="32" name="テキスト ボックス 31"/>
          <p:cNvSpPr txBox="1"/>
          <p:nvPr/>
        </p:nvSpPr>
        <p:spPr>
          <a:xfrm>
            <a:off x="4457700" y="1918012"/>
            <a:ext cx="3429000" cy="738664"/>
          </a:xfrm>
          <a:prstGeom prst="rect">
            <a:avLst/>
          </a:prstGeom>
          <a:noFill/>
        </p:spPr>
        <p:txBody>
          <a:bodyPr wrap="square" rtlCol="0">
            <a:spAutoFit/>
          </a:bodyPr>
          <a:lstStyle/>
          <a:p>
            <a:r>
              <a:rPr lang="ja-JP" altLang="en-US" sz="1400" dirty="0"/>
              <a:t>複数の「影響する因子」から個々の「発見する要素」を予測するモデルを開発する</a:t>
            </a:r>
            <a:endParaRPr kumimoji="1" lang="ja-JP" altLang="en-US" sz="1400" dirty="0"/>
          </a:p>
        </p:txBody>
      </p:sp>
      <p:sp>
        <p:nvSpPr>
          <p:cNvPr id="37" name="テキスト ボックス 36"/>
          <p:cNvSpPr txBox="1"/>
          <p:nvPr/>
        </p:nvSpPr>
        <p:spPr>
          <a:xfrm>
            <a:off x="8280400" y="1918012"/>
            <a:ext cx="3429000" cy="523220"/>
          </a:xfrm>
          <a:prstGeom prst="rect">
            <a:avLst/>
          </a:prstGeom>
          <a:noFill/>
        </p:spPr>
        <p:txBody>
          <a:bodyPr wrap="square" rtlCol="0">
            <a:spAutoFit/>
          </a:bodyPr>
          <a:lstStyle/>
          <a:p>
            <a:r>
              <a:rPr kumimoji="1" lang="ja-JP" altLang="en-US" sz="1400" dirty="0"/>
              <a:t>開発した</a:t>
            </a:r>
            <a:r>
              <a:rPr kumimoji="1" lang="en-US" altLang="ja-JP" sz="1400" dirty="0"/>
              <a:t>AI</a:t>
            </a:r>
            <a:r>
              <a:rPr kumimoji="1" lang="ja-JP" altLang="en-US" sz="1400" dirty="0"/>
              <a:t>モデル</a:t>
            </a:r>
            <a:r>
              <a:rPr lang="ja-JP" altLang="en-US" sz="1400" dirty="0"/>
              <a:t>の中身を解読し</a:t>
            </a:r>
            <a:endParaRPr lang="en-US" altLang="ja-JP" sz="1400" dirty="0"/>
          </a:p>
          <a:p>
            <a:r>
              <a:rPr kumimoji="1" lang="ja-JP" altLang="en-US" sz="1400" dirty="0"/>
              <a:t>「影響する因子」の影響度</a:t>
            </a:r>
            <a:r>
              <a:rPr lang="ja-JP" altLang="en-US" sz="1400" dirty="0"/>
              <a:t>を定量化する</a:t>
            </a:r>
            <a:endParaRPr kumimoji="1" lang="ja-JP" altLang="en-US" sz="1400" dirty="0"/>
          </a:p>
        </p:txBody>
      </p:sp>
      <p:sp>
        <p:nvSpPr>
          <p:cNvPr id="38" name="正方形/長方形 37"/>
          <p:cNvSpPr/>
          <p:nvPr/>
        </p:nvSpPr>
        <p:spPr>
          <a:xfrm>
            <a:off x="254000" y="1752600"/>
            <a:ext cx="444500" cy="3721100"/>
          </a:xfrm>
          <a:prstGeom prst="rect">
            <a:avLst/>
          </a:prstGeom>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kumimoji="1" lang="ja-JP" altLang="en-US" dirty="0"/>
              <a:t>概要</a:t>
            </a:r>
          </a:p>
        </p:txBody>
      </p:sp>
      <p:sp>
        <p:nvSpPr>
          <p:cNvPr id="40" name="正方形/長方形 39"/>
          <p:cNvSpPr/>
          <p:nvPr/>
        </p:nvSpPr>
        <p:spPr>
          <a:xfrm>
            <a:off x="254000" y="5524500"/>
            <a:ext cx="444500" cy="1016000"/>
          </a:xfrm>
          <a:prstGeom prst="rect">
            <a:avLst/>
          </a:prstGeom>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kumimoji="1" lang="ja-JP" altLang="en-US" dirty="0"/>
              <a:t>詳細</a:t>
            </a:r>
          </a:p>
        </p:txBody>
      </p:sp>
      <p:sp>
        <p:nvSpPr>
          <p:cNvPr id="44" name="角丸四角形 19">
            <a:extLst>
              <a:ext uri="{FF2B5EF4-FFF2-40B4-BE49-F238E27FC236}">
                <a16:creationId xmlns:a16="http://schemas.microsoft.com/office/drawing/2014/main" id="{7EE9B35A-DEC8-4562-B5E4-3DEC341BF0FB}"/>
              </a:ext>
            </a:extLst>
          </p:cNvPr>
          <p:cNvSpPr/>
          <p:nvPr/>
        </p:nvSpPr>
        <p:spPr>
          <a:xfrm>
            <a:off x="4737877" y="3315395"/>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2</a:t>
            </a:r>
            <a:endParaRPr kumimoji="1" lang="ja-JP" altLang="en-US" sz="1000" dirty="0"/>
          </a:p>
        </p:txBody>
      </p:sp>
      <p:sp>
        <p:nvSpPr>
          <p:cNvPr id="46" name="角丸四角形 19">
            <a:extLst>
              <a:ext uri="{FF2B5EF4-FFF2-40B4-BE49-F238E27FC236}">
                <a16:creationId xmlns:a16="http://schemas.microsoft.com/office/drawing/2014/main" id="{B625DC47-773E-4815-8AF9-08D48AEA11ED}"/>
              </a:ext>
            </a:extLst>
          </p:cNvPr>
          <p:cNvSpPr/>
          <p:nvPr/>
        </p:nvSpPr>
        <p:spPr>
          <a:xfrm>
            <a:off x="4737877" y="3834116"/>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3</a:t>
            </a:r>
            <a:endParaRPr kumimoji="1" lang="ja-JP" altLang="en-US" sz="1000" dirty="0"/>
          </a:p>
        </p:txBody>
      </p:sp>
      <p:sp>
        <p:nvSpPr>
          <p:cNvPr id="48" name="角丸四角形 19">
            <a:extLst>
              <a:ext uri="{FF2B5EF4-FFF2-40B4-BE49-F238E27FC236}">
                <a16:creationId xmlns:a16="http://schemas.microsoft.com/office/drawing/2014/main" id="{0299DF94-F41B-4636-A372-F64011DCF34E}"/>
              </a:ext>
            </a:extLst>
          </p:cNvPr>
          <p:cNvSpPr/>
          <p:nvPr/>
        </p:nvSpPr>
        <p:spPr>
          <a:xfrm>
            <a:off x="4732803" y="4610100"/>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n</a:t>
            </a:r>
            <a:endParaRPr kumimoji="1" lang="ja-JP" altLang="en-US" sz="1000" dirty="0"/>
          </a:p>
        </p:txBody>
      </p:sp>
      <p:sp>
        <p:nvSpPr>
          <p:cNvPr id="13" name="テキスト ボックス 12">
            <a:extLst>
              <a:ext uri="{FF2B5EF4-FFF2-40B4-BE49-F238E27FC236}">
                <a16:creationId xmlns:a16="http://schemas.microsoft.com/office/drawing/2014/main" id="{E68918E8-3A29-4B72-B800-75FF69BAEC4E}"/>
              </a:ext>
            </a:extLst>
          </p:cNvPr>
          <p:cNvSpPr txBox="1"/>
          <p:nvPr/>
        </p:nvSpPr>
        <p:spPr>
          <a:xfrm>
            <a:off x="4789236" y="4329642"/>
            <a:ext cx="461665" cy="262251"/>
          </a:xfrm>
          <a:prstGeom prst="rect">
            <a:avLst/>
          </a:prstGeom>
          <a:noFill/>
        </p:spPr>
        <p:txBody>
          <a:bodyPr vert="eaVert" wrap="none" rtlCol="0">
            <a:spAutoFit/>
          </a:bodyPr>
          <a:lstStyle/>
          <a:p>
            <a:r>
              <a:rPr lang="en-US" altLang="ja-JP" dirty="0"/>
              <a:t>…</a:t>
            </a:r>
            <a:endParaRPr kumimoji="1" lang="ja-JP" altLang="en-US" dirty="0"/>
          </a:p>
        </p:txBody>
      </p:sp>
      <p:sp>
        <p:nvSpPr>
          <p:cNvPr id="52" name="正方形/長方形 51">
            <a:extLst>
              <a:ext uri="{FF2B5EF4-FFF2-40B4-BE49-F238E27FC236}">
                <a16:creationId xmlns:a16="http://schemas.microsoft.com/office/drawing/2014/main" id="{70271395-5BCA-4E4F-ABC7-B3BDB0DC1D63}"/>
              </a:ext>
            </a:extLst>
          </p:cNvPr>
          <p:cNvSpPr/>
          <p:nvPr/>
        </p:nvSpPr>
        <p:spPr>
          <a:xfrm>
            <a:off x="5807398" y="2803559"/>
            <a:ext cx="901700" cy="2231475"/>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a:solidFill>
                  <a:schemeClr val="bg1"/>
                </a:solidFill>
              </a:rPr>
              <a:t>AI</a:t>
            </a:r>
            <a:r>
              <a:rPr kumimoji="1" lang="ja-JP" altLang="en-US" sz="1200" dirty="0">
                <a:solidFill>
                  <a:schemeClr val="bg1"/>
                </a:solidFill>
              </a:rPr>
              <a:t>モデル</a:t>
            </a:r>
          </a:p>
        </p:txBody>
      </p:sp>
      <p:sp>
        <p:nvSpPr>
          <p:cNvPr id="53" name="右中かっこ 52">
            <a:extLst>
              <a:ext uri="{FF2B5EF4-FFF2-40B4-BE49-F238E27FC236}">
                <a16:creationId xmlns:a16="http://schemas.microsoft.com/office/drawing/2014/main" id="{9A13D7EF-81D0-4D34-BF5F-C6454BB9CF41}"/>
              </a:ext>
            </a:extLst>
          </p:cNvPr>
          <p:cNvSpPr/>
          <p:nvPr/>
        </p:nvSpPr>
        <p:spPr>
          <a:xfrm>
            <a:off x="5290025" y="2840773"/>
            <a:ext cx="252551" cy="2175727"/>
          </a:xfrm>
          <a:prstGeom prst="rightBrace">
            <a:avLst>
              <a:gd name="adj1" fmla="val 8333"/>
              <a:gd name="adj2" fmla="val 501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右矢印 44">
            <a:extLst>
              <a:ext uri="{FF2B5EF4-FFF2-40B4-BE49-F238E27FC236}">
                <a16:creationId xmlns:a16="http://schemas.microsoft.com/office/drawing/2014/main" id="{40F63C73-A1BE-495A-9140-A889E7FB974C}"/>
              </a:ext>
            </a:extLst>
          </p:cNvPr>
          <p:cNvSpPr/>
          <p:nvPr/>
        </p:nvSpPr>
        <p:spPr>
          <a:xfrm>
            <a:off x="5313423" y="3789804"/>
            <a:ext cx="337578" cy="296188"/>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右矢印 44">
            <a:extLst>
              <a:ext uri="{FF2B5EF4-FFF2-40B4-BE49-F238E27FC236}">
                <a16:creationId xmlns:a16="http://schemas.microsoft.com/office/drawing/2014/main" id="{11664FE8-986D-453A-AAB1-600EB1350229}"/>
              </a:ext>
            </a:extLst>
          </p:cNvPr>
          <p:cNvSpPr/>
          <p:nvPr/>
        </p:nvSpPr>
        <p:spPr>
          <a:xfrm>
            <a:off x="6839423" y="3805912"/>
            <a:ext cx="337578" cy="296188"/>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D5C3887D-8571-48D5-BDC0-AFD6B47438F3}"/>
              </a:ext>
            </a:extLst>
          </p:cNvPr>
          <p:cNvSpPr txBox="1"/>
          <p:nvPr/>
        </p:nvSpPr>
        <p:spPr>
          <a:xfrm>
            <a:off x="4441427" y="5117407"/>
            <a:ext cx="1238326" cy="276999"/>
          </a:xfrm>
          <a:prstGeom prst="rect">
            <a:avLst/>
          </a:prstGeom>
          <a:noFill/>
        </p:spPr>
        <p:txBody>
          <a:bodyPr wrap="square">
            <a:spAutoFit/>
          </a:bodyPr>
          <a:lstStyle/>
          <a:p>
            <a:pPr algn="ctr"/>
            <a:r>
              <a:rPr lang="ja-JP" altLang="en-US" sz="1200" dirty="0">
                <a:solidFill>
                  <a:schemeClr val="accent5"/>
                </a:solidFill>
              </a:rPr>
              <a:t>影響する因子</a:t>
            </a:r>
            <a:endParaRPr kumimoji="1" lang="ja-JP" altLang="en-US" sz="1200" dirty="0">
              <a:solidFill>
                <a:schemeClr val="accent5"/>
              </a:solidFill>
            </a:endParaRPr>
          </a:p>
        </p:txBody>
      </p:sp>
      <p:sp>
        <p:nvSpPr>
          <p:cNvPr id="59" name="テキスト ボックス 58">
            <a:extLst>
              <a:ext uri="{FF2B5EF4-FFF2-40B4-BE49-F238E27FC236}">
                <a16:creationId xmlns:a16="http://schemas.microsoft.com/office/drawing/2014/main" id="{0778B63B-040A-408A-9A68-244941725B08}"/>
              </a:ext>
            </a:extLst>
          </p:cNvPr>
          <p:cNvSpPr txBox="1"/>
          <p:nvPr/>
        </p:nvSpPr>
        <p:spPr>
          <a:xfrm>
            <a:off x="6902057" y="4215293"/>
            <a:ext cx="1266442" cy="276999"/>
          </a:xfrm>
          <a:prstGeom prst="rect">
            <a:avLst/>
          </a:prstGeom>
          <a:noFill/>
        </p:spPr>
        <p:txBody>
          <a:bodyPr wrap="square">
            <a:spAutoFit/>
          </a:bodyPr>
          <a:lstStyle/>
          <a:p>
            <a:pPr algn="ctr"/>
            <a:r>
              <a:rPr kumimoji="1" lang="ja-JP" altLang="en-US" sz="1200" dirty="0">
                <a:solidFill>
                  <a:schemeClr val="accent6"/>
                </a:solidFill>
              </a:rPr>
              <a:t>発見する要素</a:t>
            </a:r>
            <a:endParaRPr kumimoji="1" lang="en-US" altLang="ja-JP" sz="1200" dirty="0">
              <a:solidFill>
                <a:schemeClr val="accent6"/>
              </a:solidFill>
            </a:endParaRPr>
          </a:p>
        </p:txBody>
      </p:sp>
      <p:sp>
        <p:nvSpPr>
          <p:cNvPr id="60" name="角丸四角形 19">
            <a:extLst>
              <a:ext uri="{FF2B5EF4-FFF2-40B4-BE49-F238E27FC236}">
                <a16:creationId xmlns:a16="http://schemas.microsoft.com/office/drawing/2014/main" id="{10443469-7B47-42B1-9364-C67D4F15DAA3}"/>
              </a:ext>
            </a:extLst>
          </p:cNvPr>
          <p:cNvSpPr/>
          <p:nvPr/>
        </p:nvSpPr>
        <p:spPr>
          <a:xfrm>
            <a:off x="7291301" y="3719097"/>
            <a:ext cx="440578" cy="4064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800" dirty="0"/>
              <a:t>予測</a:t>
            </a:r>
          </a:p>
        </p:txBody>
      </p:sp>
      <p:sp>
        <p:nvSpPr>
          <p:cNvPr id="107" name="角丸四角形 19">
            <a:extLst>
              <a:ext uri="{FF2B5EF4-FFF2-40B4-BE49-F238E27FC236}">
                <a16:creationId xmlns:a16="http://schemas.microsoft.com/office/drawing/2014/main" id="{27742C66-35AD-431D-A88E-BEF7961BE40B}"/>
              </a:ext>
            </a:extLst>
          </p:cNvPr>
          <p:cNvSpPr/>
          <p:nvPr/>
        </p:nvSpPr>
        <p:spPr>
          <a:xfrm>
            <a:off x="8403212" y="2794000"/>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000" dirty="0"/>
              <a:t>1</a:t>
            </a:r>
            <a:endParaRPr kumimoji="1" lang="ja-JP" altLang="en-US" sz="1000" dirty="0"/>
          </a:p>
        </p:txBody>
      </p:sp>
      <p:sp>
        <p:nvSpPr>
          <p:cNvPr id="108" name="角丸四角形 19">
            <a:extLst>
              <a:ext uri="{FF2B5EF4-FFF2-40B4-BE49-F238E27FC236}">
                <a16:creationId xmlns:a16="http://schemas.microsoft.com/office/drawing/2014/main" id="{95A24633-859E-484F-A5FA-450D3D5DEBA1}"/>
              </a:ext>
            </a:extLst>
          </p:cNvPr>
          <p:cNvSpPr/>
          <p:nvPr/>
        </p:nvSpPr>
        <p:spPr>
          <a:xfrm>
            <a:off x="8400067" y="3315395"/>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2</a:t>
            </a:r>
            <a:endParaRPr kumimoji="1" lang="ja-JP" altLang="en-US" sz="1000" dirty="0"/>
          </a:p>
        </p:txBody>
      </p:sp>
      <p:sp>
        <p:nvSpPr>
          <p:cNvPr id="109" name="角丸四角形 19">
            <a:extLst>
              <a:ext uri="{FF2B5EF4-FFF2-40B4-BE49-F238E27FC236}">
                <a16:creationId xmlns:a16="http://schemas.microsoft.com/office/drawing/2014/main" id="{02BC2D23-2064-4A13-B311-E0DE11548711}"/>
              </a:ext>
            </a:extLst>
          </p:cNvPr>
          <p:cNvSpPr/>
          <p:nvPr/>
        </p:nvSpPr>
        <p:spPr>
          <a:xfrm>
            <a:off x="8400067" y="3834116"/>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3</a:t>
            </a:r>
            <a:endParaRPr kumimoji="1" lang="ja-JP" altLang="en-US" sz="1000" dirty="0"/>
          </a:p>
        </p:txBody>
      </p:sp>
      <p:sp>
        <p:nvSpPr>
          <p:cNvPr id="110" name="角丸四角形 19">
            <a:extLst>
              <a:ext uri="{FF2B5EF4-FFF2-40B4-BE49-F238E27FC236}">
                <a16:creationId xmlns:a16="http://schemas.microsoft.com/office/drawing/2014/main" id="{A7CD1D2A-3342-45D4-BE3A-86A3270809D3}"/>
              </a:ext>
            </a:extLst>
          </p:cNvPr>
          <p:cNvSpPr/>
          <p:nvPr/>
        </p:nvSpPr>
        <p:spPr>
          <a:xfrm>
            <a:off x="8394993" y="4610100"/>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n</a:t>
            </a:r>
            <a:endParaRPr kumimoji="1" lang="ja-JP" altLang="en-US" sz="1000" dirty="0"/>
          </a:p>
        </p:txBody>
      </p:sp>
      <p:sp>
        <p:nvSpPr>
          <p:cNvPr id="111" name="テキスト ボックス 110">
            <a:extLst>
              <a:ext uri="{FF2B5EF4-FFF2-40B4-BE49-F238E27FC236}">
                <a16:creationId xmlns:a16="http://schemas.microsoft.com/office/drawing/2014/main" id="{55A6A71B-2E33-455F-9E37-812465477627}"/>
              </a:ext>
            </a:extLst>
          </p:cNvPr>
          <p:cNvSpPr txBox="1"/>
          <p:nvPr/>
        </p:nvSpPr>
        <p:spPr>
          <a:xfrm>
            <a:off x="8451426" y="4329642"/>
            <a:ext cx="461665" cy="262251"/>
          </a:xfrm>
          <a:prstGeom prst="rect">
            <a:avLst/>
          </a:prstGeom>
          <a:noFill/>
        </p:spPr>
        <p:txBody>
          <a:bodyPr vert="eaVert" wrap="none" rtlCol="0">
            <a:spAutoFit/>
          </a:bodyPr>
          <a:lstStyle/>
          <a:p>
            <a:r>
              <a:rPr lang="en-US" altLang="ja-JP" dirty="0"/>
              <a:t>…</a:t>
            </a:r>
            <a:endParaRPr kumimoji="1" lang="ja-JP" altLang="en-US" dirty="0"/>
          </a:p>
        </p:txBody>
      </p:sp>
      <p:sp>
        <p:nvSpPr>
          <p:cNvPr id="112" name="正方形/長方形 111">
            <a:extLst>
              <a:ext uri="{FF2B5EF4-FFF2-40B4-BE49-F238E27FC236}">
                <a16:creationId xmlns:a16="http://schemas.microsoft.com/office/drawing/2014/main" id="{6B21A24B-2C5F-45A1-A15F-6F1446AC17B8}"/>
              </a:ext>
            </a:extLst>
          </p:cNvPr>
          <p:cNvSpPr/>
          <p:nvPr/>
        </p:nvSpPr>
        <p:spPr>
          <a:xfrm>
            <a:off x="9469588" y="2803559"/>
            <a:ext cx="901700" cy="2231475"/>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113" name="右中かっこ 112">
            <a:extLst>
              <a:ext uri="{FF2B5EF4-FFF2-40B4-BE49-F238E27FC236}">
                <a16:creationId xmlns:a16="http://schemas.microsoft.com/office/drawing/2014/main" id="{B7D5C980-52CD-4BD7-B4E5-6A9E865F0BC9}"/>
              </a:ext>
            </a:extLst>
          </p:cNvPr>
          <p:cNvSpPr/>
          <p:nvPr/>
        </p:nvSpPr>
        <p:spPr>
          <a:xfrm>
            <a:off x="8952215" y="2840773"/>
            <a:ext cx="252551" cy="2175727"/>
          </a:xfrm>
          <a:prstGeom prst="rightBrace">
            <a:avLst>
              <a:gd name="adj1" fmla="val 8333"/>
              <a:gd name="adj2" fmla="val 501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4" name="右矢印 44">
            <a:extLst>
              <a:ext uri="{FF2B5EF4-FFF2-40B4-BE49-F238E27FC236}">
                <a16:creationId xmlns:a16="http://schemas.microsoft.com/office/drawing/2014/main" id="{502CE933-D192-44A3-A8B9-F2B972E49B06}"/>
              </a:ext>
            </a:extLst>
          </p:cNvPr>
          <p:cNvSpPr/>
          <p:nvPr/>
        </p:nvSpPr>
        <p:spPr>
          <a:xfrm>
            <a:off x="8975613" y="3789804"/>
            <a:ext cx="337578" cy="296188"/>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右矢印 44">
            <a:extLst>
              <a:ext uri="{FF2B5EF4-FFF2-40B4-BE49-F238E27FC236}">
                <a16:creationId xmlns:a16="http://schemas.microsoft.com/office/drawing/2014/main" id="{225835FF-A0B6-4ACA-9540-DEF1ADDAF90A}"/>
              </a:ext>
            </a:extLst>
          </p:cNvPr>
          <p:cNvSpPr/>
          <p:nvPr/>
        </p:nvSpPr>
        <p:spPr>
          <a:xfrm>
            <a:off x="10501613" y="3805912"/>
            <a:ext cx="337578" cy="296188"/>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6" name="テキスト ボックス 115">
            <a:extLst>
              <a:ext uri="{FF2B5EF4-FFF2-40B4-BE49-F238E27FC236}">
                <a16:creationId xmlns:a16="http://schemas.microsoft.com/office/drawing/2014/main" id="{845B1BD4-1A3F-4992-BAC2-0E3C7D415DAA}"/>
              </a:ext>
            </a:extLst>
          </p:cNvPr>
          <p:cNvSpPr txBox="1"/>
          <p:nvPr/>
        </p:nvSpPr>
        <p:spPr>
          <a:xfrm>
            <a:off x="10650748" y="4217600"/>
            <a:ext cx="1157282" cy="276999"/>
          </a:xfrm>
          <a:prstGeom prst="rect">
            <a:avLst/>
          </a:prstGeom>
          <a:noFill/>
        </p:spPr>
        <p:txBody>
          <a:bodyPr wrap="square">
            <a:spAutoFit/>
          </a:bodyPr>
          <a:lstStyle/>
          <a:p>
            <a:pPr algn="ctr"/>
            <a:r>
              <a:rPr kumimoji="1" lang="ja-JP" altLang="en-US" sz="1200" dirty="0">
                <a:solidFill>
                  <a:schemeClr val="accent6"/>
                </a:solidFill>
              </a:rPr>
              <a:t>発見する要素</a:t>
            </a:r>
          </a:p>
        </p:txBody>
      </p:sp>
      <p:sp>
        <p:nvSpPr>
          <p:cNvPr id="117" name="角丸四角形 19">
            <a:extLst>
              <a:ext uri="{FF2B5EF4-FFF2-40B4-BE49-F238E27FC236}">
                <a16:creationId xmlns:a16="http://schemas.microsoft.com/office/drawing/2014/main" id="{C7768E71-FA1D-48B1-9FA3-BFB2F75172CC}"/>
              </a:ext>
            </a:extLst>
          </p:cNvPr>
          <p:cNvSpPr/>
          <p:nvPr/>
        </p:nvSpPr>
        <p:spPr>
          <a:xfrm>
            <a:off x="10953491" y="3719097"/>
            <a:ext cx="440578" cy="4064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600" dirty="0"/>
          </a:p>
        </p:txBody>
      </p:sp>
      <p:sp>
        <p:nvSpPr>
          <p:cNvPr id="118" name="テキスト ボックス 117">
            <a:extLst>
              <a:ext uri="{FF2B5EF4-FFF2-40B4-BE49-F238E27FC236}">
                <a16:creationId xmlns:a16="http://schemas.microsoft.com/office/drawing/2014/main" id="{75C9B382-3BE5-494A-B219-2DEA633E742A}"/>
              </a:ext>
            </a:extLst>
          </p:cNvPr>
          <p:cNvSpPr txBox="1"/>
          <p:nvPr/>
        </p:nvSpPr>
        <p:spPr>
          <a:xfrm>
            <a:off x="8098109" y="5117407"/>
            <a:ext cx="1157282" cy="276999"/>
          </a:xfrm>
          <a:prstGeom prst="rect">
            <a:avLst/>
          </a:prstGeom>
          <a:noFill/>
        </p:spPr>
        <p:txBody>
          <a:bodyPr wrap="square">
            <a:spAutoFit/>
          </a:bodyPr>
          <a:lstStyle/>
          <a:p>
            <a:pPr algn="ctr"/>
            <a:r>
              <a:rPr lang="ja-JP" altLang="en-US" sz="1200" dirty="0">
                <a:solidFill>
                  <a:schemeClr val="accent5"/>
                </a:solidFill>
              </a:rPr>
              <a:t>影響する因子</a:t>
            </a:r>
            <a:endParaRPr kumimoji="1" lang="ja-JP" altLang="en-US" sz="1200" dirty="0">
              <a:solidFill>
                <a:schemeClr val="accent5"/>
              </a:solidFill>
            </a:endParaRPr>
          </a:p>
        </p:txBody>
      </p:sp>
      <p:sp>
        <p:nvSpPr>
          <p:cNvPr id="119" name="角丸四角形 19">
            <a:extLst>
              <a:ext uri="{FF2B5EF4-FFF2-40B4-BE49-F238E27FC236}">
                <a16:creationId xmlns:a16="http://schemas.microsoft.com/office/drawing/2014/main" id="{134363D3-254B-4D88-86E2-E7AA9ED50638}"/>
              </a:ext>
            </a:extLst>
          </p:cNvPr>
          <p:cNvSpPr/>
          <p:nvPr/>
        </p:nvSpPr>
        <p:spPr>
          <a:xfrm>
            <a:off x="7291301" y="3004278"/>
            <a:ext cx="440578" cy="4064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800" dirty="0"/>
              <a:t>実測</a:t>
            </a:r>
            <a:endParaRPr kumimoji="1" lang="ja-JP" altLang="en-US" sz="800" dirty="0"/>
          </a:p>
        </p:txBody>
      </p:sp>
      <p:sp>
        <p:nvSpPr>
          <p:cNvPr id="34" name="テキスト ボックス 33">
            <a:extLst>
              <a:ext uri="{FF2B5EF4-FFF2-40B4-BE49-F238E27FC236}">
                <a16:creationId xmlns:a16="http://schemas.microsoft.com/office/drawing/2014/main" id="{5B3A794F-7575-4006-B0C5-7B1B48370290}"/>
              </a:ext>
            </a:extLst>
          </p:cNvPr>
          <p:cNvSpPr txBox="1"/>
          <p:nvPr/>
        </p:nvSpPr>
        <p:spPr>
          <a:xfrm>
            <a:off x="7280757" y="3398204"/>
            <a:ext cx="461665" cy="323877"/>
          </a:xfrm>
          <a:prstGeom prst="rect">
            <a:avLst/>
          </a:prstGeom>
          <a:noFill/>
        </p:spPr>
        <p:txBody>
          <a:bodyPr vert="eaVert" wrap="square" rtlCol="0">
            <a:spAutoFit/>
          </a:bodyPr>
          <a:lstStyle/>
          <a:p>
            <a:r>
              <a:rPr kumimoji="1" lang="ja-JP" altLang="en-US" dirty="0"/>
              <a:t>≒</a:t>
            </a:r>
            <a:endParaRPr kumimoji="1" lang="en-US" altLang="ja-JP" dirty="0"/>
          </a:p>
        </p:txBody>
      </p:sp>
      <p:sp>
        <p:nvSpPr>
          <p:cNvPr id="129" name="ホームベース 48">
            <a:extLst>
              <a:ext uri="{FF2B5EF4-FFF2-40B4-BE49-F238E27FC236}">
                <a16:creationId xmlns:a16="http://schemas.microsoft.com/office/drawing/2014/main" id="{92AD254E-7A52-4109-8DB7-C02832B5ECB7}"/>
              </a:ext>
            </a:extLst>
          </p:cNvPr>
          <p:cNvSpPr/>
          <p:nvPr/>
        </p:nvSpPr>
        <p:spPr>
          <a:xfrm>
            <a:off x="9589087" y="2884516"/>
            <a:ext cx="683246" cy="177800"/>
          </a:xfrm>
          <a:prstGeom prst="homePlat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a:t>+0.4</a:t>
            </a:r>
            <a:endParaRPr kumimoji="1" lang="ja-JP" altLang="en-US" sz="800" dirty="0"/>
          </a:p>
        </p:txBody>
      </p:sp>
      <p:sp>
        <p:nvSpPr>
          <p:cNvPr id="130" name="ホームベース 48">
            <a:extLst>
              <a:ext uri="{FF2B5EF4-FFF2-40B4-BE49-F238E27FC236}">
                <a16:creationId xmlns:a16="http://schemas.microsoft.com/office/drawing/2014/main" id="{F630794D-F534-44D2-87A8-98E61B604CE2}"/>
              </a:ext>
            </a:extLst>
          </p:cNvPr>
          <p:cNvSpPr/>
          <p:nvPr/>
        </p:nvSpPr>
        <p:spPr>
          <a:xfrm>
            <a:off x="9599386" y="3424324"/>
            <a:ext cx="501397" cy="177800"/>
          </a:xfrm>
          <a:prstGeom prst="homePlat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a:t>+0.2</a:t>
            </a:r>
            <a:endParaRPr kumimoji="1" lang="ja-JP" altLang="en-US" sz="800" dirty="0"/>
          </a:p>
        </p:txBody>
      </p:sp>
      <p:sp>
        <p:nvSpPr>
          <p:cNvPr id="131" name="ホームベース 48">
            <a:extLst>
              <a:ext uri="{FF2B5EF4-FFF2-40B4-BE49-F238E27FC236}">
                <a16:creationId xmlns:a16="http://schemas.microsoft.com/office/drawing/2014/main" id="{137E636D-D692-4EF8-93D8-1005528017EA}"/>
              </a:ext>
            </a:extLst>
          </p:cNvPr>
          <p:cNvSpPr/>
          <p:nvPr/>
        </p:nvSpPr>
        <p:spPr>
          <a:xfrm rot="10800000">
            <a:off x="9593728" y="3887993"/>
            <a:ext cx="301665" cy="177800"/>
          </a:xfrm>
          <a:prstGeom prst="homePlat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p>
        </p:txBody>
      </p:sp>
      <p:sp>
        <p:nvSpPr>
          <p:cNvPr id="132" name="ホームベース 48">
            <a:extLst>
              <a:ext uri="{FF2B5EF4-FFF2-40B4-BE49-F238E27FC236}">
                <a16:creationId xmlns:a16="http://schemas.microsoft.com/office/drawing/2014/main" id="{E75CD213-2D0A-49B7-B595-7976E689FE00}"/>
              </a:ext>
            </a:extLst>
          </p:cNvPr>
          <p:cNvSpPr/>
          <p:nvPr/>
        </p:nvSpPr>
        <p:spPr>
          <a:xfrm>
            <a:off x="9604365" y="4698999"/>
            <a:ext cx="501397" cy="177800"/>
          </a:xfrm>
          <a:prstGeom prst="homePlat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800" dirty="0"/>
              <a:t>+0.2</a:t>
            </a:r>
            <a:endParaRPr kumimoji="1" lang="ja-JP" altLang="en-US" sz="800" dirty="0"/>
          </a:p>
        </p:txBody>
      </p:sp>
      <p:sp>
        <p:nvSpPr>
          <p:cNvPr id="134" name="正方形/長方形 133">
            <a:extLst>
              <a:ext uri="{FF2B5EF4-FFF2-40B4-BE49-F238E27FC236}">
                <a16:creationId xmlns:a16="http://schemas.microsoft.com/office/drawing/2014/main" id="{851E45A2-18E0-4079-BCDE-7A33384EF580}"/>
              </a:ext>
            </a:extLst>
          </p:cNvPr>
          <p:cNvSpPr/>
          <p:nvPr/>
        </p:nvSpPr>
        <p:spPr>
          <a:xfrm rot="950288">
            <a:off x="10042095" y="2662817"/>
            <a:ext cx="586940" cy="214688"/>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bg1"/>
                </a:solidFill>
              </a:rPr>
              <a:t>学習済</a:t>
            </a:r>
          </a:p>
        </p:txBody>
      </p:sp>
    </p:spTree>
    <p:extLst>
      <p:ext uri="{BB962C8B-B14F-4D97-AF65-F5344CB8AC3E}">
        <p14:creationId xmlns:p14="http://schemas.microsoft.com/office/powerpoint/2010/main" val="290844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en-US" altLang="ja-JP" sz="1800" b="0" dirty="0"/>
              <a:t>23</a:t>
            </a:r>
            <a:r>
              <a:rPr lang="ja-JP" altLang="en-US" sz="1800" b="0" dirty="0"/>
              <a:t>年度</a:t>
            </a:r>
            <a:r>
              <a:rPr lang="en-US" altLang="ja-JP" sz="1800" b="0" dirty="0"/>
              <a:t>9</a:t>
            </a:r>
            <a:r>
              <a:rPr lang="ja-JP" altLang="en-US" sz="1800" b="0" dirty="0"/>
              <a:t>月のデータを対象に、</a:t>
            </a:r>
            <a:r>
              <a:rPr lang="ja-JP" altLang="ja-JP" sz="1800" b="0" dirty="0"/>
              <a:t>1</a:t>
            </a:r>
            <a:r>
              <a:rPr lang="ja-JP" altLang="en-US" sz="1800" b="0" dirty="0"/>
              <a:t>週間毎に</a:t>
            </a:r>
            <a:r>
              <a:rPr lang="ja-JP" altLang="en-US" sz="1800" b="0" dirty="0">
                <a:solidFill>
                  <a:schemeClr val="accent6"/>
                </a:solidFill>
              </a:rPr>
              <a:t>「発見する要素」</a:t>
            </a:r>
            <a:r>
              <a:rPr lang="ja-JP" altLang="en-US" sz="1800" b="0" dirty="0"/>
              <a:t>と</a:t>
            </a:r>
            <a:r>
              <a:rPr lang="ja-JP" altLang="en-US" sz="1800" b="0" dirty="0">
                <a:solidFill>
                  <a:schemeClr val="accent5"/>
                </a:solidFill>
              </a:rPr>
              <a:t>「影響する因子」</a:t>
            </a:r>
            <a:r>
              <a:rPr lang="ja-JP" altLang="en-US" sz="1800" b="0" dirty="0"/>
              <a:t>を計算します。それぞれの変数の決定は、先日頂いた資料「</a:t>
            </a:r>
            <a:r>
              <a:rPr lang="en-US" altLang="ja-JP" sz="1800" b="0" dirty="0"/>
              <a:t>AI</a:t>
            </a:r>
            <a:r>
              <a:rPr lang="ja-JP" altLang="en-US" sz="1800" b="0" dirty="0"/>
              <a:t>在庫適正画面（案）」に基づいています</a:t>
            </a:r>
            <a:endParaRPr lang="en-US" altLang="ja-JP" sz="1800" b="0" dirty="0"/>
          </a:p>
          <a:p>
            <a:endParaRPr lang="en-US" altLang="ja-JP" sz="1800" b="0" dirty="0"/>
          </a:p>
          <a:p>
            <a:endParaRPr kumimoji="1" lang="ja-JP" altLang="en-US" sz="1800" b="0" dirty="0"/>
          </a:p>
        </p:txBody>
      </p:sp>
      <p:sp>
        <p:nvSpPr>
          <p:cNvPr id="3" name="テキスト プレースホルダー 2"/>
          <p:cNvSpPr>
            <a:spLocks noGrp="1"/>
          </p:cNvSpPr>
          <p:nvPr>
            <p:ph type="body" sz="quarter" idx="20"/>
          </p:nvPr>
        </p:nvSpPr>
        <p:spPr/>
        <p:txBody>
          <a:bodyPr/>
          <a:lstStyle/>
          <a:p>
            <a:r>
              <a:rPr kumimoji="1" lang="en-US" altLang="ja-JP" dirty="0"/>
              <a:t>①</a:t>
            </a:r>
            <a:r>
              <a:rPr kumimoji="1" lang="ja-JP" altLang="en-US" dirty="0"/>
              <a:t>データの準備</a:t>
            </a:r>
            <a:r>
              <a:rPr lang="ja-JP" altLang="en-US" dirty="0"/>
              <a:t>：「発見する要素」と「影響する因子」の決定</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graphicFrame>
        <p:nvGraphicFramePr>
          <p:cNvPr id="7" name="表 6"/>
          <p:cNvGraphicFramePr>
            <a:graphicFrameLocks noGrp="1"/>
          </p:cNvGraphicFramePr>
          <p:nvPr>
            <p:extLst>
              <p:ext uri="{D42A27DB-BD31-4B8C-83A1-F6EECF244321}">
                <p14:modId xmlns:p14="http://schemas.microsoft.com/office/powerpoint/2010/main" val="2916827813"/>
              </p:ext>
            </p:extLst>
          </p:nvPr>
        </p:nvGraphicFramePr>
        <p:xfrm>
          <a:off x="495294" y="4106849"/>
          <a:ext cx="11289333" cy="2243668"/>
        </p:xfrm>
        <a:graphic>
          <a:graphicData uri="http://schemas.openxmlformats.org/drawingml/2006/table">
            <a:tbl>
              <a:tblPr firstRow="1" bandRow="1">
                <a:tableStyleId>{7E9639D4-E3E2-4D34-9284-5A2195B3D0D7}</a:tableStyleId>
              </a:tblPr>
              <a:tblGrid>
                <a:gridCol w="1026303">
                  <a:extLst>
                    <a:ext uri="{9D8B030D-6E8A-4147-A177-3AD203B41FA5}">
                      <a16:colId xmlns:a16="http://schemas.microsoft.com/office/drawing/2014/main" val="20000"/>
                    </a:ext>
                  </a:extLst>
                </a:gridCol>
                <a:gridCol w="1026303">
                  <a:extLst>
                    <a:ext uri="{9D8B030D-6E8A-4147-A177-3AD203B41FA5}">
                      <a16:colId xmlns:a16="http://schemas.microsoft.com/office/drawing/2014/main" val="3611639877"/>
                    </a:ext>
                  </a:extLst>
                </a:gridCol>
                <a:gridCol w="1026303">
                  <a:extLst>
                    <a:ext uri="{9D8B030D-6E8A-4147-A177-3AD203B41FA5}">
                      <a16:colId xmlns:a16="http://schemas.microsoft.com/office/drawing/2014/main" val="20001"/>
                    </a:ext>
                  </a:extLst>
                </a:gridCol>
                <a:gridCol w="1026303">
                  <a:extLst>
                    <a:ext uri="{9D8B030D-6E8A-4147-A177-3AD203B41FA5}">
                      <a16:colId xmlns:a16="http://schemas.microsoft.com/office/drawing/2014/main" val="20002"/>
                    </a:ext>
                  </a:extLst>
                </a:gridCol>
                <a:gridCol w="1026303">
                  <a:extLst>
                    <a:ext uri="{9D8B030D-6E8A-4147-A177-3AD203B41FA5}">
                      <a16:colId xmlns:a16="http://schemas.microsoft.com/office/drawing/2014/main" val="20003"/>
                    </a:ext>
                  </a:extLst>
                </a:gridCol>
                <a:gridCol w="1026303">
                  <a:extLst>
                    <a:ext uri="{9D8B030D-6E8A-4147-A177-3AD203B41FA5}">
                      <a16:colId xmlns:a16="http://schemas.microsoft.com/office/drawing/2014/main" val="20004"/>
                    </a:ext>
                  </a:extLst>
                </a:gridCol>
                <a:gridCol w="1026303">
                  <a:extLst>
                    <a:ext uri="{9D8B030D-6E8A-4147-A177-3AD203B41FA5}">
                      <a16:colId xmlns:a16="http://schemas.microsoft.com/office/drawing/2014/main" val="20005"/>
                    </a:ext>
                  </a:extLst>
                </a:gridCol>
                <a:gridCol w="1026303">
                  <a:extLst>
                    <a:ext uri="{9D8B030D-6E8A-4147-A177-3AD203B41FA5}">
                      <a16:colId xmlns:a16="http://schemas.microsoft.com/office/drawing/2014/main" val="20006"/>
                    </a:ext>
                  </a:extLst>
                </a:gridCol>
                <a:gridCol w="1026303">
                  <a:extLst>
                    <a:ext uri="{9D8B030D-6E8A-4147-A177-3AD203B41FA5}">
                      <a16:colId xmlns:a16="http://schemas.microsoft.com/office/drawing/2014/main" val="20007"/>
                    </a:ext>
                  </a:extLst>
                </a:gridCol>
                <a:gridCol w="1026303">
                  <a:extLst>
                    <a:ext uri="{9D8B030D-6E8A-4147-A177-3AD203B41FA5}">
                      <a16:colId xmlns:a16="http://schemas.microsoft.com/office/drawing/2014/main" val="20009"/>
                    </a:ext>
                  </a:extLst>
                </a:gridCol>
                <a:gridCol w="1026303">
                  <a:extLst>
                    <a:ext uri="{9D8B030D-6E8A-4147-A177-3AD203B41FA5}">
                      <a16:colId xmlns:a16="http://schemas.microsoft.com/office/drawing/2014/main" val="20010"/>
                    </a:ext>
                  </a:extLst>
                </a:gridCol>
              </a:tblGrid>
              <a:tr h="560917">
                <a:tc>
                  <a:txBody>
                    <a:bodyPr/>
                    <a:lstStyle/>
                    <a:p>
                      <a:pPr algn="ctr"/>
                      <a:r>
                        <a:rPr kumimoji="1" lang="ja-JP" altLang="en-US" sz="1100" b="0" dirty="0"/>
                        <a:t>品番</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100" b="0" dirty="0"/>
                        <a:t>週</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100" b="0" dirty="0"/>
                        <a:t>在庫量</a:t>
                      </a:r>
                      <a:r>
                        <a:rPr kumimoji="1" lang="en-US" altLang="ja-JP" sz="1100" b="0" dirty="0"/>
                        <a:t>/</a:t>
                      </a:r>
                      <a:r>
                        <a:rPr kumimoji="1" lang="ja-JP" altLang="en-US" sz="1100" b="0" dirty="0"/>
                        <a:t>設計値</a:t>
                      </a:r>
                      <a:r>
                        <a:rPr kumimoji="1" lang="en-US" altLang="ja-JP" sz="1100" b="0" dirty="0"/>
                        <a:t>MAX</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kumimoji="1" lang="ja-JP" altLang="en-US" sz="1100" b="0" dirty="0"/>
                        <a:t>在庫量</a:t>
                      </a:r>
                      <a:r>
                        <a:rPr kumimoji="1" lang="en-US" altLang="ja-JP" sz="1100" b="0" dirty="0"/>
                        <a:t>/</a:t>
                      </a:r>
                      <a:r>
                        <a:rPr kumimoji="1" lang="ja-JP" altLang="en-US" sz="1100" b="0" dirty="0"/>
                        <a:t>設計値</a:t>
                      </a:r>
                      <a:r>
                        <a:rPr kumimoji="1" lang="en-US" altLang="ja-JP" sz="1100" b="0" dirty="0"/>
                        <a:t>MIN</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kumimoji="1" lang="ja-JP" altLang="en-US" sz="1100" b="0" dirty="0"/>
                        <a:t>先週からの在庫量の増加率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kumimoji="1" lang="ja-JP" altLang="en-US" sz="1100" b="0" dirty="0"/>
                        <a:t>社内</a:t>
                      </a:r>
                      <a:r>
                        <a:rPr kumimoji="1" lang="en-US" altLang="ja-JP" sz="1100" b="0" dirty="0"/>
                        <a:t>LT/</a:t>
                      </a:r>
                      <a:r>
                        <a:rPr kumimoji="1" lang="ja-JP" altLang="en-US" sz="1100" b="0" dirty="0"/>
                        <a:t>設計値</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kumimoji="1" lang="ja-JP" altLang="en-US" sz="1100" b="0" dirty="0"/>
                        <a:t>先週からの社内</a:t>
                      </a:r>
                      <a:r>
                        <a:rPr kumimoji="1" lang="en-US" altLang="ja-JP" sz="1100" b="0" dirty="0"/>
                        <a:t>LT</a:t>
                      </a:r>
                      <a:r>
                        <a:rPr kumimoji="1" lang="ja-JP" altLang="en-US" sz="1100" b="0" dirty="0"/>
                        <a:t>の増加率</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kumimoji="1" lang="ja-JP" altLang="en-US" sz="1100" b="0" dirty="0"/>
                        <a:t>収容数</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pPr algn="ctr"/>
                      <a:r>
                        <a:rPr kumimoji="1" lang="ja-JP" altLang="en-US" sz="1100" b="0" dirty="0"/>
                        <a:t>納入回数（便）</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pPr algn="ctr"/>
                      <a:r>
                        <a:rPr kumimoji="1" lang="mr-IN" altLang="en-US" sz="1100" b="0" dirty="0"/>
                        <a:t>…</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pPr algn="ctr"/>
                      <a:r>
                        <a:rPr kumimoji="1" lang="ja-JP" altLang="en-US" sz="1100" b="0" dirty="0"/>
                        <a:t>不等ピッチ</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b="0" dirty="0"/>
                        <a:t>1</a:t>
                      </a:r>
                      <a:r>
                        <a:rPr kumimoji="1" lang="ja-JP" altLang="en-US" sz="1200" b="0" dirty="0"/>
                        <a:t>週目</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b="0" dirty="0"/>
                        <a:t>2</a:t>
                      </a:r>
                      <a:r>
                        <a:rPr kumimoji="1" lang="ja-JP" altLang="en-US" sz="1200" b="0" dirty="0"/>
                        <a:t>週目</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en-US" altLang="ja-JP" sz="1200" b="0" dirty="0"/>
                        <a:t>,,,</a:t>
                      </a: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正方形/長方形 7"/>
          <p:cNvSpPr/>
          <p:nvPr/>
        </p:nvSpPr>
        <p:spPr>
          <a:xfrm>
            <a:off x="443077" y="3795828"/>
            <a:ext cx="1620957" cy="307777"/>
          </a:xfrm>
          <a:prstGeom prst="rect">
            <a:avLst/>
          </a:prstGeom>
        </p:spPr>
        <p:txBody>
          <a:bodyPr wrap="none">
            <a:spAutoFit/>
          </a:bodyPr>
          <a:lstStyle/>
          <a:p>
            <a:r>
              <a:rPr lang="ja-JP" altLang="en-US" sz="1400" u="sng" dirty="0"/>
              <a:t>データのイメージ</a:t>
            </a:r>
            <a:endParaRPr lang="en-US" altLang="ja-JP" sz="1400" u="sng" dirty="0"/>
          </a:p>
        </p:txBody>
      </p:sp>
      <p:sp>
        <p:nvSpPr>
          <p:cNvPr id="9" name="正方形/長方形 8"/>
          <p:cNvSpPr/>
          <p:nvPr/>
        </p:nvSpPr>
        <p:spPr>
          <a:xfrm>
            <a:off x="545743" y="1743003"/>
            <a:ext cx="3236784" cy="1384995"/>
          </a:xfrm>
          <a:prstGeom prst="rect">
            <a:avLst/>
          </a:prstGeom>
        </p:spPr>
        <p:txBody>
          <a:bodyPr wrap="none">
            <a:spAutoFit/>
          </a:bodyPr>
          <a:lstStyle/>
          <a:p>
            <a:r>
              <a:rPr lang="ja-JP" altLang="en-US" sz="1400" b="1" dirty="0">
                <a:solidFill>
                  <a:schemeClr val="accent6"/>
                </a:solidFill>
              </a:rPr>
              <a:t>「発見する要素」は以下の通り</a:t>
            </a:r>
            <a:endParaRPr lang="en-US" altLang="ja-JP" sz="1400" b="1" dirty="0">
              <a:solidFill>
                <a:schemeClr val="accent6"/>
              </a:solidFill>
            </a:endParaRPr>
          </a:p>
          <a:p>
            <a:r>
              <a:rPr lang="ja-JP" altLang="en-US" sz="1400" dirty="0">
                <a:solidFill>
                  <a:schemeClr val="accent6"/>
                </a:solidFill>
              </a:rPr>
              <a:t>➀順立装置在庫量</a:t>
            </a:r>
            <a:r>
              <a:rPr lang="en-US" altLang="ja-JP" sz="1400" dirty="0">
                <a:solidFill>
                  <a:schemeClr val="accent6"/>
                </a:solidFill>
              </a:rPr>
              <a:t>/</a:t>
            </a:r>
            <a:r>
              <a:rPr lang="ja-JP" altLang="en-US" sz="1400" dirty="0">
                <a:solidFill>
                  <a:schemeClr val="accent6"/>
                </a:solidFill>
              </a:rPr>
              <a:t>設計値</a:t>
            </a:r>
            <a:r>
              <a:rPr lang="en-US" altLang="ja-JP" sz="1400" dirty="0">
                <a:solidFill>
                  <a:schemeClr val="accent6"/>
                </a:solidFill>
              </a:rPr>
              <a:t>MAX</a:t>
            </a:r>
          </a:p>
          <a:p>
            <a:r>
              <a:rPr lang="ja-JP" altLang="en-US" sz="1400" dirty="0">
                <a:solidFill>
                  <a:schemeClr val="accent6"/>
                </a:solidFill>
              </a:rPr>
              <a:t>➁順立装置在庫量</a:t>
            </a:r>
            <a:r>
              <a:rPr lang="en-US" altLang="ja-JP" sz="1400" dirty="0">
                <a:solidFill>
                  <a:schemeClr val="accent6"/>
                </a:solidFill>
              </a:rPr>
              <a:t>/</a:t>
            </a:r>
            <a:r>
              <a:rPr lang="ja-JP" altLang="en-US" sz="1400" dirty="0">
                <a:solidFill>
                  <a:schemeClr val="accent6"/>
                </a:solidFill>
              </a:rPr>
              <a:t>設計値</a:t>
            </a:r>
            <a:r>
              <a:rPr lang="en-US" altLang="ja-JP" sz="1400" dirty="0">
                <a:solidFill>
                  <a:schemeClr val="accent6"/>
                </a:solidFill>
              </a:rPr>
              <a:t>MIN</a:t>
            </a:r>
          </a:p>
          <a:p>
            <a:r>
              <a:rPr lang="ja-JP" altLang="en-US" sz="1400" dirty="0">
                <a:solidFill>
                  <a:schemeClr val="accent6"/>
                </a:solidFill>
              </a:rPr>
              <a:t>➂先週からの順立装置在庫量の増加率</a:t>
            </a:r>
            <a:endParaRPr lang="en-US" altLang="ja-JP" sz="1400" dirty="0">
              <a:solidFill>
                <a:schemeClr val="accent6"/>
              </a:solidFill>
            </a:endParaRPr>
          </a:p>
          <a:p>
            <a:r>
              <a:rPr lang="ja-JP" altLang="en-US" sz="1400" dirty="0">
                <a:solidFill>
                  <a:srgbClr val="FA0A3C"/>
                </a:solidFill>
              </a:rPr>
              <a:t>④社内</a:t>
            </a:r>
            <a:r>
              <a:rPr lang="en-US" altLang="ja-JP" sz="1400" dirty="0">
                <a:solidFill>
                  <a:srgbClr val="FA0A3C"/>
                </a:solidFill>
              </a:rPr>
              <a:t>LT</a:t>
            </a:r>
            <a:r>
              <a:rPr lang="ja-JP" altLang="en-US" sz="1400" dirty="0">
                <a:solidFill>
                  <a:srgbClr val="FA0A3C"/>
                </a:solidFill>
              </a:rPr>
              <a:t>（検収</a:t>
            </a:r>
            <a:r>
              <a:rPr lang="en-US" altLang="ja-JP" sz="1400" dirty="0">
                <a:solidFill>
                  <a:srgbClr val="FA0A3C"/>
                </a:solidFill>
              </a:rPr>
              <a:t>〜</a:t>
            </a:r>
            <a:r>
              <a:rPr lang="ja-JP" altLang="en-US" sz="1400" dirty="0">
                <a:solidFill>
                  <a:srgbClr val="FA0A3C"/>
                </a:solidFill>
              </a:rPr>
              <a:t>回収</a:t>
            </a:r>
            <a:r>
              <a:rPr lang="en-US" altLang="ja-JP" sz="1400" dirty="0">
                <a:solidFill>
                  <a:srgbClr val="FA0A3C"/>
                </a:solidFill>
              </a:rPr>
              <a:t>LT</a:t>
            </a:r>
            <a:r>
              <a:rPr lang="ja-JP" altLang="en-US" sz="1400" dirty="0">
                <a:solidFill>
                  <a:srgbClr val="FA0A3C"/>
                </a:solidFill>
              </a:rPr>
              <a:t>）</a:t>
            </a:r>
            <a:r>
              <a:rPr lang="en-US" altLang="ja-JP" sz="1400" dirty="0">
                <a:solidFill>
                  <a:srgbClr val="FA0A3C"/>
                </a:solidFill>
              </a:rPr>
              <a:t>/</a:t>
            </a:r>
            <a:r>
              <a:rPr lang="ja-JP" altLang="en-US" sz="1400" dirty="0">
                <a:solidFill>
                  <a:srgbClr val="FA0A3C"/>
                </a:solidFill>
              </a:rPr>
              <a:t>設計値</a:t>
            </a:r>
            <a:endParaRPr lang="en-US" altLang="ja-JP" sz="1400" dirty="0">
              <a:solidFill>
                <a:srgbClr val="FA0A3C"/>
              </a:solidFill>
            </a:endParaRPr>
          </a:p>
          <a:p>
            <a:r>
              <a:rPr lang="ja-JP" altLang="en-US" sz="1400" dirty="0">
                <a:solidFill>
                  <a:srgbClr val="FA0A3C"/>
                </a:solidFill>
              </a:rPr>
              <a:t>⑤先週からの社内</a:t>
            </a:r>
            <a:r>
              <a:rPr lang="en-US" altLang="ja-JP" sz="1400" dirty="0">
                <a:solidFill>
                  <a:srgbClr val="FA0A3C"/>
                </a:solidFill>
              </a:rPr>
              <a:t>LT</a:t>
            </a:r>
            <a:r>
              <a:rPr lang="ja-JP" altLang="en-US" sz="1400" dirty="0">
                <a:solidFill>
                  <a:srgbClr val="FA0A3C"/>
                </a:solidFill>
              </a:rPr>
              <a:t>の増加率</a:t>
            </a:r>
            <a:endParaRPr lang="en-US" altLang="ja-JP" sz="1400" dirty="0">
              <a:solidFill>
                <a:srgbClr val="FA0A3C"/>
              </a:solidFill>
            </a:endParaRPr>
          </a:p>
        </p:txBody>
      </p:sp>
      <p:sp>
        <p:nvSpPr>
          <p:cNvPr id="10" name="正方形/長方形 9"/>
          <p:cNvSpPr/>
          <p:nvPr/>
        </p:nvSpPr>
        <p:spPr>
          <a:xfrm>
            <a:off x="6737340" y="742434"/>
            <a:ext cx="4324360" cy="307777"/>
          </a:xfrm>
          <a:prstGeom prst="rect">
            <a:avLst/>
          </a:prstGeom>
        </p:spPr>
        <p:txBody>
          <a:bodyPr wrap="square" numCol="2">
            <a:spAutoFit/>
          </a:bodyPr>
          <a:lstStyle/>
          <a:p>
            <a:endParaRPr lang="en-US" altLang="ja-JP" sz="1400" dirty="0"/>
          </a:p>
        </p:txBody>
      </p:sp>
      <p:sp>
        <p:nvSpPr>
          <p:cNvPr id="12" name="正方形/長方形 11"/>
          <p:cNvSpPr/>
          <p:nvPr/>
        </p:nvSpPr>
        <p:spPr>
          <a:xfrm>
            <a:off x="3872891" y="1731537"/>
            <a:ext cx="8134123" cy="1815882"/>
          </a:xfrm>
          <a:prstGeom prst="rect">
            <a:avLst/>
          </a:prstGeom>
        </p:spPr>
        <p:txBody>
          <a:bodyPr wrap="square" numCol="3">
            <a:spAutoFit/>
          </a:bodyPr>
          <a:lstStyle/>
          <a:p>
            <a:r>
              <a:rPr lang="ja-JP" altLang="en-US" sz="1400" b="1" dirty="0">
                <a:solidFill>
                  <a:schemeClr val="accent5"/>
                </a:solidFill>
              </a:rPr>
              <a:t>「影響する因子」は以下の通り</a:t>
            </a:r>
            <a:endParaRPr lang="en-US" altLang="ja-JP" sz="1400" b="1" dirty="0">
              <a:solidFill>
                <a:schemeClr val="accent5"/>
              </a:solidFill>
            </a:endParaRPr>
          </a:p>
          <a:p>
            <a:r>
              <a:rPr lang="ja-JP" altLang="en-US" sz="1400" dirty="0">
                <a:solidFill>
                  <a:schemeClr val="accent5"/>
                </a:solidFill>
              </a:rPr>
              <a:t>➀収容数</a:t>
            </a:r>
            <a:endParaRPr lang="en-US" altLang="ja-JP" sz="1400" dirty="0">
              <a:solidFill>
                <a:schemeClr val="accent5"/>
              </a:solidFill>
            </a:endParaRPr>
          </a:p>
          <a:p>
            <a:r>
              <a:rPr lang="ja-JP" altLang="en-US" sz="1400" dirty="0">
                <a:solidFill>
                  <a:schemeClr val="accent5"/>
                </a:solidFill>
              </a:rPr>
              <a:t>➁納入回数（便）</a:t>
            </a:r>
            <a:endParaRPr lang="en-US" altLang="ja-JP" sz="1400" dirty="0">
              <a:solidFill>
                <a:schemeClr val="accent5"/>
              </a:solidFill>
            </a:endParaRPr>
          </a:p>
          <a:p>
            <a:r>
              <a:rPr lang="ja-JP" altLang="en-US" sz="1400" dirty="0">
                <a:solidFill>
                  <a:schemeClr val="accent5"/>
                </a:solidFill>
              </a:rPr>
              <a:t>➂納入回数（遅れ）</a:t>
            </a:r>
            <a:endParaRPr lang="en-US" altLang="ja-JP" sz="1400" dirty="0">
              <a:solidFill>
                <a:schemeClr val="accent5"/>
              </a:solidFill>
            </a:endParaRPr>
          </a:p>
          <a:p>
            <a:r>
              <a:rPr lang="ja-JP" altLang="en-US" sz="1400" dirty="0">
                <a:solidFill>
                  <a:schemeClr val="accent5"/>
                </a:solidFill>
              </a:rPr>
              <a:t>④基準在庫日数</a:t>
            </a:r>
            <a:endParaRPr lang="en-US" altLang="ja-JP" sz="1400" dirty="0">
              <a:solidFill>
                <a:schemeClr val="accent5"/>
              </a:solidFill>
            </a:endParaRPr>
          </a:p>
          <a:p>
            <a:r>
              <a:rPr lang="ja-JP" altLang="en-US" sz="1400" dirty="0">
                <a:solidFill>
                  <a:schemeClr val="accent5"/>
                </a:solidFill>
              </a:rPr>
              <a:t>⑤基準在庫枚数</a:t>
            </a:r>
            <a:endParaRPr lang="en-US" altLang="ja-JP" sz="1400" dirty="0">
              <a:solidFill>
                <a:schemeClr val="accent5"/>
              </a:solidFill>
            </a:endParaRPr>
          </a:p>
          <a:p>
            <a:r>
              <a:rPr lang="ja-JP" altLang="en-US" sz="1400" dirty="0">
                <a:solidFill>
                  <a:schemeClr val="accent5"/>
                </a:solidFill>
              </a:rPr>
              <a:t>⑥組立時間稼働率</a:t>
            </a:r>
            <a:endParaRPr lang="en-US" altLang="ja-JP" sz="1400" dirty="0">
              <a:solidFill>
                <a:schemeClr val="accent5"/>
              </a:solidFill>
            </a:endParaRPr>
          </a:p>
          <a:p>
            <a:r>
              <a:rPr lang="ja-JP" altLang="en-US" sz="1400" dirty="0">
                <a:solidFill>
                  <a:schemeClr val="accent5"/>
                </a:solidFill>
              </a:rPr>
              <a:t>⑦便</a:t>
            </a:r>
            <a:r>
              <a:rPr lang="en-US" altLang="ja-JP" sz="1400" dirty="0">
                <a:solidFill>
                  <a:schemeClr val="accent5"/>
                </a:solidFill>
              </a:rPr>
              <a:t>Ave</a:t>
            </a:r>
          </a:p>
          <a:p>
            <a:r>
              <a:rPr lang="ja-JP" altLang="en-US" sz="1400" dirty="0">
                <a:solidFill>
                  <a:schemeClr val="accent5"/>
                </a:solidFill>
              </a:rPr>
              <a:t>⑧加工数</a:t>
            </a:r>
            <a:endParaRPr lang="en-US" altLang="ja-JP" sz="1400" dirty="0">
              <a:solidFill>
                <a:schemeClr val="accent5"/>
              </a:solidFill>
            </a:endParaRPr>
          </a:p>
          <a:p>
            <a:r>
              <a:rPr lang="ja-JP" altLang="en-US" sz="1400" dirty="0">
                <a:solidFill>
                  <a:schemeClr val="accent5"/>
                </a:solidFill>
              </a:rPr>
              <a:t>⑨不等ピッチ</a:t>
            </a:r>
            <a:endParaRPr lang="en-US" altLang="ja-JP" sz="1400" dirty="0">
              <a:solidFill>
                <a:schemeClr val="accent5"/>
              </a:solidFill>
            </a:endParaRPr>
          </a:p>
          <a:p>
            <a:r>
              <a:rPr lang="ja-JP" altLang="en-US" sz="1400" dirty="0">
                <a:solidFill>
                  <a:schemeClr val="accent5"/>
                </a:solidFill>
              </a:rPr>
              <a:t>⑩納入数</a:t>
            </a:r>
            <a:r>
              <a:rPr lang="ja-JP" altLang="ja-JP" sz="1400" dirty="0">
                <a:solidFill>
                  <a:schemeClr val="accent5"/>
                </a:solidFill>
              </a:rPr>
              <a:t>/</a:t>
            </a:r>
            <a:r>
              <a:rPr lang="ja-JP" altLang="en-US" sz="1400" dirty="0">
                <a:solidFill>
                  <a:schemeClr val="accent5"/>
                </a:solidFill>
              </a:rPr>
              <a:t>日量数</a:t>
            </a:r>
            <a:endParaRPr lang="en-US" altLang="ja-JP" sz="1400" dirty="0">
              <a:solidFill>
                <a:schemeClr val="accent5"/>
              </a:solidFill>
            </a:endParaRPr>
          </a:p>
          <a:p>
            <a:r>
              <a:rPr lang="ja-JP" altLang="en-US" sz="1400" dirty="0">
                <a:solidFill>
                  <a:schemeClr val="accent5"/>
                </a:solidFill>
              </a:rPr>
              <a:t>⑪入庫数</a:t>
            </a:r>
            <a:r>
              <a:rPr lang="en-US" altLang="ja-JP" sz="1400" dirty="0">
                <a:solidFill>
                  <a:schemeClr val="accent5"/>
                </a:solidFill>
              </a:rPr>
              <a:t>/</a:t>
            </a:r>
            <a:r>
              <a:rPr lang="ja-JP" altLang="en-US" sz="1400" dirty="0">
                <a:solidFill>
                  <a:schemeClr val="accent5"/>
                </a:solidFill>
              </a:rPr>
              <a:t>納入数</a:t>
            </a:r>
            <a:endParaRPr lang="en-US" altLang="ja-JP" sz="1400" dirty="0">
              <a:solidFill>
                <a:schemeClr val="accent5"/>
              </a:solidFill>
            </a:endParaRPr>
          </a:p>
          <a:p>
            <a:r>
              <a:rPr lang="ja-JP" altLang="en-US" sz="1400" dirty="0">
                <a:solidFill>
                  <a:schemeClr val="accent5"/>
                </a:solidFill>
              </a:rPr>
              <a:t>⑫出庫数</a:t>
            </a:r>
            <a:r>
              <a:rPr lang="en-US" altLang="ja-JP" sz="1400" dirty="0">
                <a:solidFill>
                  <a:schemeClr val="accent5"/>
                </a:solidFill>
              </a:rPr>
              <a:t>/</a:t>
            </a:r>
            <a:r>
              <a:rPr lang="ja-JP" altLang="en-US" sz="1400" dirty="0">
                <a:solidFill>
                  <a:schemeClr val="accent5"/>
                </a:solidFill>
              </a:rPr>
              <a:t>入庫数</a:t>
            </a:r>
            <a:endParaRPr lang="en-US" altLang="ja-JP" sz="1400" dirty="0">
              <a:solidFill>
                <a:schemeClr val="accent5"/>
              </a:solidFill>
            </a:endParaRPr>
          </a:p>
          <a:p>
            <a:r>
              <a:rPr lang="ja-JP" altLang="en-US" sz="1400" dirty="0">
                <a:solidFill>
                  <a:schemeClr val="accent5"/>
                </a:solidFill>
              </a:rPr>
              <a:t>⑬回収数</a:t>
            </a:r>
            <a:r>
              <a:rPr lang="en-US" altLang="ja-JP" sz="1400" dirty="0">
                <a:solidFill>
                  <a:schemeClr val="accent5"/>
                </a:solidFill>
              </a:rPr>
              <a:t>/</a:t>
            </a:r>
            <a:r>
              <a:rPr lang="ja-JP" altLang="en-US" sz="1400" dirty="0">
                <a:solidFill>
                  <a:schemeClr val="accent5"/>
                </a:solidFill>
              </a:rPr>
              <a:t>出庫数</a:t>
            </a:r>
            <a:endParaRPr lang="en-US" altLang="ja-JP" sz="1400" dirty="0">
              <a:solidFill>
                <a:schemeClr val="accent5"/>
              </a:solidFill>
            </a:endParaRPr>
          </a:p>
          <a:p>
            <a:r>
              <a:rPr lang="ja-JP" altLang="en-US" sz="1400" dirty="0">
                <a:solidFill>
                  <a:schemeClr val="accent5"/>
                </a:solidFill>
              </a:rPr>
              <a:t>⑭仕入先</a:t>
            </a:r>
            <a:endParaRPr lang="en-US" altLang="ja-JP" sz="1400" dirty="0">
              <a:solidFill>
                <a:schemeClr val="accent5"/>
              </a:solidFill>
            </a:endParaRPr>
          </a:p>
          <a:p>
            <a:r>
              <a:rPr lang="ja-JP" altLang="en-US" sz="1400" dirty="0">
                <a:solidFill>
                  <a:schemeClr val="accent5"/>
                </a:solidFill>
              </a:rPr>
              <a:t>⑮箱種</a:t>
            </a:r>
            <a:endParaRPr lang="en-US" altLang="ja-JP" sz="1400" dirty="0">
              <a:solidFill>
                <a:schemeClr val="accent5"/>
              </a:solidFill>
            </a:endParaRPr>
          </a:p>
          <a:p>
            <a:r>
              <a:rPr lang="ja-JP" altLang="en-US" sz="1400" dirty="0">
                <a:solidFill>
                  <a:schemeClr val="accent5"/>
                </a:solidFill>
              </a:rPr>
              <a:t>⑯使用工程</a:t>
            </a:r>
            <a:endParaRPr lang="en-US" altLang="ja-JP" sz="1400" dirty="0">
              <a:solidFill>
                <a:schemeClr val="accent5"/>
              </a:solidFill>
            </a:endParaRPr>
          </a:p>
        </p:txBody>
      </p:sp>
      <p:sp>
        <p:nvSpPr>
          <p:cNvPr id="11" name="正方形/長方形 10">
            <a:extLst>
              <a:ext uri="{FF2B5EF4-FFF2-40B4-BE49-F238E27FC236}">
                <a16:creationId xmlns:a16="http://schemas.microsoft.com/office/drawing/2014/main" id="{A739456E-4BC0-4C73-A247-3D3064A3DEDA}"/>
              </a:ext>
            </a:extLst>
          </p:cNvPr>
          <p:cNvSpPr/>
          <p:nvPr/>
        </p:nvSpPr>
        <p:spPr>
          <a:xfrm>
            <a:off x="6594153" y="2187309"/>
            <a:ext cx="1474320" cy="85800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p>
        </p:txBody>
      </p:sp>
      <p:sp>
        <p:nvSpPr>
          <p:cNvPr id="14" name="テキスト ボックス 13">
            <a:extLst>
              <a:ext uri="{FF2B5EF4-FFF2-40B4-BE49-F238E27FC236}">
                <a16:creationId xmlns:a16="http://schemas.microsoft.com/office/drawing/2014/main" id="{FEE8BE5C-137D-4BBF-BA62-C1D225088989}"/>
              </a:ext>
            </a:extLst>
          </p:cNvPr>
          <p:cNvSpPr txBox="1"/>
          <p:nvPr/>
        </p:nvSpPr>
        <p:spPr>
          <a:xfrm>
            <a:off x="8032216" y="2603869"/>
            <a:ext cx="3851283" cy="461665"/>
          </a:xfrm>
          <a:prstGeom prst="rect">
            <a:avLst/>
          </a:prstGeom>
          <a:noFill/>
        </p:spPr>
        <p:txBody>
          <a:bodyPr wrap="square">
            <a:spAutoFit/>
          </a:bodyPr>
          <a:lstStyle/>
          <a:p>
            <a:r>
              <a:rPr lang="ja-JP" altLang="en-US" sz="1200" dirty="0"/>
              <a:t>納入数と入庫数のズレなども関係しそうなので追加（１週間だとズレも少ないかもしれないが）</a:t>
            </a:r>
          </a:p>
        </p:txBody>
      </p:sp>
      <p:cxnSp>
        <p:nvCxnSpPr>
          <p:cNvPr id="16" name="コネクタ: カギ線 15">
            <a:extLst>
              <a:ext uri="{FF2B5EF4-FFF2-40B4-BE49-F238E27FC236}">
                <a16:creationId xmlns:a16="http://schemas.microsoft.com/office/drawing/2014/main" id="{7D495E26-225C-456C-95D5-1E412C675EBD}"/>
              </a:ext>
            </a:extLst>
          </p:cNvPr>
          <p:cNvCxnSpPr>
            <a:cxnSpLocks/>
            <a:stCxn id="14" idx="0"/>
          </p:cNvCxnSpPr>
          <p:nvPr/>
        </p:nvCxnSpPr>
        <p:spPr>
          <a:xfrm rot="16200000" flipV="1">
            <a:off x="8974073" y="1620083"/>
            <a:ext cx="78191" cy="188938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4FA3E067-A724-480E-909F-9826082ECB66}"/>
              </a:ext>
            </a:extLst>
          </p:cNvPr>
          <p:cNvSpPr/>
          <p:nvPr/>
        </p:nvSpPr>
        <p:spPr>
          <a:xfrm>
            <a:off x="5157873" y="-1259353"/>
            <a:ext cx="914400" cy="9144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800" dirty="0"/>
              <a:t>検証データで</a:t>
            </a:r>
            <a:endParaRPr kumimoji="1" lang="ja-JP" altLang="en-US" sz="800" dirty="0"/>
          </a:p>
        </p:txBody>
      </p:sp>
    </p:spTree>
    <p:extLst>
      <p:ext uri="{BB962C8B-B14F-4D97-AF65-F5344CB8AC3E}">
        <p14:creationId xmlns:p14="http://schemas.microsoft.com/office/powerpoint/2010/main" val="241986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ja-JP" altLang="en-US" sz="1800" b="0" dirty="0"/>
              <a:t>「仕入先」や「箱種」、「使用工程」などの数値データではないカテゴリデータは以下のような形で新しい列として追加し、</a:t>
            </a:r>
            <a:r>
              <a:rPr kumimoji="1" lang="en-US" altLang="ja-JP" sz="1800" b="0" dirty="0"/>
              <a:t>0</a:t>
            </a:r>
            <a:r>
              <a:rPr kumimoji="1" lang="ja-JP" altLang="en-US" sz="1800" b="0" dirty="0"/>
              <a:t>または１に変換（ワンホットエンコーディング）します</a:t>
            </a:r>
            <a:endParaRPr kumimoji="1" lang="en-US" altLang="ja-JP" sz="1800" b="0" dirty="0"/>
          </a:p>
          <a:p>
            <a:endParaRPr lang="en-US" altLang="ja-JP" sz="1800" b="0" dirty="0"/>
          </a:p>
          <a:p>
            <a:r>
              <a:rPr lang="en-US" altLang="en-US" sz="1800" b="0" dirty="0"/>
              <a:t>変換方法</a:t>
            </a:r>
            <a:r>
              <a:rPr lang="ja-JP" altLang="en-US" sz="1800" b="0" dirty="0"/>
              <a:t>のイメージ</a:t>
            </a:r>
            <a:endParaRPr lang="en-US" altLang="en-US" sz="1800" b="0" dirty="0"/>
          </a:p>
          <a:p>
            <a:r>
              <a:rPr kumimoji="1" lang="en-US" altLang="en-US" sz="1800" b="0" dirty="0"/>
              <a:t>・</a:t>
            </a:r>
            <a:endParaRPr kumimoji="1" lang="en-US" altLang="ja-JP" sz="1800" b="0" dirty="0"/>
          </a:p>
          <a:p>
            <a:endParaRPr kumimoji="1" lang="ja-JP" altLang="en-US" dirty="0"/>
          </a:p>
        </p:txBody>
      </p:sp>
      <p:sp>
        <p:nvSpPr>
          <p:cNvPr id="3" name="テキスト プレースホルダー 2"/>
          <p:cNvSpPr>
            <a:spLocks noGrp="1"/>
          </p:cNvSpPr>
          <p:nvPr>
            <p:ph type="body" sz="quarter" idx="20"/>
          </p:nvPr>
        </p:nvSpPr>
        <p:spPr/>
        <p:txBody>
          <a:bodyPr/>
          <a:lstStyle/>
          <a:p>
            <a:r>
              <a:rPr lang="en-US" altLang="ja-JP" dirty="0"/>
              <a:t>①</a:t>
            </a:r>
            <a:r>
              <a:rPr kumimoji="1" lang="ja-JP" altLang="en-US" dirty="0"/>
              <a:t>データの準備</a:t>
            </a:r>
            <a:r>
              <a:rPr lang="ja-JP" altLang="en-US" dirty="0"/>
              <a:t>：カテゴリ変数の数値化</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3591693644"/>
              </p:ext>
            </p:extLst>
          </p:nvPr>
        </p:nvGraphicFramePr>
        <p:xfrm>
          <a:off x="495294" y="3403599"/>
          <a:ext cx="11289333" cy="2838028"/>
        </p:xfrm>
        <a:graphic>
          <a:graphicData uri="http://schemas.openxmlformats.org/drawingml/2006/table">
            <a:tbl>
              <a:tblPr firstRow="1" bandRow="1">
                <a:tableStyleId>{7E9639D4-E3E2-4D34-9284-5A2195B3D0D7}</a:tableStyleId>
              </a:tblPr>
              <a:tblGrid>
                <a:gridCol w="1026303">
                  <a:extLst>
                    <a:ext uri="{9D8B030D-6E8A-4147-A177-3AD203B41FA5}">
                      <a16:colId xmlns:a16="http://schemas.microsoft.com/office/drawing/2014/main" val="20000"/>
                    </a:ext>
                  </a:extLst>
                </a:gridCol>
                <a:gridCol w="1026303">
                  <a:extLst>
                    <a:ext uri="{9D8B030D-6E8A-4147-A177-3AD203B41FA5}">
                      <a16:colId xmlns:a16="http://schemas.microsoft.com/office/drawing/2014/main" val="2654586834"/>
                    </a:ext>
                  </a:extLst>
                </a:gridCol>
                <a:gridCol w="1026303">
                  <a:extLst>
                    <a:ext uri="{9D8B030D-6E8A-4147-A177-3AD203B41FA5}">
                      <a16:colId xmlns:a16="http://schemas.microsoft.com/office/drawing/2014/main" val="20001"/>
                    </a:ext>
                  </a:extLst>
                </a:gridCol>
                <a:gridCol w="1026303">
                  <a:extLst>
                    <a:ext uri="{9D8B030D-6E8A-4147-A177-3AD203B41FA5}">
                      <a16:colId xmlns:a16="http://schemas.microsoft.com/office/drawing/2014/main" val="20002"/>
                    </a:ext>
                  </a:extLst>
                </a:gridCol>
                <a:gridCol w="1026303">
                  <a:extLst>
                    <a:ext uri="{9D8B030D-6E8A-4147-A177-3AD203B41FA5}">
                      <a16:colId xmlns:a16="http://schemas.microsoft.com/office/drawing/2014/main" val="20003"/>
                    </a:ext>
                  </a:extLst>
                </a:gridCol>
                <a:gridCol w="1026303">
                  <a:extLst>
                    <a:ext uri="{9D8B030D-6E8A-4147-A177-3AD203B41FA5}">
                      <a16:colId xmlns:a16="http://schemas.microsoft.com/office/drawing/2014/main" val="20004"/>
                    </a:ext>
                  </a:extLst>
                </a:gridCol>
                <a:gridCol w="1026303">
                  <a:extLst>
                    <a:ext uri="{9D8B030D-6E8A-4147-A177-3AD203B41FA5}">
                      <a16:colId xmlns:a16="http://schemas.microsoft.com/office/drawing/2014/main" val="20005"/>
                    </a:ext>
                  </a:extLst>
                </a:gridCol>
                <a:gridCol w="1026303">
                  <a:extLst>
                    <a:ext uri="{9D8B030D-6E8A-4147-A177-3AD203B41FA5}">
                      <a16:colId xmlns:a16="http://schemas.microsoft.com/office/drawing/2014/main" val="20006"/>
                    </a:ext>
                  </a:extLst>
                </a:gridCol>
                <a:gridCol w="1026303">
                  <a:extLst>
                    <a:ext uri="{9D8B030D-6E8A-4147-A177-3AD203B41FA5}">
                      <a16:colId xmlns:a16="http://schemas.microsoft.com/office/drawing/2014/main" val="20008"/>
                    </a:ext>
                  </a:extLst>
                </a:gridCol>
                <a:gridCol w="1026303">
                  <a:extLst>
                    <a:ext uri="{9D8B030D-6E8A-4147-A177-3AD203B41FA5}">
                      <a16:colId xmlns:a16="http://schemas.microsoft.com/office/drawing/2014/main" val="20009"/>
                    </a:ext>
                  </a:extLst>
                </a:gridCol>
                <a:gridCol w="1026303">
                  <a:extLst>
                    <a:ext uri="{9D8B030D-6E8A-4147-A177-3AD203B41FA5}">
                      <a16:colId xmlns:a16="http://schemas.microsoft.com/office/drawing/2014/main" val="20010"/>
                    </a:ext>
                  </a:extLst>
                </a:gridCol>
              </a:tblGrid>
              <a:tr h="560917">
                <a:tc>
                  <a:txBody>
                    <a:bodyPr/>
                    <a:lstStyle/>
                    <a:p>
                      <a:pPr algn="ctr"/>
                      <a:r>
                        <a:rPr kumimoji="1" lang="ja-JP" altLang="en-US" sz="1100" b="0" dirty="0"/>
                        <a:t>品番</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100" b="0" dirty="0"/>
                        <a:t>週</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100" b="0" dirty="0"/>
                        <a:t>発見する要素</a:t>
                      </a:r>
                      <a:r>
                        <a:rPr kumimoji="1" lang="en-US" altLang="ja-JP" sz="1100" b="0" dirty="0"/>
                        <a:t>(</a:t>
                      </a:r>
                      <a:r>
                        <a:rPr kumimoji="1" lang="ja-JP" altLang="en-US" sz="1100" b="0" dirty="0"/>
                        <a:t>略）</a:t>
                      </a:r>
                      <a:endParaRPr kumimoji="1" lang="en-US" altLang="ja-JP"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kumimoji="1" lang="ja-JP" altLang="en-US" sz="1100" b="0" dirty="0"/>
                        <a:t>仕入先名</a:t>
                      </a:r>
                      <a:r>
                        <a:rPr kumimoji="1" lang="en-US" altLang="ja-JP" sz="1100" b="0" dirty="0"/>
                        <a:t>_</a:t>
                      </a:r>
                      <a:r>
                        <a:rPr kumimoji="1" lang="ja-JP" altLang="en-US" sz="1100" b="0" dirty="0"/>
                        <a:t>アイコー（株）</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CD2"/>
                    </a:solidFill>
                  </a:tcPr>
                </a:tc>
                <a:tc>
                  <a:txBody>
                    <a:bodyPr/>
                    <a:lstStyle/>
                    <a:p>
                      <a:r>
                        <a:rPr lang="ja-JP" altLang="en-US" sz="1100" b="0" dirty="0"/>
                        <a:t>仕入先名</a:t>
                      </a:r>
                      <a:r>
                        <a:rPr lang="en-US" altLang="ja-JP" sz="1100" b="0" dirty="0"/>
                        <a:t>_</a:t>
                      </a:r>
                      <a:r>
                        <a:rPr lang="ja-JP" altLang="en-US" sz="1100" b="0" dirty="0"/>
                        <a:t>アイシン機工（株）</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CD2"/>
                    </a:solidFill>
                  </a:tcPr>
                </a:tc>
                <a:tc>
                  <a:txBody>
                    <a:bodyPr/>
                    <a:lstStyle/>
                    <a:p>
                      <a:r>
                        <a:rPr lang="ja-JP" altLang="en-US" sz="1100" b="0" dirty="0"/>
                        <a:t>仕入先名</a:t>
                      </a:r>
                      <a:r>
                        <a:rPr lang="en-US" altLang="ja-JP" sz="1100" b="0" dirty="0"/>
                        <a:t>_</a:t>
                      </a:r>
                      <a:r>
                        <a:rPr lang="ja-JP" altLang="en-US" sz="1100" b="0" dirty="0"/>
                        <a:t>アイシン精機（株）</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CD2"/>
                    </a:solidFill>
                  </a:tcPr>
                </a:tc>
                <a:tc>
                  <a:txBody>
                    <a:bodyPr/>
                    <a:lstStyle/>
                    <a:p>
                      <a:r>
                        <a:rPr lang="ja-JP" altLang="en-US" sz="1100" b="0" dirty="0"/>
                        <a:t>仕入先名</a:t>
                      </a:r>
                      <a:r>
                        <a:rPr lang="en-US" altLang="ja-JP" sz="1100" b="0" dirty="0"/>
                        <a:t>_</a:t>
                      </a:r>
                      <a:r>
                        <a:rPr lang="ja-JP" altLang="en-US" sz="1100" b="0" dirty="0"/>
                        <a:t>サトープレス工業（株）</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CD2"/>
                    </a:solidFill>
                  </a:tcPr>
                </a:tc>
                <a:tc>
                  <a:txBody>
                    <a:bodyPr/>
                    <a:lstStyle/>
                    <a:p>
                      <a:r>
                        <a:rPr lang="ja-JP" altLang="en-US" sz="1100" b="0" dirty="0"/>
                        <a:t>仕入先名</a:t>
                      </a:r>
                      <a:r>
                        <a:rPr lang="en-US" altLang="ja-JP" sz="1100" b="0" dirty="0"/>
                        <a:t>_</a:t>
                      </a:r>
                      <a:r>
                        <a:rPr lang="ja-JP" altLang="en-US" sz="1100" b="0" dirty="0"/>
                        <a:t>サンコール（株）</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r>
                        <a:rPr lang="mr-IN" altLang="ja-JP" sz="1100" b="0" dirty="0"/>
                        <a:t>…</a:t>
                      </a:r>
                      <a:endParaRPr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r>
                        <a:rPr lang="ja-JP" altLang="en-US" sz="1100" b="0" dirty="0"/>
                        <a:t>使用工程</a:t>
                      </a:r>
                      <a:r>
                        <a:rPr lang="en-US" altLang="ja-JP" sz="1100" b="0" dirty="0"/>
                        <a:t>_7.</a:t>
                      </a:r>
                      <a:r>
                        <a:rPr lang="ja-JP" altLang="en-US" sz="1100" b="0" dirty="0"/>
                        <a:t>ファイナル前半</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r>
                        <a:rPr lang="ja-JP" altLang="en-US" sz="1100" b="0" dirty="0"/>
                        <a:t>使用工程</a:t>
                      </a:r>
                      <a:r>
                        <a:rPr lang="en-US" altLang="ja-JP" sz="1100" b="0" dirty="0"/>
                        <a:t>_8.</a:t>
                      </a:r>
                      <a:r>
                        <a:rPr lang="ja-JP" altLang="en-US" sz="1100" b="0" dirty="0"/>
                        <a:t>ファイナル後半</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0121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sz="1800" b="0" dirty="0"/>
              <a:t>決定木モデルを採用します。決定木モデルは、簡易的に実装可能で結果の視認性や説明可能性に優れたモデルですが、単体だとそれほど精度が高いモデルではないため、複数の決定木モデルを組み合わせた「ランダムフォレスト」を用います。学習のステップは以下の通りです。</a:t>
            </a:r>
            <a:endParaRPr kumimoji="1" lang="ja-JP" altLang="en-US" dirty="0"/>
          </a:p>
        </p:txBody>
      </p:sp>
      <p:sp>
        <p:nvSpPr>
          <p:cNvPr id="3" name="テキスト プレースホルダー 2"/>
          <p:cNvSpPr>
            <a:spLocks noGrp="1"/>
          </p:cNvSpPr>
          <p:nvPr>
            <p:ph type="body" sz="quarter" idx="20"/>
          </p:nvPr>
        </p:nvSpPr>
        <p:spPr/>
        <p:txBody>
          <a:bodyPr/>
          <a:lstStyle/>
          <a:p>
            <a:r>
              <a:rPr lang="en-US" altLang="ja-JP" dirty="0"/>
              <a:t>②</a:t>
            </a:r>
            <a:r>
              <a:rPr lang="ja-JP" altLang="en-US" dirty="0"/>
              <a:t>モデルの学習：採用モデルの説明</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sp>
        <p:nvSpPr>
          <p:cNvPr id="6" name="角丸四角形 5"/>
          <p:cNvSpPr/>
          <p:nvPr/>
        </p:nvSpPr>
        <p:spPr>
          <a:xfrm>
            <a:off x="2772063" y="2803801"/>
            <a:ext cx="1097362" cy="777429"/>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t>サンプル</a:t>
            </a:r>
            <a:r>
              <a:rPr lang="en-US" altLang="ja-JP" sz="1400" dirty="0"/>
              <a:t>1</a:t>
            </a:r>
            <a:endParaRPr kumimoji="1" lang="ja-JP" altLang="en-US" sz="1400" dirty="0"/>
          </a:p>
        </p:txBody>
      </p:sp>
      <p:pic>
        <p:nvPicPr>
          <p:cNvPr id="78" name="図 77"/>
          <p:cNvPicPr>
            <a:picLocks noChangeAspect="1"/>
          </p:cNvPicPr>
          <p:nvPr/>
        </p:nvPicPr>
        <p:blipFill>
          <a:blip r:embed="rId2"/>
          <a:stretch>
            <a:fillRect/>
          </a:stretch>
        </p:blipFill>
        <p:spPr>
          <a:xfrm>
            <a:off x="4910093" y="2737952"/>
            <a:ext cx="1662893" cy="909125"/>
          </a:xfrm>
          <a:prstGeom prst="rect">
            <a:avLst/>
          </a:prstGeom>
        </p:spPr>
      </p:pic>
      <p:sp>
        <p:nvSpPr>
          <p:cNvPr id="34" name="角丸四角形 33"/>
          <p:cNvSpPr/>
          <p:nvPr/>
        </p:nvSpPr>
        <p:spPr>
          <a:xfrm>
            <a:off x="2765721" y="4158266"/>
            <a:ext cx="1097362" cy="777429"/>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t>サンプル</a:t>
            </a:r>
            <a:r>
              <a:rPr lang="ja-JP" altLang="ja-JP" sz="1400" dirty="0"/>
              <a:t>2</a:t>
            </a:r>
            <a:endParaRPr kumimoji="1" lang="ja-JP" altLang="en-US" sz="1400" dirty="0"/>
          </a:p>
        </p:txBody>
      </p:sp>
      <p:sp>
        <p:nvSpPr>
          <p:cNvPr id="35" name="角丸四角形 34"/>
          <p:cNvSpPr/>
          <p:nvPr/>
        </p:nvSpPr>
        <p:spPr>
          <a:xfrm>
            <a:off x="2770717" y="5512729"/>
            <a:ext cx="1097362" cy="777429"/>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t>サンプル</a:t>
            </a:r>
            <a:r>
              <a:rPr lang="en-US" altLang="ja-JP" sz="1400" dirty="0"/>
              <a:t>3</a:t>
            </a:r>
            <a:endParaRPr kumimoji="1" lang="ja-JP" altLang="en-US" sz="1400" dirty="0"/>
          </a:p>
        </p:txBody>
      </p:sp>
      <p:sp>
        <p:nvSpPr>
          <p:cNvPr id="36" name="角丸四角形 35"/>
          <p:cNvSpPr/>
          <p:nvPr/>
        </p:nvSpPr>
        <p:spPr>
          <a:xfrm>
            <a:off x="7361865" y="2803801"/>
            <a:ext cx="1097362" cy="777429"/>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t>予測結果</a:t>
            </a:r>
            <a:r>
              <a:rPr lang="en-US" altLang="ja-JP" sz="1400" dirty="0"/>
              <a:t>1</a:t>
            </a:r>
            <a:endParaRPr kumimoji="1" lang="ja-JP" altLang="en-US" sz="1400" dirty="0"/>
          </a:p>
        </p:txBody>
      </p:sp>
      <p:sp>
        <p:nvSpPr>
          <p:cNvPr id="37" name="角丸四角形 36"/>
          <p:cNvSpPr/>
          <p:nvPr/>
        </p:nvSpPr>
        <p:spPr>
          <a:xfrm>
            <a:off x="7361865" y="4137207"/>
            <a:ext cx="1097362" cy="777429"/>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t>予測結果</a:t>
            </a:r>
            <a:r>
              <a:rPr lang="en-US" altLang="ja-JP" sz="1400" dirty="0"/>
              <a:t>2</a:t>
            </a:r>
            <a:endParaRPr kumimoji="1" lang="ja-JP" altLang="en-US" sz="1400" dirty="0"/>
          </a:p>
        </p:txBody>
      </p:sp>
      <p:sp>
        <p:nvSpPr>
          <p:cNvPr id="38" name="角丸四角形 37"/>
          <p:cNvSpPr/>
          <p:nvPr/>
        </p:nvSpPr>
        <p:spPr>
          <a:xfrm>
            <a:off x="7361865" y="5504764"/>
            <a:ext cx="1097362" cy="777429"/>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a:t>予測結果</a:t>
            </a:r>
            <a:r>
              <a:rPr lang="en-US" altLang="ja-JP" sz="1400" dirty="0"/>
              <a:t>3</a:t>
            </a:r>
            <a:endParaRPr kumimoji="1" lang="ja-JP" altLang="en-US" sz="1400" dirty="0"/>
          </a:p>
        </p:txBody>
      </p:sp>
      <p:sp>
        <p:nvSpPr>
          <p:cNvPr id="39" name="角丸四角形 38"/>
          <p:cNvSpPr/>
          <p:nvPr/>
        </p:nvSpPr>
        <p:spPr>
          <a:xfrm>
            <a:off x="634033" y="2752053"/>
            <a:ext cx="1097362" cy="3547738"/>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t>データ</a:t>
            </a:r>
          </a:p>
        </p:txBody>
      </p:sp>
      <p:cxnSp>
        <p:nvCxnSpPr>
          <p:cNvPr id="14" name="直線矢印コネクタ 13"/>
          <p:cNvCxnSpPr>
            <a:stCxn id="39" idx="3"/>
            <a:endCxn id="6" idx="1"/>
          </p:cNvCxnSpPr>
          <p:nvPr/>
        </p:nvCxnSpPr>
        <p:spPr>
          <a:xfrm flipV="1">
            <a:off x="1731395" y="3192516"/>
            <a:ext cx="1040668" cy="133340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39" idx="3"/>
            <a:endCxn id="34" idx="1"/>
          </p:cNvCxnSpPr>
          <p:nvPr/>
        </p:nvCxnSpPr>
        <p:spPr>
          <a:xfrm>
            <a:off x="1731395" y="4525922"/>
            <a:ext cx="1034326" cy="2105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a:stCxn id="39" idx="3"/>
            <a:endCxn id="35" idx="1"/>
          </p:cNvCxnSpPr>
          <p:nvPr/>
        </p:nvCxnSpPr>
        <p:spPr>
          <a:xfrm>
            <a:off x="1731395" y="4525922"/>
            <a:ext cx="1039322" cy="137552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cxnSpLocks/>
            <a:stCxn id="6" idx="3"/>
            <a:endCxn id="78" idx="1"/>
          </p:cNvCxnSpPr>
          <p:nvPr/>
        </p:nvCxnSpPr>
        <p:spPr>
          <a:xfrm flipV="1">
            <a:off x="3869425" y="3192515"/>
            <a:ext cx="1040668"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7" name="直線矢印コネクタ 56"/>
          <p:cNvCxnSpPr>
            <a:cxnSpLocks/>
            <a:stCxn id="34" idx="3"/>
            <a:endCxn id="54" idx="1"/>
          </p:cNvCxnSpPr>
          <p:nvPr/>
        </p:nvCxnSpPr>
        <p:spPr>
          <a:xfrm flipV="1">
            <a:off x="3863083" y="4536451"/>
            <a:ext cx="1034326" cy="1053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2" name="直線矢印コネクタ 61"/>
          <p:cNvCxnSpPr>
            <a:cxnSpLocks/>
            <a:stCxn id="35" idx="3"/>
            <a:endCxn id="59" idx="1"/>
          </p:cNvCxnSpPr>
          <p:nvPr/>
        </p:nvCxnSpPr>
        <p:spPr>
          <a:xfrm flipV="1">
            <a:off x="3868079" y="5893365"/>
            <a:ext cx="1042014" cy="807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8" name="直線矢印コネクタ 67"/>
          <p:cNvCxnSpPr>
            <a:cxnSpLocks/>
            <a:stCxn id="78" idx="3"/>
            <a:endCxn id="36" idx="1"/>
          </p:cNvCxnSpPr>
          <p:nvPr/>
        </p:nvCxnSpPr>
        <p:spPr>
          <a:xfrm>
            <a:off x="6572986" y="3192515"/>
            <a:ext cx="788879" cy="1"/>
          </a:xfrm>
          <a:prstGeom prst="straightConnector1">
            <a:avLst/>
          </a:prstGeom>
          <a:ln w="28575">
            <a:tailEnd type="arrow"/>
          </a:ln>
          <a:effectLst/>
        </p:spPr>
        <p:style>
          <a:lnRef idx="2">
            <a:schemeClr val="accent1"/>
          </a:lnRef>
          <a:fillRef idx="0">
            <a:schemeClr val="accent1"/>
          </a:fillRef>
          <a:effectRef idx="1">
            <a:schemeClr val="accent1"/>
          </a:effectRef>
          <a:fontRef idx="minor">
            <a:schemeClr val="tx1"/>
          </a:fontRef>
        </p:style>
      </p:cxnSp>
      <p:cxnSp>
        <p:nvCxnSpPr>
          <p:cNvPr id="73" name="直線矢印コネクタ 72"/>
          <p:cNvCxnSpPr>
            <a:cxnSpLocks/>
            <a:stCxn id="54" idx="3"/>
            <a:endCxn id="37" idx="1"/>
          </p:cNvCxnSpPr>
          <p:nvPr/>
        </p:nvCxnSpPr>
        <p:spPr>
          <a:xfrm flipV="1">
            <a:off x="6560302" y="4525922"/>
            <a:ext cx="801563" cy="1052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88" name="直線矢印コネクタ 87"/>
          <p:cNvCxnSpPr>
            <a:cxnSpLocks/>
            <a:stCxn id="59" idx="3"/>
            <a:endCxn id="38" idx="1"/>
          </p:cNvCxnSpPr>
          <p:nvPr/>
        </p:nvCxnSpPr>
        <p:spPr>
          <a:xfrm>
            <a:off x="6572986" y="5893365"/>
            <a:ext cx="788879" cy="11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6" name="角丸四角形 95"/>
          <p:cNvSpPr/>
          <p:nvPr/>
        </p:nvSpPr>
        <p:spPr>
          <a:xfrm>
            <a:off x="10460605" y="4125378"/>
            <a:ext cx="1097362" cy="777429"/>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t>最終</a:t>
            </a:r>
            <a:endParaRPr kumimoji="1" lang="en-US" altLang="ja-JP" sz="1400" dirty="0"/>
          </a:p>
          <a:p>
            <a:pPr algn="ctr"/>
            <a:r>
              <a:rPr kumimoji="1" lang="ja-JP" altLang="en-US" sz="1400" dirty="0"/>
              <a:t>予測結果</a:t>
            </a:r>
          </a:p>
        </p:txBody>
      </p:sp>
      <p:sp>
        <p:nvSpPr>
          <p:cNvPr id="98" name="正方形/長方形 97"/>
          <p:cNvSpPr/>
          <p:nvPr/>
        </p:nvSpPr>
        <p:spPr>
          <a:xfrm>
            <a:off x="9290308" y="2752053"/>
            <a:ext cx="424470" cy="3530140"/>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lang="ja-JP" altLang="en-US" dirty="0">
                <a:solidFill>
                  <a:schemeClr val="bg1"/>
                </a:solidFill>
              </a:rPr>
              <a:t>平均</a:t>
            </a:r>
            <a:endParaRPr kumimoji="1" lang="ja-JP" altLang="en-US" dirty="0">
              <a:solidFill>
                <a:schemeClr val="bg1"/>
              </a:solidFill>
            </a:endParaRPr>
          </a:p>
        </p:txBody>
      </p:sp>
      <p:sp>
        <p:nvSpPr>
          <p:cNvPr id="128" name="角丸四角形 127"/>
          <p:cNvSpPr/>
          <p:nvPr/>
        </p:nvSpPr>
        <p:spPr>
          <a:xfrm>
            <a:off x="10460605" y="2764877"/>
            <a:ext cx="1097362" cy="777429"/>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t>実測</a:t>
            </a:r>
          </a:p>
        </p:txBody>
      </p:sp>
      <p:sp>
        <p:nvSpPr>
          <p:cNvPr id="129" name="正方形/長方形 128"/>
          <p:cNvSpPr/>
          <p:nvPr/>
        </p:nvSpPr>
        <p:spPr>
          <a:xfrm>
            <a:off x="2328296" y="2671026"/>
            <a:ext cx="4500058" cy="381580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eaVert" rtlCol="0" anchor="ctr"/>
          <a:lstStyle/>
          <a:p>
            <a:pPr algn="ctr"/>
            <a:endParaRPr kumimoji="1" lang="ja-JP" altLang="en-US" dirty="0">
              <a:solidFill>
                <a:schemeClr val="bg1"/>
              </a:solidFill>
            </a:endParaRPr>
          </a:p>
        </p:txBody>
      </p:sp>
      <p:sp>
        <p:nvSpPr>
          <p:cNvPr id="28" name="ホームベース 21">
            <a:extLst>
              <a:ext uri="{FF2B5EF4-FFF2-40B4-BE49-F238E27FC236}">
                <a16:creationId xmlns:a16="http://schemas.microsoft.com/office/drawing/2014/main" id="{FBFC58D7-E562-4A49-84FC-5C955154979A}"/>
              </a:ext>
            </a:extLst>
          </p:cNvPr>
          <p:cNvSpPr/>
          <p:nvPr/>
        </p:nvSpPr>
        <p:spPr>
          <a:xfrm>
            <a:off x="634033" y="1767844"/>
            <a:ext cx="1543683"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読み込み</a:t>
            </a:r>
            <a:endParaRPr kumimoji="1" lang="ja-JP" altLang="en-US" dirty="0"/>
          </a:p>
        </p:txBody>
      </p:sp>
      <p:sp>
        <p:nvSpPr>
          <p:cNvPr id="29" name="山形 22">
            <a:extLst>
              <a:ext uri="{FF2B5EF4-FFF2-40B4-BE49-F238E27FC236}">
                <a16:creationId xmlns:a16="http://schemas.microsoft.com/office/drawing/2014/main" id="{9FEA797D-E1B2-448C-948E-DADE0AC1339B}"/>
              </a:ext>
            </a:extLst>
          </p:cNvPr>
          <p:cNvSpPr/>
          <p:nvPr/>
        </p:nvSpPr>
        <p:spPr>
          <a:xfrm>
            <a:off x="2019603" y="1767070"/>
            <a:ext cx="2391976"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solidFill>
                  <a:srgbClr val="FFFFFF"/>
                </a:solidFill>
              </a:rPr>
              <a:t>非復元抽出</a:t>
            </a:r>
          </a:p>
        </p:txBody>
      </p:sp>
      <p:sp>
        <p:nvSpPr>
          <p:cNvPr id="30" name="山形 22">
            <a:extLst>
              <a:ext uri="{FF2B5EF4-FFF2-40B4-BE49-F238E27FC236}">
                <a16:creationId xmlns:a16="http://schemas.microsoft.com/office/drawing/2014/main" id="{DBF90350-9FC4-4C6C-AC4F-06822F015A16}"/>
              </a:ext>
            </a:extLst>
          </p:cNvPr>
          <p:cNvSpPr/>
          <p:nvPr/>
        </p:nvSpPr>
        <p:spPr>
          <a:xfrm>
            <a:off x="4246659" y="1767070"/>
            <a:ext cx="4536394"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dirty="0">
                <a:solidFill>
                  <a:srgbClr val="FFFFFF"/>
                </a:solidFill>
              </a:rPr>
              <a:t>AI</a:t>
            </a:r>
            <a:r>
              <a:rPr lang="ja-JP" altLang="en-US" dirty="0">
                <a:solidFill>
                  <a:srgbClr val="FFFFFF"/>
                </a:solidFill>
              </a:rPr>
              <a:t>モデルの学習</a:t>
            </a:r>
            <a:endParaRPr kumimoji="1" lang="ja-JP" altLang="en-US" dirty="0">
              <a:solidFill>
                <a:srgbClr val="FFFFFF"/>
              </a:solidFill>
            </a:endParaRPr>
          </a:p>
        </p:txBody>
      </p:sp>
      <p:sp>
        <p:nvSpPr>
          <p:cNvPr id="33" name="山形 22">
            <a:extLst>
              <a:ext uri="{FF2B5EF4-FFF2-40B4-BE49-F238E27FC236}">
                <a16:creationId xmlns:a16="http://schemas.microsoft.com/office/drawing/2014/main" id="{EAAD27F8-65D4-4E32-808F-0FB4CF812E9D}"/>
              </a:ext>
            </a:extLst>
          </p:cNvPr>
          <p:cNvSpPr/>
          <p:nvPr/>
        </p:nvSpPr>
        <p:spPr>
          <a:xfrm>
            <a:off x="8626642" y="1761093"/>
            <a:ext cx="3122281"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rgbClr val="FFFFFF"/>
                </a:solidFill>
              </a:rPr>
              <a:t>予測</a:t>
            </a:r>
            <a:endParaRPr kumimoji="1" lang="ja-JP" altLang="en-US" dirty="0">
              <a:solidFill>
                <a:srgbClr val="FFFFFF"/>
              </a:solidFill>
            </a:endParaRPr>
          </a:p>
        </p:txBody>
      </p:sp>
      <p:pic>
        <p:nvPicPr>
          <p:cNvPr id="54" name="図 53">
            <a:extLst>
              <a:ext uri="{FF2B5EF4-FFF2-40B4-BE49-F238E27FC236}">
                <a16:creationId xmlns:a16="http://schemas.microsoft.com/office/drawing/2014/main" id="{216F7ACE-5539-49D3-81C0-02DB5C679734}"/>
              </a:ext>
            </a:extLst>
          </p:cNvPr>
          <p:cNvPicPr>
            <a:picLocks noChangeAspect="1"/>
          </p:cNvPicPr>
          <p:nvPr/>
        </p:nvPicPr>
        <p:blipFill>
          <a:blip r:embed="rId2"/>
          <a:stretch>
            <a:fillRect/>
          </a:stretch>
        </p:blipFill>
        <p:spPr>
          <a:xfrm>
            <a:off x="4897409" y="4081888"/>
            <a:ext cx="1662893" cy="909125"/>
          </a:xfrm>
          <a:prstGeom prst="rect">
            <a:avLst/>
          </a:prstGeom>
        </p:spPr>
      </p:pic>
      <p:pic>
        <p:nvPicPr>
          <p:cNvPr id="59" name="図 58">
            <a:extLst>
              <a:ext uri="{FF2B5EF4-FFF2-40B4-BE49-F238E27FC236}">
                <a16:creationId xmlns:a16="http://schemas.microsoft.com/office/drawing/2014/main" id="{A667B33A-B316-4273-B551-04C62E3F74B6}"/>
              </a:ext>
            </a:extLst>
          </p:cNvPr>
          <p:cNvPicPr>
            <a:picLocks noChangeAspect="1"/>
          </p:cNvPicPr>
          <p:nvPr/>
        </p:nvPicPr>
        <p:blipFill>
          <a:blip r:embed="rId2"/>
          <a:stretch>
            <a:fillRect/>
          </a:stretch>
        </p:blipFill>
        <p:spPr>
          <a:xfrm>
            <a:off x="4910093" y="5438802"/>
            <a:ext cx="1662893" cy="909125"/>
          </a:xfrm>
          <a:prstGeom prst="rect">
            <a:avLst/>
          </a:prstGeom>
        </p:spPr>
      </p:pic>
      <p:cxnSp>
        <p:nvCxnSpPr>
          <p:cNvPr id="55" name="コネクタ: カギ線 54">
            <a:extLst>
              <a:ext uri="{FF2B5EF4-FFF2-40B4-BE49-F238E27FC236}">
                <a16:creationId xmlns:a16="http://schemas.microsoft.com/office/drawing/2014/main" id="{6A46368B-ED06-4CFD-B84B-F076FDF27EE8}"/>
              </a:ext>
            </a:extLst>
          </p:cNvPr>
          <p:cNvCxnSpPr>
            <a:cxnSpLocks/>
            <a:stCxn id="36" idx="3"/>
            <a:endCxn id="98" idx="1"/>
          </p:cNvCxnSpPr>
          <p:nvPr/>
        </p:nvCxnSpPr>
        <p:spPr>
          <a:xfrm>
            <a:off x="8459227" y="3192516"/>
            <a:ext cx="831081" cy="1324607"/>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コネクタ: カギ線 70">
            <a:extLst>
              <a:ext uri="{FF2B5EF4-FFF2-40B4-BE49-F238E27FC236}">
                <a16:creationId xmlns:a16="http://schemas.microsoft.com/office/drawing/2014/main" id="{F407D6A8-287D-4163-A110-886A4795D5D6}"/>
              </a:ext>
            </a:extLst>
          </p:cNvPr>
          <p:cNvCxnSpPr>
            <a:cxnSpLocks/>
            <a:stCxn id="38" idx="3"/>
            <a:endCxn id="98" idx="1"/>
          </p:cNvCxnSpPr>
          <p:nvPr/>
        </p:nvCxnSpPr>
        <p:spPr>
          <a:xfrm flipV="1">
            <a:off x="8459227" y="4517123"/>
            <a:ext cx="831081" cy="137635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85D13D6-81DB-450A-ACB2-42B91C2DD357}"/>
              </a:ext>
            </a:extLst>
          </p:cNvPr>
          <p:cNvCxnSpPr>
            <a:cxnSpLocks/>
            <a:stCxn id="37" idx="3"/>
            <a:endCxn id="98" idx="1"/>
          </p:cNvCxnSpPr>
          <p:nvPr/>
        </p:nvCxnSpPr>
        <p:spPr>
          <a:xfrm flipV="1">
            <a:off x="8459227" y="4517123"/>
            <a:ext cx="831081" cy="87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84" name="直線矢印コネクタ 83">
            <a:extLst>
              <a:ext uri="{FF2B5EF4-FFF2-40B4-BE49-F238E27FC236}">
                <a16:creationId xmlns:a16="http://schemas.microsoft.com/office/drawing/2014/main" id="{E4722863-5DF2-4F5D-B978-671B91DF0F03}"/>
              </a:ext>
            </a:extLst>
          </p:cNvPr>
          <p:cNvCxnSpPr>
            <a:cxnSpLocks/>
            <a:stCxn id="98" idx="3"/>
            <a:endCxn id="96" idx="1"/>
          </p:cNvCxnSpPr>
          <p:nvPr/>
        </p:nvCxnSpPr>
        <p:spPr>
          <a:xfrm flipV="1">
            <a:off x="9714778" y="4514093"/>
            <a:ext cx="745827" cy="303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89" name="テキスト ボックス 88">
            <a:extLst>
              <a:ext uri="{FF2B5EF4-FFF2-40B4-BE49-F238E27FC236}">
                <a16:creationId xmlns:a16="http://schemas.microsoft.com/office/drawing/2014/main" id="{A31582B3-6C0A-413A-BFE1-9E06CB5BF684}"/>
              </a:ext>
            </a:extLst>
          </p:cNvPr>
          <p:cNvSpPr txBox="1"/>
          <p:nvPr/>
        </p:nvSpPr>
        <p:spPr>
          <a:xfrm>
            <a:off x="10778453" y="3647077"/>
            <a:ext cx="461665" cy="323877"/>
          </a:xfrm>
          <a:prstGeom prst="rect">
            <a:avLst/>
          </a:prstGeom>
          <a:noFill/>
        </p:spPr>
        <p:txBody>
          <a:bodyPr vert="eaVert" wrap="square" rtlCol="0">
            <a:spAutoFit/>
          </a:bodyPr>
          <a:lstStyle/>
          <a:p>
            <a:r>
              <a:rPr kumimoji="1" lang="ja-JP" altLang="en-US" dirty="0"/>
              <a:t>≒</a:t>
            </a:r>
            <a:endParaRPr kumimoji="1" lang="en-US" altLang="ja-JP" dirty="0"/>
          </a:p>
        </p:txBody>
      </p:sp>
      <p:cxnSp>
        <p:nvCxnSpPr>
          <p:cNvPr id="90" name="コネクタ: カギ線 89">
            <a:extLst>
              <a:ext uri="{FF2B5EF4-FFF2-40B4-BE49-F238E27FC236}">
                <a16:creationId xmlns:a16="http://schemas.microsoft.com/office/drawing/2014/main" id="{AC7BD090-C4E4-4422-87C8-1C5CA42C8FC5}"/>
              </a:ext>
            </a:extLst>
          </p:cNvPr>
          <p:cNvCxnSpPr>
            <a:cxnSpLocks/>
            <a:stCxn id="92" idx="0"/>
            <a:endCxn id="89" idx="3"/>
          </p:cNvCxnSpPr>
          <p:nvPr/>
        </p:nvCxnSpPr>
        <p:spPr>
          <a:xfrm rot="5400000" flipH="1" flipV="1">
            <a:off x="10278097" y="4531194"/>
            <a:ext cx="1684199" cy="239844"/>
          </a:xfrm>
          <a:prstGeom prst="bentConnector4">
            <a:avLst>
              <a:gd name="adj1" fmla="val 23735"/>
              <a:gd name="adj2" fmla="val 37338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725CB176-1029-453A-B018-9B519DC232AB}"/>
              </a:ext>
            </a:extLst>
          </p:cNvPr>
          <p:cNvSpPr txBox="1"/>
          <p:nvPr/>
        </p:nvSpPr>
        <p:spPr>
          <a:xfrm>
            <a:off x="9913385" y="5493215"/>
            <a:ext cx="2173777" cy="646331"/>
          </a:xfrm>
          <a:prstGeom prst="rect">
            <a:avLst/>
          </a:prstGeom>
          <a:noFill/>
        </p:spPr>
        <p:txBody>
          <a:bodyPr wrap="square">
            <a:spAutoFit/>
          </a:bodyPr>
          <a:lstStyle/>
          <a:p>
            <a:r>
              <a:rPr lang="ja-JP" altLang="en-US" sz="1200" dirty="0"/>
              <a:t>実測と予測の誤差が小さいほど精度がいいモデル</a:t>
            </a:r>
            <a:endParaRPr lang="en-US" altLang="ja-JP" sz="1200" dirty="0"/>
          </a:p>
          <a:p>
            <a:r>
              <a:rPr lang="ja-JP" altLang="en-US" sz="1200" dirty="0"/>
              <a:t>＝結果の信頼性が高い</a:t>
            </a:r>
          </a:p>
        </p:txBody>
      </p:sp>
      <p:sp>
        <p:nvSpPr>
          <p:cNvPr id="99" name="テキスト ボックス 98">
            <a:extLst>
              <a:ext uri="{FF2B5EF4-FFF2-40B4-BE49-F238E27FC236}">
                <a16:creationId xmlns:a16="http://schemas.microsoft.com/office/drawing/2014/main" id="{E0459B84-083A-4E42-9E6D-6F9A05533397}"/>
              </a:ext>
            </a:extLst>
          </p:cNvPr>
          <p:cNvSpPr txBox="1"/>
          <p:nvPr/>
        </p:nvSpPr>
        <p:spPr>
          <a:xfrm>
            <a:off x="2227512" y="2432641"/>
            <a:ext cx="3691447" cy="276999"/>
          </a:xfrm>
          <a:prstGeom prst="rect">
            <a:avLst/>
          </a:prstGeom>
          <a:noFill/>
        </p:spPr>
        <p:txBody>
          <a:bodyPr wrap="square">
            <a:spAutoFit/>
          </a:bodyPr>
          <a:lstStyle/>
          <a:p>
            <a:r>
              <a:rPr lang="ja-JP" altLang="en-US" sz="1200" dirty="0"/>
              <a:t>各サンプルで学習（複数のモデルを作る）</a:t>
            </a:r>
          </a:p>
        </p:txBody>
      </p:sp>
    </p:spTree>
    <p:extLst>
      <p:ext uri="{BB962C8B-B14F-4D97-AF65-F5344CB8AC3E}">
        <p14:creationId xmlns:p14="http://schemas.microsoft.com/office/powerpoint/2010/main" val="105096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ED62B2F-01A5-4A52-A821-CB2C3E203EA7}"/>
              </a:ext>
            </a:extLst>
          </p:cNvPr>
          <p:cNvSpPr>
            <a:spLocks noGrp="1"/>
          </p:cNvSpPr>
          <p:nvPr>
            <p:ph type="body" sz="quarter" idx="18"/>
          </p:nvPr>
        </p:nvSpPr>
        <p:spPr/>
        <p:txBody>
          <a:bodyPr/>
          <a:lstStyle/>
          <a:p>
            <a:r>
              <a:rPr kumimoji="1" lang="ja-JP" altLang="en-US" sz="1800" b="0" dirty="0"/>
              <a:t>個々の「発見する要素」に対するモデルの精度結果は以下の通りです。</a:t>
            </a:r>
          </a:p>
        </p:txBody>
      </p:sp>
      <p:sp>
        <p:nvSpPr>
          <p:cNvPr id="3" name="テキスト プレースホルダー 2">
            <a:extLst>
              <a:ext uri="{FF2B5EF4-FFF2-40B4-BE49-F238E27FC236}">
                <a16:creationId xmlns:a16="http://schemas.microsoft.com/office/drawing/2014/main" id="{0207B8BD-C15D-4D3A-8C47-532129D550F8}"/>
              </a:ext>
            </a:extLst>
          </p:cNvPr>
          <p:cNvSpPr>
            <a:spLocks noGrp="1"/>
          </p:cNvSpPr>
          <p:nvPr>
            <p:ph type="body" sz="quarter" idx="20"/>
          </p:nvPr>
        </p:nvSpPr>
        <p:spPr/>
        <p:txBody>
          <a:bodyPr/>
          <a:lstStyle/>
          <a:p>
            <a:r>
              <a:rPr kumimoji="1" lang="ja-JP" altLang="en-US" dirty="0"/>
              <a:t>➁モデルの学習：精度結果</a:t>
            </a:r>
          </a:p>
        </p:txBody>
      </p:sp>
      <p:sp>
        <p:nvSpPr>
          <p:cNvPr id="4" name="日付プレースホルダー 3">
            <a:extLst>
              <a:ext uri="{FF2B5EF4-FFF2-40B4-BE49-F238E27FC236}">
                <a16:creationId xmlns:a16="http://schemas.microsoft.com/office/drawing/2014/main" id="{4976C1DF-8CF9-41B1-BD89-8A9F4FC737AE}"/>
              </a:ext>
            </a:extLst>
          </p:cNvPr>
          <p:cNvSpPr>
            <a:spLocks noGrp="1"/>
          </p:cNvSpPr>
          <p:nvPr>
            <p:ph type="dt" sz="half" idx="19"/>
          </p:nvPr>
        </p:nvSpPr>
        <p:spPr/>
        <p:txBody>
          <a:bodyPr/>
          <a:lstStyle/>
          <a:p>
            <a:fld id="{FCAFAC13-DB77-42F2-BE26-45BA5532FD50}" type="datetime4">
              <a:rPr lang="en-US" altLang="ja-JP" smtClean="0"/>
              <a:pPr/>
              <a:t>November 21, 2023</a:t>
            </a:fld>
            <a:endParaRPr lang="en-US" dirty="0"/>
          </a:p>
        </p:txBody>
      </p:sp>
    </p:spTree>
    <p:extLst>
      <p:ext uri="{BB962C8B-B14F-4D97-AF65-F5344CB8AC3E}">
        <p14:creationId xmlns:p14="http://schemas.microsoft.com/office/powerpoint/2010/main" val="48930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ja-JP" altLang="en-US" sz="1800" b="0" dirty="0"/>
              <a:t>「影響する因子」の影響度を定量化するために、</a:t>
            </a:r>
            <a:r>
              <a:rPr kumimoji="1" lang="en-US" altLang="ja-JP" sz="1800" b="0" dirty="0"/>
              <a:t>SHAP</a:t>
            </a:r>
            <a:r>
              <a:rPr kumimoji="1" lang="ja-JP" altLang="en-US" sz="1800" b="0" dirty="0"/>
              <a:t>値を計算します。</a:t>
            </a:r>
            <a:r>
              <a:rPr kumimoji="1" lang="en-US" altLang="ja-JP" sz="1800" b="0" dirty="0"/>
              <a:t>SHAP</a:t>
            </a:r>
            <a:r>
              <a:rPr kumimoji="1" lang="ja-JP" altLang="en-US" sz="1800" b="0" dirty="0"/>
              <a:t>値とは、機械学習モデルの入力がそのモデルの出力にどの程度影響を与えるかを測定するための値です。</a:t>
            </a:r>
            <a:endParaRPr kumimoji="1" lang="en-US" altLang="ja-JP" sz="1800" b="0" dirty="0"/>
          </a:p>
          <a:p>
            <a:endParaRPr lang="en-US" altLang="ja-JP" sz="1400" b="0" dirty="0"/>
          </a:p>
          <a:p>
            <a:r>
              <a:rPr lang="en-US" altLang="ja-JP" sz="1400" dirty="0"/>
              <a:t>①</a:t>
            </a:r>
            <a:r>
              <a:rPr lang="ja-JP" altLang="en-US" sz="1400" dirty="0"/>
              <a:t>モデルの平均予測値 </a:t>
            </a:r>
            <a:r>
              <a:rPr lang="en-US" altLang="ja-JP" sz="1400" dirty="0"/>
              <a:t>E[f(x)]</a:t>
            </a:r>
            <a:r>
              <a:rPr lang="ja-JP" altLang="en-US" sz="1400" dirty="0"/>
              <a:t>（</a:t>
            </a:r>
            <a:r>
              <a:rPr lang="en-US" altLang="ja-JP" sz="1400" dirty="0"/>
              <a:t>base value</a:t>
            </a:r>
            <a:r>
              <a:rPr lang="ja-JP" altLang="en-US" sz="1400" dirty="0"/>
              <a:t>）</a:t>
            </a:r>
            <a:r>
              <a:rPr lang="en-US" altLang="ja-JP" sz="1400" dirty="0"/>
              <a:t>:</a:t>
            </a:r>
          </a:p>
          <a:p>
            <a:r>
              <a:rPr lang="ja-JP" altLang="en-US" sz="1400" b="0" dirty="0"/>
              <a:t>横軸の </a:t>
            </a:r>
            <a:r>
              <a:rPr lang="en-US" altLang="ja-JP" sz="1400" b="0" dirty="0"/>
              <a:t>base value= 9.095 </a:t>
            </a:r>
            <a:r>
              <a:rPr lang="ja-JP" altLang="en-US" sz="1400" b="0" dirty="0"/>
              <a:t>は、データに対するモデルの予測結果の平均値です。この平均値を基準として、各「影響する因子</a:t>
            </a:r>
            <a:r>
              <a:rPr lang="en-US" altLang="en-US" sz="1400" b="0" dirty="0"/>
              <a:t>」</a:t>
            </a:r>
            <a:r>
              <a:rPr lang="ja-JP" altLang="en-US" sz="1400" b="0" dirty="0"/>
              <a:t>の影響度を算出していきます。</a:t>
            </a:r>
            <a:endParaRPr lang="en-US" altLang="ja-JP" sz="1400" b="0" dirty="0"/>
          </a:p>
          <a:p>
            <a:endParaRPr lang="ja-JP" altLang="en-US" sz="1400" b="0" dirty="0"/>
          </a:p>
          <a:p>
            <a:r>
              <a:rPr lang="en-US" altLang="ja-JP" sz="1400" dirty="0"/>
              <a:t>②</a:t>
            </a:r>
            <a:r>
              <a:rPr lang="ja-JP" altLang="en-US" sz="1400" dirty="0"/>
              <a:t>特定のデータポイントの予測結果 </a:t>
            </a:r>
            <a:r>
              <a:rPr lang="en-US" altLang="ja-JP" sz="1400" dirty="0"/>
              <a:t>(f(x)):</a:t>
            </a:r>
          </a:p>
          <a:p>
            <a:r>
              <a:rPr lang="ja-JP" altLang="en-US" sz="1400" b="0" dirty="0"/>
              <a:t>図の特定のデータポイント（品番</a:t>
            </a:r>
            <a:r>
              <a:rPr lang="ja-JP" altLang="en-US" sz="1400" b="0" dirty="0">
                <a:solidFill>
                  <a:srgbClr val="000000"/>
                </a:solidFill>
                <a:latin typeface="Lucida Grande"/>
                <a:ea typeface="Lucida Grande"/>
                <a:cs typeface="Lucida Grande"/>
              </a:rPr>
              <a:t>01912ECB010の</a:t>
            </a:r>
            <a:r>
              <a:rPr lang="en-US" altLang="ja-JP" sz="1400" b="0" dirty="0">
                <a:solidFill>
                  <a:srgbClr val="000000"/>
                </a:solidFill>
                <a:latin typeface="Lucida Grande"/>
                <a:ea typeface="Lucida Grande"/>
                <a:cs typeface="Lucida Grande"/>
              </a:rPr>
              <a:t>9</a:t>
            </a:r>
            <a:r>
              <a:rPr lang="ja-JP" altLang="en-US" sz="1400" b="0" dirty="0">
                <a:solidFill>
                  <a:srgbClr val="000000"/>
                </a:solidFill>
                <a:latin typeface="Lucida Grande"/>
                <a:ea typeface="Lucida Grande"/>
                <a:cs typeface="Lucida Grande"/>
              </a:rPr>
              <a:t>月</a:t>
            </a:r>
            <a:r>
              <a:rPr lang="en-US" altLang="ja-JP" sz="1400" b="0" dirty="0">
                <a:solidFill>
                  <a:srgbClr val="000000"/>
                </a:solidFill>
                <a:latin typeface="Lucida Grande"/>
                <a:ea typeface="Lucida Grande"/>
                <a:cs typeface="Lucida Grande"/>
              </a:rPr>
              <a:t>2</a:t>
            </a:r>
            <a:r>
              <a:rPr lang="ja-JP" altLang="en-US" sz="1400" b="0" dirty="0">
                <a:solidFill>
                  <a:srgbClr val="000000"/>
                </a:solidFill>
                <a:latin typeface="Lucida Grande"/>
                <a:ea typeface="Lucida Grande"/>
                <a:cs typeface="Lucida Grande"/>
              </a:rPr>
              <a:t>周目）</a:t>
            </a:r>
            <a:r>
              <a:rPr lang="ja-JP" altLang="en-US" sz="1400" b="0" dirty="0"/>
              <a:t>に対する予測結果（社内</a:t>
            </a:r>
            <a:r>
              <a:rPr lang="en-US" altLang="ja-JP" sz="1400" b="0" dirty="0"/>
              <a:t>LT/</a:t>
            </a:r>
            <a:r>
              <a:rPr lang="ja-JP" altLang="en-US" sz="1400" b="0" dirty="0"/>
              <a:t>設計値）は </a:t>
            </a:r>
            <a:r>
              <a:rPr lang="en-US" altLang="ja-JP" sz="1400" b="0" dirty="0"/>
              <a:t>f(x) = 4.05 </a:t>
            </a:r>
            <a:r>
              <a:rPr lang="ja-JP" altLang="en-US" sz="1400" b="0" dirty="0"/>
              <a:t>です。基準値 </a:t>
            </a:r>
            <a:r>
              <a:rPr lang="en-US" altLang="ja-JP" sz="1400" b="0" dirty="0"/>
              <a:t>E[f(x)] = 9.095 </a:t>
            </a:r>
            <a:r>
              <a:rPr lang="ja-JP" altLang="en-US" sz="1400" b="0" dirty="0"/>
              <a:t>からの差までの寄与度を、各説明変数ごとに赤色と青色の帯で表しています。</a:t>
            </a:r>
            <a:endParaRPr lang="en-US" altLang="ja-JP" sz="1400" b="0" dirty="0"/>
          </a:p>
          <a:p>
            <a:endParaRPr lang="ja-JP" altLang="en-US" sz="1400" dirty="0"/>
          </a:p>
          <a:p>
            <a:r>
              <a:rPr lang="en-US" altLang="ja-JP" sz="1400" dirty="0"/>
              <a:t>③</a:t>
            </a:r>
            <a:r>
              <a:rPr lang="ja-JP" altLang="en-US" sz="1400" dirty="0"/>
              <a:t>寄与度の色分けの意味</a:t>
            </a:r>
            <a:r>
              <a:rPr lang="en-US" altLang="ja-JP" sz="1400" dirty="0"/>
              <a:t>:</a:t>
            </a:r>
          </a:p>
          <a:p>
            <a:r>
              <a:rPr lang="ja-JP" altLang="en-US" sz="1400" b="0" dirty="0"/>
              <a:t>赤色の帯は、その説明変数が予測値を正の方向へ引き上げる寄与をしていることを意味します。</a:t>
            </a:r>
          </a:p>
          <a:p>
            <a:r>
              <a:rPr lang="ja-JP" altLang="en-US" sz="1400" b="0" dirty="0"/>
              <a:t>青色の帯は、その説明変数が予測値を負の方向へ引き下げる寄与をしていることを意味します。</a:t>
            </a:r>
            <a:endParaRPr lang="en-US" altLang="ja-JP" sz="1400" b="0" dirty="0"/>
          </a:p>
          <a:p>
            <a:endParaRPr lang="en-US" altLang="ja-JP" sz="1400" b="0" dirty="0"/>
          </a:p>
          <a:p>
            <a:r>
              <a:rPr lang="en-US" altLang="ja-JP" sz="1400" dirty="0"/>
              <a:t>④</a:t>
            </a:r>
            <a:r>
              <a:rPr lang="ja-JP" altLang="en-US" sz="1400" dirty="0"/>
              <a:t>視覚的な解釈</a:t>
            </a:r>
            <a:r>
              <a:rPr lang="en-US" altLang="ja-JP" sz="1400" dirty="0"/>
              <a:t>:</a:t>
            </a:r>
          </a:p>
          <a:p>
            <a:r>
              <a:rPr lang="ja-JP" altLang="en-US" sz="1400" b="0" dirty="0"/>
              <a:t>色分けされた帯を用いることで、どの説明変数が予測結果にどの程度影響を与えているかを視覚的に理解できます。</a:t>
            </a:r>
          </a:p>
          <a:p>
            <a:r>
              <a:rPr lang="ja-JP" altLang="en-US" sz="1400" b="0" dirty="0"/>
              <a:t>例として、図では </a:t>
            </a:r>
            <a:r>
              <a:rPr lang="en-US" altLang="ja-JP" sz="1400" b="0" dirty="0"/>
              <a:t>"</a:t>
            </a:r>
            <a:r>
              <a:rPr lang="en-US" altLang="ja-JP" sz="1400" b="0" dirty="0" err="1"/>
              <a:t>MedInc</a:t>
            </a:r>
            <a:r>
              <a:rPr lang="en-US" altLang="ja-JP" sz="1400" b="0" dirty="0"/>
              <a:t>" </a:t>
            </a:r>
            <a:r>
              <a:rPr lang="ja-JP" altLang="en-US" sz="1400" b="0" dirty="0"/>
              <a:t>が正の方向へ、</a:t>
            </a:r>
            <a:r>
              <a:rPr lang="en-US" altLang="ja-JP" sz="1400" b="0" dirty="0"/>
              <a:t>"Latitude" </a:t>
            </a:r>
            <a:r>
              <a:rPr lang="ja-JP" altLang="en-US" sz="1400" b="0" dirty="0"/>
              <a:t>が負の方向へ最も大きく寄与しています。</a:t>
            </a:r>
          </a:p>
          <a:p>
            <a:endParaRPr lang="en-US" altLang="ja-JP" sz="1400" b="0" dirty="0"/>
          </a:p>
        </p:txBody>
      </p:sp>
      <p:sp>
        <p:nvSpPr>
          <p:cNvPr id="3" name="テキスト プレースホルダー 2"/>
          <p:cNvSpPr>
            <a:spLocks noGrp="1"/>
          </p:cNvSpPr>
          <p:nvPr>
            <p:ph type="body" sz="quarter" idx="20"/>
          </p:nvPr>
        </p:nvSpPr>
        <p:spPr/>
        <p:txBody>
          <a:bodyPr/>
          <a:lstStyle/>
          <a:p>
            <a:r>
              <a:rPr kumimoji="1" lang="en-US" altLang="ja-JP" dirty="0"/>
              <a:t>③</a:t>
            </a:r>
            <a:r>
              <a:rPr kumimoji="1" lang="ja-JP" altLang="en-US" dirty="0"/>
              <a:t>影響度の計算：</a:t>
            </a:r>
            <a:r>
              <a:rPr kumimoji="1" lang="en-US" altLang="ja-JP" dirty="0"/>
              <a:t>SHAP</a:t>
            </a:r>
            <a:r>
              <a:rPr kumimoji="1" lang="ja-JP" altLang="en-US" dirty="0"/>
              <a:t>値の計算</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November 21, 2023</a:t>
            </a:fld>
            <a:endParaRPr lang="en-US" dirty="0"/>
          </a:p>
        </p:txBody>
      </p:sp>
      <p:pic>
        <p:nvPicPr>
          <p:cNvPr id="6" name="図 5" descr="スクリーンショット 2023-11-21 8.49.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75" y="4892813"/>
            <a:ext cx="11104389" cy="1278203"/>
          </a:xfrm>
          <a:prstGeom prst="rect">
            <a:avLst/>
          </a:prstGeom>
        </p:spPr>
      </p:pic>
      <p:sp>
        <p:nvSpPr>
          <p:cNvPr id="8" name="正方形/長方形 7">
            <a:extLst>
              <a:ext uri="{FF2B5EF4-FFF2-40B4-BE49-F238E27FC236}">
                <a16:creationId xmlns:a16="http://schemas.microsoft.com/office/drawing/2014/main" id="{231E5DF6-B865-43AC-817A-2F6B17E1DA3A}"/>
              </a:ext>
            </a:extLst>
          </p:cNvPr>
          <p:cNvSpPr/>
          <p:nvPr/>
        </p:nvSpPr>
        <p:spPr>
          <a:xfrm>
            <a:off x="7483642" y="2057401"/>
            <a:ext cx="3132222" cy="1278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4.05</a:t>
            </a:r>
            <a:r>
              <a:rPr kumimoji="1" lang="ja-JP" altLang="en-US" dirty="0"/>
              <a:t>が何を表しているのか</a:t>
            </a:r>
          </a:p>
        </p:txBody>
      </p:sp>
      <p:sp>
        <p:nvSpPr>
          <p:cNvPr id="10" name="正方形/長方形 9">
            <a:extLst>
              <a:ext uri="{FF2B5EF4-FFF2-40B4-BE49-F238E27FC236}">
                <a16:creationId xmlns:a16="http://schemas.microsoft.com/office/drawing/2014/main" id="{EDCD900A-5B9B-4D6B-8C18-425495E9C7D9}"/>
              </a:ext>
            </a:extLst>
          </p:cNvPr>
          <p:cNvSpPr/>
          <p:nvPr/>
        </p:nvSpPr>
        <p:spPr>
          <a:xfrm>
            <a:off x="7110399" y="-1010503"/>
            <a:ext cx="3132222" cy="1278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データ少なかったら信用しないでね、過学習してる</a:t>
            </a:r>
          </a:p>
        </p:txBody>
      </p:sp>
    </p:spTree>
    <p:extLst>
      <p:ext uri="{BB962C8B-B14F-4D97-AF65-F5344CB8AC3E}">
        <p14:creationId xmlns:p14="http://schemas.microsoft.com/office/powerpoint/2010/main" val="2271112083"/>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effectLst/>
      </a:spPr>
      <a:bodyPr rtlCol="0" anchor="ctr"/>
      <a:lstStyle>
        <a:defPPr algn="ctr">
          <a:defRPr kumimoji="1" sz="800" dirty="0" smtClean="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5772</TotalTime>
  <Words>1566</Words>
  <Application>Microsoft Office PowerPoint</Application>
  <PresentationFormat>ワイド画面</PresentationFormat>
  <Paragraphs>255</Paragraphs>
  <Slides>22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4</vt:i4>
      </vt:variant>
      <vt:variant>
        <vt:lpstr>スライド タイトル</vt:lpstr>
      </vt:variant>
      <vt:variant>
        <vt:i4>22</vt:i4>
      </vt:variant>
    </vt:vector>
  </HeadingPairs>
  <TitlesOfParts>
    <vt:vector size="31" baseType="lpstr">
      <vt:lpstr>Lucida Grande</vt: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 Yuki／笹岡　優樹／AI</cp:lastModifiedBy>
  <cp:revision>176</cp:revision>
  <dcterms:created xsi:type="dcterms:W3CDTF">2022-01-19T01:36:44Z</dcterms:created>
  <dcterms:modified xsi:type="dcterms:W3CDTF">2023-11-21T08:55:06Z</dcterms:modified>
</cp:coreProperties>
</file>