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  <p:sldId id="262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-402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DD9B6-74DC-43FD-BFD2-1BF7F36A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9510FC-D692-44A8-BA64-E7A82DF4C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842DF0-169D-430D-A7A5-2E6DAC53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F1F9-60C9-4D78-9D80-A1959263838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A88A1E-B0A5-4FE2-A042-2CC05449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1EAA85-4DDE-4922-A7C2-0E96C224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016-B368-4D51-A396-E23E89C10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61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35FF8-CCD9-44A3-BAC5-4B5B43CD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026396-1AA5-4BF7-887F-5D0C3D53A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09DF46-7647-4C57-91BF-73D77AA2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F1F9-60C9-4D78-9D80-A1959263838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40CBA9-A115-4FF5-9EAE-FA4EA474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A4D61-45AD-4E6A-B4DA-2CC0C86D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016-B368-4D51-A396-E23E89C10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45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DDCB32-2FD3-4F62-8E8D-07F35C33D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2B36AF-FBE1-463A-9AA5-C47D2BBB6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087114-FD4A-4112-AAEB-8603CF2E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F1F9-60C9-4D78-9D80-A1959263838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03B8D5-3C96-4963-8F3B-C45C0A4B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8DE9EC-A56F-424F-9DB0-E99D5843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016-B368-4D51-A396-E23E89C10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6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C3F3B-0A7D-4959-83AE-B0FF1B4E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D0656F-528F-40CF-9E60-7265FCB37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723BB-5383-467E-A50F-441FA4A1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F1F9-60C9-4D78-9D80-A1959263838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47001-2D6A-44BD-B2CC-56F8D056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01DBD6-4256-4698-9736-5B8F3CF8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016-B368-4D51-A396-E23E89C10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7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AFE71-CD75-4034-9288-FB8AC0BE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C4945A-B997-4984-A2A0-841B5FDEF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9AE3E2-2B66-435F-83BB-7D6A0719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F1F9-60C9-4D78-9D80-A1959263838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FA3658-E9F3-4D1A-95F4-8EFF6277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B4CBC7-FEA5-4CE9-BD33-4E35F3E2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016-B368-4D51-A396-E23E89C10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8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095CAE-86AE-474F-852E-8011D14B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A67CE2-341F-4F1D-BF77-2DB595DD0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DE6A1F-4A69-414D-83B8-8200AC801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355823-CAC4-4434-A6AF-FE0E7470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F1F9-60C9-4D78-9D80-A1959263838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3EFD85-7C9D-49D3-97C6-229AC762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A941C8-E928-4CDC-B317-9DC3A883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016-B368-4D51-A396-E23E89C10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35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17C8B-478D-4ABD-80BE-2DA7FB06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98F3EC-0B08-4134-B2D4-0C18DF7DF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1C2B25-2731-49B3-8494-2C1D8D62A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E5ECE2-3AC0-4C76-A43F-D35515117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2EF4760-9212-4C81-898E-9BC237A54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8D6972-1093-4107-907F-6946099C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F1F9-60C9-4D78-9D80-A1959263838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60B13D-C93F-41EB-A106-6BDDFE8D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A06109-068F-45C5-8179-887A6147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016-B368-4D51-A396-E23E89C10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51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3F56A-5F41-4394-8745-1C2B99F1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C8B5F6-D655-4B7D-A9B4-696FFC52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F1F9-60C9-4D78-9D80-A1959263838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B8D9E6-6360-44EC-8B8C-489546FC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4C7010-0AEA-4F07-8383-CD78367C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016-B368-4D51-A396-E23E89C10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71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7D3465-CB47-4377-81E0-57974AEB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F1F9-60C9-4D78-9D80-A1959263838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70B6ED-B65C-4E25-91BE-4ADE4B92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58DF7F-490E-43D8-95C1-B31ADD2F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016-B368-4D51-A396-E23E89C10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70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7AF9B7-D705-4212-A50A-70898AB1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917BDD-E8A1-407B-8BF0-FB1668C4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B95842-BB3D-4A22-B47D-48C03B52E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348823-AAEC-4415-8899-6269BE73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F1F9-60C9-4D78-9D80-A1959263838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45AEEE-11A6-407E-B16F-F0C52D88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08BCBE-96C9-4696-8463-45236C12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016-B368-4D51-A396-E23E89C10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41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929DD-0632-49E5-AAF6-D7CE4EB8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D525D38-0CE7-4500-B382-7C95157DB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80C35B-BD40-4333-8041-635FE07D7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006CBA-D9B0-4DEA-83DC-9BEE7972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F1F9-60C9-4D78-9D80-A1959263838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5E14A8-BC22-4D0A-8812-458A8678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4BE161-6527-4757-8E43-649A6C40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016-B368-4D51-A396-E23E89C10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21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26EF69-E9FC-4D10-A1BE-7450C434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73FBDA-48F1-488D-9AA6-98C165657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141D40-AED7-43B0-BA1A-3A39E0C8D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FF1F9-60C9-4D78-9D80-A1959263838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801808-F0CA-427D-9674-D7D01B9D0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7FEFC1-B0B8-47DE-B5AD-A85B15D81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016-B368-4D51-A396-E23E89C10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4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2B1066-769E-4CDE-98AB-EFC19CFD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7" y="2131748"/>
            <a:ext cx="11512581" cy="188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0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957A22-D178-4844-964E-27972D5C4B5E}"/>
              </a:ext>
            </a:extLst>
          </p:cNvPr>
          <p:cNvSpPr/>
          <p:nvPr/>
        </p:nvSpPr>
        <p:spPr>
          <a:xfrm>
            <a:off x="0" y="670560"/>
            <a:ext cx="4692043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rgbClr val="FF0000"/>
                </a:solidFill>
              </a:rPr>
              <a:t>多い時１時間に</a:t>
            </a:r>
            <a:r>
              <a:rPr lang="en-US" altLang="ja-JP" dirty="0">
                <a:solidFill>
                  <a:srgbClr val="FF0000"/>
                </a:solidFill>
              </a:rPr>
              <a:t>220</a:t>
            </a:r>
            <a:r>
              <a:rPr lang="ja-JP" altLang="en-US" dirty="0">
                <a:solidFill>
                  <a:srgbClr val="FF0000"/>
                </a:solidFill>
              </a:rPr>
              <a:t>個検収される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（</a:t>
            </a:r>
            <a:r>
              <a:rPr lang="en-US" altLang="ja-JP" dirty="0">
                <a:solidFill>
                  <a:schemeClr val="tx1"/>
                </a:solidFill>
              </a:rPr>
              <a:t>100</a:t>
            </a:r>
            <a:r>
              <a:rPr lang="ja-JP" altLang="en-US" dirty="0">
                <a:solidFill>
                  <a:schemeClr val="tx1"/>
                </a:solidFill>
              </a:rPr>
              <a:t>個</a:t>
            </a:r>
            <a:r>
              <a:rPr lang="en-US" altLang="ja-JP" dirty="0">
                <a:solidFill>
                  <a:schemeClr val="tx1"/>
                </a:solidFill>
              </a:rPr>
              <a:t>over</a:t>
            </a:r>
            <a:r>
              <a:rPr lang="ja-JP" altLang="en-US" dirty="0">
                <a:solidFill>
                  <a:schemeClr val="tx1"/>
                </a:solidFill>
              </a:rPr>
              <a:t>）</a:t>
            </a:r>
            <a:endParaRPr lang="en-US" altLang="ja-JP" dirty="0">
              <a:solidFill>
                <a:schemeClr val="tx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1A9992A-2BC7-46FC-9522-7A8AA96C3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2" y="1937456"/>
            <a:ext cx="4204904" cy="270527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98E1F2A-20EE-4DCA-8D58-DD0457E97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043" y="1937456"/>
            <a:ext cx="4204904" cy="2691925"/>
          </a:xfrm>
          <a:prstGeom prst="rect">
            <a:avLst/>
          </a:prstGeom>
        </p:spPr>
      </p:pic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0950914-BFC1-4FF2-A185-B5EEB0F2A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577350"/>
              </p:ext>
            </p:extLst>
          </p:nvPr>
        </p:nvGraphicFramePr>
        <p:xfrm>
          <a:off x="-890627" y="499860"/>
          <a:ext cx="635000" cy="13716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31337655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09:30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5467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14:00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4302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17:20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269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21:30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7233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02:00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0421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05:20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838505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3E864F7-80E1-4A2B-A35E-B5D74BD48EC7}"/>
              </a:ext>
            </a:extLst>
          </p:cNvPr>
          <p:cNvSpPr/>
          <p:nvPr/>
        </p:nvSpPr>
        <p:spPr>
          <a:xfrm>
            <a:off x="4792779" y="670560"/>
            <a:ext cx="4204904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rgbClr val="FF0000"/>
                </a:solidFill>
              </a:rPr>
              <a:t>１時間に</a:t>
            </a:r>
            <a:r>
              <a:rPr lang="en-US" altLang="ja-JP" dirty="0">
                <a:solidFill>
                  <a:srgbClr val="FF0000"/>
                </a:solidFill>
              </a:rPr>
              <a:t>120</a:t>
            </a:r>
            <a:r>
              <a:rPr lang="ja-JP" altLang="en-US" dirty="0">
                <a:solidFill>
                  <a:srgbClr val="FF0000"/>
                </a:solidFill>
              </a:rPr>
              <a:t>個しか入庫しない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3546622-E9F2-450E-AB22-D423CE479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684" y="1881620"/>
            <a:ext cx="4417251" cy="2816948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9844039-83DF-430C-B778-9B4FA1956CE6}"/>
              </a:ext>
            </a:extLst>
          </p:cNvPr>
          <p:cNvSpPr/>
          <p:nvPr/>
        </p:nvSpPr>
        <p:spPr>
          <a:xfrm>
            <a:off x="4202839" y="4826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D47703E-D209-4C8B-ADFB-CB9C344AF50C}"/>
              </a:ext>
            </a:extLst>
          </p:cNvPr>
          <p:cNvSpPr/>
          <p:nvPr/>
        </p:nvSpPr>
        <p:spPr>
          <a:xfrm>
            <a:off x="3157882" y="5639331"/>
            <a:ext cx="56508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・</a:t>
            </a:r>
            <a:r>
              <a:rPr kumimoji="1" lang="en-US" altLang="ja-JP" dirty="0"/>
              <a:t>100</a:t>
            </a:r>
            <a:r>
              <a:rPr kumimoji="1" lang="ja-JP" altLang="en-US" dirty="0"/>
              <a:t>個以上でトラックに乗りきらない可能性</a:t>
            </a:r>
            <a:endParaRPr kumimoji="1" lang="en-US" altLang="ja-JP" dirty="0"/>
          </a:p>
          <a:p>
            <a:r>
              <a:rPr lang="ja-JP" altLang="en-US" dirty="0"/>
              <a:t>・１時間に入れきれない可能性</a:t>
            </a:r>
            <a:endParaRPr kumimoji="1" lang="en-US" altLang="ja-JP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683C981-94C7-4DD8-A4A2-2118952BED64}"/>
              </a:ext>
            </a:extLst>
          </p:cNvPr>
          <p:cNvSpPr/>
          <p:nvPr/>
        </p:nvSpPr>
        <p:spPr>
          <a:xfrm>
            <a:off x="9256684" y="670560"/>
            <a:ext cx="4204904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１時間に</a:t>
            </a:r>
            <a:r>
              <a:rPr lang="en-US" altLang="ja-JP" dirty="0">
                <a:solidFill>
                  <a:schemeClr val="tx1"/>
                </a:solidFill>
              </a:rPr>
              <a:t>120</a:t>
            </a:r>
            <a:r>
              <a:rPr lang="ja-JP" altLang="en-US" dirty="0">
                <a:solidFill>
                  <a:schemeClr val="tx1"/>
                </a:solidFill>
              </a:rPr>
              <a:t>個しか出庫しない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D3A33F-9626-4FB5-861E-0D74D6426D8B}"/>
              </a:ext>
            </a:extLst>
          </p:cNvPr>
          <p:cNvSpPr/>
          <p:nvPr/>
        </p:nvSpPr>
        <p:spPr>
          <a:xfrm>
            <a:off x="-438403" y="5690662"/>
            <a:ext cx="3476244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検収入庫</a:t>
            </a:r>
            <a:r>
              <a:rPr lang="en-US" altLang="ja-JP" dirty="0">
                <a:solidFill>
                  <a:schemeClr val="tx1"/>
                </a:solidFill>
              </a:rPr>
              <a:t>5</a:t>
            </a:r>
            <a:r>
              <a:rPr lang="ja-JP" altLang="en-US" dirty="0">
                <a:solidFill>
                  <a:schemeClr val="tx1"/>
                </a:solidFill>
              </a:rPr>
              <a:t>時間～</a:t>
            </a:r>
            <a:r>
              <a:rPr lang="en-US" altLang="ja-JP" dirty="0">
                <a:solidFill>
                  <a:schemeClr val="tx1"/>
                </a:solidFill>
              </a:rPr>
              <a:t>7</a:t>
            </a:r>
            <a:r>
              <a:rPr lang="ja-JP" altLang="en-US" dirty="0">
                <a:solidFill>
                  <a:schemeClr val="tx1"/>
                </a:solidFill>
              </a:rPr>
              <a:t>時間伸びている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14C8B7F-5293-4D40-B7D2-F5DB1D5F6322}"/>
              </a:ext>
            </a:extLst>
          </p:cNvPr>
          <p:cNvSpPr/>
          <p:nvPr/>
        </p:nvSpPr>
        <p:spPr>
          <a:xfrm>
            <a:off x="7384442" y="4642732"/>
            <a:ext cx="56508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120</a:t>
            </a:r>
            <a:r>
              <a:rPr kumimoji="1" lang="ja-JP" altLang="en-US" dirty="0"/>
              <a:t>個しか入庫しないのがトラックに</a:t>
            </a:r>
            <a:r>
              <a:rPr kumimoji="1" lang="en-US" altLang="ja-JP" dirty="0"/>
              <a:t>120</a:t>
            </a:r>
            <a:r>
              <a:rPr kumimoji="1" lang="ja-JP" altLang="en-US" dirty="0"/>
              <a:t>個しかないからか、それとも、順立装置のキャパ的に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3569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A1F2B69-304B-4ACC-B822-CAAF45C5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19" y="1594207"/>
            <a:ext cx="8503922" cy="492521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986F9E0-940B-4BBA-83C9-646E280A661B}"/>
              </a:ext>
            </a:extLst>
          </p:cNvPr>
          <p:cNvSpPr/>
          <p:nvPr/>
        </p:nvSpPr>
        <p:spPr>
          <a:xfrm>
            <a:off x="4917439" y="1461260"/>
            <a:ext cx="4946292" cy="594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検収入庫</a:t>
            </a:r>
            <a:r>
              <a:rPr kumimoji="1" lang="en-US" altLang="ja-JP" b="1" dirty="0">
                <a:solidFill>
                  <a:schemeClr val="tx1"/>
                </a:solidFill>
              </a:rPr>
              <a:t>LT</a:t>
            </a:r>
            <a:r>
              <a:rPr kumimoji="1" lang="ja-JP" altLang="en-US" b="1" dirty="0">
                <a:solidFill>
                  <a:schemeClr val="tx1"/>
                </a:solidFill>
              </a:rPr>
              <a:t>＋出庫回収</a:t>
            </a:r>
            <a:r>
              <a:rPr kumimoji="1" lang="en-US" altLang="ja-JP" b="1" dirty="0">
                <a:solidFill>
                  <a:schemeClr val="tx1"/>
                </a:solidFill>
              </a:rPr>
              <a:t>LT/</a:t>
            </a:r>
            <a:r>
              <a:rPr kumimoji="1" lang="ja-JP" altLang="en-US" b="1" dirty="0">
                <a:solidFill>
                  <a:schemeClr val="tx1"/>
                </a:solidFill>
              </a:rPr>
              <a:t>各設計値の和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EE67CC-E9DF-48FD-9A51-6E1B02859AAB}"/>
              </a:ext>
            </a:extLst>
          </p:cNvPr>
          <p:cNvSpPr/>
          <p:nvPr/>
        </p:nvSpPr>
        <p:spPr>
          <a:xfrm>
            <a:off x="133708" y="181100"/>
            <a:ext cx="8156851" cy="1119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目的：今回、設計値変更した</a:t>
            </a:r>
            <a:r>
              <a:rPr kumimoji="1" lang="en-US" altLang="ja-JP" b="1" dirty="0">
                <a:solidFill>
                  <a:schemeClr val="tx1"/>
                </a:solidFill>
              </a:rPr>
              <a:t>LT</a:t>
            </a:r>
            <a:r>
              <a:rPr kumimoji="1" lang="ja-JP" altLang="en-US" b="1" dirty="0">
                <a:solidFill>
                  <a:schemeClr val="tx1"/>
                </a:solidFill>
              </a:rPr>
              <a:t>が想定通りになっているかの確認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　　　設計値内でかんばんが流れていれば、赤線（</a:t>
            </a:r>
            <a:r>
              <a:rPr lang="en-US" altLang="ja-JP" b="1" dirty="0">
                <a:solidFill>
                  <a:schemeClr val="tx1"/>
                </a:solidFill>
              </a:rPr>
              <a:t>=1</a:t>
            </a:r>
            <a:r>
              <a:rPr lang="ja-JP" altLang="en-US" b="1" dirty="0">
                <a:solidFill>
                  <a:schemeClr val="tx1"/>
                </a:solidFill>
              </a:rPr>
              <a:t>）以下になる</a:t>
            </a:r>
            <a:endParaRPr lang="en-US" altLang="ja-JP" b="1" dirty="0">
              <a:solidFill>
                <a:schemeClr val="tx1"/>
              </a:solidFill>
            </a:endParaRPr>
          </a:p>
          <a:p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結果：半分程度の品番は赤線超える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8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8B5A475-351F-41E9-834E-AE724B9C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8" y="1188816"/>
            <a:ext cx="9258201" cy="538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6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87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7D818B0-0B02-43CA-957E-B0EEF9A65D4A}"/>
              </a:ext>
            </a:extLst>
          </p:cNvPr>
          <p:cNvSpPr/>
          <p:nvPr/>
        </p:nvSpPr>
        <p:spPr>
          <a:xfrm>
            <a:off x="101524" y="58509"/>
            <a:ext cx="9763836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</a:rPr>
              <a:t>➀</a:t>
            </a:r>
            <a:r>
              <a:rPr kumimoji="1" lang="en-US" altLang="ja-JP" sz="2400" dirty="0">
                <a:solidFill>
                  <a:schemeClr val="tx1"/>
                </a:solidFill>
              </a:rPr>
              <a:t>13</a:t>
            </a:r>
            <a:r>
              <a:rPr kumimoji="1" lang="ja-JP" altLang="en-US" sz="2400" dirty="0">
                <a:solidFill>
                  <a:schemeClr val="tx1"/>
                </a:solidFill>
              </a:rPr>
              <a:t>頃に納入（検収）されたものは、検収入庫</a:t>
            </a:r>
            <a:r>
              <a:rPr kumimoji="1" lang="en-US" altLang="ja-JP" sz="2400" dirty="0">
                <a:solidFill>
                  <a:schemeClr val="tx1"/>
                </a:solidFill>
              </a:rPr>
              <a:t>LT</a:t>
            </a:r>
            <a:r>
              <a:rPr kumimoji="1" lang="ja-JP" altLang="en-US" sz="2400" dirty="0">
                <a:solidFill>
                  <a:schemeClr val="tx1"/>
                </a:solidFill>
              </a:rPr>
              <a:t>が</a:t>
            </a:r>
            <a:r>
              <a:rPr lang="ja-JP" altLang="en-US" sz="2400" dirty="0">
                <a:solidFill>
                  <a:schemeClr val="tx1"/>
                </a:solidFill>
              </a:rPr>
              <a:t>長い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E97A4B8-1E4C-4E61-BA1E-8B08F8AD362F}"/>
              </a:ext>
            </a:extLst>
          </p:cNvPr>
          <p:cNvSpPr/>
          <p:nvPr/>
        </p:nvSpPr>
        <p:spPr>
          <a:xfrm>
            <a:off x="1524838" y="1545722"/>
            <a:ext cx="247876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検収入庫</a:t>
            </a:r>
            <a:r>
              <a:rPr lang="en-US" altLang="ja-JP" sz="2400" dirty="0">
                <a:solidFill>
                  <a:schemeClr val="tx1"/>
                </a:solidFill>
              </a:rPr>
              <a:t>LT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75DB6D-1B5B-405B-AD67-0EB8FE2DB3F8}"/>
              </a:ext>
            </a:extLst>
          </p:cNvPr>
          <p:cNvSpPr/>
          <p:nvPr/>
        </p:nvSpPr>
        <p:spPr>
          <a:xfrm>
            <a:off x="1524838" y="3032935"/>
            <a:ext cx="247876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入庫出庫</a:t>
            </a:r>
            <a:r>
              <a:rPr lang="en-US" altLang="ja-JP" sz="2400" dirty="0">
                <a:solidFill>
                  <a:schemeClr val="tx1"/>
                </a:solidFill>
              </a:rPr>
              <a:t>LT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D3A7113-DA28-4FD5-B27B-A42F9FE94FCE}"/>
              </a:ext>
            </a:extLst>
          </p:cNvPr>
          <p:cNvSpPr/>
          <p:nvPr/>
        </p:nvSpPr>
        <p:spPr>
          <a:xfrm>
            <a:off x="1524838" y="4855078"/>
            <a:ext cx="247876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出庫回収</a:t>
            </a:r>
            <a:r>
              <a:rPr lang="en-US" altLang="ja-JP" sz="2400" dirty="0">
                <a:solidFill>
                  <a:schemeClr val="tx1"/>
                </a:solidFill>
              </a:rPr>
              <a:t>LT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8AB160B-4ACC-4E72-A8F0-AD9E1C0F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47" y="1229360"/>
            <a:ext cx="6033215" cy="48768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CBAFD4-B67B-4A01-855D-FC319AAF76AC}"/>
              </a:ext>
            </a:extLst>
          </p:cNvPr>
          <p:cNvSpPr/>
          <p:nvPr/>
        </p:nvSpPr>
        <p:spPr>
          <a:xfrm>
            <a:off x="7741920" y="1391919"/>
            <a:ext cx="914400" cy="4876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38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E0407A-BE81-4DEA-8378-2149798F104F}"/>
              </a:ext>
            </a:extLst>
          </p:cNvPr>
          <p:cNvSpPr/>
          <p:nvPr/>
        </p:nvSpPr>
        <p:spPr>
          <a:xfrm>
            <a:off x="101524" y="58509"/>
            <a:ext cx="9763836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13</a:t>
            </a:r>
            <a:r>
              <a:rPr kumimoji="1" lang="ja-JP" altLang="en-US" sz="2400" dirty="0">
                <a:solidFill>
                  <a:schemeClr val="tx1"/>
                </a:solidFill>
              </a:rPr>
              <a:t>頃に納入（検収）される品番が、検収入庫</a:t>
            </a:r>
            <a:r>
              <a:rPr kumimoji="1" lang="en-US" altLang="ja-JP" sz="2400" dirty="0">
                <a:solidFill>
                  <a:schemeClr val="tx1"/>
                </a:solidFill>
              </a:rPr>
              <a:t>LT</a:t>
            </a:r>
            <a:r>
              <a:rPr kumimoji="1" lang="ja-JP" altLang="en-US" sz="2400" dirty="0">
                <a:solidFill>
                  <a:schemeClr val="tx1"/>
                </a:solidFill>
              </a:rPr>
              <a:t>が</a:t>
            </a:r>
            <a:r>
              <a:rPr lang="ja-JP" altLang="en-US" sz="2400" dirty="0">
                <a:solidFill>
                  <a:schemeClr val="tx1"/>
                </a:solidFill>
              </a:rPr>
              <a:t>長いか？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ECDFE71-21E3-48E2-B24A-1251B222A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043" y="3429000"/>
            <a:ext cx="5122949" cy="29823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6F60EEE-63A3-4030-B9A9-AF5C892A7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4" y="3429000"/>
            <a:ext cx="5136455" cy="298234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03C75E0-F982-45FF-9938-035752161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850" y="1198483"/>
            <a:ext cx="3178319" cy="1852146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F6316F8-031E-4D05-A61D-16E9FAC6F5CF}"/>
              </a:ext>
            </a:extLst>
          </p:cNvPr>
          <p:cNvCxnSpPr/>
          <p:nvPr/>
        </p:nvCxnSpPr>
        <p:spPr>
          <a:xfrm flipH="1">
            <a:off x="2546630" y="2059713"/>
            <a:ext cx="1555531" cy="10606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40F2F33-9AA7-4C72-BDEF-CA224AFCE285}"/>
              </a:ext>
            </a:extLst>
          </p:cNvPr>
          <p:cNvCxnSpPr>
            <a:cxnSpLocks/>
          </p:cNvCxnSpPr>
          <p:nvPr/>
        </p:nvCxnSpPr>
        <p:spPr>
          <a:xfrm>
            <a:off x="7997416" y="1915499"/>
            <a:ext cx="1373702" cy="9082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BB2E09F-D9D8-4206-8C8A-ED2565D8C681}"/>
              </a:ext>
            </a:extLst>
          </p:cNvPr>
          <p:cNvSpPr/>
          <p:nvPr/>
        </p:nvSpPr>
        <p:spPr>
          <a:xfrm>
            <a:off x="4841739" y="972909"/>
            <a:ext cx="30546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品番毎の検収入庫</a:t>
            </a:r>
            <a:r>
              <a:rPr lang="en-US" altLang="ja-JP" sz="2400" dirty="0">
                <a:solidFill>
                  <a:schemeClr val="tx1"/>
                </a:solidFill>
              </a:rPr>
              <a:t>LT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164D40A-75E9-45FA-B8D2-0B1242037B7F}"/>
              </a:ext>
            </a:extLst>
          </p:cNvPr>
          <p:cNvSpPr/>
          <p:nvPr/>
        </p:nvSpPr>
        <p:spPr>
          <a:xfrm>
            <a:off x="9072856" y="1897071"/>
            <a:ext cx="30546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solidFill>
                  <a:schemeClr val="tx1"/>
                </a:solidFill>
              </a:rPr>
              <a:t>12-15</a:t>
            </a:r>
            <a:r>
              <a:rPr lang="ja-JP" altLang="en-US" sz="2400" dirty="0">
                <a:solidFill>
                  <a:schemeClr val="tx1"/>
                </a:solidFill>
              </a:rPr>
              <a:t>時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44C8A6B-45EC-4398-858A-43441F67D913}"/>
              </a:ext>
            </a:extLst>
          </p:cNvPr>
          <p:cNvSpPr/>
          <p:nvPr/>
        </p:nvSpPr>
        <p:spPr>
          <a:xfrm>
            <a:off x="1139901" y="1897071"/>
            <a:ext cx="30546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solidFill>
                  <a:schemeClr val="tx1"/>
                </a:solidFill>
              </a:rPr>
              <a:t>12-15</a:t>
            </a:r>
            <a:r>
              <a:rPr lang="ja-JP" altLang="en-US" sz="2400" dirty="0">
                <a:solidFill>
                  <a:schemeClr val="tx1"/>
                </a:solidFill>
              </a:rPr>
              <a:t>時以外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1BEDC78-554D-459D-A956-139FBA2BAA96}"/>
              </a:ext>
            </a:extLst>
          </p:cNvPr>
          <p:cNvSpPr/>
          <p:nvPr/>
        </p:nvSpPr>
        <p:spPr>
          <a:xfrm>
            <a:off x="5472848" y="2744756"/>
            <a:ext cx="6383845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ほとんどの品番が１（赤線）を超える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→　品番毎の特徴の問題だけではない？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6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084A9E7-A7B7-47D6-A9AA-79C680FA91C6}"/>
              </a:ext>
            </a:extLst>
          </p:cNvPr>
          <p:cNvSpPr/>
          <p:nvPr/>
        </p:nvSpPr>
        <p:spPr>
          <a:xfrm>
            <a:off x="101524" y="58509"/>
            <a:ext cx="9763836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納入回数が１。１日１回しか納入がない品番で入庫が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日に２回に分けられるものがある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07F328-A87B-4984-8DA8-DD5644647029}"/>
              </a:ext>
            </a:extLst>
          </p:cNvPr>
          <p:cNvSpPr/>
          <p:nvPr/>
        </p:nvSpPr>
        <p:spPr>
          <a:xfrm>
            <a:off x="1112074" y="751840"/>
            <a:ext cx="46994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入庫の山が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つあり、１日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回入庫されている（</a:t>
            </a:r>
            <a:r>
              <a:rPr lang="en-US" altLang="ja-JP" dirty="0">
                <a:solidFill>
                  <a:schemeClr val="tx1"/>
                </a:solidFill>
              </a:rPr>
              <a:t>G1144ECB010</a:t>
            </a:r>
            <a:r>
              <a:rPr lang="ja-JP" altLang="en-US" dirty="0">
                <a:solidFill>
                  <a:schemeClr val="tx1"/>
                </a:solidFill>
              </a:rPr>
              <a:t>）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88AA52-1908-45D5-9F69-646C048D46B7}"/>
              </a:ext>
            </a:extLst>
          </p:cNvPr>
          <p:cNvSpPr/>
          <p:nvPr/>
        </p:nvSpPr>
        <p:spPr>
          <a:xfrm>
            <a:off x="6822032" y="751840"/>
            <a:ext cx="486196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入庫の山が１つあり、１日１回入庫される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</a:t>
            </a:r>
            <a:r>
              <a:rPr kumimoji="1" lang="en-US" altLang="ja-JP" dirty="0">
                <a:solidFill>
                  <a:schemeClr val="tx1"/>
                </a:solidFill>
              </a:rPr>
              <a:t>9036628A006</a:t>
            </a:r>
            <a:r>
              <a:rPr kumimoji="1" lang="ja-JP" altLang="en-US" dirty="0">
                <a:solidFill>
                  <a:schemeClr val="tx1"/>
                </a:solidFill>
              </a:rPr>
              <a:t>）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4F79F4C-1935-4FD9-A05D-27EEE7E8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108" y="2161626"/>
            <a:ext cx="1808252" cy="437125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B998D51-1172-4801-9A8F-67BA84B13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569" y="1838960"/>
            <a:ext cx="4303913" cy="459232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E3BE61B-AD71-4C85-A9BA-D4FB8ABF604C}"/>
              </a:ext>
            </a:extLst>
          </p:cNvPr>
          <p:cNvSpPr/>
          <p:nvPr/>
        </p:nvSpPr>
        <p:spPr>
          <a:xfrm>
            <a:off x="4983442" y="4135120"/>
            <a:ext cx="486196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分散見る</a:t>
            </a:r>
          </a:p>
        </p:txBody>
      </p:sp>
    </p:spTree>
    <p:extLst>
      <p:ext uri="{BB962C8B-B14F-4D97-AF65-F5344CB8AC3E}">
        <p14:creationId xmlns:p14="http://schemas.microsoft.com/office/powerpoint/2010/main" val="41989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DA386ED-79C0-49F6-97EC-C5066140A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1" y="576017"/>
            <a:ext cx="4946338" cy="285298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7FD0795-FBF2-4D68-9FA0-3F05F2741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5365"/>
            <a:ext cx="5022104" cy="285298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9DF53EC-C840-4167-A0DE-78A0C0BBD07C}"/>
              </a:ext>
            </a:extLst>
          </p:cNvPr>
          <p:cNvSpPr/>
          <p:nvPr/>
        </p:nvSpPr>
        <p:spPr>
          <a:xfrm>
            <a:off x="6916625" y="36772"/>
            <a:ext cx="486196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スケール合わせる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昼と昼以外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253650E-8504-4C68-B0E3-A55A1A17B672}"/>
              </a:ext>
            </a:extLst>
          </p:cNvPr>
          <p:cNvCxnSpPr>
            <a:cxnSpLocks/>
          </p:cNvCxnSpPr>
          <p:nvPr/>
        </p:nvCxnSpPr>
        <p:spPr>
          <a:xfrm>
            <a:off x="480849" y="2349063"/>
            <a:ext cx="7729897" cy="102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DA16EC3-8FE7-4178-B814-1BA91849E29A}"/>
              </a:ext>
            </a:extLst>
          </p:cNvPr>
          <p:cNvCxnSpPr>
            <a:cxnSpLocks/>
          </p:cNvCxnSpPr>
          <p:nvPr/>
        </p:nvCxnSpPr>
        <p:spPr>
          <a:xfrm>
            <a:off x="261346" y="4736130"/>
            <a:ext cx="4825035" cy="93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6EB6EDFD-1F26-4DDC-AD86-081BA50E4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720" y="4740624"/>
            <a:ext cx="3134867" cy="179898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BFE2A7B-BACF-4B95-8E38-34298877C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776" y="4974133"/>
            <a:ext cx="3220602" cy="148643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624B928-BD69-43E3-B849-9500947B1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776" y="1599513"/>
            <a:ext cx="3461070" cy="160157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3003BA9-0962-4AE1-AB89-1D53ADD0B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3502" y="1658665"/>
            <a:ext cx="3120087" cy="1428100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1E2F1D7-079C-4A6F-9DC3-0C9F7EB5547D}"/>
              </a:ext>
            </a:extLst>
          </p:cNvPr>
          <p:cNvSpPr/>
          <p:nvPr/>
        </p:nvSpPr>
        <p:spPr>
          <a:xfrm>
            <a:off x="8927720" y="3625365"/>
            <a:ext cx="307967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昼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829756B-344F-44AB-9FC7-770911E55328}"/>
              </a:ext>
            </a:extLst>
          </p:cNvPr>
          <p:cNvSpPr/>
          <p:nvPr/>
        </p:nvSpPr>
        <p:spPr>
          <a:xfrm>
            <a:off x="5447700" y="3508516"/>
            <a:ext cx="307967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昼以外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64A95BA-1D8E-4D54-8C76-665289858E82}"/>
              </a:ext>
            </a:extLst>
          </p:cNvPr>
          <p:cNvSpPr/>
          <p:nvPr/>
        </p:nvSpPr>
        <p:spPr>
          <a:xfrm>
            <a:off x="1266119" y="576017"/>
            <a:ext cx="307967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B=1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700D3E4-C0CF-4F5A-B03F-2B2B97AAF90C}"/>
              </a:ext>
            </a:extLst>
          </p:cNvPr>
          <p:cNvSpPr/>
          <p:nvPr/>
        </p:nvSpPr>
        <p:spPr>
          <a:xfrm>
            <a:off x="1182036" y="3625365"/>
            <a:ext cx="307967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B=2~</a:t>
            </a:r>
          </a:p>
        </p:txBody>
      </p:sp>
    </p:spTree>
    <p:extLst>
      <p:ext uri="{BB962C8B-B14F-4D97-AF65-F5344CB8AC3E}">
        <p14:creationId xmlns:p14="http://schemas.microsoft.com/office/powerpoint/2010/main" val="193644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B9C92343-427F-426A-B4DC-4AE5F4CCC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7266"/>
              </p:ext>
            </p:extLst>
          </p:nvPr>
        </p:nvGraphicFramePr>
        <p:xfrm>
          <a:off x="110359" y="1109950"/>
          <a:ext cx="81280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1053233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170939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452731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47871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48203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861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705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65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9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1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5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5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31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284</Words>
  <Application>Microsoft Office PowerPoint</Application>
  <PresentationFormat>ワイド画面</PresentationFormat>
  <Paragraphs>40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HG丸ｺﾞｼｯｸM-PRO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株式会社アイシン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Sasaoka Yuki／笹岡　優樹／AI</dc:creator>
  <cp:lastModifiedBy>Sasaoka Yuki／笹岡　優樹／AI</cp:lastModifiedBy>
  <cp:revision>1</cp:revision>
  <dcterms:created xsi:type="dcterms:W3CDTF">2023-10-16T01:08:42Z</dcterms:created>
  <dcterms:modified xsi:type="dcterms:W3CDTF">2023-10-16T08:57:56Z</dcterms:modified>
</cp:coreProperties>
</file>