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  <p:sldMasterId id="2147483683" r:id="rId5"/>
  </p:sldMasterIdLst>
  <p:notesMasterIdLst>
    <p:notesMasterId r:id="rId13"/>
  </p:notesMasterIdLst>
  <p:sldIdLst>
    <p:sldId id="15101" r:id="rId6"/>
    <p:sldId id="15100" r:id="rId7"/>
    <p:sldId id="257" r:id="rId8"/>
    <p:sldId id="285" r:id="rId9"/>
    <p:sldId id="15102" r:id="rId10"/>
    <p:sldId id="15099" r:id="rId11"/>
    <p:sldId id="1509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596AE"/>
    <a:srgbClr val="064885"/>
    <a:srgbClr val="0595AE"/>
    <a:srgbClr val="E6E6E6"/>
    <a:srgbClr val="001A72"/>
    <a:srgbClr val="057CA1"/>
    <a:srgbClr val="05568F"/>
    <a:srgbClr val="064077"/>
    <a:srgbClr val="058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1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684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July 30,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056000" y="2709000"/>
            <a:ext cx="10080000" cy="720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 sz="4000" b="0"/>
            </a:lvl1pPr>
          </a:lstStyle>
          <a:p>
            <a:r>
              <a:rPr kumimoji="1" lang="ja-JP" altLang="en-US"/>
              <a:t>資料タイトル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054901" y="4149000"/>
            <a:ext cx="1261100" cy="43757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YYYY/MM/DD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0" hasCustomPrompt="1"/>
          </p:nvPr>
        </p:nvSpPr>
        <p:spPr>
          <a:xfrm>
            <a:off x="1050299" y="1269000"/>
            <a:ext cx="10085701" cy="405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サブタイトル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 hasCustomPrompt="1"/>
          </p:nvPr>
        </p:nvSpPr>
        <p:spPr>
          <a:xfrm>
            <a:off x="2361001" y="4149000"/>
            <a:ext cx="8775000" cy="4375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kumimoji="1" lang="ja-JP" altLang="en-US" dirty="0"/>
              <a:t>部署名・担当者名</a:t>
            </a:r>
          </a:p>
        </p:txBody>
      </p:sp>
    </p:spTree>
    <p:extLst>
      <p:ext uri="{BB962C8B-B14F-4D97-AF65-F5344CB8AC3E}">
        <p14:creationId xmlns:p14="http://schemas.microsoft.com/office/powerpoint/2010/main" val="1108050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B43663D-F33C-8640-389B-B350A0B860F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endParaRPr lang="en-JP" sz="1400" b="1" dirty="0">
              <a:solidFill>
                <a:schemeClr val="tx1"/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7644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0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30,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July 30,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July 30,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July 30, 2024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88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66">
          <p15:clr>
            <a:srgbClr val="F26B43"/>
          </p15:clr>
        </p15:guide>
        <p15:guide id="4" pos="7514">
          <p15:clr>
            <a:srgbClr val="F26B43"/>
          </p15:clr>
        </p15:guide>
        <p15:guide id="5" orient="horz" pos="3997">
          <p15:clr>
            <a:srgbClr val="F26B43"/>
          </p15:clr>
        </p15:guide>
        <p15:guide id="6" orient="horz" pos="4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880AE46-7042-5DC0-3814-B3C8A71B88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lang="en-US" altLang="ja-JP" dirty="0"/>
          </a:p>
          <a:p>
            <a:r>
              <a:rPr lang="ja-JP" altLang="en-US" dirty="0"/>
              <a:t>・資料の事前確認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内容</a:t>
            </a:r>
            <a:endParaRPr lang="en-US" altLang="ja-JP" dirty="0"/>
          </a:p>
          <a:p>
            <a:r>
              <a:rPr kumimoji="1" lang="ja-JP" altLang="en-US" dirty="0"/>
              <a:t>・上期のマイルストーン</a:t>
            </a:r>
            <a:endParaRPr kumimoji="1" lang="en-US" altLang="ja-JP" dirty="0"/>
          </a:p>
          <a:p>
            <a:r>
              <a:rPr kumimoji="1" lang="ja-JP" altLang="en-US" dirty="0"/>
              <a:t>・開発状況の共有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2B0667-129E-D730-CE72-1D4CAA19088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議題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F04103-311A-1C38-102B-C7AD2A88AA46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30,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1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258B30-229D-5C65-55E0-DA5AD2D5079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B866B7-BA6E-F960-3DBE-0B237F2A01E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24</a:t>
            </a:r>
            <a:r>
              <a:rPr kumimoji="1" lang="ja-JP" altLang="en-US" dirty="0"/>
              <a:t>年度上期マイルストーン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D7093D-DB09-110A-EC08-1262563C7CE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30, 2024</a:t>
            </a:fld>
            <a:endParaRPr 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FFBD6750-93D9-EB8A-1206-A37E9FE37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950100"/>
              </p:ext>
            </p:extLst>
          </p:nvPr>
        </p:nvGraphicFramePr>
        <p:xfrm>
          <a:off x="443076" y="767396"/>
          <a:ext cx="1134155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223">
                  <a:extLst>
                    <a:ext uri="{9D8B030D-6E8A-4147-A177-3AD203B41FA5}">
                      <a16:colId xmlns:a16="http://schemas.microsoft.com/office/drawing/2014/main" val="1668638597"/>
                    </a:ext>
                  </a:extLst>
                </a:gridCol>
                <a:gridCol w="9637332">
                  <a:extLst>
                    <a:ext uri="{9D8B030D-6E8A-4147-A177-3AD203B41FA5}">
                      <a16:colId xmlns:a16="http://schemas.microsoft.com/office/drawing/2014/main" val="1138656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40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When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24</a:t>
                      </a:r>
                      <a:r>
                        <a:rPr kumimoji="1" lang="ja-JP" altLang="en-US" sz="2400" dirty="0"/>
                        <a:t>年度の</a:t>
                      </a:r>
                      <a:r>
                        <a:rPr kumimoji="1" lang="en-US" altLang="ja-JP" sz="2400" dirty="0"/>
                        <a:t>10</a:t>
                      </a:r>
                      <a:r>
                        <a:rPr kumimoji="1" lang="ja-JP" altLang="en-US" sz="2400" dirty="0"/>
                        <a:t>月から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058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Who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職長、班長、ライン外の方が</a:t>
                      </a:r>
                      <a:endParaRPr kumimoji="1" lang="en-US" altLang="ja-JP" sz="2400" dirty="0"/>
                    </a:p>
                    <a:p>
                      <a:r>
                        <a:rPr kumimoji="1" lang="ja-JP" altLang="en-US" sz="2400" dirty="0"/>
                        <a:t>（第</a:t>
                      </a:r>
                      <a:r>
                        <a:rPr kumimoji="1" lang="en-US" altLang="ja-JP" sz="2400" dirty="0"/>
                        <a:t>1</a:t>
                      </a:r>
                      <a:r>
                        <a:rPr kumimoji="1" lang="ja-JP" altLang="en-US" sz="2400" dirty="0"/>
                        <a:t>工場 工場管理室 </a:t>
                      </a:r>
                      <a:r>
                        <a:rPr lang="ja-JP" altLang="en-US" sz="2400" dirty="0"/>
                        <a:t>製品補給・部品整備課 </a:t>
                      </a:r>
                      <a:endParaRPr lang="en-US" altLang="ja-JP" sz="2400" dirty="0"/>
                    </a:p>
                    <a:p>
                      <a:r>
                        <a:rPr kumimoji="1" lang="en-US" altLang="ja-JP" sz="2400" dirty="0"/>
                        <a:t>    </a:t>
                      </a:r>
                      <a:r>
                        <a:rPr kumimoji="1" lang="ja-JP" altLang="en-US" sz="2400" dirty="0"/>
                        <a:t>部品整備第２係 第２職場整備課）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494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Where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第一工場で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What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集荷欠品の要因分析を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49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Why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トライ活用（精度検証）のために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How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社用</a:t>
                      </a:r>
                      <a:r>
                        <a:rPr kumimoji="1" lang="en-US" altLang="ja-JP" sz="2400" dirty="0"/>
                        <a:t>PC</a:t>
                      </a:r>
                      <a:r>
                        <a:rPr kumimoji="1" lang="ja-JP" altLang="en-US" sz="2400" dirty="0"/>
                        <a:t>を使って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44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Do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実行できる状態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148654"/>
                  </a:ext>
                </a:extLst>
              </a:tr>
            </a:tbl>
          </a:graphicData>
        </a:graphic>
      </p:graphicFrame>
      <p:sp>
        <p:nvSpPr>
          <p:cNvPr id="8" name="矢印: 右 7">
            <a:extLst>
              <a:ext uri="{FF2B5EF4-FFF2-40B4-BE49-F238E27FC236}">
                <a16:creationId xmlns:a16="http://schemas.microsoft.com/office/drawing/2014/main" id="{7613D633-E75B-E0E5-4C0C-3066963AB9DB}"/>
              </a:ext>
            </a:extLst>
          </p:cNvPr>
          <p:cNvSpPr/>
          <p:nvPr/>
        </p:nvSpPr>
        <p:spPr>
          <a:xfrm>
            <a:off x="836704" y="5519146"/>
            <a:ext cx="811658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D175B58-1182-9678-B69D-D67E6A51E543}"/>
              </a:ext>
            </a:extLst>
          </p:cNvPr>
          <p:cNvSpPr txBox="1"/>
          <p:nvPr/>
        </p:nvSpPr>
        <p:spPr>
          <a:xfrm>
            <a:off x="2041988" y="5567384"/>
            <a:ext cx="64239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800" dirty="0"/>
              <a:t>トライ用アプリが完成している（</a:t>
            </a:r>
            <a:r>
              <a:rPr kumimoji="1" lang="en-US" altLang="ja-JP" sz="2800" dirty="0"/>
              <a:t>9/E</a:t>
            </a:r>
            <a:r>
              <a:rPr kumimoji="1" lang="ja-JP" altLang="en-US" sz="2800" dirty="0"/>
              <a:t>）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AA5CD1C-F088-E03D-62CC-5D5D41430899}"/>
              </a:ext>
            </a:extLst>
          </p:cNvPr>
          <p:cNvSpPr/>
          <p:nvPr/>
        </p:nvSpPr>
        <p:spPr>
          <a:xfrm>
            <a:off x="5890563" y="104762"/>
            <a:ext cx="5858360" cy="571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</a:rPr>
              <a:t>備忘）</a:t>
            </a:r>
            <a:r>
              <a:rPr lang="en-US" altLang="ja-JP" sz="1200" dirty="0">
                <a:solidFill>
                  <a:schemeClr val="tx1"/>
                </a:solidFill>
              </a:rPr>
              <a:t>24</a:t>
            </a:r>
            <a:r>
              <a:rPr lang="ja-JP" altLang="en-US" sz="1200" dirty="0">
                <a:solidFill>
                  <a:schemeClr val="tx1"/>
                </a:solidFill>
              </a:rPr>
              <a:t>年下期は予測に取り組む。スケジュールは</a:t>
            </a:r>
            <a:r>
              <a:rPr lang="en-US" altLang="ja-JP" sz="1200" dirty="0">
                <a:solidFill>
                  <a:schemeClr val="tx1"/>
                </a:solidFill>
              </a:rPr>
              <a:t>10</a:t>
            </a:r>
            <a:r>
              <a:rPr lang="ja-JP" altLang="en-US" sz="1200" dirty="0">
                <a:solidFill>
                  <a:schemeClr val="tx1"/>
                </a:solidFill>
              </a:rPr>
              <a:t>月頭で作成します。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2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915AD15-485C-B810-5FEE-21D1A656E9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905325-8A5D-58C5-D6BE-473444E724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要因粒度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45D0AF-E82E-8ACC-B0B7-87B6374F3CB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30, 2024</a:t>
            </a:fld>
            <a:endParaRPr 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B3B00E96-EAE9-73B4-1C58-29CCD6D5C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909850"/>
              </p:ext>
            </p:extLst>
          </p:nvPr>
        </p:nvGraphicFramePr>
        <p:xfrm>
          <a:off x="443076" y="767397"/>
          <a:ext cx="11341555" cy="5632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8737">
                  <a:extLst>
                    <a:ext uri="{9D8B030D-6E8A-4147-A177-3AD203B41FA5}">
                      <a16:colId xmlns:a16="http://schemas.microsoft.com/office/drawing/2014/main" val="3789161329"/>
                    </a:ext>
                  </a:extLst>
                </a:gridCol>
                <a:gridCol w="8302818">
                  <a:extLst>
                    <a:ext uri="{9D8B030D-6E8A-4147-A177-3AD203B41FA5}">
                      <a16:colId xmlns:a16="http://schemas.microsoft.com/office/drawing/2014/main" val="2432716253"/>
                    </a:ext>
                  </a:extLst>
                </a:gridCol>
              </a:tblGrid>
              <a:tr h="214919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要因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要因分析の結果（棒グラフの結果）を見た時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483954"/>
                  </a:ext>
                </a:extLst>
              </a:tr>
              <a:tr h="349243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➀発注かんばん数</a:t>
                      </a:r>
                      <a:endParaRPr kumimoji="1" lang="en-US" altLang="ja-JP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在庫増に関係している　→　かんばん数多い</a:t>
                      </a:r>
                      <a:endParaRPr kumimoji="1" lang="en-US" altLang="ja-JP" sz="1000" dirty="0"/>
                    </a:p>
                    <a:p>
                      <a:r>
                        <a:rPr kumimoji="1" lang="ja-JP" altLang="en-US" sz="1000" dirty="0"/>
                        <a:t>在庫減に関係している　→　かんばん数少ない</a:t>
                      </a:r>
                      <a:endParaRPr kumimoji="1" lang="en-US" altLang="ja-JP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85180"/>
                  </a:ext>
                </a:extLst>
              </a:tr>
              <a:tr h="48356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➁計画組立生産台数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在庫増に関係している　→　計画組立生産台数が少ない（控えめな計画？</a:t>
                      </a:r>
                      <a:endParaRPr kumimoji="1" lang="en-US" altLang="ja-JP" sz="1000" dirty="0"/>
                    </a:p>
                    <a:p>
                      <a:r>
                        <a:rPr kumimoji="1" lang="ja-JP" altLang="en-US" sz="1000" dirty="0"/>
                        <a:t>在庫減に関係している　→　計画組立生産台数が多い（攻めた計画？</a:t>
                      </a:r>
                      <a:endParaRPr kumimoji="1" lang="en-US" altLang="ja-JP" sz="1000" dirty="0"/>
                    </a:p>
                    <a:p>
                      <a:r>
                        <a:rPr kumimoji="1" lang="en-US" altLang="ja-JP" sz="1000" dirty="0"/>
                        <a:t>※</a:t>
                      </a:r>
                      <a:r>
                        <a:rPr kumimoji="1" lang="ja-JP" altLang="en-US" sz="1000" dirty="0"/>
                        <a:t>流動機種の問題もあるかも？</a:t>
                      </a:r>
                      <a:endParaRPr kumimoji="1" lang="en-US" altLang="ja-JP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889769"/>
                  </a:ext>
                </a:extLst>
              </a:tr>
              <a:tr h="349243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➂組立生産稼働率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在庫増に関係している　→　組立生産稼働率が低い（不調生産？</a:t>
                      </a:r>
                      <a:endParaRPr kumimoji="1" lang="en-US" altLang="ja-JP" sz="1000" dirty="0"/>
                    </a:p>
                    <a:p>
                      <a:r>
                        <a:rPr kumimoji="1" lang="ja-JP" altLang="en-US" sz="1000" dirty="0"/>
                        <a:t>在庫減に関係している　→　組立生産稼働率が高い（好調生産？</a:t>
                      </a:r>
                      <a:endParaRPr kumimoji="1" lang="en-US" altLang="ja-JP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354703"/>
                  </a:ext>
                </a:extLst>
              </a:tr>
              <a:tr h="349243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➃間口の充足率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在庫増に関係している　→　？？？？？</a:t>
                      </a:r>
                      <a:endParaRPr kumimoji="1" lang="en-US" altLang="ja-JP" sz="1000" dirty="0"/>
                    </a:p>
                    <a:p>
                      <a:r>
                        <a:rPr kumimoji="1" lang="ja-JP" altLang="en-US" sz="1000" dirty="0"/>
                        <a:t>在庫減に関係している　→　間口のキャパ越えで入庫しなかった</a:t>
                      </a:r>
                      <a:endParaRPr kumimoji="1" lang="en-US" altLang="ja-JP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687504"/>
                  </a:ext>
                </a:extLst>
              </a:tr>
              <a:tr h="1289511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⑤部品置き場の流れ状況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在庫増に関係している　→　部品置き場から入庫</a:t>
                      </a:r>
                      <a:endParaRPr kumimoji="1" lang="en-US" altLang="ja-JP" sz="1000" dirty="0"/>
                    </a:p>
                    <a:p>
                      <a:r>
                        <a:rPr kumimoji="1" lang="ja-JP" altLang="en-US" sz="1000" dirty="0"/>
                        <a:t>在庫減に関係している　→　部品置き場で滞留</a:t>
                      </a:r>
                      <a:endParaRPr kumimoji="1" lang="en-US" altLang="ja-JP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94849"/>
                  </a:ext>
                </a:extLst>
              </a:tr>
              <a:tr h="1020863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⑥定期便のモノ有無</a:t>
                      </a:r>
                      <a:endParaRPr kumimoji="1" lang="en-US" altLang="ja-JP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在庫増に関係している　→　定期便にモノがある</a:t>
                      </a:r>
                      <a:endParaRPr kumimoji="1" lang="en-US" altLang="ja-JP" sz="1000" dirty="0"/>
                    </a:p>
                    <a:p>
                      <a:r>
                        <a:rPr kumimoji="1" lang="ja-JP" altLang="en-US" sz="1000" dirty="0"/>
                        <a:t>在庫減に関係している　→　定期便にモノがない</a:t>
                      </a:r>
                      <a:endParaRPr kumimoji="1" lang="en-US" altLang="ja-JP" sz="1000" dirty="0">
                        <a:solidFill>
                          <a:srgbClr val="FF0000"/>
                        </a:solidFill>
                      </a:endParaRPr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444002"/>
                  </a:ext>
                </a:extLst>
              </a:tr>
              <a:tr h="48356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⑦定期便出発</a:t>
                      </a:r>
                      <a:endParaRPr kumimoji="1" lang="en-US" altLang="ja-JP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在庫増に関係している　→　早着</a:t>
                      </a:r>
                      <a:endParaRPr kumimoji="1" lang="en-US" altLang="ja-JP" sz="1000" dirty="0"/>
                    </a:p>
                    <a:p>
                      <a:r>
                        <a:rPr kumimoji="1" lang="ja-JP" altLang="en-US" sz="1000" dirty="0"/>
                        <a:t>在庫減に関係している　→　遅れ</a:t>
                      </a:r>
                      <a:endParaRPr kumimoji="1" lang="en-US" altLang="ja-JP" sz="1000" dirty="0">
                        <a:solidFill>
                          <a:srgbClr val="FF0000"/>
                        </a:solidFill>
                      </a:endParaRPr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0268"/>
                  </a:ext>
                </a:extLst>
              </a:tr>
              <a:tr h="349243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⑧仕入先便到着</a:t>
                      </a:r>
                      <a:endParaRPr kumimoji="1" lang="en-US" altLang="ja-JP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在庫増に関係している　→　早着</a:t>
                      </a:r>
                      <a:endParaRPr kumimoji="1" lang="en-US" altLang="ja-JP" sz="1000" dirty="0"/>
                    </a:p>
                    <a:p>
                      <a:r>
                        <a:rPr kumimoji="1" lang="ja-JP" altLang="en-US" sz="1000" dirty="0"/>
                        <a:t>在庫減に関係している　→　遅れ</a:t>
                      </a:r>
                      <a:endParaRPr kumimoji="1" lang="en-US" altLang="ja-JP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41368"/>
                  </a:ext>
                </a:extLst>
              </a:tr>
              <a:tr h="349243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⑨納入フレ</a:t>
                      </a:r>
                      <a:endParaRPr kumimoji="1" lang="en-US" altLang="ja-JP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在庫増に関係している　→　挽回</a:t>
                      </a:r>
                      <a:endParaRPr kumimoji="1" lang="en-US" altLang="ja-JP" sz="1000" dirty="0"/>
                    </a:p>
                    <a:p>
                      <a:r>
                        <a:rPr kumimoji="1" lang="ja-JP" altLang="en-US" sz="1000" dirty="0"/>
                        <a:t>在庫減に関係している　→　未納</a:t>
                      </a:r>
                      <a:endParaRPr kumimoji="1" lang="en-US" altLang="ja-JP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708800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42A92C3-A64C-2976-9AE1-D790ACD6A1D0}"/>
              </a:ext>
            </a:extLst>
          </p:cNvPr>
          <p:cNvSpPr/>
          <p:nvPr/>
        </p:nvSpPr>
        <p:spPr>
          <a:xfrm>
            <a:off x="5131920" y="1015106"/>
            <a:ext cx="2706946" cy="53454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5AE21A8-1F2C-9028-B2A2-C3DE118E2B13}"/>
              </a:ext>
            </a:extLst>
          </p:cNvPr>
          <p:cNvSpPr txBox="1"/>
          <p:nvPr/>
        </p:nvSpPr>
        <p:spPr>
          <a:xfrm>
            <a:off x="7943598" y="3159742"/>
            <a:ext cx="2968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赤枠が分析で分かる要因のイメージです</a:t>
            </a:r>
          </a:p>
        </p:txBody>
      </p:sp>
    </p:spTree>
    <p:extLst>
      <p:ext uri="{BB962C8B-B14F-4D97-AF65-F5344CB8AC3E}">
        <p14:creationId xmlns:p14="http://schemas.microsoft.com/office/powerpoint/2010/main" val="39700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上期スケジュール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30, 2024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1375"/>
              </p:ext>
            </p:extLst>
          </p:nvPr>
        </p:nvGraphicFramePr>
        <p:xfrm>
          <a:off x="399834" y="752531"/>
          <a:ext cx="11407029" cy="570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319422753"/>
                    </a:ext>
                  </a:extLst>
                </a:gridCol>
              </a:tblGrid>
              <a:tr h="570275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3W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3W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r>
                        <a:rPr lang="ja-JP" altLang="en-US" sz="1400" dirty="0"/>
                        <a:t>❶技術検証</a:t>
                      </a:r>
                      <a:r>
                        <a:rPr lang="en-US" altLang="ja-JP" sz="1400" dirty="0"/>
                        <a:t>&amp;</a:t>
                      </a:r>
                      <a:r>
                        <a:rPr lang="ja-JP" altLang="en-US" sz="1400" dirty="0"/>
                        <a:t>改良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dirty="0"/>
                        <a:t>整備課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dirty="0"/>
                        <a:t>もの革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/>
                        <a:t>DS</a:t>
                      </a:r>
                      <a:r>
                        <a:rPr lang="ja-JP" altLang="en-US" sz="1400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❷</a:t>
                      </a:r>
                      <a:r>
                        <a:rPr lang="en-US" altLang="ja-JP" sz="1400" dirty="0"/>
                        <a:t>UI</a:t>
                      </a:r>
                      <a:r>
                        <a:rPr lang="ja-JP" altLang="en-US" sz="1400" dirty="0"/>
                        <a:t>改修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dirty="0"/>
                        <a:t>整備課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dirty="0"/>
                        <a:t>もの革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/>
                        <a:t>DS</a:t>
                      </a:r>
                      <a:r>
                        <a:rPr lang="ja-JP" altLang="en-US" sz="1400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❸</a:t>
                      </a:r>
                      <a:r>
                        <a:rPr lang="ja-JP" altLang="en-US" sz="1400" dirty="0"/>
                        <a:t>データ連携実装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/>
                        <a:t>DX3</a:t>
                      </a:r>
                      <a:r>
                        <a:rPr lang="ja-JP" altLang="en-US" sz="1400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dirty="0"/>
                        <a:t>DS</a:t>
                      </a:r>
                      <a:r>
                        <a:rPr lang="ja-JP" altLang="en-US" sz="1400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ホームベース 5"/>
          <p:cNvSpPr/>
          <p:nvPr/>
        </p:nvSpPr>
        <p:spPr>
          <a:xfrm>
            <a:off x="3914395" y="2216845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ホームベース 7"/>
          <p:cNvSpPr/>
          <p:nvPr/>
        </p:nvSpPr>
        <p:spPr>
          <a:xfrm>
            <a:off x="16676202" y="5942556"/>
            <a:ext cx="2752754" cy="225035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6695802" y="5709324"/>
            <a:ext cx="8771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DB</a:t>
            </a:r>
            <a:r>
              <a:rPr lang="ja-JP" altLang="en-US" sz="1000" dirty="0"/>
              <a:t>連携実装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4784623" y="1892085"/>
            <a:ext cx="861265" cy="451291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3798702" y="1970494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正解データ収集</a:t>
            </a:r>
          </a:p>
        </p:txBody>
      </p:sp>
      <p:sp>
        <p:nvSpPr>
          <p:cNvPr id="61" name="正方形/長方形 60"/>
          <p:cNvSpPr/>
          <p:nvPr/>
        </p:nvSpPr>
        <p:spPr>
          <a:xfrm>
            <a:off x="5058802" y="3811254"/>
            <a:ext cx="31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夏</a:t>
            </a:r>
            <a:endParaRPr lang="en-US" altLang="ja-JP" sz="1000" dirty="0"/>
          </a:p>
          <a:p>
            <a:r>
              <a:rPr lang="ja-JP" altLang="en-US" sz="1000" dirty="0"/>
              <a:t>期</a:t>
            </a:r>
            <a:endParaRPr lang="en-US" altLang="ja-JP" sz="1000" dirty="0"/>
          </a:p>
          <a:p>
            <a:r>
              <a:rPr lang="ja-JP" altLang="en-US" sz="1000" dirty="0"/>
              <a:t>休</a:t>
            </a:r>
            <a:endParaRPr lang="en-US" altLang="ja-JP" sz="1000" dirty="0"/>
          </a:p>
          <a:p>
            <a:r>
              <a:rPr lang="ja-JP" altLang="en-US" sz="1000" dirty="0"/>
              <a:t>暇</a:t>
            </a:r>
          </a:p>
        </p:txBody>
      </p:sp>
      <p:sp>
        <p:nvSpPr>
          <p:cNvPr id="26" name="ホームベース 5">
            <a:extLst>
              <a:ext uri="{FF2B5EF4-FFF2-40B4-BE49-F238E27FC236}">
                <a16:creationId xmlns:a16="http://schemas.microsoft.com/office/drawing/2014/main" id="{E4D0CD4E-EEDC-9C93-1056-5AE22D59FEC8}"/>
              </a:ext>
            </a:extLst>
          </p:cNvPr>
          <p:cNvSpPr/>
          <p:nvPr/>
        </p:nvSpPr>
        <p:spPr>
          <a:xfrm>
            <a:off x="5698770" y="2216845"/>
            <a:ext cx="1648328" cy="226550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5">
            <a:extLst>
              <a:ext uri="{FF2B5EF4-FFF2-40B4-BE49-F238E27FC236}">
                <a16:creationId xmlns:a16="http://schemas.microsoft.com/office/drawing/2014/main" id="{F24928ED-A673-482F-BEDC-94E2D7F287AD}"/>
              </a:ext>
            </a:extLst>
          </p:cNvPr>
          <p:cNvSpPr/>
          <p:nvPr/>
        </p:nvSpPr>
        <p:spPr>
          <a:xfrm>
            <a:off x="3926640" y="3641687"/>
            <a:ext cx="857982" cy="1055882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ホームベース 5">
            <a:extLst>
              <a:ext uri="{FF2B5EF4-FFF2-40B4-BE49-F238E27FC236}">
                <a16:creationId xmlns:a16="http://schemas.microsoft.com/office/drawing/2014/main" id="{C6C10D54-1CD8-A6C2-3B64-08E95064EDF2}"/>
              </a:ext>
            </a:extLst>
          </p:cNvPr>
          <p:cNvSpPr/>
          <p:nvPr/>
        </p:nvSpPr>
        <p:spPr>
          <a:xfrm>
            <a:off x="3037147" y="4194274"/>
            <a:ext cx="857982" cy="1055882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ホームベース 5">
            <a:extLst>
              <a:ext uri="{FF2B5EF4-FFF2-40B4-BE49-F238E27FC236}">
                <a16:creationId xmlns:a16="http://schemas.microsoft.com/office/drawing/2014/main" id="{61F450A7-4DE9-CDFC-3204-13EE79251604}"/>
              </a:ext>
            </a:extLst>
          </p:cNvPr>
          <p:cNvSpPr/>
          <p:nvPr/>
        </p:nvSpPr>
        <p:spPr>
          <a:xfrm>
            <a:off x="6559942" y="3351529"/>
            <a:ext cx="4366644" cy="226550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ホームベース 5">
            <a:extLst>
              <a:ext uri="{FF2B5EF4-FFF2-40B4-BE49-F238E27FC236}">
                <a16:creationId xmlns:a16="http://schemas.microsoft.com/office/drawing/2014/main" id="{7D124482-AC55-290B-FACF-0F74CD46A93E}"/>
              </a:ext>
            </a:extLst>
          </p:cNvPr>
          <p:cNvSpPr/>
          <p:nvPr/>
        </p:nvSpPr>
        <p:spPr>
          <a:xfrm>
            <a:off x="5680733" y="4492992"/>
            <a:ext cx="2587452" cy="226550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ホームベース 5">
            <a:extLst>
              <a:ext uri="{FF2B5EF4-FFF2-40B4-BE49-F238E27FC236}">
                <a16:creationId xmlns:a16="http://schemas.microsoft.com/office/drawing/2014/main" id="{F107310E-858C-B604-A762-359E4AA42E76}"/>
              </a:ext>
            </a:extLst>
          </p:cNvPr>
          <p:cNvSpPr/>
          <p:nvPr/>
        </p:nvSpPr>
        <p:spPr>
          <a:xfrm>
            <a:off x="3058436" y="6191838"/>
            <a:ext cx="1682944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ホームベース 5">
            <a:extLst>
              <a:ext uri="{FF2B5EF4-FFF2-40B4-BE49-F238E27FC236}">
                <a16:creationId xmlns:a16="http://schemas.microsoft.com/office/drawing/2014/main" id="{8CED52F4-7F5B-D413-7245-1D58AF72B722}"/>
              </a:ext>
            </a:extLst>
          </p:cNvPr>
          <p:cNvSpPr/>
          <p:nvPr/>
        </p:nvSpPr>
        <p:spPr>
          <a:xfrm>
            <a:off x="5674644" y="6192608"/>
            <a:ext cx="1682944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ホームベース 5">
            <a:extLst>
              <a:ext uri="{FF2B5EF4-FFF2-40B4-BE49-F238E27FC236}">
                <a16:creationId xmlns:a16="http://schemas.microsoft.com/office/drawing/2014/main" id="{696F8607-E38B-5947-10E4-117BB6A78040}"/>
              </a:ext>
            </a:extLst>
          </p:cNvPr>
          <p:cNvSpPr/>
          <p:nvPr/>
        </p:nvSpPr>
        <p:spPr>
          <a:xfrm>
            <a:off x="7426712" y="6177912"/>
            <a:ext cx="3499873" cy="214334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ホームベース 8">
            <a:extLst>
              <a:ext uri="{FF2B5EF4-FFF2-40B4-BE49-F238E27FC236}">
                <a16:creationId xmlns:a16="http://schemas.microsoft.com/office/drawing/2014/main" id="{0195FDFE-EA1D-0B8B-1BC8-66E68B52B1BE}"/>
              </a:ext>
            </a:extLst>
          </p:cNvPr>
          <p:cNvSpPr/>
          <p:nvPr/>
        </p:nvSpPr>
        <p:spPr>
          <a:xfrm>
            <a:off x="3061219" y="6191838"/>
            <a:ext cx="426108" cy="211648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ホームベース 8">
            <a:extLst>
              <a:ext uri="{FF2B5EF4-FFF2-40B4-BE49-F238E27FC236}">
                <a16:creationId xmlns:a16="http://schemas.microsoft.com/office/drawing/2014/main" id="{363AE403-A232-261A-6050-1ABBBFB524F5}"/>
              </a:ext>
            </a:extLst>
          </p:cNvPr>
          <p:cNvSpPr/>
          <p:nvPr/>
        </p:nvSpPr>
        <p:spPr>
          <a:xfrm>
            <a:off x="3054617" y="4189361"/>
            <a:ext cx="426108" cy="1055882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DDB2DDF-02ED-4097-E98C-44E24FB82241}"/>
              </a:ext>
            </a:extLst>
          </p:cNvPr>
          <p:cNvSpPr/>
          <p:nvPr/>
        </p:nvSpPr>
        <p:spPr>
          <a:xfrm>
            <a:off x="11848793" y="1882303"/>
            <a:ext cx="3724853" cy="45211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</a:rPr>
              <a:t>❶技術検証＆改良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・要因粒度整理</a:t>
            </a:r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→</a:t>
            </a:r>
            <a:r>
              <a:rPr lang="ja-JP" altLang="en-US" sz="1600" dirty="0">
                <a:solidFill>
                  <a:schemeClr val="accent6"/>
                </a:solidFill>
              </a:rPr>
              <a:t>もの革さんと事前打ち合わせ（</a:t>
            </a:r>
            <a:r>
              <a:rPr lang="en-US" altLang="ja-JP" sz="1600" dirty="0">
                <a:solidFill>
                  <a:schemeClr val="accent6"/>
                </a:solidFill>
              </a:rPr>
              <a:t>8/1</a:t>
            </a:r>
            <a:r>
              <a:rPr lang="ja-JP" altLang="en-US" sz="1600" dirty="0">
                <a:solidFill>
                  <a:schemeClr val="accent6"/>
                </a:solidFill>
              </a:rPr>
              <a:t>）</a:t>
            </a:r>
            <a:endParaRPr lang="en-US" altLang="ja-JP" sz="1600" dirty="0">
              <a:solidFill>
                <a:schemeClr val="accent6"/>
              </a:solidFill>
            </a:endParaRPr>
          </a:p>
          <a:p>
            <a:endParaRPr lang="en-US" altLang="ja-JP" sz="1600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❷</a:t>
            </a:r>
            <a:r>
              <a:rPr kumimoji="1" lang="en-US" altLang="ja-JP" sz="1600" dirty="0">
                <a:solidFill>
                  <a:schemeClr val="tx1"/>
                </a:solidFill>
              </a:rPr>
              <a:t>UI</a:t>
            </a:r>
            <a:r>
              <a:rPr kumimoji="1" lang="ja-JP" altLang="en-US" sz="1600" dirty="0">
                <a:solidFill>
                  <a:schemeClr val="tx1"/>
                </a:solidFill>
              </a:rPr>
              <a:t>改修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・</a:t>
            </a:r>
            <a:r>
              <a:rPr lang="en-US" altLang="ja-JP" sz="1600" dirty="0">
                <a:solidFill>
                  <a:schemeClr val="tx1"/>
                </a:solidFill>
              </a:rPr>
              <a:t>UI</a:t>
            </a:r>
            <a:r>
              <a:rPr lang="ja-JP" altLang="en-US" sz="1600" dirty="0">
                <a:solidFill>
                  <a:schemeClr val="tx1"/>
                </a:solidFill>
              </a:rPr>
              <a:t>要望出しの進め方整理</a:t>
            </a:r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→</a:t>
            </a:r>
            <a:r>
              <a:rPr lang="ja-JP" altLang="en-US" sz="1600" dirty="0">
                <a:solidFill>
                  <a:schemeClr val="accent6"/>
                </a:solidFill>
              </a:rPr>
              <a:t>もの革さんと事前打ち合わせ（</a:t>
            </a:r>
            <a:r>
              <a:rPr lang="en-US" altLang="ja-JP" sz="1600" dirty="0">
                <a:solidFill>
                  <a:schemeClr val="accent6"/>
                </a:solidFill>
              </a:rPr>
              <a:t>8/1</a:t>
            </a:r>
            <a:r>
              <a:rPr lang="ja-JP" altLang="en-US" sz="1600" dirty="0">
                <a:solidFill>
                  <a:schemeClr val="accent6"/>
                </a:solidFill>
              </a:rPr>
              <a:t>）</a:t>
            </a:r>
            <a:endParaRPr lang="en-US" altLang="ja-JP" sz="1600" dirty="0">
              <a:solidFill>
                <a:schemeClr val="accent6"/>
              </a:solidFill>
            </a:endParaRPr>
          </a:p>
          <a:p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❸データ連携実装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・タスクの洗い出しとスケジュール作成</a:t>
            </a:r>
            <a:endParaRPr lang="en-US" altLang="ja-JP" sz="1600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→</a:t>
            </a:r>
            <a:r>
              <a:rPr kumimoji="1" lang="en-US" altLang="ja-JP" sz="1600" dirty="0">
                <a:solidFill>
                  <a:schemeClr val="accent6"/>
                </a:solidFill>
              </a:rPr>
              <a:t>DX3</a:t>
            </a:r>
            <a:r>
              <a:rPr kumimoji="1" lang="ja-JP" altLang="en-US" sz="1600" dirty="0">
                <a:solidFill>
                  <a:schemeClr val="accent6"/>
                </a:solidFill>
              </a:rPr>
              <a:t>部の方に日程感を確認しています</a:t>
            </a:r>
            <a:endParaRPr kumimoji="1" lang="en-US" altLang="ja-JP" sz="1600" dirty="0">
              <a:solidFill>
                <a:schemeClr val="accent6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650D2CF-0E56-1CD1-0271-E5EE4C8DA295}"/>
              </a:ext>
            </a:extLst>
          </p:cNvPr>
          <p:cNvSpPr/>
          <p:nvPr/>
        </p:nvSpPr>
        <p:spPr>
          <a:xfrm>
            <a:off x="12933070" y="1667693"/>
            <a:ext cx="1463413" cy="448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現在の状態</a:t>
            </a:r>
          </a:p>
        </p:txBody>
      </p:sp>
      <p:sp>
        <p:nvSpPr>
          <p:cNvPr id="53" name="ホームベース 5">
            <a:extLst>
              <a:ext uri="{FF2B5EF4-FFF2-40B4-BE49-F238E27FC236}">
                <a16:creationId xmlns:a16="http://schemas.microsoft.com/office/drawing/2014/main" id="{C9BA4C73-0258-3218-9F59-727DFBF36921}"/>
              </a:ext>
            </a:extLst>
          </p:cNvPr>
          <p:cNvSpPr/>
          <p:nvPr/>
        </p:nvSpPr>
        <p:spPr>
          <a:xfrm>
            <a:off x="3037147" y="2541749"/>
            <a:ext cx="857982" cy="1055882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5AB302E-D26D-8077-4606-4FCF8D62CBDD}"/>
              </a:ext>
            </a:extLst>
          </p:cNvPr>
          <p:cNvCxnSpPr>
            <a:cxnSpLocks/>
          </p:cNvCxnSpPr>
          <p:nvPr/>
        </p:nvCxnSpPr>
        <p:spPr>
          <a:xfrm>
            <a:off x="3487327" y="1892085"/>
            <a:ext cx="0" cy="45114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ホームベース 8">
            <a:extLst>
              <a:ext uri="{FF2B5EF4-FFF2-40B4-BE49-F238E27FC236}">
                <a16:creationId xmlns:a16="http://schemas.microsoft.com/office/drawing/2014/main" id="{240CBDEC-4062-A408-A94E-DDE0ADAFFAEF}"/>
              </a:ext>
            </a:extLst>
          </p:cNvPr>
          <p:cNvSpPr/>
          <p:nvPr/>
        </p:nvSpPr>
        <p:spPr>
          <a:xfrm>
            <a:off x="3061219" y="2530314"/>
            <a:ext cx="426108" cy="1055882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923142D6-06AC-94B4-BCFC-FEE86D4A8B7F}"/>
              </a:ext>
            </a:extLst>
          </p:cNvPr>
          <p:cNvSpPr/>
          <p:nvPr/>
        </p:nvSpPr>
        <p:spPr>
          <a:xfrm>
            <a:off x="3926577" y="3389994"/>
            <a:ext cx="8194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要望出し</a:t>
            </a:r>
          </a:p>
        </p:txBody>
      </p:sp>
    </p:spTree>
    <p:extLst>
      <p:ext uri="{BB962C8B-B14F-4D97-AF65-F5344CB8AC3E}">
        <p14:creationId xmlns:p14="http://schemas.microsoft.com/office/powerpoint/2010/main" val="91858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67FC550-7D00-AA79-1B86-9B9A738700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/>
              <a:t>エクセルで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792654-BB14-E26A-046B-7B3BCA209C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UI</a:t>
            </a:r>
            <a:r>
              <a:rPr kumimoji="1" lang="ja-JP" altLang="en-US" dirty="0"/>
              <a:t>要望出し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E52AC6-5495-03D7-9613-1890635DC26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30,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7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CA29D42-6510-9F4B-7978-02F9A05356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BA185B-675F-B506-AE4B-29720C5B27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7AD781-CEA0-80CA-DE39-C1195448A5F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30,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8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61B31B3-5A23-3B18-FA3C-647EA2FC88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920BE5-0A6A-D34E-3E00-FD4C57FE15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依頼内容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635A82-FB74-72D5-FE73-2C2AA480CD0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30,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548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表紙・目次">
  <a:themeElements>
    <a:clrScheme name="デジタル庁ダッシュボードカラーパレット">
      <a:dk1>
        <a:srgbClr val="000000"/>
      </a:dk1>
      <a:lt1>
        <a:srgbClr val="FFFFFF"/>
      </a:lt1>
      <a:dk2>
        <a:srgbClr val="0C21BA"/>
      </a:dk2>
      <a:lt2>
        <a:srgbClr val="F7F8FB"/>
      </a:lt2>
      <a:accent1>
        <a:srgbClr val="0C21B9"/>
      </a:accent1>
      <a:accent2>
        <a:srgbClr val="2E4EE7"/>
      </a:accent2>
      <a:accent3>
        <a:srgbClr val="4F7AE9"/>
      </a:accent3>
      <a:accent4>
        <a:srgbClr val="99B0EC"/>
      </a:accent4>
      <a:accent5>
        <a:srgbClr val="CFDCF0"/>
      </a:accent5>
      <a:accent6>
        <a:srgbClr val="FEFFFF"/>
      </a:accent6>
      <a:hlink>
        <a:srgbClr val="0017B6"/>
      </a:hlink>
      <a:folHlink>
        <a:srgbClr val="954F72"/>
      </a:folHlink>
    </a:clrScheme>
    <a:fontScheme name="Font">
      <a:majorFont>
        <a:latin typeface="Noto Sans JP"/>
        <a:ea typeface="Noto Sans JP"/>
        <a:cs typeface=""/>
      </a:majorFont>
      <a:minorFont>
        <a:latin typeface="Noto Sans JP"/>
        <a:ea typeface="Noto Sans JP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3255952-F5FE-D142-8FD9-2967F0F48248}" vid="{F834B85D-0249-B94E-B277-C496A5ADB243}"/>
    </a:ext>
  </a:extLst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8281</TotalTime>
  <Words>508</Words>
  <Application>Microsoft Office PowerPoint</Application>
  <PresentationFormat>ワイド画面</PresentationFormat>
  <Paragraphs>115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5</vt:i4>
      </vt:variant>
      <vt:variant>
        <vt:lpstr>スライド タイトル</vt:lpstr>
      </vt:variant>
      <vt:variant>
        <vt:i4>7</vt:i4>
      </vt:variant>
    </vt:vector>
  </HeadingPairs>
  <TitlesOfParts>
    <vt:vector size="18" baseType="lpstr">
      <vt:lpstr>Noto Sans JP</vt:lpstr>
      <vt:lpstr>メイリオ</vt:lpstr>
      <vt:lpstr>游ゴシック</vt:lpstr>
      <vt:lpstr>Yu Gothic Medium</vt:lpstr>
      <vt:lpstr>Arial</vt:lpstr>
      <vt:lpstr>Segoe UI</vt:lpstr>
      <vt:lpstr>アイシンwide</vt:lpstr>
      <vt:lpstr>最終頁</vt:lpstr>
      <vt:lpstr>内容</vt:lpstr>
      <vt:lpstr>内容［関係社外秘］</vt:lpstr>
      <vt:lpstr>表紙・目次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Sasaoka Yuki／笹岡　優樹／AI</cp:lastModifiedBy>
  <cp:revision>178</cp:revision>
  <dcterms:created xsi:type="dcterms:W3CDTF">2022-01-19T01:36:44Z</dcterms:created>
  <dcterms:modified xsi:type="dcterms:W3CDTF">2024-07-30T10:02:46Z</dcterms:modified>
</cp:coreProperties>
</file>