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6" r:id="rId2"/>
    <p:sldId id="268" r:id="rId3"/>
    <p:sldId id="267" r:id="rId4"/>
  </p:sldIdLst>
  <p:sldSz cx="11137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4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AE6"/>
          </a:solidFill>
        </a:fill>
      </a:tcStyle>
    </a:wholeTbl>
    <a:band2H>
      <a:tcTxStyle/>
      <a:tcStyle>
        <a:tcBdr/>
        <a:fill>
          <a:solidFill>
            <a:srgbClr val="ECEDF3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CACD"/>
          </a:solidFill>
        </a:fill>
      </a:tcStyle>
    </a:wholeTbl>
    <a:band2H>
      <a:tcTxStyle/>
      <a:tcStyle>
        <a:tcBdr/>
        <a:fill>
          <a:solidFill>
            <a:srgbClr val="FEE6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32" y="-944"/>
      </p:cViewPr>
      <p:guideLst>
        <p:guide orient="horz" pos="2160"/>
        <p:guide pos="35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200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27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30" name="テキスト ボックス 6"/>
          <p:cNvSpPr txBox="1"/>
          <p:nvPr/>
        </p:nvSpPr>
        <p:spPr>
          <a:xfrm>
            <a:off x="10191433" y="510579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41" name="図 1" descr="図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9359" y="0"/>
            <a:ext cx="835648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44" name="テキスト ボックス 7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55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58" name="テキスト ボックス 7"/>
          <p:cNvSpPr txBox="1"/>
          <p:nvPr/>
        </p:nvSpPr>
        <p:spPr>
          <a:xfrm>
            <a:off x="9788218" y="730664"/>
            <a:ext cx="110307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年　　月　　日まで</a:t>
            </a:r>
          </a:p>
        </p:txBody>
      </p:sp>
      <p:sp>
        <p:nvSpPr>
          <p:cNvPr id="59" name="テキスト ボックス 8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6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7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79" name="テキスト ボックス 1"/>
          <p:cNvSpPr txBox="1"/>
          <p:nvPr/>
        </p:nvSpPr>
        <p:spPr>
          <a:xfrm>
            <a:off x="405058" y="305999"/>
            <a:ext cx="103330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35944">
              <a:defRPr sz="2100" b="1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CONTENTS</a:t>
            </a:r>
          </a:p>
        </p:txBody>
      </p:sp>
      <p:sp>
        <p:nvSpPr>
          <p:cNvPr id="80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911308" y="1079999"/>
            <a:ext cx="9323228" cy="500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500"/>
            </a:lvl1pPr>
            <a:lvl2pPr marL="0" indent="417972">
              <a:spcBef>
                <a:spcPts val="0"/>
              </a:spcBef>
              <a:buSzTx/>
              <a:buNone/>
              <a:defRPr sz="2500"/>
            </a:lvl2pPr>
            <a:lvl3pPr marL="0" indent="835944">
              <a:spcBef>
                <a:spcPts val="0"/>
              </a:spcBef>
              <a:buSzTx/>
              <a:buNone/>
              <a:defRPr sz="2500"/>
            </a:lvl3pPr>
            <a:lvl4pPr marL="0" indent="1253916">
              <a:spcBef>
                <a:spcPts val="0"/>
              </a:spcBef>
              <a:buSzTx/>
              <a:buNone/>
              <a:defRPr sz="2500"/>
            </a:lvl4pPr>
            <a:lvl5pPr marL="0" indent="1671889">
              <a:spcBef>
                <a:spcPts val="0"/>
              </a:spcBef>
              <a:buSzTx/>
              <a:buNone/>
              <a:defRPr sz="2500"/>
            </a:lvl5pPr>
          </a:lstStyle>
          <a:p>
            <a:r>
              <a:t>1　項目タイトル メイリオ28pt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8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9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04385" y="2303883"/>
            <a:ext cx="10337073" cy="208823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  <a:lvl2pPr marL="0" indent="417972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835944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1253916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1671889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項目タイトル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5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17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5059" y="273599"/>
            <a:ext cx="10368369" cy="779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100">
                <a:solidFill>
                  <a:srgbClr val="000000"/>
                </a:solidFill>
              </a:defRPr>
            </a:lvl1pPr>
            <a:lvl2pPr marL="329112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2pPr>
            <a:lvl3pPr marL="658224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3pPr>
            <a:lvl4pPr marL="0" indent="855690">
              <a:spcBef>
                <a:spcPts val="0"/>
              </a:spcBef>
              <a:buSzTx/>
              <a:buNone/>
              <a:defRPr sz="2100">
                <a:solidFill>
                  <a:srgbClr val="000000"/>
                </a:solidFill>
              </a:defRPr>
            </a:lvl4pPr>
            <a:lvl5pPr marL="1316448" indent="-131644">
              <a:spcBef>
                <a:spcPts val="0"/>
              </a:spcBef>
              <a:defRPr sz="2100">
                <a:solidFill>
                  <a:srgbClr val="000000"/>
                </a:solidFill>
              </a:defRPr>
            </a:lvl5pPr>
          </a:lstStyle>
          <a:p>
            <a:r>
              <a:t>ページ見出し 2行 メイリオ24pt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テキスト プレースホルダー 2"/>
          <p:cNvSpPr>
            <a:spLocks noGrp="1"/>
          </p:cNvSpPr>
          <p:nvPr>
            <p:ph type="body" idx="21" hasCustomPrompt="1"/>
          </p:nvPr>
        </p:nvSpPr>
        <p:spPr>
          <a:xfrm>
            <a:off x="405058" y="1232735"/>
            <a:ext cx="10368368" cy="517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</a:lstStyle>
          <a:p>
            <a:r>
              <a:t>本文 メイリオ21pt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05059" y="767395"/>
            <a:ext cx="10368369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05059" y="273604"/>
            <a:ext cx="10368369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7" descr="図 27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556894" y="92074"/>
            <a:ext cx="10024111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タイトルテキスト</a:t>
            </a:r>
          </a:p>
        </p:txBody>
      </p:sp>
      <p:sp>
        <p:nvSpPr>
          <p:cNvPr id="4" name="本文レベル1…"/>
          <p:cNvSpPr txBox="1">
            <a:spLocks noGrp="1"/>
          </p:cNvSpPr>
          <p:nvPr>
            <p:ph type="body" idx="1"/>
          </p:nvPr>
        </p:nvSpPr>
        <p:spPr>
          <a:xfrm>
            <a:off x="556894" y="1600200"/>
            <a:ext cx="10024111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5383318" y="6172200"/>
            <a:ext cx="2598844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6" r:id="rId8"/>
  </p:sldLayoutIdLst>
  <p:transition xmlns:p14="http://schemas.microsoft.com/office/powerpoint/2010/main" spd="med"/>
  <p:txStyles>
    <p:titleStyle>
      <a:lvl1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131645" marR="0" indent="-263290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381770" marR="0" indent="-184303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731360" marR="0" indent="-204781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086069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1415181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252405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2670378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088350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506322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進め方の考え方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5059" y="767395"/>
            <a:ext cx="3038175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かんばん設計を適正化した後も存在する問題（事象）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268055" y="163518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8056" y="2131005"/>
            <a:ext cx="117517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8055" y="267056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 smtClean="0"/>
              <a:t>C</a:t>
            </a:r>
          </a:p>
        </p:txBody>
      </p:sp>
      <p:cxnSp>
        <p:nvCxnSpPr>
          <p:cNvPr id="9" name="カギ線コネクタ 8"/>
          <p:cNvCxnSpPr>
            <a:stCxn id="4" idx="2"/>
            <a:endCxn id="5" idx="1"/>
          </p:cNvCxnSpPr>
          <p:nvPr/>
        </p:nvCxnSpPr>
        <p:spPr>
          <a:xfrm rot="16200000" flipH="1">
            <a:off x="1893036" y="1444835"/>
            <a:ext cx="406130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カギ線コネクタ 16"/>
          <p:cNvCxnSpPr>
            <a:stCxn id="4" idx="2"/>
            <a:endCxn id="6" idx="1"/>
          </p:cNvCxnSpPr>
          <p:nvPr/>
        </p:nvCxnSpPr>
        <p:spPr>
          <a:xfrm rot="16200000" flipH="1">
            <a:off x="1645128" y="1692742"/>
            <a:ext cx="901946" cy="343909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カギ線コネクタ 19"/>
          <p:cNvCxnSpPr>
            <a:stCxn id="4" idx="2"/>
            <a:endCxn id="7" idx="1"/>
          </p:cNvCxnSpPr>
          <p:nvPr/>
        </p:nvCxnSpPr>
        <p:spPr>
          <a:xfrm rot="16200000" flipH="1">
            <a:off x="1375348" y="1962523"/>
            <a:ext cx="1441507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正方形/長方形 26"/>
          <p:cNvSpPr/>
          <p:nvPr/>
        </p:nvSpPr>
        <p:spPr>
          <a:xfrm>
            <a:off x="3939543" y="163518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939543" y="2131005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39543" y="267056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C-1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31" name="直線コネクタ 30"/>
          <p:cNvCxnSpPr>
            <a:stCxn id="5" idx="3"/>
            <a:endCxn id="27" idx="1"/>
          </p:cNvCxnSpPr>
          <p:nvPr/>
        </p:nvCxnSpPr>
        <p:spPr>
          <a:xfrm>
            <a:off x="3443234" y="1819854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コネクタ 33"/>
          <p:cNvCxnSpPr>
            <a:stCxn id="6" idx="3"/>
            <a:endCxn id="28" idx="1"/>
          </p:cNvCxnSpPr>
          <p:nvPr/>
        </p:nvCxnSpPr>
        <p:spPr>
          <a:xfrm>
            <a:off x="3443234" y="2315670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/>
          <p:cNvCxnSpPr>
            <a:stCxn id="7" idx="3"/>
            <a:endCxn id="29" idx="1"/>
          </p:cNvCxnSpPr>
          <p:nvPr/>
        </p:nvCxnSpPr>
        <p:spPr>
          <a:xfrm>
            <a:off x="3443234" y="2855231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テキスト ボックス 39"/>
          <p:cNvSpPr txBox="1"/>
          <p:nvPr/>
        </p:nvSpPr>
        <p:spPr>
          <a:xfrm>
            <a:off x="2268056" y="3225097"/>
            <a:ext cx="8533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…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41" name="カギ線コネクタ 40"/>
          <p:cNvCxnSpPr>
            <a:stCxn id="4" idx="2"/>
            <a:endCxn id="44" idx="1"/>
          </p:cNvCxnSpPr>
          <p:nvPr/>
        </p:nvCxnSpPr>
        <p:spPr>
          <a:xfrm rot="16200000" flipH="1">
            <a:off x="855265" y="2482606"/>
            <a:ext cx="2481672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正方形/長方形 43"/>
          <p:cNvSpPr/>
          <p:nvPr/>
        </p:nvSpPr>
        <p:spPr>
          <a:xfrm>
            <a:off x="2268055" y="3710731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 smtClean="0"/>
              <a:t>X</a:t>
            </a:r>
            <a:endParaRPr lang="en-US" altLang="ja-JP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3939543" y="3710731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X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47" name="直線コネクタ 46"/>
          <p:cNvCxnSpPr>
            <a:stCxn id="44" idx="3"/>
            <a:endCxn id="46" idx="1"/>
          </p:cNvCxnSpPr>
          <p:nvPr/>
        </p:nvCxnSpPr>
        <p:spPr>
          <a:xfrm>
            <a:off x="3443234" y="3895396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正方形/長方形 49"/>
          <p:cNvSpPr/>
          <p:nvPr/>
        </p:nvSpPr>
        <p:spPr>
          <a:xfrm>
            <a:off x="2141663" y="1547318"/>
            <a:ext cx="3162691" cy="268639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1301570" y="4697872"/>
            <a:ext cx="2403146" cy="1328021"/>
          </a:xfrm>
          <a:prstGeom prst="wedgeRoundRectCallout">
            <a:avLst>
              <a:gd name="adj1" fmla="val 12328"/>
              <a:gd name="adj2" fmla="val -885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実績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LT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が設計値内にないなど数値上異常に見える問題（事象）の洗い出し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857116" y="4697872"/>
            <a:ext cx="2403146" cy="1021554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数値上異常に見えている問題（事象）の原因の明確化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3502" y="1156767"/>
            <a:ext cx="12451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FF0000"/>
                </a:solidFill>
              </a:rPr>
              <a:t>今の分析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Segoe UI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73101" y="2939367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C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939543" y="318682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C-2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64" name="カギ線コネクタ 63"/>
          <p:cNvCxnSpPr>
            <a:stCxn id="7" idx="3"/>
            <a:endCxn id="63" idx="1"/>
          </p:cNvCxnSpPr>
          <p:nvPr/>
        </p:nvCxnSpPr>
        <p:spPr>
          <a:xfrm>
            <a:off x="3443234" y="2855231"/>
            <a:ext cx="496309" cy="5162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右矢印 67"/>
          <p:cNvSpPr/>
          <p:nvPr/>
        </p:nvSpPr>
        <p:spPr>
          <a:xfrm>
            <a:off x="7520008" y="2443889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173101" y="250365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1" name="角丸四角形吹き出し 60"/>
          <p:cNvSpPr/>
          <p:nvPr/>
        </p:nvSpPr>
        <p:spPr>
          <a:xfrm>
            <a:off x="5388655" y="78942"/>
            <a:ext cx="4533851" cy="1940955"/>
          </a:xfrm>
          <a:prstGeom prst="wedgeRoundRectCallout">
            <a:avLst>
              <a:gd name="adj1" fmla="val -38260"/>
              <a:gd name="adj2" fmla="val 6372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r>
              <a:rPr lang="ja-JP" altLang="en-US" dirty="0" smtClean="0"/>
              <a:t>は原因</a:t>
            </a:r>
            <a:r>
              <a:rPr lang="en-US" altLang="ja-JP" dirty="0" smtClean="0"/>
              <a:t>A</a:t>
            </a:r>
            <a:r>
              <a:rPr lang="ja-JP" altLang="en-US" dirty="0" smtClean="0"/>
              <a:t>が主要因でした。ただ原因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は今の運用が正しく行われた結果なので、問題視する必要はないです　</a:t>
            </a:r>
            <a:endParaRPr lang="en-US" altLang="ja-JP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b="1" dirty="0" smtClean="0"/>
              <a:t>数値上異常に見えているだけの問題は除外していく</a:t>
            </a:r>
            <a:r>
              <a:rPr lang="en-US" altLang="ja-JP" b="1" dirty="0" smtClean="0"/>
              <a:t>or</a:t>
            </a:r>
            <a:r>
              <a:rPr lang="ja-JP" altLang="en-US" b="1" dirty="0" smtClean="0"/>
              <a:t>正常と判定できるように新しい基準を作る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Segoe UI"/>
            </a:endParaRPr>
          </a:p>
        </p:txBody>
      </p:sp>
      <p:sp>
        <p:nvSpPr>
          <p:cNvPr id="57" name="右矢印 56"/>
          <p:cNvSpPr/>
          <p:nvPr/>
        </p:nvSpPr>
        <p:spPr>
          <a:xfrm>
            <a:off x="5439401" y="2428250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274169" y="250365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3" name="角丸四角形吹き出し 72"/>
          <p:cNvSpPr/>
          <p:nvPr/>
        </p:nvSpPr>
        <p:spPr>
          <a:xfrm>
            <a:off x="5550264" y="3842146"/>
            <a:ext cx="2403146" cy="715087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本当の問題はこれです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8050042" y="3535679"/>
            <a:ext cx="2403146" cy="1021554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データサイエンス的な力が必要な問題はこれです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4" name="右矢印 73"/>
          <p:cNvSpPr/>
          <p:nvPr/>
        </p:nvSpPr>
        <p:spPr>
          <a:xfrm>
            <a:off x="9599967" y="2443889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327193" y="2503656"/>
            <a:ext cx="810707" cy="36933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開発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7520008" y="4839307"/>
            <a:ext cx="2403146" cy="715087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原因が複雑に絡んでいるもの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8003898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進め方の考え方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5059" y="767395"/>
            <a:ext cx="3038175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かんばん設計を適正化した後も存在する問題（事象）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268055" y="163518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8056" y="2131005"/>
            <a:ext cx="117517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8055" y="267056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 smtClean="0"/>
              <a:t>C</a:t>
            </a:r>
          </a:p>
        </p:txBody>
      </p:sp>
      <p:cxnSp>
        <p:nvCxnSpPr>
          <p:cNvPr id="9" name="カギ線コネクタ 8"/>
          <p:cNvCxnSpPr>
            <a:stCxn id="4" idx="2"/>
            <a:endCxn id="5" idx="1"/>
          </p:cNvCxnSpPr>
          <p:nvPr/>
        </p:nvCxnSpPr>
        <p:spPr>
          <a:xfrm rot="16200000" flipH="1">
            <a:off x="1893036" y="1444835"/>
            <a:ext cx="406130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カギ線コネクタ 16"/>
          <p:cNvCxnSpPr>
            <a:stCxn id="4" idx="2"/>
            <a:endCxn id="6" idx="1"/>
          </p:cNvCxnSpPr>
          <p:nvPr/>
        </p:nvCxnSpPr>
        <p:spPr>
          <a:xfrm rot="16200000" flipH="1">
            <a:off x="1645128" y="1692742"/>
            <a:ext cx="901946" cy="343909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カギ線コネクタ 19"/>
          <p:cNvCxnSpPr>
            <a:stCxn id="4" idx="2"/>
            <a:endCxn id="7" idx="1"/>
          </p:cNvCxnSpPr>
          <p:nvPr/>
        </p:nvCxnSpPr>
        <p:spPr>
          <a:xfrm rot="16200000" flipH="1">
            <a:off x="1375348" y="1962523"/>
            <a:ext cx="1441507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正方形/長方形 26"/>
          <p:cNvSpPr/>
          <p:nvPr/>
        </p:nvSpPr>
        <p:spPr>
          <a:xfrm>
            <a:off x="3939543" y="163518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939543" y="2131005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39543" y="267056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C-1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31" name="直線コネクタ 30"/>
          <p:cNvCxnSpPr>
            <a:stCxn id="5" idx="3"/>
            <a:endCxn id="27" idx="1"/>
          </p:cNvCxnSpPr>
          <p:nvPr/>
        </p:nvCxnSpPr>
        <p:spPr>
          <a:xfrm>
            <a:off x="3443234" y="1819854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コネクタ 33"/>
          <p:cNvCxnSpPr>
            <a:stCxn id="6" idx="3"/>
            <a:endCxn id="28" idx="1"/>
          </p:cNvCxnSpPr>
          <p:nvPr/>
        </p:nvCxnSpPr>
        <p:spPr>
          <a:xfrm>
            <a:off x="3443234" y="2315670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/>
          <p:cNvCxnSpPr>
            <a:stCxn id="7" idx="3"/>
            <a:endCxn id="29" idx="1"/>
          </p:cNvCxnSpPr>
          <p:nvPr/>
        </p:nvCxnSpPr>
        <p:spPr>
          <a:xfrm>
            <a:off x="3443234" y="2855231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テキスト ボックス 39"/>
          <p:cNvSpPr txBox="1"/>
          <p:nvPr/>
        </p:nvSpPr>
        <p:spPr>
          <a:xfrm>
            <a:off x="2268056" y="3225097"/>
            <a:ext cx="8533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…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41" name="カギ線コネクタ 40"/>
          <p:cNvCxnSpPr>
            <a:stCxn id="4" idx="2"/>
            <a:endCxn id="44" idx="1"/>
          </p:cNvCxnSpPr>
          <p:nvPr/>
        </p:nvCxnSpPr>
        <p:spPr>
          <a:xfrm rot="16200000" flipH="1">
            <a:off x="855265" y="2482606"/>
            <a:ext cx="2481672" cy="34390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正方形/長方形 43"/>
          <p:cNvSpPr/>
          <p:nvPr/>
        </p:nvSpPr>
        <p:spPr>
          <a:xfrm>
            <a:off x="2268055" y="3710731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lang="en-US" altLang="ja-JP" dirty="0" smtClean="0"/>
              <a:t>X</a:t>
            </a:r>
            <a:endParaRPr lang="en-US" altLang="ja-JP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3939543" y="3710731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X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47" name="直線コネクタ 46"/>
          <p:cNvCxnSpPr>
            <a:stCxn id="44" idx="3"/>
            <a:endCxn id="46" idx="1"/>
          </p:cNvCxnSpPr>
          <p:nvPr/>
        </p:nvCxnSpPr>
        <p:spPr>
          <a:xfrm>
            <a:off x="3443234" y="3895396"/>
            <a:ext cx="4963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正方形/長方形 49"/>
          <p:cNvSpPr/>
          <p:nvPr/>
        </p:nvSpPr>
        <p:spPr>
          <a:xfrm>
            <a:off x="2141663" y="1547318"/>
            <a:ext cx="3162691" cy="268639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1301570" y="4697872"/>
            <a:ext cx="2403146" cy="1328021"/>
          </a:xfrm>
          <a:prstGeom prst="wedgeRoundRectCallout">
            <a:avLst>
              <a:gd name="adj1" fmla="val 12328"/>
              <a:gd name="adj2" fmla="val -885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実績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LT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が設計値内にないなど数値上異常に見える問題（事象）の洗い出し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857116" y="4697872"/>
            <a:ext cx="2403146" cy="1021554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数値上異常に見えている問題（事象）の原因の明確化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3502" y="1156767"/>
            <a:ext cx="12451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FF0000"/>
                </a:solidFill>
              </a:rPr>
              <a:t>今の分析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Segoe UI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73101" y="2939367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C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939543" y="3186829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</a:t>
            </a:r>
            <a:r>
              <a:rPr lang="en-US" altLang="ja-JP" dirty="0" smtClean="0"/>
              <a:t>C-2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64" name="カギ線コネクタ 63"/>
          <p:cNvCxnSpPr>
            <a:stCxn id="7" idx="3"/>
            <a:endCxn id="63" idx="1"/>
          </p:cNvCxnSpPr>
          <p:nvPr/>
        </p:nvCxnSpPr>
        <p:spPr>
          <a:xfrm>
            <a:off x="3443234" y="2855231"/>
            <a:ext cx="496309" cy="5162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右矢印 67"/>
          <p:cNvSpPr/>
          <p:nvPr/>
        </p:nvSpPr>
        <p:spPr>
          <a:xfrm>
            <a:off x="7520008" y="2443889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173101" y="250365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1" name="角丸四角形吹き出し 60"/>
          <p:cNvSpPr/>
          <p:nvPr/>
        </p:nvSpPr>
        <p:spPr>
          <a:xfrm>
            <a:off x="5388655" y="78942"/>
            <a:ext cx="4533851" cy="1940955"/>
          </a:xfrm>
          <a:prstGeom prst="wedgeRoundRectCallout">
            <a:avLst>
              <a:gd name="adj1" fmla="val -38260"/>
              <a:gd name="adj2" fmla="val 6372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問題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A</a:t>
            </a:r>
            <a:r>
              <a:rPr lang="ja-JP" altLang="en-US" dirty="0" smtClean="0"/>
              <a:t>は原因</a:t>
            </a:r>
            <a:r>
              <a:rPr lang="en-US" altLang="ja-JP" dirty="0" smtClean="0"/>
              <a:t>A</a:t>
            </a:r>
            <a:r>
              <a:rPr lang="ja-JP" altLang="en-US" dirty="0" smtClean="0"/>
              <a:t>が主要因でした。ただ原因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は今の運用が正しく行われた結果なので、問題視する必要はないです　</a:t>
            </a:r>
            <a:endParaRPr lang="en-US" altLang="ja-JP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b="1" dirty="0" smtClean="0"/>
              <a:t>数値上異常に見えているだけの問題は除外していく</a:t>
            </a:r>
            <a:r>
              <a:rPr lang="en-US" altLang="ja-JP" b="1" dirty="0" smtClean="0"/>
              <a:t>or</a:t>
            </a:r>
            <a:r>
              <a:rPr lang="ja-JP" altLang="en-US" b="1" dirty="0" smtClean="0"/>
              <a:t>正常と判定できるように新しい基準を作る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Segoe UI"/>
            </a:endParaRPr>
          </a:p>
        </p:txBody>
      </p:sp>
      <p:sp>
        <p:nvSpPr>
          <p:cNvPr id="57" name="右矢印 56"/>
          <p:cNvSpPr/>
          <p:nvPr/>
        </p:nvSpPr>
        <p:spPr>
          <a:xfrm>
            <a:off x="5439401" y="2428250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274169" y="2503656"/>
            <a:ext cx="117517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問題</a:t>
            </a:r>
            <a:r>
              <a:rPr lang="en-US" altLang="ja-JP" dirty="0" smtClean="0"/>
              <a:t>B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3" name="角丸四角形吹き出し 72"/>
          <p:cNvSpPr/>
          <p:nvPr/>
        </p:nvSpPr>
        <p:spPr>
          <a:xfrm>
            <a:off x="5550264" y="3842146"/>
            <a:ext cx="2403146" cy="715087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本当の問題はこれです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8050042" y="3535679"/>
            <a:ext cx="2403146" cy="1021554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データサイエンス的な力が必要な問題はこれです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4" name="右矢印 73"/>
          <p:cNvSpPr/>
          <p:nvPr/>
        </p:nvSpPr>
        <p:spPr>
          <a:xfrm>
            <a:off x="9599967" y="2443889"/>
            <a:ext cx="64507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327193" y="2503656"/>
            <a:ext cx="810707" cy="36933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開発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7520008" y="4839307"/>
            <a:ext cx="2403146" cy="715087"/>
          </a:xfrm>
          <a:prstGeom prst="wedgeRoundRectCallout">
            <a:avLst>
              <a:gd name="adj1" fmla="val -16688"/>
              <a:gd name="adj2" fmla="val -10324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原因が複雑に絡んでいるもの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-764517" y="3004848"/>
            <a:ext cx="2802656" cy="1634488"/>
          </a:xfrm>
          <a:prstGeom prst="wedgeRoundRectCallout">
            <a:avLst>
              <a:gd name="adj1" fmla="val 60217"/>
              <a:gd name="adj2" fmla="val -3276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笹岡）これやると、生革部さんのやったことのダメ出し分析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/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同じ分析に見える。。。あんまり嬉しくない？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-1293476" y="4840009"/>
            <a:ext cx="2403146" cy="2531564"/>
          </a:xfrm>
          <a:prstGeom prst="wedgeRoundRectCallout">
            <a:avLst>
              <a:gd name="adj1" fmla="val 39115"/>
              <a:gd name="adj2" fmla="val -614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安田さん）要因分析は必要。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DS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部も生革部さんと同じ気持ちになれた方がいい活動にできる。相手が乗り気になるかはコミュニケーションの取り方次第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79" name="角丸四角形吹き出し 78"/>
          <p:cNvSpPr/>
          <p:nvPr/>
        </p:nvSpPr>
        <p:spPr>
          <a:xfrm>
            <a:off x="10084298" y="4412135"/>
            <a:ext cx="2403146" cy="1634488"/>
          </a:xfrm>
          <a:prstGeom prst="wedgeRoundRectCallout">
            <a:avLst>
              <a:gd name="adj1" fmla="val -66523"/>
              <a:gd name="adj2" fmla="val -403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笹岡）生革部さんやって欲しいことは明確。在庫数の予測っていうところ焦点を当てて欲しい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80" name="角丸四角形吹き出し 79"/>
          <p:cNvSpPr/>
          <p:nvPr/>
        </p:nvSpPr>
        <p:spPr>
          <a:xfrm>
            <a:off x="5550264" y="5784653"/>
            <a:ext cx="4515886" cy="1634488"/>
          </a:xfrm>
          <a:prstGeom prst="wedgeRoundRectCallout">
            <a:avLst>
              <a:gd name="adj1" fmla="val 57587"/>
              <a:gd name="adj2" fmla="val -363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安田さん）予測よりも仕組みを見直す方が筋いい気がする。相手が求めていることが本当に正しいのか分からないから、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DS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部もドメイン知識身につけて課題の明確化から進めた方がいい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89941183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問題と原因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53726"/>
              </p:ext>
            </p:extLst>
          </p:nvPr>
        </p:nvGraphicFramePr>
        <p:xfrm>
          <a:off x="405059" y="812566"/>
          <a:ext cx="10368369" cy="559015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57066"/>
                <a:gridCol w="3995217"/>
                <a:gridCol w="4016086"/>
              </a:tblGrid>
              <a:tr h="55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項目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問題</a:t>
                      </a:r>
                      <a:r>
                        <a:rPr kumimoji="1" lang="en-US" altLang="ja-JP" sz="2400" dirty="0" smtClean="0"/>
                        <a:t>/</a:t>
                      </a:r>
                      <a:r>
                        <a:rPr kumimoji="1" lang="ja-JP" altLang="en-US" sz="2400" dirty="0" smtClean="0"/>
                        <a:t>事象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原因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12590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検収入庫</a:t>
                      </a:r>
                      <a:r>
                        <a:rPr kumimoji="1" lang="en-US" altLang="ja-JP" sz="2400" dirty="0" smtClean="0"/>
                        <a:t>LT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実績</a:t>
                      </a:r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が設計値内に収まっている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（検収の時間帯によって設計値を超えることがある）</a:t>
                      </a:r>
                      <a:endParaRPr kumimoji="1" lang="en-US" altLang="ja-JP" sz="1200" dirty="0" smtClean="0"/>
                    </a:p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後述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256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入庫出庫</a:t>
                      </a:r>
                      <a:r>
                        <a:rPr kumimoji="1" lang="en-US" altLang="ja-JP" sz="2400" dirty="0" smtClean="0"/>
                        <a:t>LT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設計値２倍を超えている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仮説）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日量数が少ない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日量数が多い場合は、順立在庫数が多い</a:t>
                      </a:r>
                      <a:endParaRPr kumimoji="1" lang="en-US" altLang="ja-JP" sz="1200" dirty="0" smtClean="0"/>
                    </a:p>
                    <a:p>
                      <a:pPr algn="l"/>
                      <a:endParaRPr kumimoji="1" lang="en-US" altLang="ja-JP" sz="1200" dirty="0" smtClean="0"/>
                    </a:p>
                  </a:txBody>
                  <a:tcPr/>
                </a:tc>
              </a:tr>
              <a:tr h="12590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出庫回収</a:t>
                      </a:r>
                      <a:r>
                        <a:rPr kumimoji="1" lang="en-US" altLang="ja-JP" sz="2400" dirty="0" smtClean="0"/>
                        <a:t>LT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実績</a:t>
                      </a:r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が設計値内に収まっている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（設計値の半分以下で流れることもある）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仮説）実績が早い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日量数（箱）より多く使用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en-US" altLang="ja-JP" sz="1200" dirty="0" smtClean="0"/>
                        <a:t>→</a:t>
                      </a:r>
                      <a:r>
                        <a:rPr kumimoji="1" lang="ja-JP" altLang="en-US" sz="1200" dirty="0" smtClean="0"/>
                        <a:t>入庫出庫</a:t>
                      </a:r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も短くなる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仮説）設計値が大きい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日量数（箱）が小さく、基準在庫枚数が多い</a:t>
                      </a:r>
                      <a:endParaRPr kumimoji="1" lang="en-US" altLang="ja-JP" sz="1200" dirty="0" smtClean="0"/>
                    </a:p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12590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順立装置の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在庫数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設計値内で推移していない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8734754" y="5430195"/>
            <a:ext cx="2403146" cy="1634488"/>
          </a:xfrm>
          <a:prstGeom prst="wedgeRoundRectCallout">
            <a:avLst>
              <a:gd name="adj1" fmla="val -66523"/>
              <a:gd name="adj2" fmla="val -403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笹岡）生革部さんやって欲しいことは明確。在庫数の予測っていうところ焦点を当てて欲しい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748993" y="5074"/>
            <a:ext cx="2403146" cy="715087"/>
          </a:xfrm>
          <a:prstGeom prst="wedgeRoundRectCallout">
            <a:avLst>
              <a:gd name="adj1" fmla="val -15544"/>
              <a:gd name="adj2" fmla="val 1013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定量的にどの程度問題が存在するか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815718" y="168780"/>
            <a:ext cx="2403146" cy="408620"/>
          </a:xfrm>
          <a:prstGeom prst="wedgeRoundRectCallout">
            <a:avLst>
              <a:gd name="adj1" fmla="val -15544"/>
              <a:gd name="adj2" fmla="val 1013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その原因は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8915041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表紙">
  <a:themeElements>
    <a:clrScheme name="表紙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表紙">
  <a:themeElements>
    <a:clrScheme name="表紙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558</Words>
  <Application>Microsoft Macintosh PowerPoint</Application>
  <PresentationFormat>ユーザー設定</PresentationFormat>
  <Paragraphs>79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表紙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sasaoka</cp:lastModifiedBy>
  <cp:revision>33</cp:revision>
  <dcterms:modified xsi:type="dcterms:W3CDTF">2023-10-18T23:26:03Z</dcterms:modified>
</cp:coreProperties>
</file>