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70" r:id="rId2"/>
    <p:sldMasterId id="2147483672" r:id="rId3"/>
    <p:sldMasterId id="2147483677" r:id="rId4"/>
  </p:sldMasterIdLst>
  <p:notesMasterIdLst>
    <p:notesMasterId r:id="rId21"/>
  </p:notesMasterIdLst>
  <p:sldIdLst>
    <p:sldId id="15092" r:id="rId5"/>
    <p:sldId id="15097" r:id="rId6"/>
    <p:sldId id="15098" r:id="rId7"/>
    <p:sldId id="15105" r:id="rId8"/>
    <p:sldId id="15106" r:id="rId9"/>
    <p:sldId id="15103" r:id="rId10"/>
    <p:sldId id="15104" r:id="rId11"/>
    <p:sldId id="15099" r:id="rId12"/>
    <p:sldId id="15101" r:id="rId13"/>
    <p:sldId id="15100" r:id="rId14"/>
    <p:sldId id="15093" r:id="rId15"/>
    <p:sldId id="15096" r:id="rId16"/>
    <p:sldId id="15102" r:id="rId17"/>
    <p:sldId id="15095" r:id="rId18"/>
    <p:sldId id="15094" r:id="rId19"/>
    <p:sldId id="281"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96AE"/>
    <a:srgbClr val="064885"/>
    <a:srgbClr val="0595AE"/>
    <a:srgbClr val="E6E6E6"/>
    <a:srgbClr val="001A72"/>
    <a:srgbClr val="057CA1"/>
    <a:srgbClr val="05568F"/>
    <a:srgbClr val="064077"/>
    <a:srgbClr val="0589A8"/>
    <a:srgbClr val="0663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淡色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81" autoAdjust="0"/>
    <p:restoredTop sz="94660"/>
  </p:normalViewPr>
  <p:slideViewPr>
    <p:cSldViewPr snapToGrid="0">
      <p:cViewPr varScale="1">
        <p:scale>
          <a:sx n="158" d="100"/>
          <a:sy n="158" d="100"/>
        </p:scale>
        <p:origin x="108" y="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b="1"/>
              <a:t>納入回数</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spPr>
            <a:ln w="28575" cap="rnd">
              <a:solidFill>
                <a:schemeClr val="accent1"/>
              </a:solidFill>
              <a:round/>
            </a:ln>
            <a:effectLst/>
          </c:spPr>
          <c:marker>
            <c:symbol val="none"/>
          </c:marker>
          <c:cat>
            <c:strRef>
              <c:f>Sheet1!$A$3:$A$7</c:f>
              <c:strCache>
                <c:ptCount val="5"/>
                <c:pt idx="0">
                  <c:v>減車０日</c:v>
                </c:pt>
                <c:pt idx="1">
                  <c:v>減車1日~5日</c:v>
                </c:pt>
                <c:pt idx="2">
                  <c:v>減車6日~10日</c:v>
                </c:pt>
                <c:pt idx="3">
                  <c:v>減車11日~15日</c:v>
                </c:pt>
                <c:pt idx="4">
                  <c:v>減車16日~20日</c:v>
                </c:pt>
              </c:strCache>
            </c:strRef>
          </c:cat>
          <c:val>
            <c:numRef>
              <c:f>Sheet1!$B$3:$B$7</c:f>
              <c:numCache>
                <c:formatCode>General</c:formatCode>
                <c:ptCount val="5"/>
                <c:pt idx="0">
                  <c:v>1</c:v>
                </c:pt>
                <c:pt idx="1">
                  <c:v>2</c:v>
                </c:pt>
                <c:pt idx="2">
                  <c:v>1</c:v>
                </c:pt>
                <c:pt idx="3">
                  <c:v>1</c:v>
                </c:pt>
                <c:pt idx="4">
                  <c:v>2</c:v>
                </c:pt>
              </c:numCache>
            </c:numRef>
          </c:val>
          <c:smooth val="0"/>
          <c:extLst>
            <c:ext xmlns:c16="http://schemas.microsoft.com/office/drawing/2014/chart" uri="{C3380CC4-5D6E-409C-BE32-E72D297353CC}">
              <c16:uniqueId val="{00000000-DFF0-437B-B6A0-CB63AADDEDF0}"/>
            </c:ext>
          </c:extLst>
        </c:ser>
        <c:dLbls>
          <c:showLegendKey val="0"/>
          <c:showVal val="0"/>
          <c:showCatName val="0"/>
          <c:showSerName val="0"/>
          <c:showPercent val="0"/>
          <c:showBubbleSize val="0"/>
        </c:dLbls>
        <c:smooth val="0"/>
        <c:axId val="1276093904"/>
        <c:axId val="1276094736"/>
      </c:lineChart>
      <c:catAx>
        <c:axId val="1276093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276094736"/>
        <c:crosses val="autoZero"/>
        <c:auto val="1"/>
        <c:lblAlgn val="ctr"/>
        <c:lblOffset val="100"/>
        <c:noMultiLvlLbl val="0"/>
      </c:catAx>
      <c:valAx>
        <c:axId val="1276094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2760939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b="1"/>
              <a:t>収容数</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Sheet1!$C$2</c:f>
              <c:strCache>
                <c:ptCount val="1"/>
                <c:pt idx="0">
                  <c:v>収容数の中央値</c:v>
                </c:pt>
              </c:strCache>
            </c:strRef>
          </c:tx>
          <c:spPr>
            <a:ln w="28575" cap="rnd">
              <a:solidFill>
                <a:schemeClr val="accent1"/>
              </a:solidFill>
              <a:round/>
            </a:ln>
            <a:effectLst/>
          </c:spPr>
          <c:marker>
            <c:symbol val="none"/>
          </c:marker>
          <c:cat>
            <c:strRef>
              <c:f>Sheet1!$A$3:$A$7</c:f>
              <c:strCache>
                <c:ptCount val="5"/>
                <c:pt idx="0">
                  <c:v>減車０日</c:v>
                </c:pt>
                <c:pt idx="1">
                  <c:v>減車1日~5日</c:v>
                </c:pt>
                <c:pt idx="2">
                  <c:v>減車6日~10日</c:v>
                </c:pt>
                <c:pt idx="3">
                  <c:v>減車11日~15日</c:v>
                </c:pt>
                <c:pt idx="4">
                  <c:v>減車16日~20日</c:v>
                </c:pt>
              </c:strCache>
            </c:strRef>
          </c:cat>
          <c:val>
            <c:numRef>
              <c:f>Sheet1!$C$3:$C$7</c:f>
              <c:numCache>
                <c:formatCode>General</c:formatCode>
                <c:ptCount val="5"/>
                <c:pt idx="0">
                  <c:v>63</c:v>
                </c:pt>
                <c:pt idx="1">
                  <c:v>100</c:v>
                </c:pt>
                <c:pt idx="2">
                  <c:v>100</c:v>
                </c:pt>
                <c:pt idx="3">
                  <c:v>100</c:v>
                </c:pt>
                <c:pt idx="4">
                  <c:v>500</c:v>
                </c:pt>
              </c:numCache>
            </c:numRef>
          </c:val>
          <c:smooth val="0"/>
          <c:extLst>
            <c:ext xmlns:c16="http://schemas.microsoft.com/office/drawing/2014/chart" uri="{C3380CC4-5D6E-409C-BE32-E72D297353CC}">
              <c16:uniqueId val="{00000000-B515-439C-8AF0-4BAEF432A876}"/>
            </c:ext>
          </c:extLst>
        </c:ser>
        <c:dLbls>
          <c:showLegendKey val="0"/>
          <c:showVal val="0"/>
          <c:showCatName val="0"/>
          <c:showSerName val="0"/>
          <c:showPercent val="0"/>
          <c:showBubbleSize val="0"/>
        </c:dLbls>
        <c:smooth val="0"/>
        <c:axId val="1276145072"/>
        <c:axId val="1276151728"/>
      </c:lineChart>
      <c:catAx>
        <c:axId val="1276145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276151728"/>
        <c:crosses val="autoZero"/>
        <c:auto val="1"/>
        <c:lblAlgn val="ctr"/>
        <c:lblOffset val="100"/>
        <c:noMultiLvlLbl val="0"/>
      </c:catAx>
      <c:valAx>
        <c:axId val="1276151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2761450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b="1" dirty="0"/>
              <a:t>日量数（箱数）</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Sheet1!$D$2</c:f>
              <c:strCache>
                <c:ptCount val="1"/>
                <c:pt idx="0">
                  <c:v>日量数（箱数）の中央値</c:v>
                </c:pt>
              </c:strCache>
            </c:strRef>
          </c:tx>
          <c:spPr>
            <a:ln w="28575" cap="rnd">
              <a:solidFill>
                <a:schemeClr val="accent1"/>
              </a:solidFill>
              <a:round/>
            </a:ln>
            <a:effectLst/>
          </c:spPr>
          <c:marker>
            <c:symbol val="none"/>
          </c:marker>
          <c:cat>
            <c:strRef>
              <c:f>Sheet1!$A$3:$A$7</c:f>
              <c:strCache>
                <c:ptCount val="5"/>
                <c:pt idx="0">
                  <c:v>減車０日</c:v>
                </c:pt>
                <c:pt idx="1">
                  <c:v>減車1日~5日</c:v>
                </c:pt>
                <c:pt idx="2">
                  <c:v>減車6日~10日</c:v>
                </c:pt>
                <c:pt idx="3">
                  <c:v>減車11日~15日</c:v>
                </c:pt>
                <c:pt idx="4">
                  <c:v>減車16日~20日</c:v>
                </c:pt>
              </c:strCache>
            </c:strRef>
          </c:cat>
          <c:val>
            <c:numRef>
              <c:f>Sheet1!$D$3:$D$7</c:f>
              <c:numCache>
                <c:formatCode>General</c:formatCode>
                <c:ptCount val="5"/>
                <c:pt idx="0">
                  <c:v>8</c:v>
                </c:pt>
                <c:pt idx="1">
                  <c:v>4</c:v>
                </c:pt>
                <c:pt idx="2">
                  <c:v>1</c:v>
                </c:pt>
                <c:pt idx="3">
                  <c:v>1</c:v>
                </c:pt>
                <c:pt idx="4">
                  <c:v>1</c:v>
                </c:pt>
              </c:numCache>
            </c:numRef>
          </c:val>
          <c:smooth val="0"/>
          <c:extLst>
            <c:ext xmlns:c16="http://schemas.microsoft.com/office/drawing/2014/chart" uri="{C3380CC4-5D6E-409C-BE32-E72D297353CC}">
              <c16:uniqueId val="{00000000-D817-456F-9C12-B6B75420F281}"/>
            </c:ext>
          </c:extLst>
        </c:ser>
        <c:dLbls>
          <c:showLegendKey val="0"/>
          <c:showVal val="0"/>
          <c:showCatName val="0"/>
          <c:showSerName val="0"/>
          <c:showPercent val="0"/>
          <c:showBubbleSize val="0"/>
        </c:dLbls>
        <c:smooth val="0"/>
        <c:axId val="1276146320"/>
        <c:axId val="1178442864"/>
      </c:lineChart>
      <c:catAx>
        <c:axId val="1276146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178442864"/>
        <c:crosses val="autoZero"/>
        <c:auto val="1"/>
        <c:lblAlgn val="ctr"/>
        <c:lblOffset val="100"/>
        <c:noMultiLvlLbl val="0"/>
      </c:catAx>
      <c:valAx>
        <c:axId val="1178442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2761463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b="1"/>
              <a:t>順立在庫</a:t>
            </a:r>
            <a:r>
              <a:rPr lang="en-US" altLang="ja-JP" b="1"/>
              <a:t>/</a:t>
            </a:r>
            <a:r>
              <a:rPr lang="ja-JP" altLang="en-US" b="1"/>
              <a:t>設計値</a:t>
            </a:r>
            <a:r>
              <a:rPr lang="en-US" altLang="ja-JP" b="1"/>
              <a:t>MAX</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Sheet1!$E$2</c:f>
              <c:strCache>
                <c:ptCount val="1"/>
                <c:pt idx="0">
                  <c:v>順立在庫/設計値MAXの中央値</c:v>
                </c:pt>
              </c:strCache>
            </c:strRef>
          </c:tx>
          <c:spPr>
            <a:ln w="28575" cap="rnd">
              <a:solidFill>
                <a:schemeClr val="accent1"/>
              </a:solidFill>
              <a:round/>
            </a:ln>
            <a:effectLst/>
          </c:spPr>
          <c:marker>
            <c:symbol val="none"/>
          </c:marker>
          <c:cat>
            <c:strRef>
              <c:f>Sheet1!$A$3:$A$7</c:f>
              <c:strCache>
                <c:ptCount val="5"/>
                <c:pt idx="0">
                  <c:v>減車０日</c:v>
                </c:pt>
                <c:pt idx="1">
                  <c:v>減車1日~5日</c:v>
                </c:pt>
                <c:pt idx="2">
                  <c:v>減車6日~10日</c:v>
                </c:pt>
                <c:pt idx="3">
                  <c:v>減車11日~15日</c:v>
                </c:pt>
                <c:pt idx="4">
                  <c:v>減車16日~20日</c:v>
                </c:pt>
              </c:strCache>
            </c:strRef>
          </c:cat>
          <c:val>
            <c:numRef>
              <c:f>Sheet1!$E$3:$E$7</c:f>
              <c:numCache>
                <c:formatCode>General</c:formatCode>
                <c:ptCount val="5"/>
                <c:pt idx="0">
                  <c:v>0.82</c:v>
                </c:pt>
                <c:pt idx="1">
                  <c:v>1.1100000000000001</c:v>
                </c:pt>
                <c:pt idx="2">
                  <c:v>1.77</c:v>
                </c:pt>
                <c:pt idx="3">
                  <c:v>1.26</c:v>
                </c:pt>
                <c:pt idx="4">
                  <c:v>0.84</c:v>
                </c:pt>
              </c:numCache>
            </c:numRef>
          </c:val>
          <c:smooth val="0"/>
          <c:extLst>
            <c:ext xmlns:c16="http://schemas.microsoft.com/office/drawing/2014/chart" uri="{C3380CC4-5D6E-409C-BE32-E72D297353CC}">
              <c16:uniqueId val="{00000000-E111-41D3-843E-D00E07691116}"/>
            </c:ext>
          </c:extLst>
        </c:ser>
        <c:dLbls>
          <c:showLegendKey val="0"/>
          <c:showVal val="0"/>
          <c:showCatName val="0"/>
          <c:showSerName val="0"/>
          <c:showPercent val="0"/>
          <c:showBubbleSize val="0"/>
        </c:dLbls>
        <c:smooth val="0"/>
        <c:axId val="1178427888"/>
        <c:axId val="1178437456"/>
      </c:lineChart>
      <c:catAx>
        <c:axId val="117842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178437456"/>
        <c:crosses val="autoZero"/>
        <c:auto val="1"/>
        <c:lblAlgn val="ctr"/>
        <c:lblOffset val="100"/>
        <c:noMultiLvlLbl val="0"/>
      </c:catAx>
      <c:valAx>
        <c:axId val="1178437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1784278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b="1"/>
              <a:t>納入回数</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spPr>
            <a:ln w="28575" cap="rnd">
              <a:solidFill>
                <a:schemeClr val="accent1"/>
              </a:solidFill>
              <a:round/>
            </a:ln>
            <a:effectLst/>
          </c:spPr>
          <c:marker>
            <c:symbol val="none"/>
          </c:marker>
          <c:cat>
            <c:strRef>
              <c:f>Sheet1!$A$3:$A$7</c:f>
              <c:strCache>
                <c:ptCount val="5"/>
                <c:pt idx="0">
                  <c:v>便ズレ０日</c:v>
                </c:pt>
                <c:pt idx="1">
                  <c:v>便ズレ1日~5日</c:v>
                </c:pt>
                <c:pt idx="2">
                  <c:v>便ズレ6日~10日</c:v>
                </c:pt>
                <c:pt idx="3">
                  <c:v>便ズレ11日~15日</c:v>
                </c:pt>
                <c:pt idx="4">
                  <c:v>便ズレ16日~20日</c:v>
                </c:pt>
              </c:strCache>
            </c:strRef>
          </c:cat>
          <c:val>
            <c:numRef>
              <c:f>Sheet1!$B$3:$B$7</c:f>
              <c:numCache>
                <c:formatCode>General</c:formatCode>
                <c:ptCount val="5"/>
                <c:pt idx="0">
                  <c:v>1.26</c:v>
                </c:pt>
                <c:pt idx="1">
                  <c:v>2.79</c:v>
                </c:pt>
                <c:pt idx="2">
                  <c:v>1.59</c:v>
                </c:pt>
                <c:pt idx="3">
                  <c:v>1.86</c:v>
                </c:pt>
                <c:pt idx="4">
                  <c:v>4.96</c:v>
                </c:pt>
              </c:numCache>
            </c:numRef>
          </c:val>
          <c:smooth val="0"/>
          <c:extLst>
            <c:ext xmlns:c16="http://schemas.microsoft.com/office/drawing/2014/chart" uri="{C3380CC4-5D6E-409C-BE32-E72D297353CC}">
              <c16:uniqueId val="{00000000-E41B-4CEA-87DA-8D648ED82398}"/>
            </c:ext>
          </c:extLst>
        </c:ser>
        <c:dLbls>
          <c:showLegendKey val="0"/>
          <c:showVal val="0"/>
          <c:showCatName val="0"/>
          <c:showSerName val="0"/>
          <c:showPercent val="0"/>
          <c:showBubbleSize val="0"/>
        </c:dLbls>
        <c:smooth val="0"/>
        <c:axId val="1276093904"/>
        <c:axId val="1276094736"/>
      </c:lineChart>
      <c:catAx>
        <c:axId val="1276093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276094736"/>
        <c:crosses val="autoZero"/>
        <c:auto val="1"/>
        <c:lblAlgn val="ctr"/>
        <c:lblOffset val="100"/>
        <c:noMultiLvlLbl val="0"/>
      </c:catAx>
      <c:valAx>
        <c:axId val="1276094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2760939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b="1" dirty="0"/>
              <a:t>納入回数の平均値</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Sheet1!$A$3:$A$7</c:f>
              <c:strCache>
                <c:ptCount val="5"/>
                <c:pt idx="0">
                  <c:v>便ズレ０日</c:v>
                </c:pt>
                <c:pt idx="1">
                  <c:v>便ズレ1日~5日</c:v>
                </c:pt>
                <c:pt idx="2">
                  <c:v>便ズレ6日~10日</c:v>
                </c:pt>
                <c:pt idx="3">
                  <c:v>便ズレ11日~15日</c:v>
                </c:pt>
                <c:pt idx="4">
                  <c:v>便ズレ16日~20日</c:v>
                </c:pt>
              </c:strCache>
            </c:strRef>
          </c:cat>
          <c:val>
            <c:numRef>
              <c:f>Sheet1!$B$3:$B$7</c:f>
              <c:numCache>
                <c:formatCode>General</c:formatCode>
                <c:ptCount val="5"/>
                <c:pt idx="0">
                  <c:v>1.26</c:v>
                </c:pt>
                <c:pt idx="1">
                  <c:v>2.79</c:v>
                </c:pt>
                <c:pt idx="2">
                  <c:v>1.59</c:v>
                </c:pt>
                <c:pt idx="3">
                  <c:v>1.86</c:v>
                </c:pt>
                <c:pt idx="4">
                  <c:v>4.96</c:v>
                </c:pt>
              </c:numCache>
            </c:numRef>
          </c:val>
          <c:smooth val="0"/>
          <c:extLst>
            <c:ext xmlns:c16="http://schemas.microsoft.com/office/drawing/2014/chart" uri="{C3380CC4-5D6E-409C-BE32-E72D297353CC}">
              <c16:uniqueId val="{00000000-E41B-4CEA-87DA-8D648ED82398}"/>
            </c:ext>
          </c:extLst>
        </c:ser>
        <c:dLbls>
          <c:showLegendKey val="0"/>
          <c:showVal val="0"/>
          <c:showCatName val="0"/>
          <c:showSerName val="0"/>
          <c:showPercent val="0"/>
          <c:showBubbleSize val="0"/>
        </c:dLbls>
        <c:marker val="1"/>
        <c:smooth val="0"/>
        <c:axId val="1276093904"/>
        <c:axId val="1276094736"/>
      </c:lineChart>
      <c:catAx>
        <c:axId val="1276093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276094736"/>
        <c:crosses val="autoZero"/>
        <c:auto val="1"/>
        <c:lblAlgn val="ctr"/>
        <c:lblOffset val="100"/>
        <c:noMultiLvlLbl val="0"/>
      </c:catAx>
      <c:valAx>
        <c:axId val="1276094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2760939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b="1" dirty="0"/>
              <a:t>収容数の平均値</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Sheet1!$C$2</c:f>
              <c:strCache>
                <c:ptCount val="1"/>
                <c:pt idx="0">
                  <c:v>収容数</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Sheet1!$A$3:$A$7</c:f>
              <c:strCache>
                <c:ptCount val="5"/>
                <c:pt idx="0">
                  <c:v>便ズレ０日</c:v>
                </c:pt>
                <c:pt idx="1">
                  <c:v>便ズレ1日~5日</c:v>
                </c:pt>
                <c:pt idx="2">
                  <c:v>便ズレ6日~10日</c:v>
                </c:pt>
                <c:pt idx="3">
                  <c:v>便ズレ11日~15日</c:v>
                </c:pt>
                <c:pt idx="4">
                  <c:v>便ズレ16日~20日</c:v>
                </c:pt>
              </c:strCache>
            </c:strRef>
          </c:cat>
          <c:val>
            <c:numRef>
              <c:f>Sheet1!$C$3:$C$7</c:f>
              <c:numCache>
                <c:formatCode>General</c:formatCode>
                <c:ptCount val="5"/>
                <c:pt idx="0">
                  <c:v>95</c:v>
                </c:pt>
                <c:pt idx="1">
                  <c:v>238</c:v>
                </c:pt>
                <c:pt idx="2">
                  <c:v>400</c:v>
                </c:pt>
                <c:pt idx="3">
                  <c:v>526</c:v>
                </c:pt>
                <c:pt idx="4">
                  <c:v>773</c:v>
                </c:pt>
              </c:numCache>
            </c:numRef>
          </c:val>
          <c:smooth val="0"/>
          <c:extLst>
            <c:ext xmlns:c16="http://schemas.microsoft.com/office/drawing/2014/chart" uri="{C3380CC4-5D6E-409C-BE32-E72D297353CC}">
              <c16:uniqueId val="{00000000-5F28-4D70-AF72-C3BFAC4E4421}"/>
            </c:ext>
          </c:extLst>
        </c:ser>
        <c:dLbls>
          <c:showLegendKey val="0"/>
          <c:showVal val="0"/>
          <c:showCatName val="0"/>
          <c:showSerName val="0"/>
          <c:showPercent val="0"/>
          <c:showBubbleSize val="0"/>
        </c:dLbls>
        <c:marker val="1"/>
        <c:smooth val="0"/>
        <c:axId val="1276145072"/>
        <c:axId val="1276151728"/>
      </c:lineChart>
      <c:catAx>
        <c:axId val="1276145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276151728"/>
        <c:crosses val="autoZero"/>
        <c:auto val="1"/>
        <c:lblAlgn val="ctr"/>
        <c:lblOffset val="100"/>
        <c:noMultiLvlLbl val="0"/>
      </c:catAx>
      <c:valAx>
        <c:axId val="1276151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2761450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b="1" dirty="0"/>
              <a:t>日量数（箱数）の平均値</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Sheet1!$D$2</c:f>
              <c:strCache>
                <c:ptCount val="1"/>
                <c:pt idx="0">
                  <c:v>日量数</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Sheet1!$A$3:$A$7</c:f>
              <c:strCache>
                <c:ptCount val="5"/>
                <c:pt idx="0">
                  <c:v>便ズレ０日</c:v>
                </c:pt>
                <c:pt idx="1">
                  <c:v>便ズレ1日~5日</c:v>
                </c:pt>
                <c:pt idx="2">
                  <c:v>便ズレ6日~10日</c:v>
                </c:pt>
                <c:pt idx="3">
                  <c:v>便ズレ11日~15日</c:v>
                </c:pt>
                <c:pt idx="4">
                  <c:v>便ズレ16日~20日</c:v>
                </c:pt>
              </c:strCache>
            </c:strRef>
          </c:cat>
          <c:val>
            <c:numRef>
              <c:f>Sheet1!$D$3:$D$7</c:f>
              <c:numCache>
                <c:formatCode>General</c:formatCode>
                <c:ptCount val="5"/>
                <c:pt idx="0">
                  <c:v>14.85</c:v>
                </c:pt>
                <c:pt idx="1">
                  <c:v>22.36</c:v>
                </c:pt>
                <c:pt idx="2">
                  <c:v>2.21</c:v>
                </c:pt>
                <c:pt idx="3">
                  <c:v>1.91</c:v>
                </c:pt>
                <c:pt idx="4">
                  <c:v>3.24</c:v>
                </c:pt>
              </c:numCache>
            </c:numRef>
          </c:val>
          <c:smooth val="0"/>
          <c:extLst>
            <c:ext xmlns:c16="http://schemas.microsoft.com/office/drawing/2014/chart" uri="{C3380CC4-5D6E-409C-BE32-E72D297353CC}">
              <c16:uniqueId val="{00000000-AF8C-48A5-A651-C72F9318483B}"/>
            </c:ext>
          </c:extLst>
        </c:ser>
        <c:dLbls>
          <c:showLegendKey val="0"/>
          <c:showVal val="0"/>
          <c:showCatName val="0"/>
          <c:showSerName val="0"/>
          <c:showPercent val="0"/>
          <c:showBubbleSize val="0"/>
        </c:dLbls>
        <c:marker val="1"/>
        <c:smooth val="0"/>
        <c:axId val="1276146320"/>
        <c:axId val="1178442864"/>
      </c:lineChart>
      <c:catAx>
        <c:axId val="1276146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178442864"/>
        <c:crosses val="autoZero"/>
        <c:auto val="1"/>
        <c:lblAlgn val="ctr"/>
        <c:lblOffset val="100"/>
        <c:noMultiLvlLbl val="0"/>
      </c:catAx>
      <c:valAx>
        <c:axId val="1178442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2761463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b="1" dirty="0"/>
              <a:t>順立在庫</a:t>
            </a:r>
            <a:r>
              <a:rPr lang="en-US" altLang="ja-JP" b="1" dirty="0"/>
              <a:t>/</a:t>
            </a:r>
            <a:r>
              <a:rPr lang="ja-JP" altLang="en-US" b="1" dirty="0"/>
              <a:t>設計値</a:t>
            </a:r>
            <a:r>
              <a:rPr lang="en-US" altLang="ja-JP" b="1" dirty="0"/>
              <a:t>MAX</a:t>
            </a:r>
            <a:r>
              <a:rPr lang="ja-JP" altLang="en-US" b="1" dirty="0"/>
              <a:t>の平均値</a:t>
            </a:r>
            <a:endParaRPr lang="en-US" altLang="ja-JP"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Sheet1!$E$2</c:f>
              <c:strCache>
                <c:ptCount val="1"/>
                <c:pt idx="0">
                  <c:v>順立在庫/設計値MAX</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Sheet1!$A$3:$A$7</c:f>
              <c:strCache>
                <c:ptCount val="5"/>
                <c:pt idx="0">
                  <c:v>便ズレ０日</c:v>
                </c:pt>
                <c:pt idx="1">
                  <c:v>便ズレ1日~5日</c:v>
                </c:pt>
                <c:pt idx="2">
                  <c:v>便ズレ6日~10日</c:v>
                </c:pt>
                <c:pt idx="3">
                  <c:v>便ズレ11日~15日</c:v>
                </c:pt>
                <c:pt idx="4">
                  <c:v>便ズレ16日~20日</c:v>
                </c:pt>
              </c:strCache>
            </c:strRef>
          </c:cat>
          <c:val>
            <c:numRef>
              <c:f>Sheet1!$E$3:$E$7</c:f>
              <c:numCache>
                <c:formatCode>General</c:formatCode>
                <c:ptCount val="5"/>
                <c:pt idx="0">
                  <c:v>0.86</c:v>
                </c:pt>
                <c:pt idx="1">
                  <c:v>1.34</c:v>
                </c:pt>
                <c:pt idx="2">
                  <c:v>2.36</c:v>
                </c:pt>
                <c:pt idx="3">
                  <c:v>1.45</c:v>
                </c:pt>
                <c:pt idx="4">
                  <c:v>0.99</c:v>
                </c:pt>
              </c:numCache>
            </c:numRef>
          </c:val>
          <c:smooth val="0"/>
          <c:extLst>
            <c:ext xmlns:c16="http://schemas.microsoft.com/office/drawing/2014/chart" uri="{C3380CC4-5D6E-409C-BE32-E72D297353CC}">
              <c16:uniqueId val="{00000000-B2E1-4304-828B-00261EDED363}"/>
            </c:ext>
          </c:extLst>
        </c:ser>
        <c:dLbls>
          <c:showLegendKey val="0"/>
          <c:showVal val="0"/>
          <c:showCatName val="0"/>
          <c:showSerName val="0"/>
          <c:showPercent val="0"/>
          <c:showBubbleSize val="0"/>
        </c:dLbls>
        <c:marker val="1"/>
        <c:smooth val="0"/>
        <c:axId val="1178427888"/>
        <c:axId val="1178437456"/>
      </c:lineChart>
      <c:catAx>
        <c:axId val="117842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178437456"/>
        <c:crosses val="autoZero"/>
        <c:auto val="1"/>
        <c:lblAlgn val="ctr"/>
        <c:lblOffset val="100"/>
        <c:noMultiLvlLbl val="0"/>
      </c:catAx>
      <c:valAx>
        <c:axId val="1178437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1784278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8A22A-E5D9-41D2-96B3-0C305ABBA05F}" type="datetimeFigureOut">
              <a:rPr kumimoji="1" lang="ja-JP" altLang="en-US" smtClean="0"/>
              <a:t>2024/2/12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F95DA-1DED-4351-A436-B02E859C15B5}" type="slidenum">
              <a:rPr kumimoji="1" lang="ja-JP" altLang="en-US" smtClean="0"/>
              <a:t>‹#›</a:t>
            </a:fld>
            <a:endParaRPr kumimoji="1" lang="ja-JP" altLang="en-US"/>
          </a:p>
        </p:txBody>
      </p:sp>
    </p:spTree>
    <p:extLst>
      <p:ext uri="{BB962C8B-B14F-4D97-AF65-F5344CB8AC3E}">
        <p14:creationId xmlns:p14="http://schemas.microsoft.com/office/powerpoint/2010/main" val="24543420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2024/2/12</a:t>
            </a:fld>
            <a:endParaRPr kumimoji="1" lang="ja-JP" altLang="en-US"/>
          </a:p>
        </p:txBody>
      </p:sp>
    </p:spTree>
    <p:extLst>
      <p:ext uri="{BB962C8B-B14F-4D97-AF65-F5344CB8AC3E}">
        <p14:creationId xmlns:p14="http://schemas.microsoft.com/office/powerpoint/2010/main" val="419410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43077" y="273600"/>
            <a:ext cx="11341555" cy="7791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id="{D36865C0-32FD-6041-BDCE-3C31AE2B383C}"/>
              </a:ext>
            </a:extLst>
          </p:cNvPr>
          <p:cNvSpPr>
            <a:spLocks noGrp="1"/>
          </p:cNvSpPr>
          <p:nvPr>
            <p:ph type="body" sz="quarter" idx="22" hasCustomPrompt="1"/>
          </p:nvPr>
        </p:nvSpPr>
        <p:spPr>
          <a:xfrm>
            <a:off x="443078" y="1232736"/>
            <a:ext cx="11341554" cy="5171664"/>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February 12, 2024</a:t>
            </a:fld>
            <a:endParaRPr lang="en-US" dirty="0"/>
          </a:p>
        </p:txBody>
      </p:sp>
    </p:spTree>
    <p:extLst>
      <p:ext uri="{BB962C8B-B14F-4D97-AF65-F5344CB8AC3E}">
        <p14:creationId xmlns:p14="http://schemas.microsoft.com/office/powerpoint/2010/main" val="83338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786433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8E4C2EF-773D-B34F-B303-741257996BEA}"/>
              </a:ext>
            </a:extLst>
          </p:cNvPr>
          <p:cNvSpPr txBox="1"/>
          <p:nvPr userDrawn="1"/>
        </p:nvSpPr>
        <p:spPr>
          <a:xfrm>
            <a:off x="443077" y="306000"/>
            <a:ext cx="11302892"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a:solidFill>
                  <a:schemeClr val="tx1"/>
                </a:solidFill>
                <a:latin typeface="メイリオ" panose="020B0604030504040204" pitchFamily="50" charset="-128"/>
                <a:ea typeface="メイリオ" panose="020B0604030504040204" pitchFamily="50" charset="-128"/>
              </a:rPr>
              <a:t>CONTENTS</a:t>
            </a:r>
            <a:endParaRPr kumimoji="1" lang="ja-JP" altLang="en-US" sz="2000" b="1">
              <a:solidFill>
                <a:schemeClr val="tx1"/>
              </a:solidFill>
              <a:latin typeface="メイリオ" panose="020B0604030504040204" pitchFamily="50" charset="-128"/>
              <a:ea typeface="メイリオ" panose="020B0604030504040204" pitchFamily="50" charset="-128"/>
            </a:endParaRPr>
          </a:p>
        </p:txBody>
      </p:sp>
      <p:sp>
        <p:nvSpPr>
          <p:cNvPr id="8" name="テキスト プレースホルダー 2">
            <a:extLst>
              <a:ext uri="{FF2B5EF4-FFF2-40B4-BE49-F238E27FC236}">
                <a16:creationId xmlns:a16="http://schemas.microsoft.com/office/drawing/2014/main" id="{CAA40E23-9A1E-0940-A59B-09CD3AAE8716}"/>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4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a:t>1</a:t>
            </a:r>
            <a:r>
              <a:rPr kumimoji="1" lang="ja-JP" altLang="en-US"/>
              <a:t>　項目タイトル</a:t>
            </a:r>
            <a:r>
              <a:rPr kumimoji="1" lang="en-US" altLang="ja-JP"/>
              <a:t> </a:t>
            </a:r>
            <a:r>
              <a:rPr kumimoji="1" lang="ja-JP" altLang="en-US"/>
              <a:t>メイリオ</a:t>
            </a:r>
            <a:r>
              <a:rPr kumimoji="1" lang="en-US" altLang="ja-JP"/>
              <a:t>24pt</a:t>
            </a:r>
          </a:p>
        </p:txBody>
      </p:sp>
    </p:spTree>
    <p:extLst>
      <p:ext uri="{BB962C8B-B14F-4D97-AF65-F5344CB8AC3E}">
        <p14:creationId xmlns:p14="http://schemas.microsoft.com/office/powerpoint/2010/main" val="1556484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10" name="テキスト プレースホルダー 2">
            <a:extLst>
              <a:ext uri="{FF2B5EF4-FFF2-40B4-BE49-F238E27FC236}">
                <a16:creationId xmlns:a16="http://schemas.microsoft.com/office/drawing/2014/main" id="{875E482E-9BA5-584D-A377-01176B057662}"/>
              </a:ext>
            </a:extLst>
          </p:cNvPr>
          <p:cNvSpPr>
            <a:spLocks noGrp="1"/>
          </p:cNvSpPr>
          <p:nvPr>
            <p:ph type="body" sz="quarter" idx="18" hasCustomPrompt="1"/>
          </p:nvPr>
        </p:nvSpPr>
        <p:spPr>
          <a:xfrm>
            <a:off x="443077" y="2520001"/>
            <a:ext cx="11307323" cy="1655999"/>
          </a:xfrm>
          <a:prstGeom prst="rect">
            <a:avLst/>
          </a:prstGeom>
          <a:no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項目タイトル</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30pt</a:t>
            </a:r>
            <a:endPar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505727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19" name="テキスト プレースホルダー 2">
            <a:extLst>
              <a:ext uri="{FF2B5EF4-FFF2-40B4-BE49-F238E27FC236}">
                <a16:creationId xmlns:a16="http://schemas.microsoft.com/office/drawing/2014/main" id="{3E2ADED7-0ED2-7C47-B4C0-1E5C776280C5}"/>
              </a:ext>
            </a:extLst>
          </p:cNvPr>
          <p:cNvSpPr>
            <a:spLocks noGrp="1"/>
          </p:cNvSpPr>
          <p:nvPr>
            <p:ph type="body" sz="quarter" idx="18" hasCustomPrompt="1"/>
          </p:nvPr>
        </p:nvSpPr>
        <p:spPr>
          <a:xfrm>
            <a:off x="443077" y="767396"/>
            <a:ext cx="11307323" cy="56376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1" name="テキスト プレースホルダー 2">
            <a:extLst>
              <a:ext uri="{FF2B5EF4-FFF2-40B4-BE49-F238E27FC236}">
                <a16:creationId xmlns:a16="http://schemas.microsoft.com/office/drawing/2014/main" id="{015466B9-7F06-204A-B53C-64E4557C2532}"/>
              </a:ext>
            </a:extLst>
          </p:cNvPr>
          <p:cNvSpPr>
            <a:spLocks noGrp="1"/>
          </p:cNvSpPr>
          <p:nvPr>
            <p:ph type="body" sz="quarter" idx="19" hasCustomPrompt="1"/>
          </p:nvPr>
        </p:nvSpPr>
        <p:spPr>
          <a:xfrm>
            <a:off x="443077" y="306000"/>
            <a:ext cx="11307323" cy="306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3621023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21" name="テキスト プレースホルダー 2">
            <a:extLst>
              <a:ext uri="{FF2B5EF4-FFF2-40B4-BE49-F238E27FC236}">
                <a16:creationId xmlns:a16="http://schemas.microsoft.com/office/drawing/2014/main" id="{C9A4CBBA-B6A9-0844-B2B8-6153993E5562}"/>
              </a:ext>
            </a:extLst>
          </p:cNvPr>
          <p:cNvSpPr>
            <a:spLocks noGrp="1"/>
          </p:cNvSpPr>
          <p:nvPr>
            <p:ph type="body" sz="quarter" idx="18" hasCustomPrompt="1"/>
          </p:nvPr>
        </p:nvSpPr>
        <p:spPr>
          <a:xfrm>
            <a:off x="457140" y="1098000"/>
            <a:ext cx="11307323" cy="53064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4" name="テキスト プレースホルダー 2">
            <a:extLst>
              <a:ext uri="{FF2B5EF4-FFF2-40B4-BE49-F238E27FC236}">
                <a16:creationId xmlns:a16="http://schemas.microsoft.com/office/drawing/2014/main" id="{0A92448B-A105-7F45-A55A-04ED997A09CA}"/>
              </a:ext>
            </a:extLst>
          </p:cNvPr>
          <p:cNvSpPr>
            <a:spLocks noGrp="1"/>
          </p:cNvSpPr>
          <p:nvPr>
            <p:ph type="body" sz="quarter" idx="19" hasCustomPrompt="1"/>
          </p:nvPr>
        </p:nvSpPr>
        <p:spPr>
          <a:xfrm>
            <a:off x="443077" y="306000"/>
            <a:ext cx="11307323" cy="612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2</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行</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2652034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表紙［関係者外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2024/2/12</a:t>
            </a:fld>
            <a:endParaRPr kumimoji="1" lang="ja-JP" altLang="en-US"/>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4" name="テキスト ボックス 3"/>
          <p:cNvSpPr txBox="1"/>
          <p:nvPr userDrawn="1"/>
        </p:nvSpPr>
        <p:spPr>
          <a:xfrm>
            <a:off x="11046532" y="442582"/>
            <a:ext cx="942887" cy="338554"/>
          </a:xfrm>
          <a:prstGeom prst="rect">
            <a:avLst/>
          </a:prstGeom>
          <a:noFill/>
        </p:spPr>
        <p:txBody>
          <a:bodyPr wrap="none" rtlCol="0">
            <a:spAutoFit/>
          </a:bodyPr>
          <a:lstStyle/>
          <a:p>
            <a:pPr algn="ctr"/>
            <a:r>
              <a:rPr kumimoji="1" lang="en-US" altLang="ja-JP" sz="800" b="1" dirty="0">
                <a:solidFill>
                  <a:srgbClr val="FF0000"/>
                </a:solidFill>
              </a:rPr>
              <a:t>DX</a:t>
            </a:r>
            <a:r>
              <a:rPr kumimoji="1" lang="ja-JP" altLang="en-US" sz="800" b="1" dirty="0">
                <a:solidFill>
                  <a:srgbClr val="FF0000"/>
                </a:solidFill>
              </a:rPr>
              <a:t>戦略センター</a:t>
            </a:r>
            <a:endParaRPr kumimoji="1" lang="en-US" altLang="ja-JP" sz="800" b="1" dirty="0">
              <a:solidFill>
                <a:srgbClr val="FF0000"/>
              </a:solidFill>
            </a:endParaRPr>
          </a:p>
          <a:p>
            <a:pPr algn="ctr"/>
            <a:r>
              <a:rPr kumimoji="1" lang="en-US" altLang="ja-JP" sz="800" b="1" dirty="0">
                <a:solidFill>
                  <a:srgbClr val="FF0000"/>
                </a:solidFill>
              </a:rPr>
              <a:t>DS</a:t>
            </a:r>
            <a:endParaRPr kumimoji="1" lang="ja-JP" altLang="en-US" sz="800" b="1" dirty="0">
              <a:solidFill>
                <a:srgbClr val="FF0000"/>
              </a:solidFill>
            </a:endParaRPr>
          </a:p>
        </p:txBody>
      </p:sp>
    </p:spTree>
    <p:extLst>
      <p:ext uri="{BB962C8B-B14F-4D97-AF65-F5344CB8AC3E}">
        <p14:creationId xmlns:p14="http://schemas.microsoft.com/office/powerpoint/2010/main" val="157434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表紙［秘］">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71" y="0"/>
            <a:ext cx="9140829"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3" name="日付プレースホルダー 2"/>
          <p:cNvSpPr>
            <a:spLocks noGrp="1"/>
          </p:cNvSpPr>
          <p:nvPr>
            <p:ph type="dt" sz="half" idx="20"/>
          </p:nvPr>
        </p:nvSpPr>
        <p:spPr/>
        <p:txBody>
          <a:bodyPr/>
          <a:lstStyle/>
          <a:p>
            <a:fld id="{E5CE2423-1C35-4C12-BAEC-CBD3693D0CE2}" type="datetimeFigureOut">
              <a:rPr kumimoji="1" lang="ja-JP" altLang="en-US" smtClean="0"/>
              <a:t>2024/2/12</a:t>
            </a:fld>
            <a:endParaRPr kumimoji="1" lang="ja-JP" altLang="en-US"/>
          </a:p>
        </p:txBody>
      </p:sp>
    </p:spTree>
    <p:extLst>
      <p:ext uri="{BB962C8B-B14F-4D97-AF65-F5344CB8AC3E}">
        <p14:creationId xmlns:p14="http://schemas.microsoft.com/office/powerpoint/2010/main" val="382270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表紙［極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2024/2/12</a:t>
            </a:fld>
            <a:endParaRPr kumimoji="1" lang="ja-JP" altLang="en-US"/>
          </a:p>
        </p:txBody>
      </p:sp>
      <p:sp>
        <p:nvSpPr>
          <p:cNvPr id="8" name="テキスト ボックス 7"/>
          <p:cNvSpPr txBox="1"/>
          <p:nvPr/>
        </p:nvSpPr>
        <p:spPr>
          <a:xfrm>
            <a:off x="10656939" y="730660"/>
            <a:ext cx="1306635" cy="200055"/>
          </a:xfrm>
          <a:prstGeom prst="rect">
            <a:avLst/>
          </a:prstGeom>
          <a:noFill/>
        </p:spPr>
        <p:txBody>
          <a:bodyPr wrap="square" rtlCol="0">
            <a:spAutoFit/>
          </a:bodyPr>
          <a:lstStyle/>
          <a:p>
            <a:pPr algn="r"/>
            <a:r>
              <a:rPr kumimoji="1" lang="ja-JP" altLang="en-US" sz="700" b="1" dirty="0">
                <a:solidFill>
                  <a:srgbClr val="D21E23"/>
                </a:solidFill>
              </a:rPr>
              <a:t>年　　月　　日まで</a:t>
            </a:r>
          </a:p>
        </p:txBody>
      </p:sp>
      <p:sp>
        <p:nvSpPr>
          <p:cNvPr id="9" name="テキスト ボックス 8"/>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Tree>
    <p:extLst>
      <p:ext uri="{BB962C8B-B14F-4D97-AF65-F5344CB8AC3E}">
        <p14:creationId xmlns:p14="http://schemas.microsoft.com/office/powerpoint/2010/main" val="400703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5CE2423-1C35-4C12-BAEC-CBD3693D0CE2}" type="datetimeFigureOut">
              <a:rPr kumimoji="1" lang="ja-JP" altLang="en-US" smtClean="0"/>
              <a:t>2024/2/12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9C9C8F-F77C-491F-AE4D-6217FC084DB7}" type="slidenum">
              <a:rPr kumimoji="1" lang="ja-JP" altLang="en-US" smtClean="0"/>
              <a:t>‹#›</a:t>
            </a:fld>
            <a:endParaRPr kumimoji="1" lang="ja-JP" altLang="en-US"/>
          </a:p>
        </p:txBody>
      </p:sp>
    </p:spTree>
    <p:extLst>
      <p:ext uri="{BB962C8B-B14F-4D97-AF65-F5344CB8AC3E}">
        <p14:creationId xmlns:p14="http://schemas.microsoft.com/office/powerpoint/2010/main" val="76490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64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sp>
        <p:nvSpPr>
          <p:cNvPr id="2" name="テキスト ボックス 1"/>
          <p:cNvSpPr txBox="1"/>
          <p:nvPr/>
        </p:nvSpPr>
        <p:spPr>
          <a:xfrm>
            <a:off x="443077" y="306000"/>
            <a:ext cx="11302892"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rgbClr val="000000"/>
                </a:solidFill>
                <a:latin typeface="メイリオ" panose="020B0604030504040204" pitchFamily="50" charset="-128"/>
                <a:ea typeface="メイリオ" panose="020B0604030504040204" pitchFamily="50" charset="-128"/>
              </a:rPr>
              <a:t>CONTENTS</a:t>
            </a:r>
            <a:endParaRPr kumimoji="1" lang="ja-JP" altLang="en-US" sz="2400"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id="{8D423200-9DDA-EB45-B4AE-06A422E698E1}"/>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8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February 12, 2024</a:t>
            </a:fld>
            <a:endParaRPr lang="en-US" dirty="0"/>
          </a:p>
        </p:txBody>
      </p:sp>
    </p:spTree>
    <p:extLst>
      <p:ext uri="{BB962C8B-B14F-4D97-AF65-F5344CB8AC3E}">
        <p14:creationId xmlns:p14="http://schemas.microsoft.com/office/powerpoint/2010/main" val="57017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42339" y="2303884"/>
            <a:ext cx="11307323" cy="2088232"/>
          </a:xfrm>
          <a:prstGeom prst="rect">
            <a:avLst/>
          </a:prstGeom>
        </p:spPr>
        <p:txBody>
          <a:bodyPr lIns="0" tIns="0" rIns="0" bIns="0" anchor="ctr">
            <a:normAutofit/>
          </a:bodyPr>
          <a:lstStyle>
            <a:lvl1pPr marL="0" indent="0" algn="ctr">
              <a:lnSpc>
                <a:spcPct val="100000"/>
              </a:lnSpc>
              <a:spcBef>
                <a:spcPts val="0"/>
              </a:spcBef>
              <a:buNone/>
              <a:defRPr sz="3600"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962400" y="6668516"/>
            <a:ext cx="2228850" cy="129789"/>
          </a:xfrm>
        </p:spPr>
        <p:txBody>
          <a:bodyPr/>
          <a:lstStyle/>
          <a:p>
            <a:fld id="{FCAFAC13-DB77-42F2-BE26-45BA5532FD50}" type="datetime4">
              <a:rPr lang="en-US" altLang="ja-JP" smtClean="0"/>
              <a:pPr/>
              <a:t>February 12, 2024</a:t>
            </a:fld>
            <a:endParaRPr lang="en-US" dirty="0"/>
          </a:p>
        </p:txBody>
      </p:sp>
    </p:spTree>
    <p:extLst>
      <p:ext uri="{BB962C8B-B14F-4D97-AF65-F5344CB8AC3E}">
        <p14:creationId xmlns:p14="http://schemas.microsoft.com/office/powerpoint/2010/main" val="3082626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February 12, 2024</a:t>
            </a:fld>
            <a:endParaRPr lang="en-US" dirty="0"/>
          </a:p>
        </p:txBody>
      </p:sp>
    </p:spTree>
    <p:extLst>
      <p:ext uri="{BB962C8B-B14F-4D97-AF65-F5344CB8AC3E}">
        <p14:creationId xmlns:p14="http://schemas.microsoft.com/office/powerpoint/2010/main" val="939820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7.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3.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8.emf"/><Relationship Id="rId5" Type="http://schemas.openxmlformats.org/officeDocument/2006/relationships/theme" Target="../theme/theme4.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図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0" y="0"/>
            <a:ext cx="12190839" cy="6858000"/>
          </a:xfrm>
          <a:prstGeom prst="rect">
            <a:avLst/>
          </a:prstGeom>
        </p:spPr>
      </p:pic>
      <p:sp>
        <p:nvSpPr>
          <p:cNvPr id="23"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8020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689600" y="6671691"/>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E5CE2423-1C35-4C12-BAEC-CBD3693D0CE2}" type="datetimeFigureOut">
              <a:rPr kumimoji="1" lang="ja-JP" altLang="en-US" smtClean="0"/>
              <a:t>2024/2/12</a:t>
            </a:fld>
            <a:endParaRPr kumimoji="1" lang="ja-JP" altLang="en-US"/>
          </a:p>
        </p:txBody>
      </p:sp>
      <p:sp>
        <p:nvSpPr>
          <p:cNvPr id="65" name="正方形/長方形 64">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6" name="正方形/長方形 65">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7" name="正方形/長方形 66">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9" name="正方形/長方形 68">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1" name="正方形/長方形 70">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3" name="正方形/長方形 72">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1" name="正方形/長方形 80">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3" name="正方形/長方形 82">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4" name="正方形/長方形 83">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6" name="正方形/長方形 85">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7" name="正方形/長方形 86">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8" name="正方形/長方形 87">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9" name="正方形/長方形 88">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0" name="正方形/長方形 89">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398215047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0" name="正方形/長方形 59">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1" name="正方形/長方形 60">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2" name="正方形/長方形 61">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3" name="正方形/長方形 62">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4" name="正方形/長方形 63">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5" name="正方形/長方形 64">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66" name="正方形/長方形 65">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67" name="正方形/長方形 66">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68" name="正方形/長方形 67">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9" name="正方形/長方形 68">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1" name="正方形/長方形 70">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3" name="正方形/長方形 72">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4" name="正方形/長方形 73">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79" name="正方形/長方形 78">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1" name="正方形/長方形 80">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pic>
        <p:nvPicPr>
          <p:cNvPr id="28" name="図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 y="0"/>
            <a:ext cx="12190839" cy="6858000"/>
          </a:xfrm>
          <a:prstGeom prst="rect">
            <a:avLst/>
          </a:prstGeom>
        </p:spPr>
      </p:pic>
    </p:spTree>
    <p:extLst>
      <p:ext uri="{BB962C8B-B14F-4D97-AF65-F5344CB8AC3E}">
        <p14:creationId xmlns:p14="http://schemas.microsoft.com/office/powerpoint/2010/main" val="97307436"/>
      </p:ext>
    </p:extLst>
  </p:cSld>
  <p:clrMap bg1="lt1" tx1="dk1" bg2="lt2" tx2="dk2" accent1="accent1" accent2="accent2" accent3="accent3" accent4="accent4" accent5="accent5" accent6="accent6" hlink="hlink" folHlink="folHlink"/>
  <p:sldLayoutIdLst>
    <p:sldLayoutId id="2147483671" r:id="rId1"/>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6596818"/>
            <a:ext cx="12192000" cy="261182"/>
          </a:xfrm>
          <a:prstGeom prst="rect">
            <a:avLst/>
          </a:prstGeom>
        </p:spPr>
      </p:pic>
      <p:sp>
        <p:nvSpPr>
          <p:cNvPr id="23" name="日付プレースホルダー 3"/>
          <p:cNvSpPr>
            <a:spLocks noGrp="1"/>
          </p:cNvSpPr>
          <p:nvPr>
            <p:ph type="dt" sz="half" idx="2"/>
          </p:nvPr>
        </p:nvSpPr>
        <p:spPr>
          <a:xfrm>
            <a:off x="6962400"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February 12, 2024</a:t>
            </a:fld>
            <a:endParaRPr lang="en-US" dirty="0"/>
          </a:p>
        </p:txBody>
      </p:sp>
      <p:sp>
        <p:nvSpPr>
          <p:cNvPr id="24"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0928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p:nvSpPr>
        <p:spPr>
          <a:xfrm>
            <a:off x="11131200" y="6645303"/>
            <a:ext cx="809560" cy="173936"/>
          </a:xfrm>
          <a:prstGeom prst="rect">
            <a:avLst/>
          </a:prstGeom>
        </p:spPr>
        <p:txBody>
          <a:bodyPr vert="horz" lIns="91440" tIns="45720" rIns="91440" bIns="45720"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mtClean="0"/>
              <a:pPr/>
              <a:t>‹#›</a:t>
            </a:fld>
            <a:r>
              <a:rPr lang="en-US" altLang="ja-JP" dirty="0"/>
              <a:t>/*0</a:t>
            </a:r>
            <a:endParaRPr lang="en-US" dirty="0"/>
          </a:p>
        </p:txBody>
      </p:sp>
      <p:sp>
        <p:nvSpPr>
          <p:cNvPr id="67" name="正方形/長方形 66">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9" name="正方形/長方形 68">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71" name="正方形/長方形 70">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3" name="正方形/長方形 72">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5" name="正方形/長方形 74">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6" name="正方形/長方形 75">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8" name="正方形/長方形 77">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81" name="正方形/長方形 80">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6" name="正方形/長方形 85">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7" name="正方形/長方形 86">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8" name="正方形/長方形 87">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9" name="正方形/長方形 88">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90" name="正方形/長方形 89">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91" name="正方形/長方形 90">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2" name="正方形/長方形 91">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8124956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82" r:id="rId5"/>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800" b="1" kern="1200" baseline="0">
          <a:solidFill>
            <a:srgbClr val="333333"/>
          </a:solidFill>
          <a:latin typeface="メイリオ" panose="020B0604030504040204" pitchFamily="50" charset="-128"/>
          <a:ea typeface="メイリオ" panose="020B0604030504040204" pitchFamily="50" charset="-128"/>
          <a:cs typeface="+mn-cs"/>
        </a:defRPr>
      </a:lvl1pPr>
      <a:lvl2pPr marL="36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93600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AE3FCF5-2596-A246-B660-4FEF458907DD}"/>
              </a:ext>
            </a:extLst>
          </p:cNvPr>
          <p:cNvPicPr>
            <a:picLocks/>
          </p:cNvPicPr>
          <p:nvPr userDrawn="1"/>
        </p:nvPicPr>
        <p:blipFill>
          <a:blip r:embed="rId6"/>
          <a:stretch>
            <a:fillRect/>
          </a:stretch>
        </p:blipFill>
        <p:spPr>
          <a:xfrm>
            <a:off x="453292" y="6601968"/>
            <a:ext cx="11738708" cy="256032"/>
          </a:xfrm>
          <a:prstGeom prst="rect">
            <a:avLst/>
          </a:prstGeom>
        </p:spPr>
      </p:pic>
      <p:sp>
        <p:nvSpPr>
          <p:cNvPr id="8" name="テキスト ボックス 7"/>
          <p:cNvSpPr txBox="1"/>
          <p:nvPr userDrawn="1"/>
        </p:nvSpPr>
        <p:spPr>
          <a:xfrm>
            <a:off x="4873846" y="6696000"/>
            <a:ext cx="1063385" cy="108000"/>
          </a:xfrm>
          <a:prstGeom prst="rect">
            <a:avLst/>
          </a:prstGeom>
          <a:noFill/>
        </p:spPr>
        <p:txBody>
          <a:bodyPr wrap="square" lIns="0" tIns="0" rIns="0" bIns="0" rtlCol="0">
            <a:spAutoFit/>
          </a:bodyPr>
          <a:lstStyle/>
          <a:p>
            <a:pPr algn="r"/>
            <a:r>
              <a:rPr kumimoji="1" lang="en-US" altLang="ja-JP" sz="700" b="1" dirty="0">
                <a:solidFill>
                  <a:schemeClr val="bg1"/>
                </a:solidFill>
              </a:rPr>
              <a:t>DS</a:t>
            </a:r>
            <a:r>
              <a:rPr kumimoji="1" lang="ja-JP" altLang="en-US" sz="700" b="1" dirty="0">
                <a:solidFill>
                  <a:schemeClr val="bg1"/>
                </a:solidFill>
              </a:rPr>
              <a:t>部</a:t>
            </a:r>
          </a:p>
        </p:txBody>
      </p:sp>
      <p:sp>
        <p:nvSpPr>
          <p:cNvPr id="11" name="テキスト ボックス 10">
            <a:extLst>
              <a:ext uri="{FF2B5EF4-FFF2-40B4-BE49-F238E27FC236}">
                <a16:creationId xmlns:a16="http://schemas.microsoft.com/office/drawing/2014/main" id="{37DD5FFD-127C-DD47-9BF7-CB6A75491278}"/>
              </a:ext>
            </a:extLst>
          </p:cNvPr>
          <p:cNvSpPr txBox="1"/>
          <p:nvPr userDrawn="1"/>
        </p:nvSpPr>
        <p:spPr>
          <a:xfrm>
            <a:off x="11569100" y="6612745"/>
            <a:ext cx="527709" cy="246221"/>
          </a:xfrm>
          <a:prstGeom prst="rect">
            <a:avLst/>
          </a:prstGeom>
          <a:noFill/>
        </p:spPr>
        <p:txBody>
          <a:bodyPr wrap="none" rtlCol="0">
            <a:spAutoFit/>
          </a:bodyPr>
          <a:lstStyle/>
          <a:p>
            <a:pPr algn="r"/>
            <a:fld id="{DD04DF85-ADCB-4E8A-A23F-C9CEF091EC87}" type="slidenum">
              <a:rPr lang="ja-JP" altLang="en-US" sz="1000" smtClean="0">
                <a:solidFill>
                  <a:schemeClr val="bg1"/>
                </a:solidFill>
                <a:latin typeface="Segoe UI" panose="020B0502040204020203" pitchFamily="34" charset="0"/>
                <a:ea typeface="メイリオ" panose="020B0604030504040204" pitchFamily="50" charset="-128"/>
                <a:cs typeface="Segoe UI" panose="020B0502040204020203" pitchFamily="34" charset="0"/>
              </a:rPr>
              <a:pPr algn="r"/>
              <a:t>‹#›</a:t>
            </a:fld>
            <a:r>
              <a:rPr lang="en-US" altLang="ja-JP" sz="1000">
                <a:solidFill>
                  <a:schemeClr val="bg1"/>
                </a:solidFill>
                <a:latin typeface="Segoe UI" panose="020B0502040204020203" pitchFamily="34" charset="0"/>
                <a:cs typeface="Segoe UI" panose="020B0502040204020203" pitchFamily="34" charset="0"/>
              </a:rPr>
              <a:t>/00</a:t>
            </a:r>
            <a:endParaRPr lang="ja-JP" altLang="en-US" sz="1000">
              <a:solidFill>
                <a:schemeClr val="bg1"/>
              </a:solidFill>
              <a:latin typeface="Segoe UI" panose="020B0502040204020203" pitchFamily="34" charset="0"/>
              <a:cs typeface="Segoe UI" panose="020B0502040204020203" pitchFamily="34" charset="0"/>
            </a:endParaRPr>
          </a:p>
        </p:txBody>
      </p:sp>
      <p:sp>
        <p:nvSpPr>
          <p:cNvPr id="13" name="コンテンツ プレースホルダー 6">
            <a:extLst>
              <a:ext uri="{FF2B5EF4-FFF2-40B4-BE49-F238E27FC236}">
                <a16:creationId xmlns:a16="http://schemas.microsoft.com/office/drawing/2014/main" id="{E47FB8F7-E074-7A44-87D1-3AC4F6A817DA}"/>
              </a:ext>
            </a:extLst>
          </p:cNvPr>
          <p:cNvSpPr txBox="1">
            <a:spLocks/>
          </p:cNvSpPr>
          <p:nvPr userDrawn="1"/>
        </p:nvSpPr>
        <p:spPr>
          <a:xfrm>
            <a:off x="7443692" y="6681600"/>
            <a:ext cx="3987692"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 altLang="ja-JP" sz="700">
                <a:solidFill>
                  <a:schemeClr val="bg1"/>
                </a:solidFill>
                <a:latin typeface="Segoe UI" panose="020B0502040204020203" pitchFamily="34" charset="0"/>
                <a:cs typeface="Segoe UI" panose="020B0502040204020203" pitchFamily="34" charset="0"/>
              </a:rPr>
              <a:t>Jan. 0</a:t>
            </a:r>
            <a:r>
              <a:rPr lang="en-US" altLang="ja-JP" sz="700">
                <a:solidFill>
                  <a:schemeClr val="bg1"/>
                </a:solidFill>
                <a:latin typeface="Segoe UI" panose="020B0502040204020203" pitchFamily="34" charset="0"/>
                <a:cs typeface="Segoe UI" panose="020B0502040204020203" pitchFamily="34" charset="0"/>
              </a:rPr>
              <a:t>0</a:t>
            </a:r>
            <a:r>
              <a:rPr lang="en" altLang="ja-JP" sz="700">
                <a:solidFill>
                  <a:schemeClr val="bg1"/>
                </a:solidFill>
                <a:latin typeface="Segoe UI" panose="020B0502040204020203" pitchFamily="34" charset="0"/>
                <a:cs typeface="Segoe UI" panose="020B0502040204020203" pitchFamily="34" charset="0"/>
              </a:rPr>
              <a:t>, </a:t>
            </a:r>
            <a:r>
              <a:rPr lang="en-US" altLang="ja-JP" sz="700">
                <a:solidFill>
                  <a:schemeClr val="bg1"/>
                </a:solidFill>
                <a:latin typeface="Segoe UI" panose="020B0502040204020203" pitchFamily="34" charset="0"/>
                <a:cs typeface="Segoe UI" panose="020B0502040204020203" pitchFamily="34" charset="0"/>
              </a:rPr>
              <a:t>2021 / © AISIN CORPORATION All Rights Reserved.</a:t>
            </a:r>
            <a:endParaRPr lang="ja-JP" altLang="en-US" sz="700">
              <a:solidFill>
                <a:schemeClr val="bg1"/>
              </a:solidFill>
              <a:latin typeface="Segoe UI" panose="020B0502040204020203" pitchFamily="34" charset="0"/>
              <a:cs typeface="Segoe UI" panose="020B0502040204020203" pitchFamily="34" charset="0"/>
            </a:endParaRPr>
          </a:p>
        </p:txBody>
      </p:sp>
      <p:sp>
        <p:nvSpPr>
          <p:cNvPr id="22" name="正方形/長方形 21">
            <a:extLst>
              <a:ext uri="{FF2B5EF4-FFF2-40B4-BE49-F238E27FC236}">
                <a16:creationId xmlns:a16="http://schemas.microsoft.com/office/drawing/2014/main"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23" name="正方形/長方形 22">
            <a:extLst>
              <a:ext uri="{FF2B5EF4-FFF2-40B4-BE49-F238E27FC236}">
                <a16:creationId xmlns:a16="http://schemas.microsoft.com/office/drawing/2014/main"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24" name="正方形/長方形 23">
            <a:extLst>
              <a:ext uri="{FF2B5EF4-FFF2-40B4-BE49-F238E27FC236}">
                <a16:creationId xmlns:a16="http://schemas.microsoft.com/office/drawing/2014/main"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1" name="正方形/長方形 40">
            <a:extLst>
              <a:ext uri="{FF2B5EF4-FFF2-40B4-BE49-F238E27FC236}">
                <a16:creationId xmlns:a16="http://schemas.microsoft.com/office/drawing/2014/main"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42" name="正方形/長方形 41">
            <a:extLst>
              <a:ext uri="{FF2B5EF4-FFF2-40B4-BE49-F238E27FC236}">
                <a16:creationId xmlns:a16="http://schemas.microsoft.com/office/drawing/2014/main"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3" name="正方形/長方形 42">
            <a:extLst>
              <a:ext uri="{FF2B5EF4-FFF2-40B4-BE49-F238E27FC236}">
                <a16:creationId xmlns:a16="http://schemas.microsoft.com/office/drawing/2014/main"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44" name="正方形/長方形 43">
            <a:extLst>
              <a:ext uri="{FF2B5EF4-FFF2-40B4-BE49-F238E27FC236}">
                <a16:creationId xmlns:a16="http://schemas.microsoft.com/office/drawing/2014/main"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45" name="正方形/長方形 44">
            <a:extLst>
              <a:ext uri="{FF2B5EF4-FFF2-40B4-BE49-F238E27FC236}">
                <a16:creationId xmlns:a16="http://schemas.microsoft.com/office/drawing/2014/main"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46" name="正方形/長方形 45">
            <a:extLst>
              <a:ext uri="{FF2B5EF4-FFF2-40B4-BE49-F238E27FC236}">
                <a16:creationId xmlns:a16="http://schemas.microsoft.com/office/drawing/2014/main"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7" name="正方形/長方形 46">
            <a:extLst>
              <a:ext uri="{FF2B5EF4-FFF2-40B4-BE49-F238E27FC236}">
                <a16:creationId xmlns:a16="http://schemas.microsoft.com/office/drawing/2014/main"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48" name="正方形/長方形 47">
            <a:extLst>
              <a:ext uri="{FF2B5EF4-FFF2-40B4-BE49-F238E27FC236}">
                <a16:creationId xmlns:a16="http://schemas.microsoft.com/office/drawing/2014/main"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49" name="正方形/長方形 48">
            <a:extLst>
              <a:ext uri="{FF2B5EF4-FFF2-40B4-BE49-F238E27FC236}">
                <a16:creationId xmlns:a16="http://schemas.microsoft.com/office/drawing/2014/main"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50" name="正方形/長方形 49">
            <a:extLst>
              <a:ext uri="{FF2B5EF4-FFF2-40B4-BE49-F238E27FC236}">
                <a16:creationId xmlns:a16="http://schemas.microsoft.com/office/drawing/2014/main" id="{E40500AD-14E2-CB4D-9452-050B16BFCA22}"/>
              </a:ext>
            </a:extLst>
          </p:cNvPr>
          <p:cNvSpPr/>
          <p:nvPr userDrawn="1"/>
        </p:nvSpPr>
        <p:spPr>
          <a:xfrm>
            <a:off x="-1085090" y="2201310"/>
            <a:ext cx="542545"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1" name="正方形/長方形 50">
            <a:extLst>
              <a:ext uri="{FF2B5EF4-FFF2-40B4-BE49-F238E27FC236}">
                <a16:creationId xmlns:a16="http://schemas.microsoft.com/office/drawing/2014/main"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52" name="正方形/長方形 51">
            <a:extLst>
              <a:ext uri="{FF2B5EF4-FFF2-40B4-BE49-F238E27FC236}">
                <a16:creationId xmlns:a16="http://schemas.microsoft.com/office/drawing/2014/main"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3" name="正方形/長方形 52">
            <a:extLst>
              <a:ext uri="{FF2B5EF4-FFF2-40B4-BE49-F238E27FC236}">
                <a16:creationId xmlns:a16="http://schemas.microsoft.com/office/drawing/2014/main"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R250 G10 B60</a:t>
            </a:r>
          </a:p>
        </p:txBody>
      </p:sp>
    </p:spTree>
    <p:extLst>
      <p:ext uri="{BB962C8B-B14F-4D97-AF65-F5344CB8AC3E}">
        <p14:creationId xmlns:p14="http://schemas.microsoft.com/office/powerpoint/2010/main" val="16385533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Lst>
  <p:hf sldNum="0"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9.xml"/><Relationship Id="rId5" Type="http://schemas.openxmlformats.org/officeDocument/2006/relationships/chart" Target="../charts/chart9.xml"/><Relationship Id="rId4" Type="http://schemas.openxmlformats.org/officeDocument/2006/relationships/chart" Target="../charts/char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9.xml"/><Relationship Id="rId5" Type="http://schemas.openxmlformats.org/officeDocument/2006/relationships/chart" Target="../charts/chart4.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537EAF2-AD94-4456-BF31-EDD510F214B3}"/>
              </a:ext>
            </a:extLst>
          </p:cNvPr>
          <p:cNvSpPr>
            <a:spLocks noGrp="1"/>
          </p:cNvSpPr>
          <p:nvPr>
            <p:ph type="dt" sz="half" idx="10"/>
          </p:nvPr>
        </p:nvSpPr>
        <p:spPr/>
        <p:txBody>
          <a:bodyPr/>
          <a:lstStyle/>
          <a:p>
            <a:pPr>
              <a:defRPr/>
            </a:pPr>
            <a:endParaRPr lang="en-US" altLang="ja-JP"/>
          </a:p>
        </p:txBody>
      </p:sp>
      <p:sp>
        <p:nvSpPr>
          <p:cNvPr id="3" name="正方形/長方形 2">
            <a:extLst>
              <a:ext uri="{FF2B5EF4-FFF2-40B4-BE49-F238E27FC236}">
                <a16:creationId xmlns:a16="http://schemas.microsoft.com/office/drawing/2014/main" id="{A1E4073C-3BAC-4A12-80B5-4D41A869C87A}"/>
              </a:ext>
            </a:extLst>
          </p:cNvPr>
          <p:cNvSpPr/>
          <p:nvPr/>
        </p:nvSpPr>
        <p:spPr>
          <a:xfrm>
            <a:off x="523081" y="980728"/>
            <a:ext cx="4708824" cy="77038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tIns="252000" rtlCol="0" anchor="ctr"/>
          <a:lstStyle/>
          <a:p>
            <a:r>
              <a:rPr lang="ja-JP" altLang="en-US" b="1" dirty="0">
                <a:solidFill>
                  <a:schemeClr val="bg1"/>
                </a:solidFill>
                <a:latin typeface="+mj-ea"/>
                <a:ea typeface="+mj-ea"/>
              </a:rPr>
              <a:t>本日の議題内容</a:t>
            </a:r>
          </a:p>
        </p:txBody>
      </p:sp>
      <p:sp>
        <p:nvSpPr>
          <p:cNvPr id="4" name="テキスト ボックス 3">
            <a:extLst>
              <a:ext uri="{FF2B5EF4-FFF2-40B4-BE49-F238E27FC236}">
                <a16:creationId xmlns:a16="http://schemas.microsoft.com/office/drawing/2014/main" id="{6C7E24BC-01BA-D7CA-E9A7-569CD5607B25}"/>
              </a:ext>
            </a:extLst>
          </p:cNvPr>
          <p:cNvSpPr txBox="1"/>
          <p:nvPr/>
        </p:nvSpPr>
        <p:spPr>
          <a:xfrm>
            <a:off x="1090387" y="2132857"/>
            <a:ext cx="8283037" cy="2031325"/>
          </a:xfrm>
          <a:prstGeom prst="rect">
            <a:avLst/>
          </a:prstGeom>
          <a:noFill/>
        </p:spPr>
        <p:txBody>
          <a:bodyPr wrap="none" rtlCol="0">
            <a:spAutoFit/>
          </a:bodyPr>
          <a:lstStyle/>
          <a:p>
            <a:r>
              <a:rPr lang="ja-JP" altLang="en-US" dirty="0"/>
              <a:t>・次回のトヨタ合成との</a:t>
            </a:r>
            <a:r>
              <a:rPr lang="en-US" altLang="ja-JP" dirty="0"/>
              <a:t>MTG</a:t>
            </a:r>
            <a:r>
              <a:rPr lang="ja-JP" altLang="en-US" dirty="0"/>
              <a:t>について日程調整？</a:t>
            </a:r>
            <a:r>
              <a:rPr lang="en-US" altLang="ja-JP" dirty="0"/>
              <a:t>		</a:t>
            </a:r>
            <a:r>
              <a:rPr lang="ja-JP" altLang="en-US" dirty="0"/>
              <a:t>所要時間：</a:t>
            </a:r>
            <a:r>
              <a:rPr lang="en-US" altLang="ja-JP" dirty="0"/>
              <a:t>5</a:t>
            </a:r>
            <a:r>
              <a:rPr lang="ja-JP" altLang="en-US" dirty="0"/>
              <a:t>分</a:t>
            </a:r>
            <a:endParaRPr lang="en-US" altLang="ja-JP" dirty="0"/>
          </a:p>
          <a:p>
            <a:r>
              <a:rPr lang="ja-JP" altLang="en-US" dirty="0"/>
              <a:t>・特許について（口頭）</a:t>
            </a:r>
            <a:r>
              <a:rPr lang="en-US" altLang="ja-JP" dirty="0"/>
              <a:t>					</a:t>
            </a:r>
            <a:r>
              <a:rPr lang="ja-JP" altLang="en-US" dirty="0"/>
              <a:t>所要時間：</a:t>
            </a:r>
            <a:r>
              <a:rPr lang="en-US" altLang="ja-JP" dirty="0"/>
              <a:t>5</a:t>
            </a:r>
            <a:r>
              <a:rPr lang="ja-JP" altLang="en-US" dirty="0"/>
              <a:t>分</a:t>
            </a:r>
            <a:endParaRPr lang="en-US" altLang="ja-JP" dirty="0"/>
          </a:p>
          <a:p>
            <a:r>
              <a:rPr lang="ja-JP" altLang="en-US" dirty="0"/>
              <a:t>・効果概算について共有</a:t>
            </a:r>
            <a:r>
              <a:rPr lang="en-US" altLang="ja-JP" dirty="0"/>
              <a:t>					</a:t>
            </a:r>
            <a:r>
              <a:rPr lang="ja-JP" altLang="en-US" dirty="0"/>
              <a:t>所要時間：</a:t>
            </a:r>
            <a:r>
              <a:rPr lang="en-US" altLang="ja-JP" dirty="0"/>
              <a:t>10</a:t>
            </a:r>
            <a:r>
              <a:rPr lang="ja-JP" altLang="en-US" dirty="0"/>
              <a:t>分</a:t>
            </a:r>
            <a:endParaRPr lang="en-US" altLang="ja-JP" dirty="0"/>
          </a:p>
          <a:p>
            <a:r>
              <a:rPr lang="ja-JP" altLang="en-US" dirty="0"/>
              <a:t>・シナリオと目指す姿の共有（</a:t>
            </a:r>
            <a:r>
              <a:rPr lang="en-US" altLang="ja-JP" dirty="0"/>
              <a:t>Lv.1~3</a:t>
            </a:r>
            <a:r>
              <a:rPr lang="ja-JP" altLang="en-US" dirty="0"/>
              <a:t>）</a:t>
            </a:r>
            <a:r>
              <a:rPr lang="en-US" altLang="ja-JP" dirty="0"/>
              <a:t>			</a:t>
            </a:r>
            <a:r>
              <a:rPr lang="ja-JP" altLang="en-US" dirty="0"/>
              <a:t>所要時間：</a:t>
            </a:r>
            <a:r>
              <a:rPr lang="en-US" altLang="ja-JP" dirty="0"/>
              <a:t>10</a:t>
            </a:r>
            <a:r>
              <a:rPr lang="ja-JP" altLang="en-US" dirty="0"/>
              <a:t>分</a:t>
            </a:r>
            <a:endParaRPr lang="en-US" altLang="ja-JP" dirty="0"/>
          </a:p>
          <a:p>
            <a:r>
              <a:rPr lang="ja-JP" altLang="en-US" dirty="0"/>
              <a:t>・</a:t>
            </a:r>
            <a:r>
              <a:rPr lang="en-US" altLang="ja-JP" dirty="0"/>
              <a:t>Lv.2</a:t>
            </a:r>
            <a:r>
              <a:rPr lang="ja-JP" altLang="en-US" dirty="0"/>
              <a:t>のドライバーオペレーションの検討（ブレスト含む）</a:t>
            </a:r>
            <a:r>
              <a:rPr lang="en-US" altLang="ja-JP" dirty="0"/>
              <a:t>	</a:t>
            </a:r>
            <a:r>
              <a:rPr lang="ja-JP" altLang="en-US" dirty="0"/>
              <a:t>所要時間：</a:t>
            </a:r>
            <a:r>
              <a:rPr lang="en-US" altLang="ja-JP" dirty="0"/>
              <a:t>20</a:t>
            </a:r>
            <a:r>
              <a:rPr lang="ja-JP" altLang="en-US" dirty="0"/>
              <a:t>分</a:t>
            </a:r>
            <a:endParaRPr lang="en-US" altLang="ja-JP" dirty="0"/>
          </a:p>
          <a:p>
            <a:r>
              <a:rPr lang="ja-JP" altLang="en-US" dirty="0"/>
              <a:t>・</a:t>
            </a:r>
            <a:r>
              <a:rPr lang="en-US" altLang="ja-JP" dirty="0"/>
              <a:t>Lv.2</a:t>
            </a:r>
            <a:r>
              <a:rPr lang="ja-JP" altLang="en-US" dirty="0"/>
              <a:t>導入の際に協力もらえそうなルートについて（口頭）</a:t>
            </a:r>
            <a:r>
              <a:rPr lang="en-US" altLang="ja-JP" dirty="0"/>
              <a:t>	</a:t>
            </a:r>
            <a:r>
              <a:rPr lang="ja-JP" altLang="en-US" dirty="0"/>
              <a:t>所要時間：</a:t>
            </a:r>
            <a:r>
              <a:rPr lang="en-US" altLang="ja-JP" dirty="0"/>
              <a:t>10</a:t>
            </a:r>
            <a:r>
              <a:rPr lang="ja-JP" altLang="en-US" dirty="0"/>
              <a:t>分</a:t>
            </a:r>
            <a:endParaRPr lang="en-US" altLang="ja-JP" dirty="0"/>
          </a:p>
          <a:p>
            <a:r>
              <a:rPr lang="en-US" altLang="ja-JP" dirty="0"/>
              <a:t>							</a:t>
            </a:r>
            <a:r>
              <a:rPr lang="ja-JP" altLang="en-US" dirty="0"/>
              <a:t>計</a:t>
            </a:r>
            <a:r>
              <a:rPr lang="en-US" altLang="ja-JP" dirty="0"/>
              <a:t>1</a:t>
            </a:r>
            <a:r>
              <a:rPr lang="ja-JP" altLang="en-US" dirty="0"/>
              <a:t>時間</a:t>
            </a:r>
          </a:p>
        </p:txBody>
      </p:sp>
    </p:spTree>
    <p:extLst>
      <p:ext uri="{BB962C8B-B14F-4D97-AF65-F5344CB8AC3E}">
        <p14:creationId xmlns:p14="http://schemas.microsoft.com/office/powerpoint/2010/main" val="1893596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2C3833A-4FD9-4335-96D4-1479C9E12E38}"/>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C92AAF62-961B-45F3-B7DD-639F4C6FAA05}"/>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872F719B-848E-4D93-958E-BB2877CB9E3E}"/>
              </a:ext>
            </a:extLst>
          </p:cNvPr>
          <p:cNvSpPr>
            <a:spLocks noGrp="1"/>
          </p:cNvSpPr>
          <p:nvPr>
            <p:ph type="dt" sz="half" idx="19"/>
          </p:nvPr>
        </p:nvSpPr>
        <p:spPr/>
        <p:txBody>
          <a:bodyPr/>
          <a:lstStyle/>
          <a:p>
            <a:fld id="{FCAFAC13-DB77-42F2-BE26-45BA5532FD50}" type="datetime4">
              <a:rPr lang="en-US" altLang="ja-JP" smtClean="0"/>
              <a:pPr/>
              <a:t>February 12, 2024</a:t>
            </a:fld>
            <a:endParaRPr lang="en-US" dirty="0"/>
          </a:p>
        </p:txBody>
      </p:sp>
      <p:graphicFrame>
        <p:nvGraphicFramePr>
          <p:cNvPr id="5" name="表 5">
            <a:extLst>
              <a:ext uri="{FF2B5EF4-FFF2-40B4-BE49-F238E27FC236}">
                <a16:creationId xmlns:a16="http://schemas.microsoft.com/office/drawing/2014/main" id="{B858C666-878C-4312-AECD-38CED955EA48}"/>
              </a:ext>
            </a:extLst>
          </p:cNvPr>
          <p:cNvGraphicFramePr>
            <a:graphicFrameLocks noGrp="1"/>
          </p:cNvGraphicFramePr>
          <p:nvPr>
            <p:extLst>
              <p:ext uri="{D42A27DB-BD31-4B8C-83A1-F6EECF244321}">
                <p14:modId xmlns:p14="http://schemas.microsoft.com/office/powerpoint/2010/main" val="893646887"/>
              </p:ext>
            </p:extLst>
          </p:nvPr>
        </p:nvGraphicFramePr>
        <p:xfrm>
          <a:off x="443080" y="3504600"/>
          <a:ext cx="11341552" cy="2529840"/>
        </p:xfrm>
        <a:graphic>
          <a:graphicData uri="http://schemas.openxmlformats.org/drawingml/2006/table">
            <a:tbl>
              <a:tblPr firstRow="1" bandRow="1">
                <a:tableStyleId>{5C22544A-7EE6-4342-B048-85BDC9FD1C3A}</a:tableStyleId>
              </a:tblPr>
              <a:tblGrid>
                <a:gridCol w="4357520">
                  <a:extLst>
                    <a:ext uri="{9D8B030D-6E8A-4147-A177-3AD203B41FA5}">
                      <a16:colId xmlns:a16="http://schemas.microsoft.com/office/drawing/2014/main" val="1366991294"/>
                    </a:ext>
                  </a:extLst>
                </a:gridCol>
                <a:gridCol w="1179095">
                  <a:extLst>
                    <a:ext uri="{9D8B030D-6E8A-4147-A177-3AD203B41FA5}">
                      <a16:colId xmlns:a16="http://schemas.microsoft.com/office/drawing/2014/main" val="1277251365"/>
                    </a:ext>
                  </a:extLst>
                </a:gridCol>
                <a:gridCol w="1114926">
                  <a:extLst>
                    <a:ext uri="{9D8B030D-6E8A-4147-A177-3AD203B41FA5}">
                      <a16:colId xmlns:a16="http://schemas.microsoft.com/office/drawing/2014/main" val="2139707205"/>
                    </a:ext>
                  </a:extLst>
                </a:gridCol>
                <a:gridCol w="1018674">
                  <a:extLst>
                    <a:ext uri="{9D8B030D-6E8A-4147-A177-3AD203B41FA5}">
                      <a16:colId xmlns:a16="http://schemas.microsoft.com/office/drawing/2014/main" val="2527762729"/>
                    </a:ext>
                  </a:extLst>
                </a:gridCol>
                <a:gridCol w="1275347">
                  <a:extLst>
                    <a:ext uri="{9D8B030D-6E8A-4147-A177-3AD203B41FA5}">
                      <a16:colId xmlns:a16="http://schemas.microsoft.com/office/drawing/2014/main" val="398529073"/>
                    </a:ext>
                  </a:extLst>
                </a:gridCol>
                <a:gridCol w="2395990">
                  <a:extLst>
                    <a:ext uri="{9D8B030D-6E8A-4147-A177-3AD203B41FA5}">
                      <a16:colId xmlns:a16="http://schemas.microsoft.com/office/drawing/2014/main" val="3799076982"/>
                    </a:ext>
                  </a:extLst>
                </a:gridCol>
              </a:tblGrid>
              <a:tr h="214560">
                <a:tc>
                  <a:txBody>
                    <a:bodyPr/>
                    <a:lstStyle/>
                    <a:p>
                      <a:pPr algn="l"/>
                      <a:endParaRPr kumimoji="1" lang="ja-JP" altLang="en-US" sz="1400" dirty="0"/>
                    </a:p>
                  </a:txBody>
                  <a:tcPr/>
                </a:tc>
                <a:tc>
                  <a:txBody>
                    <a:bodyPr/>
                    <a:lstStyle/>
                    <a:p>
                      <a:pPr algn="ctr"/>
                      <a:r>
                        <a:rPr kumimoji="1" lang="ja-JP" altLang="en-US" sz="1400" b="0" dirty="0"/>
                        <a:t>品番数</a:t>
                      </a:r>
                    </a:p>
                  </a:txBody>
                  <a:tcPr/>
                </a:tc>
                <a:tc>
                  <a:txBody>
                    <a:bodyPr/>
                    <a:lstStyle/>
                    <a:p>
                      <a:pPr algn="ctr"/>
                      <a:r>
                        <a:rPr lang="ja-JP" altLang="en-US" sz="1400" b="0" dirty="0"/>
                        <a:t>納入回数</a:t>
                      </a:r>
                      <a:endParaRPr kumimoji="1" lang="ja-JP" altLang="en-US" sz="1400" b="0" dirty="0"/>
                    </a:p>
                  </a:txBody>
                  <a:tcPr/>
                </a:tc>
                <a:tc>
                  <a:txBody>
                    <a:bodyPr/>
                    <a:lstStyle/>
                    <a:p>
                      <a:pPr algn="ctr"/>
                      <a:r>
                        <a:rPr lang="ja-JP" altLang="en-US" sz="1400" b="0" dirty="0"/>
                        <a:t>収容数</a:t>
                      </a:r>
                      <a:endParaRPr kumimoji="1" lang="ja-JP" altLang="en-US" sz="1400" b="0" dirty="0"/>
                    </a:p>
                  </a:txBody>
                  <a:tcPr/>
                </a:tc>
                <a:tc>
                  <a:txBody>
                    <a:bodyPr/>
                    <a:lstStyle/>
                    <a:p>
                      <a:pPr algn="ctr"/>
                      <a:r>
                        <a:rPr lang="ja-JP" altLang="en-US" sz="1400" b="0" dirty="0"/>
                        <a:t>日量数</a:t>
                      </a:r>
                      <a:endParaRPr kumimoji="1" lang="ja-JP" altLang="en-US" sz="1400" b="0" dirty="0"/>
                    </a:p>
                  </a:txBody>
                  <a:tcPr/>
                </a:tc>
                <a:tc>
                  <a:txBody>
                    <a:bodyPr/>
                    <a:lstStyle/>
                    <a:p>
                      <a:pPr algn="ctr"/>
                      <a:r>
                        <a:rPr lang="ja-JP" altLang="en-US" sz="1400" b="0" dirty="0"/>
                        <a:t>順立在庫</a:t>
                      </a:r>
                      <a:r>
                        <a:rPr lang="en-US" altLang="ja-JP" sz="1400" b="0" dirty="0"/>
                        <a:t>/</a:t>
                      </a:r>
                      <a:r>
                        <a:rPr lang="ja-JP" altLang="en-US" sz="1400" b="0" dirty="0"/>
                        <a:t>設計値</a:t>
                      </a:r>
                      <a:r>
                        <a:rPr lang="en-US" altLang="ja-JP" sz="1400" b="0" dirty="0"/>
                        <a:t>MAX</a:t>
                      </a:r>
                      <a:endParaRPr kumimoji="1" lang="ja-JP" altLang="en-US" sz="1400" b="0" dirty="0"/>
                    </a:p>
                  </a:txBody>
                  <a:tcPr/>
                </a:tc>
                <a:extLst>
                  <a:ext uri="{0D108BD9-81ED-4DB2-BD59-A6C34878D82A}">
                    <a16:rowId xmlns:a16="http://schemas.microsoft.com/office/drawing/2014/main" val="1509856468"/>
                  </a:ext>
                </a:extLst>
              </a:tr>
              <a:tr h="370840">
                <a:tc>
                  <a:txBody>
                    <a:bodyPr/>
                    <a:lstStyle/>
                    <a:p>
                      <a:pPr algn="l"/>
                      <a:r>
                        <a:rPr lang="ja-JP" altLang="en-US" sz="1400" b="0" dirty="0"/>
                        <a:t>設計便数通り運行できている品番</a:t>
                      </a:r>
                      <a:endParaRPr kumimoji="1" lang="ja-JP" altLang="en-US" sz="1400" dirty="0"/>
                    </a:p>
                  </a:txBody>
                  <a:tcPr/>
                </a:tc>
                <a:tc>
                  <a:txBody>
                    <a:bodyPr/>
                    <a:lstStyle/>
                    <a:p>
                      <a:pPr algn="ctr"/>
                      <a:r>
                        <a:rPr kumimoji="1" lang="en-US" altLang="ja-JP" sz="1400" b="0" dirty="0"/>
                        <a:t>57</a:t>
                      </a:r>
                    </a:p>
                  </a:txBody>
                  <a:tcPr/>
                </a:tc>
                <a:tc>
                  <a:txBody>
                    <a:bodyPr/>
                    <a:lstStyle/>
                    <a:p>
                      <a:pPr algn="ctr"/>
                      <a:r>
                        <a:rPr kumimoji="1" lang="en-US" altLang="ja-JP" sz="1400" b="0" dirty="0"/>
                        <a:t>1.26</a:t>
                      </a:r>
                      <a:endParaRPr kumimoji="1" lang="ja-JP" altLang="en-US" sz="1400" b="0" dirty="0"/>
                    </a:p>
                  </a:txBody>
                  <a:tcPr/>
                </a:tc>
                <a:tc>
                  <a:txBody>
                    <a:bodyPr/>
                    <a:lstStyle/>
                    <a:p>
                      <a:pPr algn="ctr"/>
                      <a:r>
                        <a:rPr kumimoji="1" lang="en-US" altLang="ja-JP" sz="1400" b="0" dirty="0"/>
                        <a:t>95</a:t>
                      </a:r>
                      <a:endParaRPr kumimoji="1" lang="ja-JP" altLang="en-US" sz="1400" b="0" dirty="0"/>
                    </a:p>
                  </a:txBody>
                  <a:tcPr/>
                </a:tc>
                <a:tc>
                  <a:txBody>
                    <a:bodyPr/>
                    <a:lstStyle/>
                    <a:p>
                      <a:pPr algn="ctr"/>
                      <a:r>
                        <a:rPr kumimoji="1" lang="en-US" altLang="ja-JP" sz="1400" b="0" dirty="0"/>
                        <a:t>14.85</a:t>
                      </a:r>
                      <a:endParaRPr kumimoji="1" lang="ja-JP" altLang="en-US" sz="1400" b="0" dirty="0"/>
                    </a:p>
                  </a:txBody>
                  <a:tcPr/>
                </a:tc>
                <a:tc>
                  <a:txBody>
                    <a:bodyPr/>
                    <a:lstStyle/>
                    <a:p>
                      <a:pPr algn="ctr"/>
                      <a:r>
                        <a:rPr kumimoji="1" lang="en-US" altLang="ja-JP" sz="1400" b="0" dirty="0"/>
                        <a:t>0.86</a:t>
                      </a:r>
                      <a:endParaRPr kumimoji="1" lang="ja-JP" altLang="en-US" sz="1400" b="0" dirty="0"/>
                    </a:p>
                  </a:txBody>
                  <a:tcPr/>
                </a:tc>
                <a:extLst>
                  <a:ext uri="{0D108BD9-81ED-4DB2-BD59-A6C34878D82A}">
                    <a16:rowId xmlns:a16="http://schemas.microsoft.com/office/drawing/2014/main" val="2835267062"/>
                  </a:ext>
                </a:extLst>
              </a:tr>
              <a:tr h="370840">
                <a:tc>
                  <a:txBody>
                    <a:bodyPr/>
                    <a:lstStyle/>
                    <a:p>
                      <a:pPr algn="l"/>
                      <a:r>
                        <a:rPr lang="ja-JP" altLang="en-US" sz="1400" b="0" dirty="0"/>
                        <a:t>設計便数通り運行できていない品番</a:t>
                      </a:r>
                      <a:endParaRPr kumimoji="1" lang="ja-JP" altLang="en-US" sz="1400" dirty="0"/>
                    </a:p>
                  </a:txBody>
                  <a:tcPr/>
                </a:tc>
                <a:tc>
                  <a:txBody>
                    <a:bodyPr/>
                    <a:lstStyle/>
                    <a:p>
                      <a:pPr algn="ctr"/>
                      <a:r>
                        <a:rPr kumimoji="1" lang="en-US" altLang="ja-JP" sz="1400" b="0" dirty="0"/>
                        <a:t>134</a:t>
                      </a:r>
                      <a:endParaRPr kumimoji="1" lang="ja-JP" altLang="en-US" sz="1400" b="0" dirty="0"/>
                    </a:p>
                  </a:txBody>
                  <a:tcPr/>
                </a:tc>
                <a:tc>
                  <a:txBody>
                    <a:bodyPr/>
                    <a:lstStyle/>
                    <a:p>
                      <a:pPr algn="ctr"/>
                      <a:r>
                        <a:rPr kumimoji="1" lang="en-US" altLang="ja-JP" sz="1400" b="0" dirty="0"/>
                        <a:t>3.34</a:t>
                      </a:r>
                      <a:endParaRPr kumimoji="1" lang="ja-JP" altLang="en-US" sz="1400" b="0" dirty="0"/>
                    </a:p>
                  </a:txBody>
                  <a:tcPr/>
                </a:tc>
                <a:tc>
                  <a:txBody>
                    <a:bodyPr/>
                    <a:lstStyle/>
                    <a:p>
                      <a:pPr algn="ctr"/>
                      <a:r>
                        <a:rPr kumimoji="1" lang="en-US" altLang="ja-JP" sz="1400" b="0" dirty="0"/>
                        <a:t>513</a:t>
                      </a:r>
                      <a:endParaRPr kumimoji="1" lang="ja-JP" altLang="en-US" sz="1400" b="0" dirty="0"/>
                    </a:p>
                  </a:txBody>
                  <a:tcPr/>
                </a:tc>
                <a:tc>
                  <a:txBody>
                    <a:bodyPr/>
                    <a:lstStyle/>
                    <a:p>
                      <a:pPr algn="ctr"/>
                      <a:r>
                        <a:rPr kumimoji="1" lang="en-US" altLang="ja-JP" sz="1400" b="0" dirty="0"/>
                        <a:t>9.06</a:t>
                      </a:r>
                      <a:endParaRPr kumimoji="1" lang="ja-JP" altLang="en-US" sz="1400" b="0" dirty="0"/>
                    </a:p>
                  </a:txBody>
                  <a:tcPr/>
                </a:tc>
                <a:tc>
                  <a:txBody>
                    <a:bodyPr/>
                    <a:lstStyle/>
                    <a:p>
                      <a:pPr algn="ctr"/>
                      <a:r>
                        <a:rPr kumimoji="1" lang="en-US" altLang="ja-JP" sz="1400" b="0" dirty="0"/>
                        <a:t>1.41</a:t>
                      </a:r>
                      <a:endParaRPr kumimoji="1" lang="ja-JP" altLang="en-US" sz="1400" b="0" dirty="0"/>
                    </a:p>
                  </a:txBody>
                  <a:tcPr/>
                </a:tc>
                <a:extLst>
                  <a:ext uri="{0D108BD9-81ED-4DB2-BD59-A6C34878D82A}">
                    <a16:rowId xmlns:a16="http://schemas.microsoft.com/office/drawing/2014/main" val="935238162"/>
                  </a:ext>
                </a:extLst>
              </a:tr>
              <a:tr h="370840">
                <a:tc>
                  <a:txBody>
                    <a:bodyPr/>
                    <a:lstStyle/>
                    <a:p>
                      <a:pPr algn="l"/>
                      <a:r>
                        <a:rPr lang="ja-JP" altLang="en-US" sz="1400" b="0" dirty="0"/>
                        <a:t>設計便数通り運行できていない日が</a:t>
                      </a:r>
                      <a:r>
                        <a:rPr lang="en-US" altLang="ja-JP" sz="1400" b="0" dirty="0"/>
                        <a:t>5</a:t>
                      </a:r>
                      <a:r>
                        <a:rPr lang="ja-JP" altLang="en-US" sz="1400" b="0" dirty="0"/>
                        <a:t>日以内の品番</a:t>
                      </a:r>
                      <a:endParaRPr kumimoji="1" lang="ja-JP" altLang="en-US" sz="1400" dirty="0"/>
                    </a:p>
                  </a:txBody>
                  <a:tcPr/>
                </a:tc>
                <a:tc>
                  <a:txBody>
                    <a:bodyPr/>
                    <a:lstStyle/>
                    <a:p>
                      <a:pPr algn="ctr"/>
                      <a:r>
                        <a:rPr kumimoji="1" lang="en-US" altLang="ja-JP" sz="1400" b="0" dirty="0"/>
                        <a:t>43</a:t>
                      </a:r>
                      <a:endParaRPr kumimoji="1" lang="ja-JP" altLang="en-US" sz="1400" b="0" dirty="0"/>
                    </a:p>
                  </a:txBody>
                  <a:tcPr/>
                </a:tc>
                <a:tc>
                  <a:txBody>
                    <a:bodyPr/>
                    <a:lstStyle/>
                    <a:p>
                      <a:pPr algn="ctr"/>
                      <a:r>
                        <a:rPr kumimoji="1" lang="en-US" altLang="ja-JP" sz="1400" b="0" dirty="0"/>
                        <a:t>2.79</a:t>
                      </a:r>
                      <a:endParaRPr kumimoji="1" lang="ja-JP" altLang="en-US" sz="1400" b="0" dirty="0"/>
                    </a:p>
                  </a:txBody>
                  <a:tcPr/>
                </a:tc>
                <a:tc>
                  <a:txBody>
                    <a:bodyPr/>
                    <a:lstStyle/>
                    <a:p>
                      <a:pPr algn="ctr"/>
                      <a:r>
                        <a:rPr kumimoji="1" lang="en-US" altLang="ja-JP" sz="1400" b="0" dirty="0"/>
                        <a:t>238</a:t>
                      </a:r>
                      <a:endParaRPr kumimoji="1" lang="ja-JP" altLang="en-US" sz="1400" b="0" dirty="0"/>
                    </a:p>
                  </a:txBody>
                  <a:tcPr/>
                </a:tc>
                <a:tc>
                  <a:txBody>
                    <a:bodyPr/>
                    <a:lstStyle/>
                    <a:p>
                      <a:pPr algn="ctr"/>
                      <a:r>
                        <a:rPr kumimoji="1" lang="en-US" altLang="ja-JP" sz="1400" b="0" dirty="0"/>
                        <a:t>22.36</a:t>
                      </a:r>
                      <a:endParaRPr kumimoji="1" lang="ja-JP" altLang="en-US" sz="1400" b="0" dirty="0"/>
                    </a:p>
                  </a:txBody>
                  <a:tcPr/>
                </a:tc>
                <a:tc>
                  <a:txBody>
                    <a:bodyPr/>
                    <a:lstStyle/>
                    <a:p>
                      <a:pPr algn="ctr"/>
                      <a:r>
                        <a:rPr kumimoji="1" lang="en-US" altLang="ja-JP" sz="1400" b="0" dirty="0"/>
                        <a:t>1.34</a:t>
                      </a:r>
                      <a:endParaRPr kumimoji="1" lang="ja-JP" altLang="en-US" sz="1400" b="0" dirty="0"/>
                    </a:p>
                  </a:txBody>
                  <a:tcPr/>
                </a:tc>
                <a:extLst>
                  <a:ext uri="{0D108BD9-81ED-4DB2-BD59-A6C34878D82A}">
                    <a16:rowId xmlns:a16="http://schemas.microsoft.com/office/drawing/2014/main" val="17219357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kern="1200" dirty="0">
                          <a:solidFill>
                            <a:schemeClr val="dk1"/>
                          </a:solidFill>
                          <a:effectLst/>
                          <a:latin typeface="+mn-lt"/>
                          <a:ea typeface="+mn-ea"/>
                          <a:cs typeface="+mn-cs"/>
                        </a:rPr>
                        <a:t>〃</a:t>
                      </a:r>
                      <a:r>
                        <a:rPr lang="ja-JP" altLang="en-US" sz="1400" b="0" dirty="0"/>
                        <a:t>が</a:t>
                      </a:r>
                      <a:r>
                        <a:rPr lang="en-US" altLang="ja-JP" sz="1400" b="0" dirty="0"/>
                        <a:t>6</a:t>
                      </a:r>
                      <a:r>
                        <a:rPr lang="ja-JP" altLang="en-US" sz="1400" b="0" dirty="0"/>
                        <a:t>日以上</a:t>
                      </a:r>
                      <a:r>
                        <a:rPr lang="en-US" altLang="ja-JP" sz="1400" b="0" dirty="0"/>
                        <a:t>10</a:t>
                      </a:r>
                      <a:r>
                        <a:rPr lang="ja-JP" altLang="en-US" sz="1400" b="0" dirty="0"/>
                        <a:t>日以内の品番</a:t>
                      </a:r>
                      <a:endParaRPr kumimoji="1" lang="ja-JP" altLang="en-US" sz="1400" dirty="0"/>
                    </a:p>
                  </a:txBody>
                  <a:tcPr/>
                </a:tc>
                <a:tc>
                  <a:txBody>
                    <a:bodyPr/>
                    <a:lstStyle/>
                    <a:p>
                      <a:pPr algn="ctr"/>
                      <a:r>
                        <a:rPr kumimoji="1" lang="en-US" altLang="ja-JP" sz="1400" b="0" dirty="0"/>
                        <a:t>22</a:t>
                      </a:r>
                      <a:endParaRPr kumimoji="1" lang="ja-JP" altLang="en-US" sz="1400" b="0" dirty="0"/>
                    </a:p>
                  </a:txBody>
                  <a:tcPr/>
                </a:tc>
                <a:tc>
                  <a:txBody>
                    <a:bodyPr/>
                    <a:lstStyle/>
                    <a:p>
                      <a:pPr algn="ctr"/>
                      <a:r>
                        <a:rPr kumimoji="1" lang="en-US" altLang="ja-JP" sz="1400" b="0" dirty="0"/>
                        <a:t>1.59</a:t>
                      </a:r>
                      <a:endParaRPr kumimoji="1" lang="ja-JP" altLang="en-US" sz="1400" b="0" dirty="0"/>
                    </a:p>
                  </a:txBody>
                  <a:tcPr/>
                </a:tc>
                <a:tc>
                  <a:txBody>
                    <a:bodyPr/>
                    <a:lstStyle/>
                    <a:p>
                      <a:pPr algn="ctr"/>
                      <a:r>
                        <a:rPr kumimoji="1" lang="en-US" altLang="ja-JP" sz="1400" b="0" dirty="0"/>
                        <a:t>400</a:t>
                      </a:r>
                      <a:endParaRPr kumimoji="1" lang="ja-JP" altLang="en-US" sz="1400" b="0" dirty="0"/>
                    </a:p>
                  </a:txBody>
                  <a:tcPr/>
                </a:tc>
                <a:tc>
                  <a:txBody>
                    <a:bodyPr/>
                    <a:lstStyle/>
                    <a:p>
                      <a:pPr algn="ctr"/>
                      <a:r>
                        <a:rPr kumimoji="1" lang="en-US" altLang="ja-JP" sz="1400" b="0" dirty="0"/>
                        <a:t>2.21</a:t>
                      </a:r>
                      <a:endParaRPr kumimoji="1" lang="ja-JP" altLang="en-US" sz="1400" b="0" dirty="0"/>
                    </a:p>
                  </a:txBody>
                  <a:tcPr/>
                </a:tc>
                <a:tc>
                  <a:txBody>
                    <a:bodyPr/>
                    <a:lstStyle/>
                    <a:p>
                      <a:pPr algn="ctr"/>
                      <a:r>
                        <a:rPr kumimoji="1" lang="en-US" altLang="ja-JP" sz="1400" b="0" dirty="0"/>
                        <a:t>2.36</a:t>
                      </a:r>
                      <a:endParaRPr kumimoji="1" lang="ja-JP" altLang="en-US" sz="1400" b="0" dirty="0"/>
                    </a:p>
                  </a:txBody>
                  <a:tcPr/>
                </a:tc>
                <a:extLst>
                  <a:ext uri="{0D108BD9-81ED-4DB2-BD59-A6C34878D82A}">
                    <a16:rowId xmlns:a16="http://schemas.microsoft.com/office/drawing/2014/main" val="3529679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kern="1200" dirty="0">
                          <a:solidFill>
                            <a:schemeClr val="dk1"/>
                          </a:solidFill>
                          <a:effectLst/>
                          <a:latin typeface="+mn-lt"/>
                          <a:ea typeface="+mn-ea"/>
                          <a:cs typeface="+mn-cs"/>
                        </a:rPr>
                        <a:t>〃</a:t>
                      </a:r>
                      <a:r>
                        <a:rPr lang="ja-JP" altLang="en-US" sz="1400" b="0" dirty="0"/>
                        <a:t>が</a:t>
                      </a:r>
                      <a:r>
                        <a:rPr lang="en-US" altLang="ja-JP" sz="1400" b="0" dirty="0"/>
                        <a:t>11</a:t>
                      </a:r>
                      <a:r>
                        <a:rPr lang="ja-JP" altLang="en-US" sz="1400" b="0" dirty="0"/>
                        <a:t>日以上</a:t>
                      </a:r>
                      <a:r>
                        <a:rPr lang="en-US" altLang="ja-JP" sz="1400" b="0" dirty="0"/>
                        <a:t>15</a:t>
                      </a:r>
                      <a:r>
                        <a:rPr lang="ja-JP" altLang="en-US" sz="1400" b="0" dirty="0"/>
                        <a:t>日以内の品番数</a:t>
                      </a:r>
                      <a:endParaRPr kumimoji="1" lang="ja-JP" altLang="en-US" sz="1400" dirty="0"/>
                    </a:p>
                  </a:txBody>
                  <a:tcPr/>
                </a:tc>
                <a:tc>
                  <a:txBody>
                    <a:bodyPr/>
                    <a:lstStyle/>
                    <a:p>
                      <a:pPr algn="ctr"/>
                      <a:r>
                        <a:rPr kumimoji="1" lang="en-US" altLang="ja-JP" sz="1400" b="0" dirty="0"/>
                        <a:t>15</a:t>
                      </a:r>
                      <a:endParaRPr kumimoji="1" lang="ja-JP" altLang="en-US" sz="1400" b="0" dirty="0"/>
                    </a:p>
                  </a:txBody>
                  <a:tcPr/>
                </a:tc>
                <a:tc>
                  <a:txBody>
                    <a:bodyPr/>
                    <a:lstStyle/>
                    <a:p>
                      <a:pPr algn="ctr"/>
                      <a:r>
                        <a:rPr kumimoji="1" lang="en-US" altLang="ja-JP" sz="1400" b="0" dirty="0"/>
                        <a:t>1.86</a:t>
                      </a:r>
                      <a:endParaRPr kumimoji="1" lang="ja-JP" altLang="en-US" sz="1400" b="0" dirty="0"/>
                    </a:p>
                  </a:txBody>
                  <a:tcPr/>
                </a:tc>
                <a:tc>
                  <a:txBody>
                    <a:bodyPr/>
                    <a:lstStyle/>
                    <a:p>
                      <a:pPr algn="ctr"/>
                      <a:r>
                        <a:rPr kumimoji="1" lang="en-US" altLang="ja-JP" sz="1400" b="0" dirty="0"/>
                        <a:t>526</a:t>
                      </a:r>
                      <a:endParaRPr kumimoji="1" lang="ja-JP" altLang="en-US" sz="1400" b="0" dirty="0"/>
                    </a:p>
                  </a:txBody>
                  <a:tcPr/>
                </a:tc>
                <a:tc>
                  <a:txBody>
                    <a:bodyPr/>
                    <a:lstStyle/>
                    <a:p>
                      <a:pPr algn="ctr"/>
                      <a:r>
                        <a:rPr kumimoji="1" lang="en-US" altLang="ja-JP" sz="1400" b="0" dirty="0"/>
                        <a:t>1.91</a:t>
                      </a:r>
                      <a:endParaRPr kumimoji="1" lang="ja-JP" altLang="en-US" sz="1400" b="0" dirty="0"/>
                    </a:p>
                  </a:txBody>
                  <a:tcPr/>
                </a:tc>
                <a:tc>
                  <a:txBody>
                    <a:bodyPr/>
                    <a:lstStyle/>
                    <a:p>
                      <a:pPr algn="ctr"/>
                      <a:r>
                        <a:rPr kumimoji="1" lang="en-US" altLang="ja-JP" sz="1400" b="0" dirty="0"/>
                        <a:t>1.45</a:t>
                      </a:r>
                      <a:endParaRPr kumimoji="1" lang="ja-JP" altLang="en-US" sz="1400" b="0" dirty="0"/>
                    </a:p>
                  </a:txBody>
                  <a:tcPr/>
                </a:tc>
                <a:extLst>
                  <a:ext uri="{0D108BD9-81ED-4DB2-BD59-A6C34878D82A}">
                    <a16:rowId xmlns:a16="http://schemas.microsoft.com/office/drawing/2014/main" val="16038467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kern="1200" dirty="0">
                          <a:solidFill>
                            <a:schemeClr val="dk1"/>
                          </a:solidFill>
                          <a:effectLst/>
                          <a:latin typeface="+mn-lt"/>
                          <a:ea typeface="+mn-ea"/>
                          <a:cs typeface="+mn-cs"/>
                        </a:rPr>
                        <a:t>〃</a:t>
                      </a:r>
                      <a:r>
                        <a:rPr lang="ja-JP" altLang="en-US" sz="1400" b="0" dirty="0"/>
                        <a:t>が</a:t>
                      </a:r>
                      <a:r>
                        <a:rPr lang="en-US" altLang="ja-JP" sz="1400" b="0" dirty="0"/>
                        <a:t>16</a:t>
                      </a:r>
                      <a:r>
                        <a:rPr lang="ja-JP" altLang="en-US" sz="1400" b="0" dirty="0"/>
                        <a:t>日以上</a:t>
                      </a:r>
                      <a:r>
                        <a:rPr lang="en-US" altLang="ja-JP" sz="1400" b="0" dirty="0"/>
                        <a:t>20</a:t>
                      </a:r>
                      <a:r>
                        <a:rPr lang="ja-JP" altLang="en-US" sz="1400" b="0" dirty="0"/>
                        <a:t>日以内の品番</a:t>
                      </a:r>
                      <a:endParaRPr kumimoji="1" lang="ja-JP" altLang="en-US" sz="1400" dirty="0"/>
                    </a:p>
                  </a:txBody>
                  <a:tcPr/>
                </a:tc>
                <a:tc>
                  <a:txBody>
                    <a:bodyPr/>
                    <a:lstStyle/>
                    <a:p>
                      <a:pPr algn="ctr"/>
                      <a:r>
                        <a:rPr kumimoji="1" lang="en-US" altLang="ja-JP" sz="1400" b="0" dirty="0"/>
                        <a:t>54</a:t>
                      </a:r>
                      <a:endParaRPr kumimoji="1" lang="ja-JP" altLang="en-US" sz="1400" b="0" dirty="0"/>
                    </a:p>
                  </a:txBody>
                  <a:tcPr/>
                </a:tc>
                <a:tc>
                  <a:txBody>
                    <a:bodyPr/>
                    <a:lstStyle/>
                    <a:p>
                      <a:pPr algn="ctr"/>
                      <a:r>
                        <a:rPr kumimoji="1" lang="en-US" altLang="ja-JP" sz="1400" b="0" dirty="0"/>
                        <a:t>4.96</a:t>
                      </a:r>
                      <a:endParaRPr kumimoji="1" lang="ja-JP" altLang="en-US" sz="1400" b="0" dirty="0"/>
                    </a:p>
                  </a:txBody>
                  <a:tcPr/>
                </a:tc>
                <a:tc>
                  <a:txBody>
                    <a:bodyPr/>
                    <a:lstStyle/>
                    <a:p>
                      <a:pPr algn="ctr"/>
                      <a:r>
                        <a:rPr kumimoji="1" lang="en-US" altLang="ja-JP" sz="1400" b="0" dirty="0"/>
                        <a:t>773</a:t>
                      </a:r>
                      <a:endParaRPr kumimoji="1" lang="ja-JP" altLang="en-US" sz="1400" b="0" dirty="0"/>
                    </a:p>
                  </a:txBody>
                  <a:tcPr/>
                </a:tc>
                <a:tc>
                  <a:txBody>
                    <a:bodyPr/>
                    <a:lstStyle/>
                    <a:p>
                      <a:pPr algn="ctr"/>
                      <a:r>
                        <a:rPr kumimoji="1" lang="en-US" altLang="ja-JP" sz="1400" b="0" dirty="0"/>
                        <a:t>3.24</a:t>
                      </a:r>
                      <a:endParaRPr kumimoji="1" lang="ja-JP" altLang="en-US" sz="1400" b="0" dirty="0"/>
                    </a:p>
                  </a:txBody>
                  <a:tcPr/>
                </a:tc>
                <a:tc>
                  <a:txBody>
                    <a:bodyPr/>
                    <a:lstStyle/>
                    <a:p>
                      <a:pPr algn="ctr"/>
                      <a:r>
                        <a:rPr kumimoji="1" lang="en-US" altLang="ja-JP" sz="1400" b="0" dirty="0"/>
                        <a:t>0.99</a:t>
                      </a:r>
                      <a:endParaRPr kumimoji="1" lang="ja-JP" altLang="en-US" sz="1400" b="0" dirty="0"/>
                    </a:p>
                  </a:txBody>
                  <a:tcPr/>
                </a:tc>
                <a:extLst>
                  <a:ext uri="{0D108BD9-81ED-4DB2-BD59-A6C34878D82A}">
                    <a16:rowId xmlns:a16="http://schemas.microsoft.com/office/drawing/2014/main" val="2007193651"/>
                  </a:ext>
                </a:extLst>
              </a:tr>
            </a:tbl>
          </a:graphicData>
        </a:graphic>
      </p:graphicFrame>
    </p:spTree>
    <p:extLst>
      <p:ext uri="{BB962C8B-B14F-4D97-AF65-F5344CB8AC3E}">
        <p14:creationId xmlns:p14="http://schemas.microsoft.com/office/powerpoint/2010/main" val="3809803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F193B96-D847-41E5-AAC0-BC52D02F74FC}"/>
              </a:ext>
            </a:extLst>
          </p:cNvPr>
          <p:cNvSpPr>
            <a:spLocks noGrp="1"/>
          </p:cNvSpPr>
          <p:nvPr>
            <p:ph type="body" sz="quarter" idx="18"/>
          </p:nvPr>
        </p:nvSpPr>
        <p:spPr/>
        <p:txBody>
          <a:bodyPr/>
          <a:lstStyle/>
          <a:p>
            <a:r>
              <a:rPr kumimoji="1" lang="ja-JP" altLang="en-US" sz="1600" b="0" dirty="0"/>
              <a:t>■調べたこと</a:t>
            </a:r>
            <a:endParaRPr kumimoji="1" lang="en-US" altLang="ja-JP" sz="1600" b="0" dirty="0"/>
          </a:p>
          <a:p>
            <a:r>
              <a:rPr lang="ja-JP" altLang="en-US" sz="1600" b="0" dirty="0"/>
              <a:t>・時間変えた、</a:t>
            </a:r>
            <a:r>
              <a:rPr lang="en-US" altLang="ja-JP" sz="1600" b="0" dirty="0"/>
              <a:t>8</a:t>
            </a:r>
            <a:r>
              <a:rPr lang="ja-JP" altLang="en-US" sz="1600" b="0" dirty="0"/>
              <a:t>時半にした</a:t>
            </a:r>
            <a:endParaRPr lang="en-US" altLang="ja-JP" sz="1600" b="0" dirty="0"/>
          </a:p>
          <a:p>
            <a:r>
              <a:rPr kumimoji="1" lang="ja-JP" altLang="en-US" sz="1600" b="0" dirty="0"/>
              <a:t>・繰り上げ計算した</a:t>
            </a:r>
            <a:endParaRPr kumimoji="1" lang="en-US" altLang="ja-JP" sz="1600" b="0" dirty="0"/>
          </a:p>
          <a:p>
            <a:r>
              <a:rPr lang="ja-JP" altLang="en-US" sz="1600" b="0" dirty="0"/>
              <a:t>・設計便数と実績便数のズレ（どの品番で</a:t>
            </a:r>
            <a:endParaRPr kumimoji="1" lang="ja-JP" altLang="en-US" sz="1600" b="0" dirty="0"/>
          </a:p>
        </p:txBody>
      </p:sp>
      <p:sp>
        <p:nvSpPr>
          <p:cNvPr id="3" name="テキスト プレースホルダー 2">
            <a:extLst>
              <a:ext uri="{FF2B5EF4-FFF2-40B4-BE49-F238E27FC236}">
                <a16:creationId xmlns:a16="http://schemas.microsoft.com/office/drawing/2014/main" id="{B66A2319-E414-494C-A29A-82A07FA06409}"/>
              </a:ext>
            </a:extLst>
          </p:cNvPr>
          <p:cNvSpPr>
            <a:spLocks noGrp="1"/>
          </p:cNvSpPr>
          <p:nvPr>
            <p:ph type="body" sz="quarter" idx="20"/>
          </p:nvPr>
        </p:nvSpPr>
        <p:spPr/>
        <p:txBody>
          <a:bodyPr/>
          <a:lstStyle/>
          <a:p>
            <a:r>
              <a:rPr lang="ja-JP" altLang="en-US" sz="2000" dirty="0"/>
              <a:t>使用データ</a:t>
            </a:r>
            <a:endParaRPr kumimoji="1" lang="ja-JP" altLang="en-US" sz="2000" dirty="0"/>
          </a:p>
        </p:txBody>
      </p:sp>
      <p:sp>
        <p:nvSpPr>
          <p:cNvPr id="4" name="日付プレースホルダー 3">
            <a:extLst>
              <a:ext uri="{FF2B5EF4-FFF2-40B4-BE49-F238E27FC236}">
                <a16:creationId xmlns:a16="http://schemas.microsoft.com/office/drawing/2014/main" id="{8F1D7766-D3C2-4D01-BDF2-BE548F8B8D2D}"/>
              </a:ext>
            </a:extLst>
          </p:cNvPr>
          <p:cNvSpPr>
            <a:spLocks noGrp="1"/>
          </p:cNvSpPr>
          <p:nvPr>
            <p:ph type="dt" sz="half" idx="19"/>
          </p:nvPr>
        </p:nvSpPr>
        <p:spPr/>
        <p:txBody>
          <a:bodyPr/>
          <a:lstStyle/>
          <a:p>
            <a:fld id="{FCAFAC13-DB77-42F2-BE26-45BA5532FD50}" type="datetime4">
              <a:rPr lang="en-US" altLang="ja-JP" smtClean="0"/>
              <a:pPr/>
              <a:t>February 12, 2024</a:t>
            </a:fld>
            <a:endParaRPr lang="en-US" dirty="0"/>
          </a:p>
        </p:txBody>
      </p:sp>
      <p:graphicFrame>
        <p:nvGraphicFramePr>
          <p:cNvPr id="5" name="表 4">
            <a:extLst>
              <a:ext uri="{FF2B5EF4-FFF2-40B4-BE49-F238E27FC236}">
                <a16:creationId xmlns:a16="http://schemas.microsoft.com/office/drawing/2014/main" id="{AFCF832F-1B0A-4520-B2EB-553F0DD92F3C}"/>
              </a:ext>
            </a:extLst>
          </p:cNvPr>
          <p:cNvGraphicFramePr>
            <a:graphicFrameLocks noGrp="1"/>
          </p:cNvGraphicFramePr>
          <p:nvPr>
            <p:extLst>
              <p:ext uri="{D42A27DB-BD31-4B8C-83A1-F6EECF244321}">
                <p14:modId xmlns:p14="http://schemas.microsoft.com/office/powerpoint/2010/main" val="805646703"/>
              </p:ext>
            </p:extLst>
          </p:nvPr>
        </p:nvGraphicFramePr>
        <p:xfrm>
          <a:off x="546574" y="2885272"/>
          <a:ext cx="11134560" cy="2795270"/>
        </p:xfrm>
        <a:graphic>
          <a:graphicData uri="http://schemas.openxmlformats.org/drawingml/2006/table">
            <a:tbl>
              <a:tblPr/>
              <a:tblGrid>
                <a:gridCol w="1222086">
                  <a:extLst>
                    <a:ext uri="{9D8B030D-6E8A-4147-A177-3AD203B41FA5}">
                      <a16:colId xmlns:a16="http://schemas.microsoft.com/office/drawing/2014/main" val="2937608983"/>
                    </a:ext>
                  </a:extLst>
                </a:gridCol>
                <a:gridCol w="1439346">
                  <a:extLst>
                    <a:ext uri="{9D8B030D-6E8A-4147-A177-3AD203B41FA5}">
                      <a16:colId xmlns:a16="http://schemas.microsoft.com/office/drawing/2014/main" val="3292293592"/>
                    </a:ext>
                  </a:extLst>
                </a:gridCol>
                <a:gridCol w="706094">
                  <a:extLst>
                    <a:ext uri="{9D8B030D-6E8A-4147-A177-3AD203B41FA5}">
                      <a16:colId xmlns:a16="http://schemas.microsoft.com/office/drawing/2014/main" val="311092449"/>
                    </a:ext>
                  </a:extLst>
                </a:gridCol>
                <a:gridCol w="706094">
                  <a:extLst>
                    <a:ext uri="{9D8B030D-6E8A-4147-A177-3AD203B41FA5}">
                      <a16:colId xmlns:a16="http://schemas.microsoft.com/office/drawing/2014/main" val="3662100737"/>
                    </a:ext>
                  </a:extLst>
                </a:gridCol>
                <a:gridCol w="706094">
                  <a:extLst>
                    <a:ext uri="{9D8B030D-6E8A-4147-A177-3AD203B41FA5}">
                      <a16:colId xmlns:a16="http://schemas.microsoft.com/office/drawing/2014/main" val="2872349686"/>
                    </a:ext>
                  </a:extLst>
                </a:gridCol>
                <a:gridCol w="706094">
                  <a:extLst>
                    <a:ext uri="{9D8B030D-6E8A-4147-A177-3AD203B41FA5}">
                      <a16:colId xmlns:a16="http://schemas.microsoft.com/office/drawing/2014/main" val="1354228837"/>
                    </a:ext>
                  </a:extLst>
                </a:gridCol>
                <a:gridCol w="706094">
                  <a:extLst>
                    <a:ext uri="{9D8B030D-6E8A-4147-A177-3AD203B41FA5}">
                      <a16:colId xmlns:a16="http://schemas.microsoft.com/office/drawing/2014/main" val="605476424"/>
                    </a:ext>
                  </a:extLst>
                </a:gridCol>
                <a:gridCol w="706094">
                  <a:extLst>
                    <a:ext uri="{9D8B030D-6E8A-4147-A177-3AD203B41FA5}">
                      <a16:colId xmlns:a16="http://schemas.microsoft.com/office/drawing/2014/main" val="3989740583"/>
                    </a:ext>
                  </a:extLst>
                </a:gridCol>
                <a:gridCol w="706094">
                  <a:extLst>
                    <a:ext uri="{9D8B030D-6E8A-4147-A177-3AD203B41FA5}">
                      <a16:colId xmlns:a16="http://schemas.microsoft.com/office/drawing/2014/main" val="42094770"/>
                    </a:ext>
                  </a:extLst>
                </a:gridCol>
                <a:gridCol w="706094">
                  <a:extLst>
                    <a:ext uri="{9D8B030D-6E8A-4147-A177-3AD203B41FA5}">
                      <a16:colId xmlns:a16="http://schemas.microsoft.com/office/drawing/2014/main" val="3343132328"/>
                    </a:ext>
                  </a:extLst>
                </a:gridCol>
                <a:gridCol w="706094">
                  <a:extLst>
                    <a:ext uri="{9D8B030D-6E8A-4147-A177-3AD203B41FA5}">
                      <a16:colId xmlns:a16="http://schemas.microsoft.com/office/drawing/2014/main" val="3907795430"/>
                    </a:ext>
                  </a:extLst>
                </a:gridCol>
                <a:gridCol w="706094">
                  <a:extLst>
                    <a:ext uri="{9D8B030D-6E8A-4147-A177-3AD203B41FA5}">
                      <a16:colId xmlns:a16="http://schemas.microsoft.com/office/drawing/2014/main" val="2283204250"/>
                    </a:ext>
                  </a:extLst>
                </a:gridCol>
                <a:gridCol w="706094">
                  <a:extLst>
                    <a:ext uri="{9D8B030D-6E8A-4147-A177-3AD203B41FA5}">
                      <a16:colId xmlns:a16="http://schemas.microsoft.com/office/drawing/2014/main" val="135205010"/>
                    </a:ext>
                  </a:extLst>
                </a:gridCol>
                <a:gridCol w="706094">
                  <a:extLst>
                    <a:ext uri="{9D8B030D-6E8A-4147-A177-3AD203B41FA5}">
                      <a16:colId xmlns:a16="http://schemas.microsoft.com/office/drawing/2014/main" val="706373891"/>
                    </a:ext>
                  </a:extLst>
                </a:gridCol>
              </a:tblGrid>
              <a:tr h="228600">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品番</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仕入先名</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年</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月</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週番号</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日</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印刷～検収</a:t>
                      </a:r>
                      <a:r>
                        <a:rPr lang="en-US" sz="1100" b="0" i="0" u="none" strike="noStrike">
                          <a:solidFill>
                            <a:srgbClr val="000000"/>
                          </a:solidFill>
                          <a:effectLst/>
                          <a:latin typeface="游ゴシック" panose="020B0400000000000000" pitchFamily="50" charset="-128"/>
                          <a:ea typeface="游ゴシック" panose="020B0400000000000000" pitchFamily="50" charset="-128"/>
                        </a:rPr>
                        <a:t>LT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検収～入庫</a:t>
                      </a:r>
                      <a:r>
                        <a:rPr lang="en-US" sz="1100" b="0" i="0" u="none" strike="noStrike">
                          <a:solidFill>
                            <a:srgbClr val="000000"/>
                          </a:solidFill>
                          <a:effectLst/>
                          <a:latin typeface="游ゴシック" panose="020B0400000000000000" pitchFamily="50" charset="-128"/>
                          <a:ea typeface="游ゴシック" panose="020B0400000000000000" pitchFamily="50" charset="-128"/>
                        </a:rPr>
                        <a:t>LT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入庫～出庫</a:t>
                      </a:r>
                      <a:r>
                        <a:rPr lang="en-US" sz="1100" b="0" i="0" u="none" strike="noStrike">
                          <a:solidFill>
                            <a:srgbClr val="000000"/>
                          </a:solidFill>
                          <a:effectLst/>
                          <a:latin typeface="游ゴシック" panose="020B0400000000000000" pitchFamily="50" charset="-128"/>
                          <a:ea typeface="游ゴシック" panose="020B0400000000000000" pitchFamily="50" charset="-128"/>
                        </a:rPr>
                        <a:t>LT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出庫～回収</a:t>
                      </a:r>
                      <a:r>
                        <a:rPr lang="en-US" sz="1100" b="0" i="0" u="none" strike="noStrike">
                          <a:solidFill>
                            <a:srgbClr val="000000"/>
                          </a:solidFill>
                          <a:effectLst/>
                          <a:latin typeface="游ゴシック" panose="020B0400000000000000" pitchFamily="50" charset="-128"/>
                          <a:ea typeface="游ゴシック" panose="020B0400000000000000" pitchFamily="50" charset="-128"/>
                        </a:rPr>
                        <a:t>LT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100" b="0" i="0" u="none" strike="noStrike">
                          <a:solidFill>
                            <a:srgbClr val="000000"/>
                          </a:solidFill>
                          <a:effectLst/>
                          <a:latin typeface="游ゴシック" panose="020B0400000000000000" pitchFamily="50" charset="-128"/>
                          <a:ea typeface="游ゴシック" panose="020B0400000000000000" pitchFamily="50" charset="-128"/>
                        </a:rPr>
                        <a:t>社内</a:t>
                      </a:r>
                      <a:r>
                        <a:rPr lang="en-US" altLang="zh-CN" sz="1100" b="0" i="0" u="none" strike="noStrike">
                          <a:solidFill>
                            <a:srgbClr val="000000"/>
                          </a:solidFill>
                          <a:effectLst/>
                          <a:latin typeface="游ゴシック" panose="020B0400000000000000" pitchFamily="50" charset="-128"/>
                          <a:ea typeface="游ゴシック" panose="020B0400000000000000" pitchFamily="50" charset="-128"/>
                        </a:rPr>
                        <a:t>LT</a:t>
                      </a:r>
                      <a:r>
                        <a:rPr lang="zh-CN" altLang="en-US" sz="1100" b="0" i="0" u="none" strike="noStrike">
                          <a:solidFill>
                            <a:srgbClr val="000000"/>
                          </a:solidFill>
                          <a:effectLst/>
                          <a:latin typeface="游ゴシック" panose="020B0400000000000000" pitchFamily="50" charset="-128"/>
                          <a:ea typeface="游ゴシック" panose="020B0400000000000000" pitchFamily="50" charset="-128"/>
                        </a:rPr>
                        <a:t>（検収～回収</a:t>
                      </a:r>
                      <a:r>
                        <a:rPr lang="en-US" altLang="zh-CN" sz="1100" b="0" i="0" u="none" strike="noStrike">
                          <a:solidFill>
                            <a:srgbClr val="000000"/>
                          </a:solidFill>
                          <a:effectLst/>
                          <a:latin typeface="游ゴシック" panose="020B0400000000000000" pitchFamily="50" charset="-128"/>
                          <a:ea typeface="游ゴシック" panose="020B0400000000000000" pitchFamily="50" charset="-128"/>
                        </a:rPr>
                        <a:t>LT</a:t>
                      </a:r>
                      <a:r>
                        <a:rPr lang="zh-CN" altLang="en-US" sz="1100" b="0" i="0" u="none" strike="noStrike">
                          <a:solidFill>
                            <a:srgbClr val="000000"/>
                          </a:solidFill>
                          <a:effectLst/>
                          <a:latin typeface="游ゴシック" panose="020B0400000000000000" pitchFamily="50" charset="-128"/>
                          <a:ea typeface="游ゴシック" panose="020B0400000000000000" pitchFamily="50" charset="-128"/>
                        </a:rPr>
                        <a: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納入かんばん数</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回収かんばん数</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TW" altLang="en-US" sz="1100" b="0" i="0" u="none" strike="noStrike">
                          <a:solidFill>
                            <a:srgbClr val="000000"/>
                          </a:solidFill>
                          <a:effectLst/>
                          <a:latin typeface="游ゴシック" panose="020B0400000000000000" pitchFamily="50" charset="-128"/>
                          <a:ea typeface="游ゴシック" panose="020B0400000000000000" pitchFamily="50" charset="-128"/>
                        </a:rPr>
                        <a:t>実績納入回数</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477108"/>
                  </a:ext>
                </a:extLst>
              </a:tr>
              <a:tr h="22860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1.56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0.32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2.665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0.32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3.34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6204026"/>
                  </a:ext>
                </a:extLst>
              </a:tr>
              <a:tr h="22860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3517164"/>
                  </a:ext>
                </a:extLst>
              </a:tr>
              <a:tr h="22860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2023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1949161"/>
                  </a:ext>
                </a:extLst>
              </a:tr>
              <a:tr h="22860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49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3.85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0.26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0.285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5189637"/>
                  </a:ext>
                </a:extLst>
              </a:tr>
              <a:tr h="22860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49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0.39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0.24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0.87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7498970"/>
                  </a:ext>
                </a:extLst>
              </a:tr>
              <a:tr h="22860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1.54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0.34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0.265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1.735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8154451"/>
                  </a:ext>
                </a:extLst>
              </a:tr>
              <a:tr h="22860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1.84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0.31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0.975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0.31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3.975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9805833"/>
                  </a:ext>
                </a:extLst>
              </a:tr>
              <a:tr h="22860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1.85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3.03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3.59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3610866"/>
                  </a:ext>
                </a:extLst>
              </a:tr>
              <a:tr h="22860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0443542"/>
                  </a:ext>
                </a:extLst>
              </a:tr>
              <a:tr h="22860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5383228"/>
                  </a:ext>
                </a:extLst>
              </a:tr>
            </a:tbl>
          </a:graphicData>
        </a:graphic>
      </p:graphicFrame>
      <p:pic>
        <p:nvPicPr>
          <p:cNvPr id="7" name="図 6">
            <a:extLst>
              <a:ext uri="{FF2B5EF4-FFF2-40B4-BE49-F238E27FC236}">
                <a16:creationId xmlns:a16="http://schemas.microsoft.com/office/drawing/2014/main" id="{2EBA4679-3C77-4D43-B5A0-44F016633D30}"/>
              </a:ext>
            </a:extLst>
          </p:cNvPr>
          <p:cNvPicPr>
            <a:picLocks noChangeAspect="1"/>
          </p:cNvPicPr>
          <p:nvPr/>
        </p:nvPicPr>
        <p:blipFill>
          <a:blip r:embed="rId2"/>
          <a:stretch>
            <a:fillRect/>
          </a:stretch>
        </p:blipFill>
        <p:spPr>
          <a:xfrm>
            <a:off x="10287145" y="1222022"/>
            <a:ext cx="5135185" cy="5252720"/>
          </a:xfrm>
          <a:prstGeom prst="rect">
            <a:avLst/>
          </a:prstGeom>
        </p:spPr>
      </p:pic>
    </p:spTree>
    <p:extLst>
      <p:ext uri="{BB962C8B-B14F-4D97-AF65-F5344CB8AC3E}">
        <p14:creationId xmlns:p14="http://schemas.microsoft.com/office/powerpoint/2010/main" val="1232468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endParaRPr kumimoji="1" lang="ja-JP" altLang="en-US"/>
          </a:p>
        </p:txBody>
      </p:sp>
      <p:sp>
        <p:nvSpPr>
          <p:cNvPr id="3" name="テキスト プレースホルダー 2"/>
          <p:cNvSpPr>
            <a:spLocks noGrp="1"/>
          </p:cNvSpPr>
          <p:nvPr>
            <p:ph type="body" sz="quarter" idx="20"/>
          </p:nvPr>
        </p:nvSpPr>
        <p:spPr/>
        <p:txBody>
          <a:bodyPr/>
          <a:lstStyle/>
          <a:p>
            <a:endParaRPr kumimoji="1" lang="ja-JP" altLang="en-US"/>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February 12, 2024</a:t>
            </a:fld>
            <a:endParaRPr lang="en-US" dirty="0"/>
          </a:p>
        </p:txBody>
      </p:sp>
    </p:spTree>
    <p:extLst>
      <p:ext uri="{BB962C8B-B14F-4D97-AF65-F5344CB8AC3E}">
        <p14:creationId xmlns:p14="http://schemas.microsoft.com/office/powerpoint/2010/main" val="3247697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2C3833A-4FD9-4335-96D4-1479C9E12E38}"/>
              </a:ext>
            </a:extLst>
          </p:cNvPr>
          <p:cNvSpPr>
            <a:spLocks noGrp="1"/>
          </p:cNvSpPr>
          <p:nvPr>
            <p:ph type="body" sz="quarter" idx="18"/>
          </p:nvPr>
        </p:nvSpPr>
        <p:spPr/>
        <p:txBody>
          <a:bodyPr/>
          <a:lstStyle/>
          <a:p>
            <a:r>
              <a:rPr lang="ja-JP" altLang="en-US" sz="1400" dirty="0"/>
              <a:t>便ズレ発生日数が</a:t>
            </a:r>
            <a:r>
              <a:rPr lang="en-US" altLang="ja-JP" sz="1400" dirty="0"/>
              <a:t>0</a:t>
            </a:r>
            <a:r>
              <a:rPr lang="ja-JP" altLang="en-US" sz="1400" dirty="0"/>
              <a:t>日の品番は全体の２９</a:t>
            </a:r>
            <a:r>
              <a:rPr lang="en-US" altLang="ja-JP" sz="1400" dirty="0"/>
              <a:t>.</a:t>
            </a:r>
            <a:r>
              <a:rPr lang="ja-JP" altLang="en-US" sz="1400" dirty="0"/>
              <a:t>８％に留まる。</a:t>
            </a:r>
            <a:endParaRPr lang="en-US" altLang="ja-JP" sz="1400" dirty="0"/>
          </a:p>
          <a:p>
            <a:r>
              <a:rPr lang="ja-JP" altLang="en-US" sz="1400" dirty="0"/>
              <a:t>納入回数と収容数が大きく日量数（箱数）が小さい品番ほど便ズレ発生日数が多い傾向</a:t>
            </a:r>
            <a:endParaRPr kumimoji="1" lang="ja-JP" altLang="en-US" sz="1400" dirty="0"/>
          </a:p>
        </p:txBody>
      </p:sp>
      <p:sp>
        <p:nvSpPr>
          <p:cNvPr id="3" name="テキスト プレースホルダー 2">
            <a:extLst>
              <a:ext uri="{FF2B5EF4-FFF2-40B4-BE49-F238E27FC236}">
                <a16:creationId xmlns:a16="http://schemas.microsoft.com/office/drawing/2014/main" id="{C92AAF62-961B-45F3-B7DD-639F4C6FAA05}"/>
              </a:ext>
            </a:extLst>
          </p:cNvPr>
          <p:cNvSpPr>
            <a:spLocks noGrp="1"/>
          </p:cNvSpPr>
          <p:nvPr>
            <p:ph type="body" sz="quarter" idx="20"/>
          </p:nvPr>
        </p:nvSpPr>
        <p:spPr/>
        <p:txBody>
          <a:bodyPr/>
          <a:lstStyle/>
          <a:p>
            <a:r>
              <a:rPr kumimoji="1" lang="ja-JP" altLang="en-US" dirty="0"/>
              <a:t>結果</a:t>
            </a:r>
          </a:p>
        </p:txBody>
      </p:sp>
      <p:sp>
        <p:nvSpPr>
          <p:cNvPr id="4" name="日付プレースホルダー 3">
            <a:extLst>
              <a:ext uri="{FF2B5EF4-FFF2-40B4-BE49-F238E27FC236}">
                <a16:creationId xmlns:a16="http://schemas.microsoft.com/office/drawing/2014/main" id="{872F719B-848E-4D93-958E-BB2877CB9E3E}"/>
              </a:ext>
            </a:extLst>
          </p:cNvPr>
          <p:cNvSpPr>
            <a:spLocks noGrp="1"/>
          </p:cNvSpPr>
          <p:nvPr>
            <p:ph type="dt" sz="half" idx="19"/>
          </p:nvPr>
        </p:nvSpPr>
        <p:spPr/>
        <p:txBody>
          <a:bodyPr/>
          <a:lstStyle/>
          <a:p>
            <a:fld id="{FCAFAC13-DB77-42F2-BE26-45BA5532FD50}" type="datetime4">
              <a:rPr lang="en-US" altLang="ja-JP" smtClean="0"/>
              <a:pPr/>
              <a:t>February 12, 2024</a:t>
            </a:fld>
            <a:endParaRPr lang="en-US" dirty="0"/>
          </a:p>
        </p:txBody>
      </p:sp>
      <p:graphicFrame>
        <p:nvGraphicFramePr>
          <p:cNvPr id="7" name="グラフ 6">
            <a:extLst>
              <a:ext uri="{FF2B5EF4-FFF2-40B4-BE49-F238E27FC236}">
                <a16:creationId xmlns:a16="http://schemas.microsoft.com/office/drawing/2014/main" id="{C29B4F90-5EED-4C16-AA84-8728531C603B}"/>
              </a:ext>
            </a:extLst>
          </p:cNvPr>
          <p:cNvGraphicFramePr>
            <a:graphicFrameLocks/>
          </p:cNvGraphicFramePr>
          <p:nvPr>
            <p:extLst>
              <p:ext uri="{D42A27DB-BD31-4B8C-83A1-F6EECF244321}">
                <p14:modId xmlns:p14="http://schemas.microsoft.com/office/powerpoint/2010/main" val="3657901234"/>
              </p:ext>
            </p:extLst>
          </p:nvPr>
        </p:nvGraphicFramePr>
        <p:xfrm>
          <a:off x="459625" y="1555795"/>
          <a:ext cx="5571643" cy="17167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グラフ 7">
            <a:extLst>
              <a:ext uri="{FF2B5EF4-FFF2-40B4-BE49-F238E27FC236}">
                <a16:creationId xmlns:a16="http://schemas.microsoft.com/office/drawing/2014/main" id="{8ADE3A31-036A-4AA4-9AD0-FBD5590EFE43}"/>
              </a:ext>
            </a:extLst>
          </p:cNvPr>
          <p:cNvGraphicFramePr>
            <a:graphicFrameLocks/>
          </p:cNvGraphicFramePr>
          <p:nvPr>
            <p:extLst>
              <p:ext uri="{D42A27DB-BD31-4B8C-83A1-F6EECF244321}">
                <p14:modId xmlns:p14="http://schemas.microsoft.com/office/powerpoint/2010/main" val="1558899622"/>
              </p:ext>
            </p:extLst>
          </p:nvPr>
        </p:nvGraphicFramePr>
        <p:xfrm>
          <a:off x="5792355" y="1555795"/>
          <a:ext cx="5571643" cy="171679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グラフ 8">
            <a:extLst>
              <a:ext uri="{FF2B5EF4-FFF2-40B4-BE49-F238E27FC236}">
                <a16:creationId xmlns:a16="http://schemas.microsoft.com/office/drawing/2014/main" id="{DCA01FCB-6BC4-493B-9C99-A61AA52C07BA}"/>
              </a:ext>
            </a:extLst>
          </p:cNvPr>
          <p:cNvGraphicFramePr>
            <a:graphicFrameLocks/>
          </p:cNvGraphicFramePr>
          <p:nvPr>
            <p:extLst>
              <p:ext uri="{D42A27DB-BD31-4B8C-83A1-F6EECF244321}">
                <p14:modId xmlns:p14="http://schemas.microsoft.com/office/powerpoint/2010/main" val="2176870660"/>
              </p:ext>
            </p:extLst>
          </p:nvPr>
        </p:nvGraphicFramePr>
        <p:xfrm>
          <a:off x="443077" y="3164103"/>
          <a:ext cx="5459883" cy="151714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グラフ 9">
            <a:extLst>
              <a:ext uri="{FF2B5EF4-FFF2-40B4-BE49-F238E27FC236}">
                <a16:creationId xmlns:a16="http://schemas.microsoft.com/office/drawing/2014/main" id="{0769EF79-D80B-4C21-A22D-794CC965ECF9}"/>
              </a:ext>
            </a:extLst>
          </p:cNvPr>
          <p:cNvGraphicFramePr>
            <a:graphicFrameLocks/>
          </p:cNvGraphicFramePr>
          <p:nvPr>
            <p:extLst>
              <p:ext uri="{D42A27DB-BD31-4B8C-83A1-F6EECF244321}">
                <p14:modId xmlns:p14="http://schemas.microsoft.com/office/powerpoint/2010/main" val="1266565082"/>
              </p:ext>
            </p:extLst>
          </p:nvPr>
        </p:nvGraphicFramePr>
        <p:xfrm>
          <a:off x="5911234" y="3164103"/>
          <a:ext cx="5444490" cy="147574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1" name="表 5">
            <a:extLst>
              <a:ext uri="{FF2B5EF4-FFF2-40B4-BE49-F238E27FC236}">
                <a16:creationId xmlns:a16="http://schemas.microsoft.com/office/drawing/2014/main" id="{0CA63CBD-C5BA-4218-8678-DA8F09F45F31}"/>
              </a:ext>
            </a:extLst>
          </p:cNvPr>
          <p:cNvGraphicFramePr>
            <a:graphicFrameLocks noGrp="1"/>
          </p:cNvGraphicFramePr>
          <p:nvPr>
            <p:extLst>
              <p:ext uri="{D42A27DB-BD31-4B8C-83A1-F6EECF244321}">
                <p14:modId xmlns:p14="http://schemas.microsoft.com/office/powerpoint/2010/main" val="2395591152"/>
              </p:ext>
            </p:extLst>
          </p:nvPr>
        </p:nvGraphicFramePr>
        <p:xfrm>
          <a:off x="443080" y="4880898"/>
          <a:ext cx="11341552" cy="1463040"/>
        </p:xfrm>
        <a:graphic>
          <a:graphicData uri="http://schemas.openxmlformats.org/drawingml/2006/table">
            <a:tbl>
              <a:tblPr firstRow="1" bandRow="1">
                <a:tableStyleId>{5C22544A-7EE6-4342-B048-85BDC9FD1C3A}</a:tableStyleId>
              </a:tblPr>
              <a:tblGrid>
                <a:gridCol w="1985160">
                  <a:extLst>
                    <a:ext uri="{9D8B030D-6E8A-4147-A177-3AD203B41FA5}">
                      <a16:colId xmlns:a16="http://schemas.microsoft.com/office/drawing/2014/main" val="1366991294"/>
                    </a:ext>
                  </a:extLst>
                </a:gridCol>
                <a:gridCol w="1478013">
                  <a:extLst>
                    <a:ext uri="{9D8B030D-6E8A-4147-A177-3AD203B41FA5}">
                      <a16:colId xmlns:a16="http://schemas.microsoft.com/office/drawing/2014/main" val="1277251365"/>
                    </a:ext>
                  </a:extLst>
                </a:gridCol>
                <a:gridCol w="1941094">
                  <a:extLst>
                    <a:ext uri="{9D8B030D-6E8A-4147-A177-3AD203B41FA5}">
                      <a16:colId xmlns:a16="http://schemas.microsoft.com/office/drawing/2014/main" val="2139707205"/>
                    </a:ext>
                  </a:extLst>
                </a:gridCol>
                <a:gridCol w="1600200">
                  <a:extLst>
                    <a:ext uri="{9D8B030D-6E8A-4147-A177-3AD203B41FA5}">
                      <a16:colId xmlns:a16="http://schemas.microsoft.com/office/drawing/2014/main" val="2527762729"/>
                    </a:ext>
                  </a:extLst>
                </a:gridCol>
                <a:gridCol w="1941095">
                  <a:extLst>
                    <a:ext uri="{9D8B030D-6E8A-4147-A177-3AD203B41FA5}">
                      <a16:colId xmlns:a16="http://schemas.microsoft.com/office/drawing/2014/main" val="398529073"/>
                    </a:ext>
                  </a:extLst>
                </a:gridCol>
                <a:gridCol w="2395990">
                  <a:extLst>
                    <a:ext uri="{9D8B030D-6E8A-4147-A177-3AD203B41FA5}">
                      <a16:colId xmlns:a16="http://schemas.microsoft.com/office/drawing/2014/main" val="3799076982"/>
                    </a:ext>
                  </a:extLst>
                </a:gridCol>
              </a:tblGrid>
              <a:tr h="208578">
                <a:tc>
                  <a:txBody>
                    <a:bodyPr/>
                    <a:lstStyle/>
                    <a:p>
                      <a:pPr algn="ctr" fontAlgn="t"/>
                      <a:r>
                        <a:rPr lang="ja-JP" altLang="en-US" sz="1000" b="0" i="0" u="none" strike="noStrike" dirty="0">
                          <a:solidFill>
                            <a:srgbClr val="FFFFFF"/>
                          </a:solidFill>
                          <a:effectLst/>
                          <a:latin typeface="+mn-ea"/>
                          <a:ea typeface="+mn-ea"/>
                        </a:rPr>
                        <a:t>便ズレ発生日数</a:t>
                      </a:r>
                    </a:p>
                  </a:txBody>
                  <a:tcPr marL="6350" marR="6350" marT="6350" marB="0"/>
                </a:tc>
                <a:tc>
                  <a:txBody>
                    <a:bodyPr/>
                    <a:lstStyle/>
                    <a:p>
                      <a:pPr algn="ctr"/>
                      <a:r>
                        <a:rPr kumimoji="1" lang="ja-JP" altLang="en-US" sz="1000" b="0" dirty="0">
                          <a:latin typeface="+mn-ea"/>
                          <a:ea typeface="+mn-ea"/>
                        </a:rPr>
                        <a:t>品番数</a:t>
                      </a:r>
                    </a:p>
                  </a:txBody>
                  <a:tcPr/>
                </a:tc>
                <a:tc>
                  <a:txBody>
                    <a:bodyPr/>
                    <a:lstStyle/>
                    <a:p>
                      <a:pPr algn="ctr"/>
                      <a:r>
                        <a:rPr lang="ja-JP" altLang="en-US" sz="1000" b="0" dirty="0">
                          <a:latin typeface="+mn-ea"/>
                          <a:ea typeface="+mn-ea"/>
                        </a:rPr>
                        <a:t>納入回数の平均値</a:t>
                      </a:r>
                      <a:endParaRPr kumimoji="1" lang="ja-JP" altLang="en-US" sz="1000" b="0" dirty="0">
                        <a:latin typeface="+mn-ea"/>
                        <a:ea typeface="+mn-ea"/>
                      </a:endParaRPr>
                    </a:p>
                  </a:txBody>
                  <a:tcPr/>
                </a:tc>
                <a:tc>
                  <a:txBody>
                    <a:bodyPr/>
                    <a:lstStyle/>
                    <a:p>
                      <a:pPr algn="ctr"/>
                      <a:r>
                        <a:rPr lang="ja-JP" altLang="en-US" sz="1000" b="0" dirty="0">
                          <a:latin typeface="+mn-ea"/>
                          <a:ea typeface="+mn-ea"/>
                        </a:rPr>
                        <a:t>収容数の平均値</a:t>
                      </a:r>
                      <a:endParaRPr kumimoji="1" lang="ja-JP" altLang="en-US" sz="1000" b="0" dirty="0">
                        <a:latin typeface="+mn-ea"/>
                        <a:ea typeface="+mn-ea"/>
                      </a:endParaRPr>
                    </a:p>
                  </a:txBody>
                  <a:tcPr/>
                </a:tc>
                <a:tc>
                  <a:txBody>
                    <a:bodyPr/>
                    <a:lstStyle/>
                    <a:p>
                      <a:pPr algn="ctr"/>
                      <a:r>
                        <a:rPr lang="ja-JP" altLang="en-US" sz="1000" b="0" dirty="0">
                          <a:latin typeface="+mn-ea"/>
                          <a:ea typeface="+mn-ea"/>
                        </a:rPr>
                        <a:t>日量数（箱数）の平均値</a:t>
                      </a:r>
                      <a:endParaRPr kumimoji="1" lang="ja-JP" altLang="en-US" sz="1000" b="0" dirty="0">
                        <a:latin typeface="+mn-ea"/>
                        <a:ea typeface="+mn-ea"/>
                      </a:endParaRPr>
                    </a:p>
                  </a:txBody>
                  <a:tcPr/>
                </a:tc>
                <a:tc>
                  <a:txBody>
                    <a:bodyPr/>
                    <a:lstStyle/>
                    <a:p>
                      <a:pPr algn="ctr"/>
                      <a:r>
                        <a:rPr lang="ja-JP" altLang="en-US" sz="1000" b="0" dirty="0">
                          <a:latin typeface="+mn-ea"/>
                          <a:ea typeface="+mn-ea"/>
                        </a:rPr>
                        <a:t>順立在庫</a:t>
                      </a:r>
                      <a:r>
                        <a:rPr lang="en-US" altLang="ja-JP" sz="1000" b="0" dirty="0">
                          <a:latin typeface="+mn-ea"/>
                          <a:ea typeface="+mn-ea"/>
                        </a:rPr>
                        <a:t>/</a:t>
                      </a:r>
                      <a:r>
                        <a:rPr lang="ja-JP" altLang="en-US" sz="1000" b="0" dirty="0">
                          <a:latin typeface="+mn-ea"/>
                          <a:ea typeface="+mn-ea"/>
                        </a:rPr>
                        <a:t>設計値</a:t>
                      </a:r>
                      <a:r>
                        <a:rPr lang="en-US" altLang="ja-JP" sz="1000" b="0" dirty="0">
                          <a:latin typeface="+mn-ea"/>
                          <a:ea typeface="+mn-ea"/>
                        </a:rPr>
                        <a:t>MAX</a:t>
                      </a:r>
                      <a:r>
                        <a:rPr lang="ja-JP" altLang="en-US" sz="1000" b="0" dirty="0">
                          <a:latin typeface="+mn-ea"/>
                          <a:ea typeface="+mn-ea"/>
                        </a:rPr>
                        <a:t>の平均値</a:t>
                      </a:r>
                      <a:endParaRPr kumimoji="1" lang="ja-JP" altLang="en-US" sz="1000" b="0" dirty="0">
                        <a:latin typeface="+mn-ea"/>
                        <a:ea typeface="+mn-ea"/>
                      </a:endParaRPr>
                    </a:p>
                  </a:txBody>
                  <a:tcPr/>
                </a:tc>
                <a:extLst>
                  <a:ext uri="{0D108BD9-81ED-4DB2-BD59-A6C34878D82A}">
                    <a16:rowId xmlns:a16="http://schemas.microsoft.com/office/drawing/2014/main" val="1509856468"/>
                  </a:ext>
                </a:extLst>
              </a:tr>
              <a:tr h="208578">
                <a:tc>
                  <a:txBody>
                    <a:bodyPr/>
                    <a:lstStyle/>
                    <a:p>
                      <a:pPr algn="ctr" rtl="0" fontAlgn="ctr"/>
                      <a:r>
                        <a:rPr lang="ja-JP" altLang="en-US" sz="1000" b="0" i="0" u="none" strike="noStrike" dirty="0">
                          <a:solidFill>
                            <a:srgbClr val="333333"/>
                          </a:solidFill>
                          <a:effectLst/>
                          <a:latin typeface="+mn-ea"/>
                          <a:ea typeface="+mn-ea"/>
                        </a:rPr>
                        <a:t>便ズレ０日</a:t>
                      </a:r>
                    </a:p>
                  </a:txBody>
                  <a:tcPr marL="6350" marR="6350" marT="6350" marB="0" anchor="ctr"/>
                </a:tc>
                <a:tc>
                  <a:txBody>
                    <a:bodyPr/>
                    <a:lstStyle/>
                    <a:p>
                      <a:pPr algn="ctr"/>
                      <a:r>
                        <a:rPr kumimoji="1" lang="en-US" altLang="ja-JP" sz="1000" b="0" dirty="0">
                          <a:latin typeface="+mn-ea"/>
                          <a:ea typeface="+mn-ea"/>
                        </a:rPr>
                        <a:t>57</a:t>
                      </a:r>
                    </a:p>
                  </a:txBody>
                  <a:tcPr/>
                </a:tc>
                <a:tc>
                  <a:txBody>
                    <a:bodyPr/>
                    <a:lstStyle/>
                    <a:p>
                      <a:pPr algn="ctr"/>
                      <a:r>
                        <a:rPr kumimoji="1" lang="en-US" altLang="ja-JP" sz="1000" b="0" dirty="0">
                          <a:latin typeface="+mn-ea"/>
                          <a:ea typeface="+mn-ea"/>
                        </a:rPr>
                        <a:t>1.26</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95</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14.85</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0.86</a:t>
                      </a:r>
                      <a:endParaRPr kumimoji="1" lang="ja-JP" altLang="en-US" sz="1000" b="0" dirty="0">
                        <a:latin typeface="+mn-ea"/>
                        <a:ea typeface="+mn-ea"/>
                      </a:endParaRPr>
                    </a:p>
                  </a:txBody>
                  <a:tcPr/>
                </a:tc>
                <a:extLst>
                  <a:ext uri="{0D108BD9-81ED-4DB2-BD59-A6C34878D82A}">
                    <a16:rowId xmlns:a16="http://schemas.microsoft.com/office/drawing/2014/main" val="2835267062"/>
                  </a:ext>
                </a:extLst>
              </a:tr>
              <a:tr h="208578">
                <a:tc>
                  <a:txBody>
                    <a:bodyPr/>
                    <a:lstStyle/>
                    <a:p>
                      <a:pPr algn="ctr" rtl="0" fontAlgn="ctr"/>
                      <a:r>
                        <a:rPr lang="ja-JP" altLang="en-US" sz="1000" b="0" i="0" u="none" strike="noStrike" dirty="0">
                          <a:solidFill>
                            <a:srgbClr val="333333"/>
                          </a:solidFill>
                          <a:effectLst/>
                          <a:latin typeface="+mn-ea"/>
                          <a:ea typeface="+mn-ea"/>
                        </a:rPr>
                        <a:t>便ズレ</a:t>
                      </a:r>
                      <a:r>
                        <a:rPr lang="en-US" altLang="ja-JP" sz="1000" b="0" i="0" u="none" strike="noStrike" dirty="0">
                          <a:solidFill>
                            <a:srgbClr val="333333"/>
                          </a:solidFill>
                          <a:effectLst/>
                          <a:latin typeface="+mn-ea"/>
                          <a:ea typeface="+mn-ea"/>
                        </a:rPr>
                        <a:t>1</a:t>
                      </a:r>
                      <a:r>
                        <a:rPr lang="ja-JP" altLang="en-US" sz="1000" b="0" i="0" u="none" strike="noStrike" dirty="0">
                          <a:solidFill>
                            <a:srgbClr val="333333"/>
                          </a:solidFill>
                          <a:effectLst/>
                          <a:latin typeface="+mn-ea"/>
                          <a:ea typeface="+mn-ea"/>
                        </a:rPr>
                        <a:t>日</a:t>
                      </a:r>
                      <a:r>
                        <a:rPr lang="en-US" altLang="ja-JP" sz="1000" b="0" i="0" u="none" strike="noStrike" dirty="0">
                          <a:solidFill>
                            <a:srgbClr val="333333"/>
                          </a:solidFill>
                          <a:effectLst/>
                          <a:latin typeface="+mn-ea"/>
                          <a:ea typeface="+mn-ea"/>
                        </a:rPr>
                        <a:t>~5</a:t>
                      </a:r>
                      <a:r>
                        <a:rPr lang="ja-JP" altLang="en-US" sz="1000" b="0" i="0" u="none" strike="noStrike" dirty="0">
                          <a:solidFill>
                            <a:srgbClr val="333333"/>
                          </a:solidFill>
                          <a:effectLst/>
                          <a:latin typeface="+mn-ea"/>
                          <a:ea typeface="+mn-ea"/>
                        </a:rPr>
                        <a:t>日</a:t>
                      </a:r>
                    </a:p>
                  </a:txBody>
                  <a:tcPr marL="6350" marR="6350" marT="6350" marB="0" anchor="ctr"/>
                </a:tc>
                <a:tc>
                  <a:txBody>
                    <a:bodyPr/>
                    <a:lstStyle/>
                    <a:p>
                      <a:pPr algn="ctr"/>
                      <a:r>
                        <a:rPr kumimoji="1" lang="en-US" altLang="ja-JP" sz="1000" b="0" dirty="0">
                          <a:latin typeface="+mn-ea"/>
                          <a:ea typeface="+mn-ea"/>
                        </a:rPr>
                        <a:t>134</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3.34</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513</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9.06</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1.41</a:t>
                      </a:r>
                      <a:endParaRPr kumimoji="1" lang="ja-JP" altLang="en-US" sz="1000" b="0" dirty="0">
                        <a:latin typeface="+mn-ea"/>
                        <a:ea typeface="+mn-ea"/>
                      </a:endParaRPr>
                    </a:p>
                  </a:txBody>
                  <a:tcPr/>
                </a:tc>
                <a:extLst>
                  <a:ext uri="{0D108BD9-81ED-4DB2-BD59-A6C34878D82A}">
                    <a16:rowId xmlns:a16="http://schemas.microsoft.com/office/drawing/2014/main" val="935238162"/>
                  </a:ext>
                </a:extLst>
              </a:tr>
              <a:tr h="208578">
                <a:tc>
                  <a:txBody>
                    <a:bodyPr/>
                    <a:lstStyle/>
                    <a:p>
                      <a:pPr algn="ctr" rtl="0" fontAlgn="ctr"/>
                      <a:r>
                        <a:rPr lang="ja-JP" altLang="en-US" sz="1000" b="0" i="0" u="none" strike="noStrike" dirty="0">
                          <a:solidFill>
                            <a:srgbClr val="333333"/>
                          </a:solidFill>
                          <a:effectLst/>
                          <a:latin typeface="+mn-ea"/>
                          <a:ea typeface="+mn-ea"/>
                        </a:rPr>
                        <a:t>便ズレ</a:t>
                      </a:r>
                      <a:r>
                        <a:rPr lang="en-US" altLang="ja-JP" sz="1000" b="0" i="0" u="none" strike="noStrike" dirty="0">
                          <a:solidFill>
                            <a:srgbClr val="333333"/>
                          </a:solidFill>
                          <a:effectLst/>
                          <a:latin typeface="+mn-ea"/>
                          <a:ea typeface="+mn-ea"/>
                        </a:rPr>
                        <a:t>6</a:t>
                      </a:r>
                      <a:r>
                        <a:rPr lang="ja-JP" altLang="en-US" sz="1000" b="0" i="0" u="none" strike="noStrike" dirty="0">
                          <a:solidFill>
                            <a:srgbClr val="333333"/>
                          </a:solidFill>
                          <a:effectLst/>
                          <a:latin typeface="+mn-ea"/>
                          <a:ea typeface="+mn-ea"/>
                        </a:rPr>
                        <a:t>日</a:t>
                      </a:r>
                      <a:r>
                        <a:rPr lang="en-US" altLang="ja-JP" sz="1000" b="0" i="0" u="none" strike="noStrike" dirty="0">
                          <a:solidFill>
                            <a:srgbClr val="333333"/>
                          </a:solidFill>
                          <a:effectLst/>
                          <a:latin typeface="+mn-ea"/>
                          <a:ea typeface="+mn-ea"/>
                        </a:rPr>
                        <a:t>~10</a:t>
                      </a:r>
                      <a:r>
                        <a:rPr lang="ja-JP" altLang="en-US" sz="1000" b="0" i="0" u="none" strike="noStrike" dirty="0">
                          <a:solidFill>
                            <a:srgbClr val="333333"/>
                          </a:solidFill>
                          <a:effectLst/>
                          <a:latin typeface="+mn-ea"/>
                          <a:ea typeface="+mn-ea"/>
                        </a:rPr>
                        <a:t>日</a:t>
                      </a:r>
                    </a:p>
                  </a:txBody>
                  <a:tcPr marL="6350" marR="6350" marT="6350" marB="0" anchor="ctr"/>
                </a:tc>
                <a:tc>
                  <a:txBody>
                    <a:bodyPr/>
                    <a:lstStyle/>
                    <a:p>
                      <a:pPr algn="ctr"/>
                      <a:r>
                        <a:rPr kumimoji="1" lang="en-US" altLang="ja-JP" sz="1000" b="0" dirty="0">
                          <a:latin typeface="+mn-ea"/>
                          <a:ea typeface="+mn-ea"/>
                        </a:rPr>
                        <a:t>22</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1.59</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400</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2.21</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2.36</a:t>
                      </a:r>
                      <a:endParaRPr kumimoji="1" lang="ja-JP" altLang="en-US" sz="1000" b="0" dirty="0">
                        <a:latin typeface="+mn-ea"/>
                        <a:ea typeface="+mn-ea"/>
                      </a:endParaRPr>
                    </a:p>
                  </a:txBody>
                  <a:tcPr/>
                </a:tc>
                <a:extLst>
                  <a:ext uri="{0D108BD9-81ED-4DB2-BD59-A6C34878D82A}">
                    <a16:rowId xmlns:a16="http://schemas.microsoft.com/office/drawing/2014/main" val="352967913"/>
                  </a:ext>
                </a:extLst>
              </a:tr>
              <a:tr h="208578">
                <a:tc>
                  <a:txBody>
                    <a:bodyPr/>
                    <a:lstStyle/>
                    <a:p>
                      <a:pPr algn="ctr" rtl="0" fontAlgn="ctr"/>
                      <a:r>
                        <a:rPr lang="ja-JP" altLang="en-US" sz="1000" b="0" i="0" u="none" strike="noStrike" dirty="0">
                          <a:solidFill>
                            <a:srgbClr val="333333"/>
                          </a:solidFill>
                          <a:effectLst/>
                          <a:latin typeface="+mn-ea"/>
                          <a:ea typeface="+mn-ea"/>
                        </a:rPr>
                        <a:t>便ズレ</a:t>
                      </a:r>
                      <a:r>
                        <a:rPr lang="en-US" altLang="ja-JP" sz="1000" b="0" i="0" u="none" strike="noStrike" dirty="0">
                          <a:solidFill>
                            <a:srgbClr val="333333"/>
                          </a:solidFill>
                          <a:effectLst/>
                          <a:latin typeface="+mn-ea"/>
                          <a:ea typeface="+mn-ea"/>
                        </a:rPr>
                        <a:t>11</a:t>
                      </a:r>
                      <a:r>
                        <a:rPr lang="ja-JP" altLang="en-US" sz="1000" b="0" i="0" u="none" strike="noStrike" dirty="0">
                          <a:solidFill>
                            <a:srgbClr val="333333"/>
                          </a:solidFill>
                          <a:effectLst/>
                          <a:latin typeface="+mn-ea"/>
                          <a:ea typeface="+mn-ea"/>
                        </a:rPr>
                        <a:t>日</a:t>
                      </a:r>
                      <a:r>
                        <a:rPr lang="en-US" altLang="ja-JP" sz="1000" b="0" i="0" u="none" strike="noStrike" dirty="0">
                          <a:solidFill>
                            <a:srgbClr val="333333"/>
                          </a:solidFill>
                          <a:effectLst/>
                          <a:latin typeface="+mn-ea"/>
                          <a:ea typeface="+mn-ea"/>
                        </a:rPr>
                        <a:t>~15</a:t>
                      </a:r>
                      <a:r>
                        <a:rPr lang="ja-JP" altLang="en-US" sz="1000" b="0" i="0" u="none" strike="noStrike" dirty="0">
                          <a:solidFill>
                            <a:srgbClr val="333333"/>
                          </a:solidFill>
                          <a:effectLst/>
                          <a:latin typeface="+mn-ea"/>
                          <a:ea typeface="+mn-ea"/>
                        </a:rPr>
                        <a:t>日</a:t>
                      </a:r>
                    </a:p>
                  </a:txBody>
                  <a:tcPr marL="6350" marR="6350" marT="6350" marB="0" anchor="ctr"/>
                </a:tc>
                <a:tc>
                  <a:txBody>
                    <a:bodyPr/>
                    <a:lstStyle/>
                    <a:p>
                      <a:pPr algn="ctr"/>
                      <a:r>
                        <a:rPr kumimoji="1" lang="en-US" altLang="ja-JP" sz="1000" b="0" dirty="0">
                          <a:latin typeface="+mn-ea"/>
                          <a:ea typeface="+mn-ea"/>
                        </a:rPr>
                        <a:t>15</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1.86</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526</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1.91</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1.45</a:t>
                      </a:r>
                      <a:endParaRPr kumimoji="1" lang="ja-JP" altLang="en-US" sz="1000" b="0" dirty="0">
                        <a:latin typeface="+mn-ea"/>
                        <a:ea typeface="+mn-ea"/>
                      </a:endParaRPr>
                    </a:p>
                  </a:txBody>
                  <a:tcPr/>
                </a:tc>
                <a:extLst>
                  <a:ext uri="{0D108BD9-81ED-4DB2-BD59-A6C34878D82A}">
                    <a16:rowId xmlns:a16="http://schemas.microsoft.com/office/drawing/2014/main" val="1603846785"/>
                  </a:ext>
                </a:extLst>
              </a:tr>
              <a:tr h="208578">
                <a:tc>
                  <a:txBody>
                    <a:bodyPr/>
                    <a:lstStyle/>
                    <a:p>
                      <a:pPr algn="ctr" rtl="0" fontAlgn="ctr"/>
                      <a:r>
                        <a:rPr lang="ja-JP" altLang="en-US" sz="1000" b="0" i="0" u="none" strike="noStrike" dirty="0">
                          <a:solidFill>
                            <a:srgbClr val="333333"/>
                          </a:solidFill>
                          <a:effectLst/>
                          <a:latin typeface="+mn-ea"/>
                          <a:ea typeface="+mn-ea"/>
                        </a:rPr>
                        <a:t>便ズレ</a:t>
                      </a:r>
                      <a:r>
                        <a:rPr lang="en-US" altLang="ja-JP" sz="1000" b="0" i="0" u="none" strike="noStrike" dirty="0">
                          <a:solidFill>
                            <a:srgbClr val="333333"/>
                          </a:solidFill>
                          <a:effectLst/>
                          <a:latin typeface="+mn-ea"/>
                          <a:ea typeface="+mn-ea"/>
                        </a:rPr>
                        <a:t>16</a:t>
                      </a:r>
                      <a:r>
                        <a:rPr lang="ja-JP" altLang="en-US" sz="1000" b="0" i="0" u="none" strike="noStrike" dirty="0">
                          <a:solidFill>
                            <a:srgbClr val="333333"/>
                          </a:solidFill>
                          <a:effectLst/>
                          <a:latin typeface="+mn-ea"/>
                          <a:ea typeface="+mn-ea"/>
                        </a:rPr>
                        <a:t>日</a:t>
                      </a:r>
                      <a:r>
                        <a:rPr lang="en-US" altLang="ja-JP" sz="1000" b="0" i="0" u="none" strike="noStrike" dirty="0">
                          <a:solidFill>
                            <a:srgbClr val="333333"/>
                          </a:solidFill>
                          <a:effectLst/>
                          <a:latin typeface="+mn-ea"/>
                          <a:ea typeface="+mn-ea"/>
                        </a:rPr>
                        <a:t>~20</a:t>
                      </a:r>
                      <a:r>
                        <a:rPr lang="ja-JP" altLang="en-US" sz="1000" b="0" i="0" u="none" strike="noStrike" dirty="0">
                          <a:solidFill>
                            <a:srgbClr val="333333"/>
                          </a:solidFill>
                          <a:effectLst/>
                          <a:latin typeface="+mn-ea"/>
                          <a:ea typeface="+mn-ea"/>
                        </a:rPr>
                        <a:t>日</a:t>
                      </a:r>
                    </a:p>
                  </a:txBody>
                  <a:tcPr marL="6350" marR="6350" marT="6350" marB="0" anchor="ctr"/>
                </a:tc>
                <a:tc>
                  <a:txBody>
                    <a:bodyPr/>
                    <a:lstStyle/>
                    <a:p>
                      <a:pPr algn="ctr"/>
                      <a:r>
                        <a:rPr kumimoji="1" lang="en-US" altLang="ja-JP" sz="1000" b="0" dirty="0">
                          <a:latin typeface="+mn-ea"/>
                          <a:ea typeface="+mn-ea"/>
                        </a:rPr>
                        <a:t>54</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4.96</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773</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3.24</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0.99</a:t>
                      </a:r>
                      <a:endParaRPr kumimoji="1" lang="ja-JP" altLang="en-US" sz="1000" b="0" dirty="0">
                        <a:latin typeface="+mn-ea"/>
                        <a:ea typeface="+mn-ea"/>
                      </a:endParaRPr>
                    </a:p>
                  </a:txBody>
                  <a:tcPr/>
                </a:tc>
                <a:extLst>
                  <a:ext uri="{0D108BD9-81ED-4DB2-BD59-A6C34878D82A}">
                    <a16:rowId xmlns:a16="http://schemas.microsoft.com/office/drawing/2014/main" val="2007193651"/>
                  </a:ext>
                </a:extLst>
              </a:tr>
            </a:tbl>
          </a:graphicData>
        </a:graphic>
      </p:graphicFrame>
    </p:spTree>
    <p:extLst>
      <p:ext uri="{BB962C8B-B14F-4D97-AF65-F5344CB8AC3E}">
        <p14:creationId xmlns:p14="http://schemas.microsoft.com/office/powerpoint/2010/main" val="3082671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3456EB-C8C0-4DE8-8B32-59B3EE961BF8}"/>
              </a:ext>
            </a:extLst>
          </p:cNvPr>
          <p:cNvSpPr>
            <a:spLocks noGrp="1"/>
          </p:cNvSpPr>
          <p:nvPr>
            <p:ph type="body" sz="quarter" idx="18"/>
          </p:nvPr>
        </p:nvSpPr>
        <p:spPr/>
        <p:txBody>
          <a:bodyPr/>
          <a:lstStyle/>
          <a:p>
            <a:r>
              <a:rPr kumimoji="1" lang="ja-JP" altLang="en-US" dirty="0"/>
              <a:t>・</a:t>
            </a:r>
            <a:r>
              <a:rPr kumimoji="1" lang="en-US" altLang="ja-JP" dirty="0"/>
              <a:t>11</a:t>
            </a:r>
            <a:r>
              <a:rPr kumimoji="1" lang="ja-JP" altLang="en-US" dirty="0"/>
              <a:t>月</a:t>
            </a:r>
            <a:r>
              <a:rPr kumimoji="1" lang="en-US" altLang="ja-JP" dirty="0"/>
              <a:t>30</a:t>
            </a:r>
            <a:r>
              <a:rPr kumimoji="1" lang="ja-JP" altLang="en-US" dirty="0"/>
              <a:t>日データにある。</a:t>
            </a:r>
            <a:r>
              <a:rPr lang="en-US" altLang="ja-JP" dirty="0"/>
              <a:t>12</a:t>
            </a:r>
            <a:r>
              <a:rPr lang="ja-JP" altLang="en-US" dirty="0"/>
              <a:t>月</a:t>
            </a:r>
            <a:r>
              <a:rPr lang="en-US" altLang="ja-JP" dirty="0"/>
              <a:t>30</a:t>
            </a:r>
            <a:r>
              <a:rPr lang="ja-JP" altLang="en-US" dirty="0"/>
              <a:t>日と被りそう。消そう</a:t>
            </a:r>
            <a:endParaRPr lang="en-US" altLang="ja-JP" dirty="0"/>
          </a:p>
          <a:p>
            <a:r>
              <a:rPr kumimoji="1" lang="ja-JP" altLang="en-US" dirty="0"/>
              <a:t>対応済・かんばん</a:t>
            </a:r>
            <a:r>
              <a:rPr kumimoji="1" lang="en-US" altLang="ja-JP" dirty="0"/>
              <a:t>LT</a:t>
            </a:r>
            <a:r>
              <a:rPr kumimoji="1" lang="ja-JP" altLang="en-US" dirty="0"/>
              <a:t>に不等ピッチ紐づけると、納入されてない日は、不等ピッチつかない。時間揃っている在庫の方に結合しよ。</a:t>
            </a:r>
            <a:endParaRPr kumimoji="1" lang="en-US" altLang="ja-JP" dirty="0"/>
          </a:p>
          <a:p>
            <a:r>
              <a:rPr lang="ja-JP" altLang="en-US" dirty="0"/>
              <a:t>・計算数と必要数で値が違う。箱で見たら影響すくないかもだけど</a:t>
            </a:r>
            <a:endParaRPr lang="en-US" altLang="ja-JP" dirty="0"/>
          </a:p>
          <a:p>
            <a:r>
              <a:rPr lang="ja-JP" altLang="en-US" dirty="0"/>
              <a:t>・回収数は信用できないかも。月曜に多い傾向あるからまとめてやってるかも。</a:t>
            </a:r>
            <a:endParaRPr lang="en-US" altLang="ja-JP" dirty="0"/>
          </a:p>
          <a:p>
            <a:r>
              <a:rPr lang="ja-JP" altLang="en-US" dirty="0"/>
              <a:t>・日量数が設計と思うと、日量で割ればいいのか？</a:t>
            </a:r>
            <a:endParaRPr lang="en-US" altLang="ja-JP" dirty="0"/>
          </a:p>
        </p:txBody>
      </p:sp>
      <p:sp>
        <p:nvSpPr>
          <p:cNvPr id="3" name="テキスト プレースホルダー 2">
            <a:extLst>
              <a:ext uri="{FF2B5EF4-FFF2-40B4-BE49-F238E27FC236}">
                <a16:creationId xmlns:a16="http://schemas.microsoft.com/office/drawing/2014/main" id="{9A59453F-B15E-418F-A9FE-1BC001CA32F5}"/>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603407BD-2123-4BE2-B172-B7A2EB078BD3}"/>
              </a:ext>
            </a:extLst>
          </p:cNvPr>
          <p:cNvSpPr>
            <a:spLocks noGrp="1"/>
          </p:cNvSpPr>
          <p:nvPr>
            <p:ph type="dt" sz="half" idx="19"/>
          </p:nvPr>
        </p:nvSpPr>
        <p:spPr/>
        <p:txBody>
          <a:bodyPr/>
          <a:lstStyle/>
          <a:p>
            <a:fld id="{FCAFAC13-DB77-42F2-BE26-45BA5532FD50}" type="datetime4">
              <a:rPr lang="en-US" altLang="ja-JP" smtClean="0"/>
              <a:pPr/>
              <a:t>February 12, 2024</a:t>
            </a:fld>
            <a:endParaRPr lang="en-US" dirty="0"/>
          </a:p>
        </p:txBody>
      </p:sp>
      <p:graphicFrame>
        <p:nvGraphicFramePr>
          <p:cNvPr id="5" name="表 4">
            <a:extLst>
              <a:ext uri="{FF2B5EF4-FFF2-40B4-BE49-F238E27FC236}">
                <a16:creationId xmlns:a16="http://schemas.microsoft.com/office/drawing/2014/main" id="{6428A342-9156-4ADA-9030-0A7A1BB5EED6}"/>
              </a:ext>
            </a:extLst>
          </p:cNvPr>
          <p:cNvGraphicFramePr>
            <a:graphicFrameLocks noGrp="1"/>
          </p:cNvGraphicFramePr>
          <p:nvPr>
            <p:extLst>
              <p:ext uri="{D42A27DB-BD31-4B8C-83A1-F6EECF244321}">
                <p14:modId xmlns:p14="http://schemas.microsoft.com/office/powerpoint/2010/main" val="785337259"/>
              </p:ext>
            </p:extLst>
          </p:nvPr>
        </p:nvGraphicFramePr>
        <p:xfrm>
          <a:off x="528718" y="2997567"/>
          <a:ext cx="11190035" cy="2514600"/>
        </p:xfrm>
        <a:graphic>
          <a:graphicData uri="http://schemas.openxmlformats.org/drawingml/2006/table">
            <a:tbl>
              <a:tblPr/>
              <a:tblGrid>
                <a:gridCol w="1087585">
                  <a:extLst>
                    <a:ext uri="{9D8B030D-6E8A-4147-A177-3AD203B41FA5}">
                      <a16:colId xmlns:a16="http://schemas.microsoft.com/office/drawing/2014/main" val="2937608983"/>
                    </a:ext>
                  </a:extLst>
                </a:gridCol>
                <a:gridCol w="1280933">
                  <a:extLst>
                    <a:ext uri="{9D8B030D-6E8A-4147-A177-3AD203B41FA5}">
                      <a16:colId xmlns:a16="http://schemas.microsoft.com/office/drawing/2014/main" val="499047326"/>
                    </a:ext>
                  </a:extLst>
                </a:gridCol>
                <a:gridCol w="1280933">
                  <a:extLst>
                    <a:ext uri="{9D8B030D-6E8A-4147-A177-3AD203B41FA5}">
                      <a16:colId xmlns:a16="http://schemas.microsoft.com/office/drawing/2014/main" val="3292293592"/>
                    </a:ext>
                  </a:extLst>
                </a:gridCol>
                <a:gridCol w="628382">
                  <a:extLst>
                    <a:ext uri="{9D8B030D-6E8A-4147-A177-3AD203B41FA5}">
                      <a16:colId xmlns:a16="http://schemas.microsoft.com/office/drawing/2014/main" val="311092449"/>
                    </a:ext>
                  </a:extLst>
                </a:gridCol>
                <a:gridCol w="628382">
                  <a:extLst>
                    <a:ext uri="{9D8B030D-6E8A-4147-A177-3AD203B41FA5}">
                      <a16:colId xmlns:a16="http://schemas.microsoft.com/office/drawing/2014/main" val="3662100737"/>
                    </a:ext>
                  </a:extLst>
                </a:gridCol>
                <a:gridCol w="628382">
                  <a:extLst>
                    <a:ext uri="{9D8B030D-6E8A-4147-A177-3AD203B41FA5}">
                      <a16:colId xmlns:a16="http://schemas.microsoft.com/office/drawing/2014/main" val="2872349686"/>
                    </a:ext>
                  </a:extLst>
                </a:gridCol>
                <a:gridCol w="628382">
                  <a:extLst>
                    <a:ext uri="{9D8B030D-6E8A-4147-A177-3AD203B41FA5}">
                      <a16:colId xmlns:a16="http://schemas.microsoft.com/office/drawing/2014/main" val="1354228837"/>
                    </a:ext>
                  </a:extLst>
                </a:gridCol>
                <a:gridCol w="628382">
                  <a:extLst>
                    <a:ext uri="{9D8B030D-6E8A-4147-A177-3AD203B41FA5}">
                      <a16:colId xmlns:a16="http://schemas.microsoft.com/office/drawing/2014/main" val="605476424"/>
                    </a:ext>
                  </a:extLst>
                </a:gridCol>
                <a:gridCol w="628382">
                  <a:extLst>
                    <a:ext uri="{9D8B030D-6E8A-4147-A177-3AD203B41FA5}">
                      <a16:colId xmlns:a16="http://schemas.microsoft.com/office/drawing/2014/main" val="3989740583"/>
                    </a:ext>
                  </a:extLst>
                </a:gridCol>
                <a:gridCol w="628382">
                  <a:extLst>
                    <a:ext uri="{9D8B030D-6E8A-4147-A177-3AD203B41FA5}">
                      <a16:colId xmlns:a16="http://schemas.microsoft.com/office/drawing/2014/main" val="42094770"/>
                    </a:ext>
                  </a:extLst>
                </a:gridCol>
                <a:gridCol w="628382">
                  <a:extLst>
                    <a:ext uri="{9D8B030D-6E8A-4147-A177-3AD203B41FA5}">
                      <a16:colId xmlns:a16="http://schemas.microsoft.com/office/drawing/2014/main" val="3343132328"/>
                    </a:ext>
                  </a:extLst>
                </a:gridCol>
                <a:gridCol w="628382">
                  <a:extLst>
                    <a:ext uri="{9D8B030D-6E8A-4147-A177-3AD203B41FA5}">
                      <a16:colId xmlns:a16="http://schemas.microsoft.com/office/drawing/2014/main" val="3907795430"/>
                    </a:ext>
                  </a:extLst>
                </a:gridCol>
                <a:gridCol w="628382">
                  <a:extLst>
                    <a:ext uri="{9D8B030D-6E8A-4147-A177-3AD203B41FA5}">
                      <a16:colId xmlns:a16="http://schemas.microsoft.com/office/drawing/2014/main" val="2283204250"/>
                    </a:ext>
                  </a:extLst>
                </a:gridCol>
                <a:gridCol w="628382">
                  <a:extLst>
                    <a:ext uri="{9D8B030D-6E8A-4147-A177-3AD203B41FA5}">
                      <a16:colId xmlns:a16="http://schemas.microsoft.com/office/drawing/2014/main" val="135205010"/>
                    </a:ext>
                  </a:extLst>
                </a:gridCol>
                <a:gridCol w="628382">
                  <a:extLst>
                    <a:ext uri="{9D8B030D-6E8A-4147-A177-3AD203B41FA5}">
                      <a16:colId xmlns:a16="http://schemas.microsoft.com/office/drawing/2014/main" val="706373891"/>
                    </a:ext>
                  </a:extLst>
                </a:gridCol>
              </a:tblGrid>
              <a:tr h="228600">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品番</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品名</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仕入先名</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日</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日</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zh-CN"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zh-TW"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477108"/>
                  </a:ext>
                </a:extLst>
              </a:tr>
              <a:tr h="22860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石黒ゴム工業（株）</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6204026"/>
                  </a:ext>
                </a:extLst>
              </a:tr>
              <a:tr h="22860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3517164"/>
                  </a:ext>
                </a:extLst>
              </a:tr>
              <a:tr h="22860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1949161"/>
                  </a:ext>
                </a:extLst>
              </a:tr>
              <a:tr h="22860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石黒ゴム工業（株）</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5189637"/>
                  </a:ext>
                </a:extLst>
              </a:tr>
              <a:tr h="22860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7498970"/>
                  </a:ext>
                </a:extLst>
              </a:tr>
              <a:tr h="22860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石黒ゴム工業（株）</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8154451"/>
                  </a:ext>
                </a:extLst>
              </a:tr>
              <a:tr h="22860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石黒ゴム工業（株）</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9805833"/>
                  </a:ext>
                </a:extLst>
              </a:tr>
              <a:tr h="22860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石黒ゴム工業（株）</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3610866"/>
                  </a:ext>
                </a:extLst>
              </a:tr>
              <a:tr h="22860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0443542"/>
                  </a:ext>
                </a:extLst>
              </a:tr>
              <a:tr h="22860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5383228"/>
                  </a:ext>
                </a:extLst>
              </a:tr>
            </a:tbl>
          </a:graphicData>
        </a:graphic>
      </p:graphicFrame>
    </p:spTree>
    <p:extLst>
      <p:ext uri="{BB962C8B-B14F-4D97-AF65-F5344CB8AC3E}">
        <p14:creationId xmlns:p14="http://schemas.microsoft.com/office/powerpoint/2010/main" val="2863179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AB7FE7F-87CE-45F6-99B3-A799AC93FF5F}"/>
              </a:ext>
            </a:extLst>
          </p:cNvPr>
          <p:cNvSpPr>
            <a:spLocks noGrp="1"/>
          </p:cNvSpPr>
          <p:nvPr>
            <p:ph type="body" sz="quarter" idx="18"/>
          </p:nvPr>
        </p:nvSpPr>
        <p:spPr/>
        <p:txBody>
          <a:bodyPr/>
          <a:lstStyle/>
          <a:p>
            <a:r>
              <a:rPr lang="ja-JP" altLang="en-US" b="0" i="0" dirty="0">
                <a:solidFill>
                  <a:srgbClr val="172B4D"/>
                </a:solidFill>
                <a:effectLst/>
                <a:latin typeface="Hiragino Kaku Gothic Pro"/>
              </a:rPr>
              <a:t>データ分析に多く工数がかかることによる</a:t>
            </a:r>
            <a:r>
              <a:rPr lang="en-US" altLang="ja-JP" b="0" i="0" dirty="0">
                <a:solidFill>
                  <a:srgbClr val="172B4D"/>
                </a:solidFill>
                <a:effectLst/>
                <a:latin typeface="Hiragino Kaku Gothic Pro"/>
              </a:rPr>
              <a:t>PDCA</a:t>
            </a:r>
            <a:r>
              <a:rPr lang="ja-JP" altLang="en-US" b="0" i="0" dirty="0">
                <a:solidFill>
                  <a:srgbClr val="172B4D"/>
                </a:solidFill>
                <a:effectLst/>
                <a:latin typeface="Hiragino Kaku Gothic Pro"/>
              </a:rPr>
              <a:t>リードタイムの増加</a:t>
            </a:r>
          </a:p>
          <a:p>
            <a:endParaRPr kumimoji="1" lang="ja-JP" altLang="en-US" dirty="0"/>
          </a:p>
        </p:txBody>
      </p:sp>
      <p:sp>
        <p:nvSpPr>
          <p:cNvPr id="3" name="テキスト プレースホルダー 2">
            <a:extLst>
              <a:ext uri="{FF2B5EF4-FFF2-40B4-BE49-F238E27FC236}">
                <a16:creationId xmlns:a16="http://schemas.microsoft.com/office/drawing/2014/main" id="{00C84E2F-DA93-491F-8F01-C4AB9948DA81}"/>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275C8802-9BF8-4534-9833-C06B56DD7A9D}"/>
              </a:ext>
            </a:extLst>
          </p:cNvPr>
          <p:cNvSpPr>
            <a:spLocks noGrp="1"/>
          </p:cNvSpPr>
          <p:nvPr>
            <p:ph type="dt" sz="half" idx="19"/>
          </p:nvPr>
        </p:nvSpPr>
        <p:spPr/>
        <p:txBody>
          <a:bodyPr/>
          <a:lstStyle/>
          <a:p>
            <a:fld id="{FCAFAC13-DB77-42F2-BE26-45BA5532FD50}" type="datetime4">
              <a:rPr lang="en-US" altLang="ja-JP" smtClean="0"/>
              <a:pPr/>
              <a:t>February 12, 2024</a:t>
            </a:fld>
            <a:endParaRPr lang="en-US" dirty="0"/>
          </a:p>
        </p:txBody>
      </p:sp>
      <p:pic>
        <p:nvPicPr>
          <p:cNvPr id="6" name="図 5">
            <a:extLst>
              <a:ext uri="{FF2B5EF4-FFF2-40B4-BE49-F238E27FC236}">
                <a16:creationId xmlns:a16="http://schemas.microsoft.com/office/drawing/2014/main" id="{FA7254C8-488C-4EB0-8B3A-98D6ED73904E}"/>
              </a:ext>
            </a:extLst>
          </p:cNvPr>
          <p:cNvPicPr>
            <a:picLocks noChangeAspect="1"/>
          </p:cNvPicPr>
          <p:nvPr/>
        </p:nvPicPr>
        <p:blipFill>
          <a:blip r:embed="rId2"/>
          <a:stretch>
            <a:fillRect/>
          </a:stretch>
        </p:blipFill>
        <p:spPr>
          <a:xfrm>
            <a:off x="1300480" y="1601122"/>
            <a:ext cx="9865360" cy="4358554"/>
          </a:xfrm>
          <a:prstGeom prst="rect">
            <a:avLst/>
          </a:prstGeom>
        </p:spPr>
      </p:pic>
    </p:spTree>
    <p:extLst>
      <p:ext uri="{BB962C8B-B14F-4D97-AF65-F5344CB8AC3E}">
        <p14:creationId xmlns:p14="http://schemas.microsoft.com/office/powerpoint/2010/main" val="519521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8116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r>
              <a:rPr lang="ja-JP" altLang="en-US" sz="1800" dirty="0"/>
              <a:t>トラック便数と在庫過多の関係</a:t>
            </a:r>
            <a:endParaRPr lang="en-US" altLang="ja-JP" sz="1800" dirty="0"/>
          </a:p>
          <a:p>
            <a:r>
              <a:rPr kumimoji="1" lang="ja-JP" altLang="en-US" sz="1800" dirty="0"/>
              <a:t>設計便数以下でトラックが運行（トラックが減車）していることで、設計値</a:t>
            </a:r>
            <a:r>
              <a:rPr kumimoji="1" lang="en-US" altLang="ja-JP" sz="1800" dirty="0"/>
              <a:t>MAX</a:t>
            </a:r>
            <a:r>
              <a:rPr kumimoji="1" lang="ja-JP" altLang="en-US" sz="1800" dirty="0"/>
              <a:t>を超えている（数値上異常に見えている）可能性があるため</a:t>
            </a:r>
            <a:endParaRPr kumimoji="1" lang="en-US" altLang="ja-JP" sz="1800" dirty="0"/>
          </a:p>
          <a:p>
            <a:endParaRPr lang="en-US" altLang="ja-JP" sz="1800" b="0" dirty="0"/>
          </a:p>
          <a:p>
            <a:r>
              <a:rPr kumimoji="1" lang="ja-JP" altLang="en-US" sz="1800" b="0" dirty="0"/>
              <a:t>納入数</a:t>
            </a:r>
            <a:r>
              <a:rPr lang="ja-JP" altLang="en-US" sz="1800" b="0" dirty="0"/>
              <a:t>と在庫過多の</a:t>
            </a:r>
            <a:r>
              <a:rPr kumimoji="1" lang="ja-JP" altLang="en-US" sz="1800" b="0" dirty="0"/>
              <a:t>関係</a:t>
            </a:r>
            <a:endParaRPr kumimoji="1" lang="en-US" altLang="ja-JP" sz="1800" b="0" dirty="0"/>
          </a:p>
          <a:p>
            <a:r>
              <a:rPr lang="ja-JP" altLang="en-US" sz="1800" b="0" dirty="0"/>
              <a:t>計画通り納入されていない（日量数＜納入数）ことで、設計値</a:t>
            </a:r>
            <a:r>
              <a:rPr lang="en-US" altLang="ja-JP" sz="1800" b="0" dirty="0"/>
              <a:t>MAX</a:t>
            </a:r>
            <a:r>
              <a:rPr lang="ja-JP" altLang="en-US" sz="1800" b="0" dirty="0"/>
              <a:t>を超えている（過剰在庫が発生している）可能性があるため</a:t>
            </a:r>
            <a:endParaRPr lang="en-US" altLang="ja-JP" sz="1800" b="0" dirty="0"/>
          </a:p>
          <a:p>
            <a:endParaRPr kumimoji="1" lang="ja-JP" altLang="en-US" sz="1800" b="0" dirty="0"/>
          </a:p>
        </p:txBody>
      </p:sp>
      <p:sp>
        <p:nvSpPr>
          <p:cNvPr id="3" name="テキスト プレースホルダー 2"/>
          <p:cNvSpPr>
            <a:spLocks noGrp="1"/>
          </p:cNvSpPr>
          <p:nvPr>
            <p:ph type="body" sz="quarter" idx="20"/>
          </p:nvPr>
        </p:nvSpPr>
        <p:spPr/>
        <p:txBody>
          <a:bodyPr/>
          <a:lstStyle/>
          <a:p>
            <a:r>
              <a:rPr lang="ja-JP" altLang="en-US" sz="2000" dirty="0"/>
              <a:t>分析テーマ</a:t>
            </a:r>
            <a:endParaRPr kumimoji="1" lang="ja-JP" altLang="en-US" sz="2000"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February 12, 2024</a:t>
            </a:fld>
            <a:endParaRPr lang="en-US" dirty="0"/>
          </a:p>
        </p:txBody>
      </p:sp>
      <p:sp>
        <p:nvSpPr>
          <p:cNvPr id="11" name="正方形/長方形 10">
            <a:extLst>
              <a:ext uri="{FF2B5EF4-FFF2-40B4-BE49-F238E27FC236}">
                <a16:creationId xmlns:a16="http://schemas.microsoft.com/office/drawing/2014/main" id="{4114B7E7-0060-4854-9A4B-B2812C630735}"/>
              </a:ext>
            </a:extLst>
          </p:cNvPr>
          <p:cNvSpPr/>
          <p:nvPr/>
        </p:nvSpPr>
        <p:spPr>
          <a:xfrm>
            <a:off x="7162425" y="317427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設計</a:t>
            </a:r>
          </a:p>
        </p:txBody>
      </p:sp>
    </p:spTree>
    <p:extLst>
      <p:ext uri="{BB962C8B-B14F-4D97-AF65-F5344CB8AC3E}">
        <p14:creationId xmlns:p14="http://schemas.microsoft.com/office/powerpoint/2010/main" val="2225093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F193B96-D847-41E5-AAC0-BC52D02F74FC}"/>
              </a:ext>
            </a:extLst>
          </p:cNvPr>
          <p:cNvSpPr>
            <a:spLocks noGrp="1"/>
          </p:cNvSpPr>
          <p:nvPr>
            <p:ph type="body" sz="quarter" idx="18"/>
          </p:nvPr>
        </p:nvSpPr>
        <p:spPr/>
        <p:txBody>
          <a:bodyPr/>
          <a:lstStyle/>
          <a:p>
            <a:r>
              <a:rPr kumimoji="1" lang="ja-JP" altLang="en-US" sz="1600" b="0" dirty="0"/>
              <a:t>■調べたこと</a:t>
            </a:r>
            <a:endParaRPr kumimoji="1" lang="en-US" altLang="ja-JP" sz="1600" b="0" dirty="0"/>
          </a:p>
          <a:p>
            <a:r>
              <a:rPr lang="ja-JP" altLang="en-US" sz="1600" b="0" dirty="0"/>
              <a:t>・時間変えた、</a:t>
            </a:r>
            <a:r>
              <a:rPr lang="en-US" altLang="ja-JP" sz="1600" b="0" dirty="0"/>
              <a:t>8</a:t>
            </a:r>
            <a:r>
              <a:rPr lang="ja-JP" altLang="en-US" sz="1600" b="0" dirty="0"/>
              <a:t>時半にした</a:t>
            </a:r>
            <a:endParaRPr lang="en-US" altLang="ja-JP" sz="1600" b="0" dirty="0"/>
          </a:p>
          <a:p>
            <a:r>
              <a:rPr kumimoji="1" lang="ja-JP" altLang="en-US" sz="1600" b="0" dirty="0"/>
              <a:t>・繰り上げ計算した</a:t>
            </a:r>
            <a:endParaRPr kumimoji="1" lang="en-US" altLang="ja-JP" sz="1600" b="0" dirty="0"/>
          </a:p>
          <a:p>
            <a:r>
              <a:rPr lang="ja-JP" altLang="en-US" sz="1600" b="0" dirty="0"/>
              <a:t>・設計便数と実績便数のズレ（どの品番で</a:t>
            </a:r>
            <a:endParaRPr kumimoji="1" lang="ja-JP" altLang="en-US" sz="1600" b="0" dirty="0"/>
          </a:p>
        </p:txBody>
      </p:sp>
      <p:sp>
        <p:nvSpPr>
          <p:cNvPr id="3" name="テキスト プレースホルダー 2">
            <a:extLst>
              <a:ext uri="{FF2B5EF4-FFF2-40B4-BE49-F238E27FC236}">
                <a16:creationId xmlns:a16="http://schemas.microsoft.com/office/drawing/2014/main" id="{B66A2319-E414-494C-A29A-82A07FA06409}"/>
              </a:ext>
            </a:extLst>
          </p:cNvPr>
          <p:cNvSpPr>
            <a:spLocks noGrp="1"/>
          </p:cNvSpPr>
          <p:nvPr>
            <p:ph type="body" sz="quarter" idx="20"/>
          </p:nvPr>
        </p:nvSpPr>
        <p:spPr/>
        <p:txBody>
          <a:bodyPr/>
          <a:lstStyle/>
          <a:p>
            <a:r>
              <a:rPr lang="ja-JP" altLang="en-US" sz="2000" dirty="0"/>
              <a:t>使用データ</a:t>
            </a:r>
            <a:endParaRPr kumimoji="1" lang="ja-JP" altLang="en-US" sz="2000" dirty="0"/>
          </a:p>
        </p:txBody>
      </p:sp>
      <p:sp>
        <p:nvSpPr>
          <p:cNvPr id="4" name="日付プレースホルダー 3">
            <a:extLst>
              <a:ext uri="{FF2B5EF4-FFF2-40B4-BE49-F238E27FC236}">
                <a16:creationId xmlns:a16="http://schemas.microsoft.com/office/drawing/2014/main" id="{8F1D7766-D3C2-4D01-BDF2-BE548F8B8D2D}"/>
              </a:ext>
            </a:extLst>
          </p:cNvPr>
          <p:cNvSpPr>
            <a:spLocks noGrp="1"/>
          </p:cNvSpPr>
          <p:nvPr>
            <p:ph type="dt" sz="half" idx="19"/>
          </p:nvPr>
        </p:nvSpPr>
        <p:spPr/>
        <p:txBody>
          <a:bodyPr/>
          <a:lstStyle/>
          <a:p>
            <a:fld id="{FCAFAC13-DB77-42F2-BE26-45BA5532FD50}" type="datetime4">
              <a:rPr lang="en-US" altLang="ja-JP" smtClean="0"/>
              <a:pPr/>
              <a:t>February 12, 2024</a:t>
            </a:fld>
            <a:endParaRPr lang="en-US" dirty="0"/>
          </a:p>
        </p:txBody>
      </p:sp>
      <p:graphicFrame>
        <p:nvGraphicFramePr>
          <p:cNvPr id="5" name="表 4">
            <a:extLst>
              <a:ext uri="{FF2B5EF4-FFF2-40B4-BE49-F238E27FC236}">
                <a16:creationId xmlns:a16="http://schemas.microsoft.com/office/drawing/2014/main" id="{AFCF832F-1B0A-4520-B2EB-553F0DD92F3C}"/>
              </a:ext>
            </a:extLst>
          </p:cNvPr>
          <p:cNvGraphicFramePr>
            <a:graphicFrameLocks noGrp="1"/>
          </p:cNvGraphicFramePr>
          <p:nvPr>
            <p:extLst>
              <p:ext uri="{D42A27DB-BD31-4B8C-83A1-F6EECF244321}">
                <p14:modId xmlns:p14="http://schemas.microsoft.com/office/powerpoint/2010/main" val="2841728413"/>
              </p:ext>
            </p:extLst>
          </p:nvPr>
        </p:nvGraphicFramePr>
        <p:xfrm>
          <a:off x="537097" y="2103956"/>
          <a:ext cx="9907435" cy="4143702"/>
        </p:xfrm>
        <a:graphic>
          <a:graphicData uri="http://schemas.openxmlformats.org/drawingml/2006/table">
            <a:tbl>
              <a:tblPr/>
              <a:tblGrid>
                <a:gridCol w="724688">
                  <a:extLst>
                    <a:ext uri="{9D8B030D-6E8A-4147-A177-3AD203B41FA5}">
                      <a16:colId xmlns:a16="http://schemas.microsoft.com/office/drawing/2014/main" val="2937608983"/>
                    </a:ext>
                  </a:extLst>
                </a:gridCol>
                <a:gridCol w="769716">
                  <a:extLst>
                    <a:ext uri="{9D8B030D-6E8A-4147-A177-3AD203B41FA5}">
                      <a16:colId xmlns:a16="http://schemas.microsoft.com/office/drawing/2014/main" val="3292293592"/>
                    </a:ext>
                  </a:extLst>
                </a:gridCol>
                <a:gridCol w="340968">
                  <a:extLst>
                    <a:ext uri="{9D8B030D-6E8A-4147-A177-3AD203B41FA5}">
                      <a16:colId xmlns:a16="http://schemas.microsoft.com/office/drawing/2014/main" val="311092449"/>
                    </a:ext>
                  </a:extLst>
                </a:gridCol>
                <a:gridCol w="384836">
                  <a:extLst>
                    <a:ext uri="{9D8B030D-6E8A-4147-A177-3AD203B41FA5}">
                      <a16:colId xmlns:a16="http://schemas.microsoft.com/office/drawing/2014/main" val="3662100737"/>
                    </a:ext>
                  </a:extLst>
                </a:gridCol>
                <a:gridCol w="384836">
                  <a:extLst>
                    <a:ext uri="{9D8B030D-6E8A-4147-A177-3AD203B41FA5}">
                      <a16:colId xmlns:a16="http://schemas.microsoft.com/office/drawing/2014/main" val="1354228837"/>
                    </a:ext>
                  </a:extLst>
                </a:gridCol>
                <a:gridCol w="712369">
                  <a:extLst>
                    <a:ext uri="{9D8B030D-6E8A-4147-A177-3AD203B41FA5}">
                      <a16:colId xmlns:a16="http://schemas.microsoft.com/office/drawing/2014/main" val="20005"/>
                    </a:ext>
                  </a:extLst>
                </a:gridCol>
                <a:gridCol w="712369">
                  <a:extLst>
                    <a:ext uri="{9D8B030D-6E8A-4147-A177-3AD203B41FA5}">
                      <a16:colId xmlns:a16="http://schemas.microsoft.com/office/drawing/2014/main" val="2283204250"/>
                    </a:ext>
                  </a:extLst>
                </a:gridCol>
                <a:gridCol w="712369">
                  <a:extLst>
                    <a:ext uri="{9D8B030D-6E8A-4147-A177-3AD203B41FA5}">
                      <a16:colId xmlns:a16="http://schemas.microsoft.com/office/drawing/2014/main" val="20007"/>
                    </a:ext>
                  </a:extLst>
                </a:gridCol>
                <a:gridCol w="712369">
                  <a:extLst>
                    <a:ext uri="{9D8B030D-6E8A-4147-A177-3AD203B41FA5}">
                      <a16:colId xmlns:a16="http://schemas.microsoft.com/office/drawing/2014/main" val="20008"/>
                    </a:ext>
                  </a:extLst>
                </a:gridCol>
                <a:gridCol w="712369">
                  <a:extLst>
                    <a:ext uri="{9D8B030D-6E8A-4147-A177-3AD203B41FA5}">
                      <a16:colId xmlns:a16="http://schemas.microsoft.com/office/drawing/2014/main" val="20009"/>
                    </a:ext>
                  </a:extLst>
                </a:gridCol>
                <a:gridCol w="695445">
                  <a:extLst>
                    <a:ext uri="{9D8B030D-6E8A-4147-A177-3AD203B41FA5}">
                      <a16:colId xmlns:a16="http://schemas.microsoft.com/office/drawing/2014/main" val="135205010"/>
                    </a:ext>
                  </a:extLst>
                </a:gridCol>
                <a:gridCol w="654932">
                  <a:extLst>
                    <a:ext uri="{9D8B030D-6E8A-4147-A177-3AD203B41FA5}">
                      <a16:colId xmlns:a16="http://schemas.microsoft.com/office/drawing/2014/main" val="706373891"/>
                    </a:ext>
                  </a:extLst>
                </a:gridCol>
                <a:gridCol w="826333">
                  <a:extLst>
                    <a:ext uri="{9D8B030D-6E8A-4147-A177-3AD203B41FA5}">
                      <a16:colId xmlns:a16="http://schemas.microsoft.com/office/drawing/2014/main" val="20012"/>
                    </a:ext>
                  </a:extLst>
                </a:gridCol>
                <a:gridCol w="666614">
                  <a:extLst>
                    <a:ext uri="{9D8B030D-6E8A-4147-A177-3AD203B41FA5}">
                      <a16:colId xmlns:a16="http://schemas.microsoft.com/office/drawing/2014/main" val="20013"/>
                    </a:ext>
                  </a:extLst>
                </a:gridCol>
                <a:gridCol w="897222">
                  <a:extLst>
                    <a:ext uri="{9D8B030D-6E8A-4147-A177-3AD203B41FA5}">
                      <a16:colId xmlns:a16="http://schemas.microsoft.com/office/drawing/2014/main" val="20014"/>
                    </a:ext>
                  </a:extLst>
                </a:gridCol>
              </a:tblGrid>
              <a:tr h="355513">
                <a:tc>
                  <a:txBody>
                    <a:bodyPr/>
                    <a:lstStyle/>
                    <a:p>
                      <a:pPr algn="ctr" fontAlgn="ctr"/>
                      <a:r>
                        <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rPr>
                        <a:t>品番</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rPr>
                        <a:t>仕入先名</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rPr>
                        <a:t>年</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rPr>
                        <a:t>月</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rPr>
                        <a:t>日</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rPr>
                        <a:t>日量数（箱数）</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rPr>
                        <a:t>納入</a:t>
                      </a:r>
                      <a:endParaRPr lang="en-US" altLang="ja-JP" sz="1100" b="0" i="0" u="none" strike="noStrike" dirty="0">
                        <a:solidFill>
                          <a:schemeClr val="bg1"/>
                        </a:solidFill>
                        <a:effectLst/>
                        <a:latin typeface="游ゴシック" panose="020B0400000000000000" pitchFamily="50" charset="-128"/>
                        <a:ea typeface="游ゴシック" panose="020B0400000000000000" pitchFamily="50" charset="-128"/>
                      </a:endParaRPr>
                    </a:p>
                    <a:p>
                      <a:pPr algn="ctr" fontAlgn="ctr"/>
                      <a:r>
                        <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rPr>
                        <a:t>かんばん数</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rPr>
                        <a:t>入庫数</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rPr>
                        <a:t>在庫数</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rPr>
                        <a:t>出庫数</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rPr>
                        <a:t>回収</a:t>
                      </a:r>
                      <a:endParaRPr lang="en-US" altLang="ja-JP" sz="1100" b="0" i="0" u="none" strike="noStrike" dirty="0">
                        <a:solidFill>
                          <a:schemeClr val="bg1"/>
                        </a:solidFill>
                        <a:effectLst/>
                        <a:latin typeface="游ゴシック" panose="020B0400000000000000" pitchFamily="50" charset="-128"/>
                        <a:ea typeface="游ゴシック" panose="020B0400000000000000" pitchFamily="50" charset="-128"/>
                      </a:endParaRPr>
                    </a:p>
                    <a:p>
                      <a:pPr algn="ctr" fontAlgn="ctr"/>
                      <a:r>
                        <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rPr>
                        <a:t>かんばん数</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zh-TW" altLang="en-US" sz="1100" b="0" i="0" u="none" strike="noStrike" dirty="0">
                          <a:solidFill>
                            <a:schemeClr val="bg1"/>
                          </a:solidFill>
                          <a:effectLst/>
                          <a:latin typeface="游ゴシック" panose="020B0400000000000000" pitchFamily="50" charset="-128"/>
                          <a:ea typeface="游ゴシック" panose="020B0400000000000000" pitchFamily="50" charset="-128"/>
                        </a:rPr>
                        <a:t>実績</a:t>
                      </a:r>
                      <a:r>
                        <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rPr>
                        <a:t>便数</a:t>
                      </a:r>
                      <a:endParaRPr lang="zh-TW" altLang="en-US"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rPr>
                        <a:t>設計便数</a:t>
                      </a:r>
                      <a:endParaRPr lang="zh-TW" altLang="en-US"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endParaRPr lang="zh-TW" altLang="en-US"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endParaRPr lang="zh-TW" altLang="en-US"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64477108"/>
                  </a:ext>
                </a:extLst>
              </a:tr>
              <a:tr h="36873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石黒ゴム工業（株）</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2023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6204026"/>
                  </a:ext>
                </a:extLst>
              </a:tr>
              <a:tr h="355513">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3517164"/>
                  </a:ext>
                </a:extLst>
              </a:tr>
              <a:tr h="355513">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2023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1949161"/>
                  </a:ext>
                </a:extLst>
              </a:tr>
              <a:tr h="36873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5189637"/>
                  </a:ext>
                </a:extLst>
              </a:tr>
              <a:tr h="36873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7498970"/>
                  </a:ext>
                </a:extLst>
              </a:tr>
              <a:tr h="36873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8154451"/>
                  </a:ext>
                </a:extLst>
              </a:tr>
              <a:tr h="36873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9805833"/>
                  </a:ext>
                </a:extLst>
              </a:tr>
              <a:tr h="36873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3610866"/>
                  </a:ext>
                </a:extLst>
              </a:tr>
              <a:tr h="355513">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0443542"/>
                  </a:ext>
                </a:extLst>
              </a:tr>
              <a:tr h="355513">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5383228"/>
                  </a:ext>
                </a:extLst>
              </a:tr>
            </a:tbl>
          </a:graphicData>
        </a:graphic>
      </p:graphicFrame>
    </p:spTree>
    <p:extLst>
      <p:ext uri="{BB962C8B-B14F-4D97-AF65-F5344CB8AC3E}">
        <p14:creationId xmlns:p14="http://schemas.microsoft.com/office/powerpoint/2010/main" val="3564835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04CA76D-66DC-4E31-98F0-4AC7468E3EFF}"/>
              </a:ext>
            </a:extLst>
          </p:cNvPr>
          <p:cNvSpPr>
            <a:spLocks noGrp="1"/>
          </p:cNvSpPr>
          <p:nvPr>
            <p:ph type="body" sz="quarter" idx="18"/>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600" i="0" u="none" strike="noStrike" kern="1200" cap="none" spc="0" normalizeH="0" baseline="0" noProof="0" dirty="0">
                <a:ln>
                  <a:noFill/>
                </a:ln>
                <a:solidFill>
                  <a:srgbClr val="333333"/>
                </a:solidFill>
                <a:effectLst/>
                <a:uLnTx/>
                <a:uFillTx/>
                <a:latin typeface="メイリオ" panose="020B0604030504040204" pitchFamily="50" charset="-128"/>
                <a:ea typeface="メイリオ" panose="020B0604030504040204" pitchFamily="50" charset="-128"/>
              </a:rPr>
              <a:t>設計便数通り運行できている品番は全体の</a:t>
            </a:r>
            <a:r>
              <a:rPr lang="en-US" altLang="ja-JP" sz="1600" dirty="0"/>
              <a:t>29.8</a:t>
            </a:r>
            <a:r>
              <a:rPr kumimoji="1" lang="ja-JP" altLang="en-US" sz="1600" i="0" u="none" strike="noStrike" kern="1200" cap="none" spc="0" normalizeH="0" baseline="0" noProof="0" dirty="0">
                <a:ln>
                  <a:noFill/>
                </a:ln>
                <a:solidFill>
                  <a:srgbClr val="333333"/>
                </a:solidFill>
                <a:effectLst/>
                <a:uLnTx/>
                <a:uFillTx/>
                <a:latin typeface="メイリオ" panose="020B0604030504040204" pitchFamily="50" charset="-128"/>
                <a:ea typeface="メイリオ" panose="020B0604030504040204" pitchFamily="50" charset="-128"/>
              </a:rPr>
              <a:t>％に留まり、</a:t>
            </a:r>
            <a:endParaRPr kumimoji="1" lang="en-US" altLang="ja-JP" sz="1600" i="0" u="none" strike="noStrike" kern="1200" cap="none" spc="0" normalizeH="0" baseline="0" noProof="0" dirty="0">
              <a:ln>
                <a:noFill/>
              </a:ln>
              <a:solidFill>
                <a:srgbClr val="333333"/>
              </a:solidFill>
              <a:effectLst/>
              <a:uLnTx/>
              <a:uFillTx/>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600" i="0" u="none" strike="noStrike" kern="1200" cap="none" spc="0" normalizeH="0" baseline="0" noProof="0" dirty="0">
                <a:ln>
                  <a:noFill/>
                </a:ln>
                <a:solidFill>
                  <a:srgbClr val="333333"/>
                </a:solidFill>
                <a:effectLst/>
                <a:uLnTx/>
                <a:uFillTx/>
                <a:latin typeface="メイリオ" panose="020B0604030504040204" pitchFamily="50" charset="-128"/>
                <a:ea typeface="メイリオ" panose="020B0604030504040204" pitchFamily="50" charset="-128"/>
              </a:rPr>
              <a:t>収容数が大きく日量箱数が小さいほど設計便数通り運行できていない傾向</a:t>
            </a:r>
            <a:endParaRPr kumimoji="1" lang="ja-JP" altLang="en-US" dirty="0"/>
          </a:p>
        </p:txBody>
      </p:sp>
      <p:sp>
        <p:nvSpPr>
          <p:cNvPr id="3" name="テキスト プレースホルダー 2">
            <a:extLst>
              <a:ext uri="{FF2B5EF4-FFF2-40B4-BE49-F238E27FC236}">
                <a16:creationId xmlns:a16="http://schemas.microsoft.com/office/drawing/2014/main" id="{41C624D1-EDE6-4B63-9F1E-0D784317CA78}"/>
              </a:ext>
            </a:extLst>
          </p:cNvPr>
          <p:cNvSpPr>
            <a:spLocks noGrp="1"/>
          </p:cNvSpPr>
          <p:nvPr>
            <p:ph type="body" sz="quarter" idx="20"/>
          </p:nvPr>
        </p:nvSpPr>
        <p:spPr/>
        <p:txBody>
          <a:bodyPr/>
          <a:lstStyle/>
          <a:p>
            <a:r>
              <a:rPr kumimoji="1" lang="ja-JP" altLang="en-US" sz="1800" dirty="0"/>
              <a:t>設計便数と実績便数の関係は？</a:t>
            </a:r>
          </a:p>
        </p:txBody>
      </p:sp>
      <p:sp>
        <p:nvSpPr>
          <p:cNvPr id="4" name="日付プレースホルダー 3">
            <a:extLst>
              <a:ext uri="{FF2B5EF4-FFF2-40B4-BE49-F238E27FC236}">
                <a16:creationId xmlns:a16="http://schemas.microsoft.com/office/drawing/2014/main" id="{3687CE5F-39FB-467D-93DC-C5E12F94DF8C}"/>
              </a:ext>
            </a:extLst>
          </p:cNvPr>
          <p:cNvSpPr>
            <a:spLocks noGrp="1"/>
          </p:cNvSpPr>
          <p:nvPr>
            <p:ph type="dt" sz="half" idx="19"/>
          </p:nvPr>
        </p:nvSpPr>
        <p:spPr/>
        <p:txBody>
          <a:bodyPr/>
          <a:lstStyle/>
          <a:p>
            <a:fld id="{FCAFAC13-DB77-42F2-BE26-45BA5532FD50}" type="datetime4">
              <a:rPr lang="en-US" altLang="ja-JP" smtClean="0"/>
              <a:pPr/>
              <a:t>February 12, 2024</a:t>
            </a:fld>
            <a:endParaRPr lang="en-US" dirty="0"/>
          </a:p>
        </p:txBody>
      </p:sp>
      <p:sp>
        <p:nvSpPr>
          <p:cNvPr id="15" name="正方形/長方形 14">
            <a:extLst>
              <a:ext uri="{FF2B5EF4-FFF2-40B4-BE49-F238E27FC236}">
                <a16:creationId xmlns:a16="http://schemas.microsoft.com/office/drawing/2014/main" id="{A5F807E6-C127-4D1C-B22C-A040887502EB}"/>
              </a:ext>
            </a:extLst>
          </p:cNvPr>
          <p:cNvSpPr/>
          <p:nvPr/>
        </p:nvSpPr>
        <p:spPr>
          <a:xfrm>
            <a:off x="1172764" y="1746559"/>
            <a:ext cx="1798320" cy="126935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設計便数通り</a:t>
            </a:r>
            <a:endParaRPr lang="en-US" altLang="ja-JP" sz="1400" dirty="0">
              <a:solidFill>
                <a:schemeClr val="tx1"/>
              </a:solidFill>
            </a:endParaRPr>
          </a:p>
          <a:p>
            <a:pPr algn="ctr"/>
            <a:r>
              <a:rPr lang="ja-JP" altLang="en-US" sz="1400" dirty="0">
                <a:solidFill>
                  <a:schemeClr val="accent1">
                    <a:lumMod val="60000"/>
                    <a:lumOff val="40000"/>
                  </a:schemeClr>
                </a:solidFill>
              </a:rPr>
              <a:t>運行できている</a:t>
            </a:r>
            <a:r>
              <a:rPr lang="ja-JP" altLang="en-US" sz="1400" dirty="0">
                <a:solidFill>
                  <a:schemeClr val="tx1"/>
                </a:solidFill>
              </a:rPr>
              <a:t>品番</a:t>
            </a:r>
            <a:endParaRPr lang="en-US" altLang="ja-JP" sz="1400" dirty="0">
              <a:solidFill>
                <a:schemeClr val="tx1"/>
              </a:solidFill>
            </a:endParaRPr>
          </a:p>
        </p:txBody>
      </p:sp>
      <p:sp>
        <p:nvSpPr>
          <p:cNvPr id="16" name="正方形/長方形 15">
            <a:extLst>
              <a:ext uri="{FF2B5EF4-FFF2-40B4-BE49-F238E27FC236}">
                <a16:creationId xmlns:a16="http://schemas.microsoft.com/office/drawing/2014/main" id="{EA6A877D-1283-463D-97B4-8752FD836889}"/>
              </a:ext>
            </a:extLst>
          </p:cNvPr>
          <p:cNvSpPr/>
          <p:nvPr/>
        </p:nvSpPr>
        <p:spPr>
          <a:xfrm>
            <a:off x="1172764" y="3104148"/>
            <a:ext cx="1798320" cy="327258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設計便数通り</a:t>
            </a:r>
            <a:endParaRPr lang="en-US" altLang="ja-JP" sz="1400" dirty="0">
              <a:solidFill>
                <a:schemeClr val="tx1"/>
              </a:solidFill>
            </a:endParaRPr>
          </a:p>
          <a:p>
            <a:pPr algn="ctr"/>
            <a:r>
              <a:rPr lang="ja-JP" altLang="en-US" sz="1400" dirty="0">
                <a:solidFill>
                  <a:srgbClr val="FF0000"/>
                </a:solidFill>
              </a:rPr>
              <a:t>運行できていない</a:t>
            </a:r>
            <a:endParaRPr lang="en-US" altLang="ja-JP" sz="1400" dirty="0">
              <a:solidFill>
                <a:srgbClr val="FF0000"/>
              </a:solidFill>
            </a:endParaRPr>
          </a:p>
          <a:p>
            <a:pPr algn="ctr"/>
            <a:r>
              <a:rPr lang="ja-JP" altLang="en-US" sz="1400" dirty="0">
                <a:solidFill>
                  <a:schemeClr val="tx1"/>
                </a:solidFill>
              </a:rPr>
              <a:t>品番</a:t>
            </a:r>
            <a:endParaRPr kumimoji="1" lang="ja-JP" altLang="en-US" sz="1400" dirty="0">
              <a:solidFill>
                <a:schemeClr val="tx1"/>
              </a:solidFill>
            </a:endParaRPr>
          </a:p>
        </p:txBody>
      </p:sp>
      <p:grpSp>
        <p:nvGrpSpPr>
          <p:cNvPr id="41" name="グループ化 40">
            <a:extLst>
              <a:ext uri="{FF2B5EF4-FFF2-40B4-BE49-F238E27FC236}">
                <a16:creationId xmlns:a16="http://schemas.microsoft.com/office/drawing/2014/main" id="{09669A5F-D21A-4218-8ADE-ECEB9B04211B}"/>
              </a:ext>
            </a:extLst>
          </p:cNvPr>
          <p:cNvGrpSpPr/>
          <p:nvPr/>
        </p:nvGrpSpPr>
        <p:grpSpPr>
          <a:xfrm>
            <a:off x="1121238" y="1424436"/>
            <a:ext cx="1849846" cy="307777"/>
            <a:chOff x="1121238" y="1424436"/>
            <a:chExt cx="1849846" cy="307777"/>
          </a:xfrm>
        </p:grpSpPr>
        <p:cxnSp>
          <p:nvCxnSpPr>
            <p:cNvPr id="18" name="直線コネクタ 17">
              <a:extLst>
                <a:ext uri="{FF2B5EF4-FFF2-40B4-BE49-F238E27FC236}">
                  <a16:creationId xmlns:a16="http://schemas.microsoft.com/office/drawing/2014/main" id="{60A3373E-6CFA-488E-AB8F-D733E5019E70}"/>
                </a:ext>
              </a:extLst>
            </p:cNvPr>
            <p:cNvCxnSpPr/>
            <p:nvPr/>
          </p:nvCxnSpPr>
          <p:spPr>
            <a:xfrm>
              <a:off x="1172764" y="1672390"/>
              <a:ext cx="17983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45A093A1-B867-455C-BEE3-735021B98BCF}"/>
                </a:ext>
              </a:extLst>
            </p:cNvPr>
            <p:cNvSpPr txBox="1"/>
            <p:nvPr/>
          </p:nvSpPr>
          <p:spPr>
            <a:xfrm>
              <a:off x="1121238" y="1424436"/>
              <a:ext cx="562476" cy="307777"/>
            </a:xfrm>
            <a:prstGeom prst="rect">
              <a:avLst/>
            </a:prstGeom>
            <a:noFill/>
          </p:spPr>
          <p:txBody>
            <a:bodyPr wrap="square">
              <a:spAutoFit/>
            </a:bodyPr>
            <a:lstStyle/>
            <a:p>
              <a:r>
                <a:rPr lang="ja-JP" altLang="en-US" sz="1400" dirty="0"/>
                <a:t>種類</a:t>
              </a:r>
            </a:p>
          </p:txBody>
        </p:sp>
      </p:grpSp>
      <p:sp>
        <p:nvSpPr>
          <p:cNvPr id="22" name="左中かっこ 21">
            <a:extLst>
              <a:ext uri="{FF2B5EF4-FFF2-40B4-BE49-F238E27FC236}">
                <a16:creationId xmlns:a16="http://schemas.microsoft.com/office/drawing/2014/main" id="{8AA3C7D3-E6DB-4057-ACDA-1C1C56F7BDB2}"/>
              </a:ext>
            </a:extLst>
          </p:cNvPr>
          <p:cNvSpPr/>
          <p:nvPr/>
        </p:nvSpPr>
        <p:spPr>
          <a:xfrm>
            <a:off x="918089" y="1746558"/>
            <a:ext cx="145903" cy="126935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 name="左中かっこ 22">
            <a:extLst>
              <a:ext uri="{FF2B5EF4-FFF2-40B4-BE49-F238E27FC236}">
                <a16:creationId xmlns:a16="http://schemas.microsoft.com/office/drawing/2014/main" id="{90843FA2-655A-4E4E-893C-D484DC2B2CFC}"/>
              </a:ext>
            </a:extLst>
          </p:cNvPr>
          <p:cNvSpPr/>
          <p:nvPr/>
        </p:nvSpPr>
        <p:spPr>
          <a:xfrm>
            <a:off x="918089" y="3104148"/>
            <a:ext cx="145903" cy="325002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CD8229C9-0594-4ED5-949F-A1CD39820FA5}"/>
              </a:ext>
            </a:extLst>
          </p:cNvPr>
          <p:cNvSpPr txBox="1"/>
          <p:nvPr/>
        </p:nvSpPr>
        <p:spPr>
          <a:xfrm>
            <a:off x="186696" y="2211957"/>
            <a:ext cx="774571" cy="338554"/>
          </a:xfrm>
          <a:prstGeom prst="rect">
            <a:avLst/>
          </a:prstGeom>
          <a:noFill/>
        </p:spPr>
        <p:txBody>
          <a:bodyPr wrap="none" rtlCol="0">
            <a:spAutoFit/>
          </a:bodyPr>
          <a:lstStyle/>
          <a:p>
            <a:r>
              <a:rPr kumimoji="1" lang="en-US" altLang="ja-JP" sz="1600" b="1" dirty="0">
                <a:solidFill>
                  <a:schemeClr val="accent1">
                    <a:lumMod val="60000"/>
                    <a:lumOff val="40000"/>
                  </a:schemeClr>
                </a:solidFill>
              </a:rPr>
              <a:t>29.8%</a:t>
            </a:r>
            <a:endParaRPr kumimoji="1" lang="ja-JP" altLang="en-US" sz="1600" b="1" dirty="0">
              <a:solidFill>
                <a:schemeClr val="accent1">
                  <a:lumMod val="60000"/>
                  <a:lumOff val="40000"/>
                </a:schemeClr>
              </a:solidFill>
            </a:endParaRPr>
          </a:p>
        </p:txBody>
      </p:sp>
      <p:sp>
        <p:nvSpPr>
          <p:cNvPr id="25" name="テキスト ボックス 24">
            <a:extLst>
              <a:ext uri="{FF2B5EF4-FFF2-40B4-BE49-F238E27FC236}">
                <a16:creationId xmlns:a16="http://schemas.microsoft.com/office/drawing/2014/main" id="{7DE51BC5-3303-4547-9F1B-295AB673B57E}"/>
              </a:ext>
            </a:extLst>
          </p:cNvPr>
          <p:cNvSpPr txBox="1"/>
          <p:nvPr/>
        </p:nvSpPr>
        <p:spPr>
          <a:xfrm>
            <a:off x="186696" y="4559883"/>
            <a:ext cx="774571" cy="338554"/>
          </a:xfrm>
          <a:prstGeom prst="rect">
            <a:avLst/>
          </a:prstGeom>
          <a:noFill/>
        </p:spPr>
        <p:txBody>
          <a:bodyPr wrap="none" rtlCol="0">
            <a:spAutoFit/>
          </a:bodyPr>
          <a:lstStyle/>
          <a:p>
            <a:r>
              <a:rPr kumimoji="1" lang="en-US" altLang="ja-JP" sz="1600" b="1" dirty="0">
                <a:solidFill>
                  <a:srgbClr val="FF0000"/>
                </a:solidFill>
              </a:rPr>
              <a:t>70.2%</a:t>
            </a:r>
            <a:endParaRPr kumimoji="1" lang="ja-JP" altLang="en-US" sz="1600" b="1" dirty="0">
              <a:solidFill>
                <a:srgbClr val="FF0000"/>
              </a:solidFill>
            </a:endParaRPr>
          </a:p>
        </p:txBody>
      </p:sp>
      <p:grpSp>
        <p:nvGrpSpPr>
          <p:cNvPr id="42" name="グループ化 41">
            <a:extLst>
              <a:ext uri="{FF2B5EF4-FFF2-40B4-BE49-F238E27FC236}">
                <a16:creationId xmlns:a16="http://schemas.microsoft.com/office/drawing/2014/main" id="{9A006E77-E367-46B8-A5D4-30C34B822C35}"/>
              </a:ext>
            </a:extLst>
          </p:cNvPr>
          <p:cNvGrpSpPr/>
          <p:nvPr/>
        </p:nvGrpSpPr>
        <p:grpSpPr>
          <a:xfrm>
            <a:off x="3043214" y="1424436"/>
            <a:ext cx="8535175" cy="307777"/>
            <a:chOff x="1167157" y="1424437"/>
            <a:chExt cx="1803927" cy="307777"/>
          </a:xfrm>
        </p:grpSpPr>
        <p:cxnSp>
          <p:nvCxnSpPr>
            <p:cNvPr id="43" name="直線コネクタ 42">
              <a:extLst>
                <a:ext uri="{FF2B5EF4-FFF2-40B4-BE49-F238E27FC236}">
                  <a16:creationId xmlns:a16="http://schemas.microsoft.com/office/drawing/2014/main" id="{277368E4-BD74-4683-9668-0C797F99C6F2}"/>
                </a:ext>
              </a:extLst>
            </p:cNvPr>
            <p:cNvCxnSpPr/>
            <p:nvPr/>
          </p:nvCxnSpPr>
          <p:spPr>
            <a:xfrm>
              <a:off x="1172764" y="1672390"/>
              <a:ext cx="17983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33D0E26E-BB05-4992-9F5E-99D2E941626B}"/>
                </a:ext>
              </a:extLst>
            </p:cNvPr>
            <p:cNvSpPr txBox="1"/>
            <p:nvPr/>
          </p:nvSpPr>
          <p:spPr>
            <a:xfrm>
              <a:off x="1167157" y="1424437"/>
              <a:ext cx="125780" cy="307777"/>
            </a:xfrm>
            <a:prstGeom prst="rect">
              <a:avLst/>
            </a:prstGeom>
            <a:noFill/>
          </p:spPr>
          <p:txBody>
            <a:bodyPr wrap="square">
              <a:spAutoFit/>
            </a:bodyPr>
            <a:lstStyle/>
            <a:p>
              <a:r>
                <a:rPr lang="ja-JP" altLang="en-US" sz="1400" dirty="0"/>
                <a:t>詳細</a:t>
              </a:r>
            </a:p>
          </p:txBody>
        </p:sp>
      </p:grpSp>
      <p:graphicFrame>
        <p:nvGraphicFramePr>
          <p:cNvPr id="51" name="表 51">
            <a:extLst>
              <a:ext uri="{FF2B5EF4-FFF2-40B4-BE49-F238E27FC236}">
                <a16:creationId xmlns:a16="http://schemas.microsoft.com/office/drawing/2014/main" id="{450E93A7-BFE4-4D73-8411-23747E3D6DAF}"/>
              </a:ext>
            </a:extLst>
          </p:cNvPr>
          <p:cNvGraphicFramePr>
            <a:graphicFrameLocks noGrp="1"/>
          </p:cNvGraphicFramePr>
          <p:nvPr>
            <p:extLst>
              <p:ext uri="{D42A27DB-BD31-4B8C-83A1-F6EECF244321}">
                <p14:modId xmlns:p14="http://schemas.microsoft.com/office/powerpoint/2010/main" val="1015773156"/>
              </p:ext>
            </p:extLst>
          </p:nvPr>
        </p:nvGraphicFramePr>
        <p:xfrm>
          <a:off x="3079856" y="1732209"/>
          <a:ext cx="8498536" cy="4644525"/>
        </p:xfrm>
        <a:graphic>
          <a:graphicData uri="http://schemas.openxmlformats.org/drawingml/2006/table">
            <a:tbl>
              <a:tblPr firstRow="1" bandRow="1">
                <a:tableStyleId>{5C22544A-7EE6-4342-B048-85BDC9FD1C3A}</a:tableStyleId>
              </a:tblPr>
              <a:tblGrid>
                <a:gridCol w="1456049">
                  <a:extLst>
                    <a:ext uri="{9D8B030D-6E8A-4147-A177-3AD203B41FA5}">
                      <a16:colId xmlns:a16="http://schemas.microsoft.com/office/drawing/2014/main" val="1102697149"/>
                    </a:ext>
                  </a:extLst>
                </a:gridCol>
                <a:gridCol w="782053">
                  <a:extLst>
                    <a:ext uri="{9D8B030D-6E8A-4147-A177-3AD203B41FA5}">
                      <a16:colId xmlns:a16="http://schemas.microsoft.com/office/drawing/2014/main" val="3170461872"/>
                    </a:ext>
                  </a:extLst>
                </a:gridCol>
                <a:gridCol w="1624263">
                  <a:extLst>
                    <a:ext uri="{9D8B030D-6E8A-4147-A177-3AD203B41FA5}">
                      <a16:colId xmlns:a16="http://schemas.microsoft.com/office/drawing/2014/main" val="4257890035"/>
                    </a:ext>
                  </a:extLst>
                </a:gridCol>
                <a:gridCol w="1483895">
                  <a:extLst>
                    <a:ext uri="{9D8B030D-6E8A-4147-A177-3AD203B41FA5}">
                      <a16:colId xmlns:a16="http://schemas.microsoft.com/office/drawing/2014/main" val="1462327456"/>
                    </a:ext>
                  </a:extLst>
                </a:gridCol>
                <a:gridCol w="1607850">
                  <a:extLst>
                    <a:ext uri="{9D8B030D-6E8A-4147-A177-3AD203B41FA5}">
                      <a16:colId xmlns:a16="http://schemas.microsoft.com/office/drawing/2014/main" val="3517955885"/>
                    </a:ext>
                  </a:extLst>
                </a:gridCol>
                <a:gridCol w="1544426">
                  <a:extLst>
                    <a:ext uri="{9D8B030D-6E8A-4147-A177-3AD203B41FA5}">
                      <a16:colId xmlns:a16="http://schemas.microsoft.com/office/drawing/2014/main" val="3498379547"/>
                    </a:ext>
                  </a:extLst>
                </a:gridCol>
              </a:tblGrid>
              <a:tr h="536035">
                <a:tc>
                  <a:txBody>
                    <a:bodyPr/>
                    <a:lstStyle/>
                    <a:p>
                      <a:r>
                        <a:rPr kumimoji="1" lang="ja-JP" altLang="en-US" sz="1400" dirty="0"/>
                        <a:t>条件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1400" dirty="0"/>
                        <a:t>品番数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1400" dirty="0"/>
                        <a:t>納入回数の中央値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1400" dirty="0"/>
                        <a:t>収容数の中央値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1400" dirty="0"/>
                        <a:t>日量箱数の中央値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1400" dirty="0"/>
                        <a:t>在庫</a:t>
                      </a:r>
                      <a:r>
                        <a:rPr kumimoji="1" lang="en-US" altLang="ja-JP" sz="1400" dirty="0"/>
                        <a:t>/</a:t>
                      </a:r>
                      <a:r>
                        <a:rPr kumimoji="1" lang="ja-JP" altLang="en-US" sz="1400" dirty="0"/>
                        <a:t>設計値</a:t>
                      </a:r>
                      <a:r>
                        <a:rPr kumimoji="1" lang="en-US" altLang="ja-JP" sz="1400" dirty="0"/>
                        <a:t>MAX</a:t>
                      </a:r>
                      <a:r>
                        <a:rPr kumimoji="1" lang="ja-JP" altLang="en-US" sz="1400" dirty="0"/>
                        <a:t>の中央値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578568459"/>
                  </a:ext>
                </a:extLst>
              </a:tr>
              <a:tr h="767438">
                <a:tc>
                  <a:txBody>
                    <a:bodyPr/>
                    <a:lstStyle/>
                    <a:p>
                      <a:r>
                        <a:rPr kumimoji="1" lang="ja-JP" altLang="en-US" sz="1400" dirty="0"/>
                        <a:t>設計便数通り運行できていないが</a:t>
                      </a:r>
                      <a:r>
                        <a:rPr kumimoji="1" lang="en-US" altLang="ja-JP" sz="1400" b="1" dirty="0">
                          <a:solidFill>
                            <a:schemeClr val="accent1">
                              <a:lumMod val="60000"/>
                              <a:lumOff val="40000"/>
                            </a:schemeClr>
                          </a:solidFill>
                        </a:rPr>
                        <a:t>0</a:t>
                      </a:r>
                      <a:r>
                        <a:rPr kumimoji="1" lang="ja-JP" altLang="en-US" sz="1400" b="1" dirty="0">
                          <a:solidFill>
                            <a:schemeClr val="accent1">
                              <a:lumMod val="60000"/>
                              <a:lumOff val="40000"/>
                            </a:schemeClr>
                          </a:solidFill>
                        </a:rPr>
                        <a:t>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a:latin typeface="+mn-ea"/>
                          <a:ea typeface="+mn-ea"/>
                        </a:rPr>
                        <a:t>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a:latin typeface="+mn-ea"/>
                          <a:ea typeface="+mn-ea"/>
                        </a:rPr>
                        <a:t>1</a:t>
                      </a: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a:latin typeface="+mn-ea"/>
                          <a:ea typeface="+mn-ea"/>
                        </a:rPr>
                        <a:t>63</a:t>
                      </a: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a:latin typeface="+mn-ea"/>
                          <a:ea typeface="+mn-ea"/>
                        </a:rPr>
                        <a:t>8</a:t>
                      </a: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a:latin typeface="+mn-ea"/>
                          <a:ea typeface="+mn-ea"/>
                        </a:rPr>
                        <a:t>0.82</a:t>
                      </a: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3008860"/>
                  </a:ext>
                </a:extLst>
              </a:tr>
              <a:tr h="835263">
                <a:tc>
                  <a:txBody>
                    <a:bodyPr/>
                    <a:lstStyle/>
                    <a:p>
                      <a:r>
                        <a:rPr kumimoji="1" lang="ja-JP" altLang="en-US" sz="1400" dirty="0"/>
                        <a:t>設計便数通り運行できていないが</a:t>
                      </a:r>
                      <a:r>
                        <a:rPr kumimoji="1" lang="en-US" altLang="ja-JP" sz="1400" b="1" dirty="0">
                          <a:solidFill>
                            <a:srgbClr val="FF0000"/>
                          </a:solidFill>
                        </a:rPr>
                        <a:t>1~5</a:t>
                      </a:r>
                      <a:r>
                        <a:rPr kumimoji="1" lang="ja-JP" altLang="en-US" sz="1400" b="1" dirty="0">
                          <a:solidFill>
                            <a:srgbClr val="FF0000"/>
                          </a:solidFill>
                        </a:rPr>
                        <a:t>日存在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a:latin typeface="+mn-ea"/>
                          <a:ea typeface="+mn-ea"/>
                        </a:rPr>
                        <a:t>134</a:t>
                      </a: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a:latin typeface="+mn-ea"/>
                          <a:ea typeface="+mn-ea"/>
                        </a:rPr>
                        <a:t>2</a:t>
                      </a: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a:latin typeface="+mn-ea"/>
                          <a:ea typeface="+mn-ea"/>
                        </a:rPr>
                        <a:t>100</a:t>
                      </a: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a:latin typeface="+mn-ea"/>
                          <a:ea typeface="+mn-ea"/>
                        </a:rPr>
                        <a:t>4</a:t>
                      </a: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a:latin typeface="+mn-ea"/>
                          <a:ea typeface="+mn-ea"/>
                        </a:rPr>
                        <a:t>1.11</a:t>
                      </a: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7637044"/>
                  </a:ext>
                </a:extLst>
              </a:tr>
              <a:tr h="8352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設計便数通り運行できていないが</a:t>
                      </a:r>
                      <a:r>
                        <a:rPr kumimoji="1" lang="en-US" altLang="ja-JP" sz="1400" b="1" dirty="0">
                          <a:solidFill>
                            <a:srgbClr val="FF0000"/>
                          </a:solidFill>
                        </a:rPr>
                        <a:t>6-10</a:t>
                      </a:r>
                      <a:r>
                        <a:rPr kumimoji="1" lang="ja-JP" altLang="en-US" sz="1400" b="1" dirty="0">
                          <a:solidFill>
                            <a:srgbClr val="FF0000"/>
                          </a:solidFill>
                        </a:rPr>
                        <a:t>日存在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a:latin typeface="+mn-ea"/>
                          <a:ea typeface="+mn-ea"/>
                        </a:rPr>
                        <a:t>22</a:t>
                      </a: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a:latin typeface="+mn-ea"/>
                          <a:ea typeface="+mn-ea"/>
                        </a:rPr>
                        <a:t>1</a:t>
                      </a: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a:latin typeface="+mn-ea"/>
                          <a:ea typeface="+mn-ea"/>
                        </a:rPr>
                        <a:t>100</a:t>
                      </a: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a:latin typeface="+mn-ea"/>
                          <a:ea typeface="+mn-ea"/>
                        </a:rPr>
                        <a:t>1</a:t>
                      </a: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a:latin typeface="+mn-ea"/>
                          <a:ea typeface="+mn-ea"/>
                        </a:rPr>
                        <a:t>1.77</a:t>
                      </a: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603753"/>
                  </a:ext>
                </a:extLst>
              </a:tr>
              <a:tr h="8352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設計便数通り運行できていないが</a:t>
                      </a:r>
                      <a:r>
                        <a:rPr kumimoji="1" lang="en-US" altLang="ja-JP" sz="1400" b="1" dirty="0">
                          <a:solidFill>
                            <a:srgbClr val="FF0000"/>
                          </a:solidFill>
                        </a:rPr>
                        <a:t>11~15</a:t>
                      </a:r>
                      <a:r>
                        <a:rPr kumimoji="1" lang="ja-JP" altLang="en-US" sz="1400" b="1" dirty="0">
                          <a:solidFill>
                            <a:srgbClr val="FF0000"/>
                          </a:solidFill>
                        </a:rPr>
                        <a:t>日存在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a:latin typeface="+mn-ea"/>
                          <a:ea typeface="+mn-ea"/>
                        </a:rPr>
                        <a:t>15</a:t>
                      </a: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a:latin typeface="+mn-ea"/>
                          <a:ea typeface="+mn-ea"/>
                        </a:rPr>
                        <a:t>1</a:t>
                      </a: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a:latin typeface="+mn-ea"/>
                          <a:ea typeface="+mn-ea"/>
                        </a:rPr>
                        <a:t>100</a:t>
                      </a: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a:latin typeface="+mn-ea"/>
                          <a:ea typeface="+mn-ea"/>
                        </a:rPr>
                        <a:t>1</a:t>
                      </a: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a:latin typeface="+mn-ea"/>
                          <a:ea typeface="+mn-ea"/>
                        </a:rPr>
                        <a:t>1.26</a:t>
                      </a: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13097705"/>
                  </a:ext>
                </a:extLst>
              </a:tr>
              <a:tr h="8352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設計便数通り運行できていないが</a:t>
                      </a:r>
                      <a:r>
                        <a:rPr kumimoji="1" lang="en-US" altLang="ja-JP" sz="1400" b="1" dirty="0">
                          <a:solidFill>
                            <a:srgbClr val="FF0000"/>
                          </a:solidFill>
                        </a:rPr>
                        <a:t>16~20</a:t>
                      </a:r>
                      <a:r>
                        <a:rPr kumimoji="1" lang="ja-JP" altLang="en-US" sz="1400" b="1" dirty="0">
                          <a:solidFill>
                            <a:srgbClr val="FF0000"/>
                          </a:solidFill>
                        </a:rPr>
                        <a:t>日存在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a:latin typeface="+mn-ea"/>
                          <a:ea typeface="+mn-ea"/>
                        </a:rPr>
                        <a:t>54</a:t>
                      </a: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a:latin typeface="+mn-ea"/>
                          <a:ea typeface="+mn-ea"/>
                        </a:rPr>
                        <a:t>2</a:t>
                      </a: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a:latin typeface="+mn-ea"/>
                          <a:ea typeface="+mn-ea"/>
                        </a:rPr>
                        <a:t>500</a:t>
                      </a: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a:latin typeface="+mn-ea"/>
                          <a:ea typeface="+mn-ea"/>
                        </a:rPr>
                        <a:t>1</a:t>
                      </a: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a:latin typeface="+mn-ea"/>
                          <a:ea typeface="+mn-ea"/>
                        </a:rPr>
                        <a:t>0.84</a:t>
                      </a: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0651979"/>
                  </a:ext>
                </a:extLst>
              </a:tr>
            </a:tbl>
          </a:graphicData>
        </a:graphic>
      </p:graphicFrame>
      <p:sp>
        <p:nvSpPr>
          <p:cNvPr id="54" name="矢印: 下 53">
            <a:extLst>
              <a:ext uri="{FF2B5EF4-FFF2-40B4-BE49-F238E27FC236}">
                <a16:creationId xmlns:a16="http://schemas.microsoft.com/office/drawing/2014/main" id="{F2F2CADB-6DF7-4A61-8C61-D4CFC6D1828B}"/>
              </a:ext>
            </a:extLst>
          </p:cNvPr>
          <p:cNvSpPr/>
          <p:nvPr/>
        </p:nvSpPr>
        <p:spPr>
          <a:xfrm>
            <a:off x="7288108" y="2381234"/>
            <a:ext cx="820942" cy="3884856"/>
          </a:xfrm>
          <a:prstGeom prst="down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矢印: 下 54">
            <a:extLst>
              <a:ext uri="{FF2B5EF4-FFF2-40B4-BE49-F238E27FC236}">
                <a16:creationId xmlns:a16="http://schemas.microsoft.com/office/drawing/2014/main" id="{9A4F92CA-90CC-4E2D-B9F6-627A2516891A}"/>
              </a:ext>
            </a:extLst>
          </p:cNvPr>
          <p:cNvSpPr/>
          <p:nvPr/>
        </p:nvSpPr>
        <p:spPr>
          <a:xfrm>
            <a:off x="8841510" y="2381234"/>
            <a:ext cx="820942" cy="3884856"/>
          </a:xfrm>
          <a:prstGeom prst="downArrow">
            <a:avLst/>
          </a:prstGeom>
          <a:solidFill>
            <a:schemeClr val="accent1">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70946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6314AF9-78FE-4219-A01C-1A73E1561FB5}"/>
              </a:ext>
            </a:extLst>
          </p:cNvPr>
          <p:cNvSpPr>
            <a:spLocks noGrp="1"/>
          </p:cNvSpPr>
          <p:nvPr>
            <p:ph type="body" sz="quarter" idx="18"/>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3862FC37-DDFB-45B2-9FB8-2FE09ECE9AF9}"/>
              </a:ext>
            </a:extLst>
          </p:cNvPr>
          <p:cNvSpPr>
            <a:spLocks noGrp="1"/>
          </p:cNvSpPr>
          <p:nvPr>
            <p:ph type="body" sz="quarter" idx="20"/>
          </p:nvPr>
        </p:nvSpPr>
        <p:spPr/>
        <p:txBody>
          <a:bodyPr/>
          <a:lstStyle/>
          <a:p>
            <a:r>
              <a:rPr kumimoji="1" lang="ja-JP" altLang="en-US" dirty="0"/>
              <a:t>在庫</a:t>
            </a:r>
          </a:p>
        </p:txBody>
      </p:sp>
      <p:sp>
        <p:nvSpPr>
          <p:cNvPr id="4" name="日付プレースホルダー 3">
            <a:extLst>
              <a:ext uri="{FF2B5EF4-FFF2-40B4-BE49-F238E27FC236}">
                <a16:creationId xmlns:a16="http://schemas.microsoft.com/office/drawing/2014/main" id="{57A6EFDB-6B54-4408-B711-07AADFA0C752}"/>
              </a:ext>
            </a:extLst>
          </p:cNvPr>
          <p:cNvSpPr>
            <a:spLocks noGrp="1"/>
          </p:cNvSpPr>
          <p:nvPr>
            <p:ph type="dt" sz="half" idx="19"/>
          </p:nvPr>
        </p:nvSpPr>
        <p:spPr/>
        <p:txBody>
          <a:bodyPr/>
          <a:lstStyle/>
          <a:p>
            <a:fld id="{FCAFAC13-DB77-42F2-BE26-45BA5532FD50}" type="datetime4">
              <a:rPr lang="en-US" altLang="ja-JP" smtClean="0"/>
              <a:pPr/>
              <a:t>February 12, 2024</a:t>
            </a:fld>
            <a:endParaRPr lang="en-US" dirty="0"/>
          </a:p>
        </p:txBody>
      </p:sp>
    </p:spTree>
    <p:extLst>
      <p:ext uri="{BB962C8B-B14F-4D97-AF65-F5344CB8AC3E}">
        <p14:creationId xmlns:p14="http://schemas.microsoft.com/office/powerpoint/2010/main" val="830435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2C3833A-4FD9-4335-96D4-1479C9E12E38}"/>
              </a:ext>
            </a:extLst>
          </p:cNvPr>
          <p:cNvSpPr>
            <a:spLocks noGrp="1"/>
          </p:cNvSpPr>
          <p:nvPr>
            <p:ph type="body" sz="quarter" idx="18"/>
          </p:nvPr>
        </p:nvSpPr>
        <p:spPr/>
        <p:txBody>
          <a:bodyPr/>
          <a:lstStyle/>
          <a:p>
            <a:r>
              <a:rPr lang="ja-JP" altLang="en-US" sz="1400" dirty="0"/>
              <a:t>減車発生日数が</a:t>
            </a:r>
            <a:r>
              <a:rPr lang="en-US" altLang="ja-JP" sz="1400" dirty="0"/>
              <a:t>0</a:t>
            </a:r>
            <a:r>
              <a:rPr lang="ja-JP" altLang="en-US" sz="1400" dirty="0"/>
              <a:t>日の品番は全体の２９</a:t>
            </a:r>
            <a:r>
              <a:rPr lang="en-US" altLang="ja-JP" sz="1400" dirty="0"/>
              <a:t>.</a:t>
            </a:r>
            <a:r>
              <a:rPr lang="ja-JP" altLang="en-US" sz="1400" dirty="0"/>
              <a:t>８％に留まり、収容数が大きく日量数（箱数）が小さい品番ほど減車発生日数が多い傾向。</a:t>
            </a:r>
            <a:endParaRPr lang="en-US" altLang="ja-JP" sz="1400" dirty="0"/>
          </a:p>
          <a:p>
            <a:r>
              <a:rPr lang="ja-JP" altLang="en-US" sz="1400" dirty="0"/>
              <a:t>減車してる日と減車していない日が拮抗している方が在庫過多になりやすい傾向</a:t>
            </a:r>
            <a:endParaRPr lang="en-US" altLang="ja-JP" sz="1400" dirty="0"/>
          </a:p>
          <a:p>
            <a:endParaRPr kumimoji="1" lang="ja-JP" altLang="en-US" sz="1400" dirty="0"/>
          </a:p>
        </p:txBody>
      </p:sp>
      <p:sp>
        <p:nvSpPr>
          <p:cNvPr id="3" name="テキスト プレースホルダー 2">
            <a:extLst>
              <a:ext uri="{FF2B5EF4-FFF2-40B4-BE49-F238E27FC236}">
                <a16:creationId xmlns:a16="http://schemas.microsoft.com/office/drawing/2014/main" id="{C92AAF62-961B-45F3-B7DD-639F4C6FAA05}"/>
              </a:ext>
            </a:extLst>
          </p:cNvPr>
          <p:cNvSpPr>
            <a:spLocks noGrp="1"/>
          </p:cNvSpPr>
          <p:nvPr>
            <p:ph type="body" sz="quarter" idx="20"/>
          </p:nvPr>
        </p:nvSpPr>
        <p:spPr/>
        <p:txBody>
          <a:bodyPr/>
          <a:lstStyle/>
          <a:p>
            <a:r>
              <a:rPr kumimoji="1" lang="ja-JP" altLang="en-US" dirty="0"/>
              <a:t>結果（</a:t>
            </a:r>
            <a:r>
              <a:rPr kumimoji="1" lang="en-US" altLang="ja-JP" dirty="0"/>
              <a:t>12</a:t>
            </a:r>
            <a:r>
              <a:rPr kumimoji="1" lang="ja-JP" altLang="en-US" dirty="0"/>
              <a:t>月２０日）</a:t>
            </a:r>
          </a:p>
        </p:txBody>
      </p:sp>
      <p:sp>
        <p:nvSpPr>
          <p:cNvPr id="4" name="日付プレースホルダー 3">
            <a:extLst>
              <a:ext uri="{FF2B5EF4-FFF2-40B4-BE49-F238E27FC236}">
                <a16:creationId xmlns:a16="http://schemas.microsoft.com/office/drawing/2014/main" id="{872F719B-848E-4D93-958E-BB2877CB9E3E}"/>
              </a:ext>
            </a:extLst>
          </p:cNvPr>
          <p:cNvSpPr>
            <a:spLocks noGrp="1"/>
          </p:cNvSpPr>
          <p:nvPr>
            <p:ph type="dt" sz="half" idx="19"/>
          </p:nvPr>
        </p:nvSpPr>
        <p:spPr/>
        <p:txBody>
          <a:bodyPr/>
          <a:lstStyle/>
          <a:p>
            <a:fld id="{FCAFAC13-DB77-42F2-BE26-45BA5532FD50}" type="datetime4">
              <a:rPr lang="en-US" altLang="ja-JP" smtClean="0"/>
              <a:pPr/>
              <a:t>February 12, 2024</a:t>
            </a:fld>
            <a:endParaRPr lang="en-US" dirty="0"/>
          </a:p>
        </p:txBody>
      </p:sp>
      <p:graphicFrame>
        <p:nvGraphicFramePr>
          <p:cNvPr id="11" name="表 5">
            <a:extLst>
              <a:ext uri="{FF2B5EF4-FFF2-40B4-BE49-F238E27FC236}">
                <a16:creationId xmlns:a16="http://schemas.microsoft.com/office/drawing/2014/main" id="{0CA63CBD-C5BA-4218-8678-DA8F09F45F31}"/>
              </a:ext>
            </a:extLst>
          </p:cNvPr>
          <p:cNvGraphicFramePr>
            <a:graphicFrameLocks noGrp="1"/>
          </p:cNvGraphicFramePr>
          <p:nvPr>
            <p:extLst>
              <p:ext uri="{D42A27DB-BD31-4B8C-83A1-F6EECF244321}">
                <p14:modId xmlns:p14="http://schemas.microsoft.com/office/powerpoint/2010/main" val="4185937495"/>
              </p:ext>
            </p:extLst>
          </p:nvPr>
        </p:nvGraphicFramePr>
        <p:xfrm>
          <a:off x="443080" y="4880898"/>
          <a:ext cx="11341552" cy="1463040"/>
        </p:xfrm>
        <a:graphic>
          <a:graphicData uri="http://schemas.openxmlformats.org/drawingml/2006/table">
            <a:tbl>
              <a:tblPr firstRow="1" bandRow="1">
                <a:tableStyleId>{5C22544A-7EE6-4342-B048-85BDC9FD1C3A}</a:tableStyleId>
              </a:tblPr>
              <a:tblGrid>
                <a:gridCol w="1985160">
                  <a:extLst>
                    <a:ext uri="{9D8B030D-6E8A-4147-A177-3AD203B41FA5}">
                      <a16:colId xmlns:a16="http://schemas.microsoft.com/office/drawing/2014/main" val="1366991294"/>
                    </a:ext>
                  </a:extLst>
                </a:gridCol>
                <a:gridCol w="1478013">
                  <a:extLst>
                    <a:ext uri="{9D8B030D-6E8A-4147-A177-3AD203B41FA5}">
                      <a16:colId xmlns:a16="http://schemas.microsoft.com/office/drawing/2014/main" val="1277251365"/>
                    </a:ext>
                  </a:extLst>
                </a:gridCol>
                <a:gridCol w="1941094">
                  <a:extLst>
                    <a:ext uri="{9D8B030D-6E8A-4147-A177-3AD203B41FA5}">
                      <a16:colId xmlns:a16="http://schemas.microsoft.com/office/drawing/2014/main" val="2139707205"/>
                    </a:ext>
                  </a:extLst>
                </a:gridCol>
                <a:gridCol w="1600200">
                  <a:extLst>
                    <a:ext uri="{9D8B030D-6E8A-4147-A177-3AD203B41FA5}">
                      <a16:colId xmlns:a16="http://schemas.microsoft.com/office/drawing/2014/main" val="2527762729"/>
                    </a:ext>
                  </a:extLst>
                </a:gridCol>
                <a:gridCol w="1941095">
                  <a:extLst>
                    <a:ext uri="{9D8B030D-6E8A-4147-A177-3AD203B41FA5}">
                      <a16:colId xmlns:a16="http://schemas.microsoft.com/office/drawing/2014/main" val="398529073"/>
                    </a:ext>
                  </a:extLst>
                </a:gridCol>
                <a:gridCol w="2395990">
                  <a:extLst>
                    <a:ext uri="{9D8B030D-6E8A-4147-A177-3AD203B41FA5}">
                      <a16:colId xmlns:a16="http://schemas.microsoft.com/office/drawing/2014/main" val="3799076982"/>
                    </a:ext>
                  </a:extLst>
                </a:gridCol>
              </a:tblGrid>
              <a:tr h="208578">
                <a:tc>
                  <a:txBody>
                    <a:bodyPr/>
                    <a:lstStyle/>
                    <a:p>
                      <a:pPr algn="ctr" fontAlgn="t"/>
                      <a:r>
                        <a:rPr lang="ja-JP" altLang="en-US" sz="1000" b="0" i="0" u="none" strike="noStrike" dirty="0">
                          <a:solidFill>
                            <a:srgbClr val="FFFFFF"/>
                          </a:solidFill>
                          <a:effectLst/>
                          <a:latin typeface="+mn-ea"/>
                          <a:ea typeface="+mn-ea"/>
                        </a:rPr>
                        <a:t>減車発生日数</a:t>
                      </a:r>
                    </a:p>
                  </a:txBody>
                  <a:tcPr marL="6350" marR="6350" marT="6350" marB="0"/>
                </a:tc>
                <a:tc>
                  <a:txBody>
                    <a:bodyPr/>
                    <a:lstStyle/>
                    <a:p>
                      <a:pPr algn="ctr"/>
                      <a:r>
                        <a:rPr kumimoji="1" lang="ja-JP" altLang="en-US" sz="1000" b="0" dirty="0">
                          <a:latin typeface="+mn-ea"/>
                          <a:ea typeface="+mn-ea"/>
                        </a:rPr>
                        <a:t>品番数</a:t>
                      </a:r>
                    </a:p>
                  </a:txBody>
                  <a:tcPr/>
                </a:tc>
                <a:tc>
                  <a:txBody>
                    <a:bodyPr/>
                    <a:lstStyle/>
                    <a:p>
                      <a:pPr algn="ctr"/>
                      <a:r>
                        <a:rPr lang="ja-JP" altLang="en-US" sz="1000" b="0" dirty="0">
                          <a:latin typeface="+mn-ea"/>
                          <a:ea typeface="+mn-ea"/>
                        </a:rPr>
                        <a:t>納入回数の中央値</a:t>
                      </a:r>
                      <a:endParaRPr kumimoji="1" lang="ja-JP" altLang="en-US" sz="1000" b="0" dirty="0">
                        <a:latin typeface="+mn-ea"/>
                        <a:ea typeface="+mn-ea"/>
                      </a:endParaRPr>
                    </a:p>
                  </a:txBody>
                  <a:tcPr/>
                </a:tc>
                <a:tc>
                  <a:txBody>
                    <a:bodyPr/>
                    <a:lstStyle/>
                    <a:p>
                      <a:pPr algn="ctr"/>
                      <a:r>
                        <a:rPr lang="ja-JP" altLang="en-US" sz="1000" b="0" dirty="0">
                          <a:latin typeface="+mn-ea"/>
                          <a:ea typeface="+mn-ea"/>
                        </a:rPr>
                        <a:t>収容数の中央値</a:t>
                      </a:r>
                      <a:endParaRPr kumimoji="1" lang="ja-JP" altLang="en-US" sz="1000" b="0" dirty="0">
                        <a:latin typeface="+mn-ea"/>
                        <a:ea typeface="+mn-ea"/>
                      </a:endParaRPr>
                    </a:p>
                  </a:txBody>
                  <a:tcPr/>
                </a:tc>
                <a:tc>
                  <a:txBody>
                    <a:bodyPr/>
                    <a:lstStyle/>
                    <a:p>
                      <a:pPr algn="ctr"/>
                      <a:r>
                        <a:rPr lang="ja-JP" altLang="en-US" sz="1000" b="0" dirty="0">
                          <a:latin typeface="+mn-ea"/>
                          <a:ea typeface="+mn-ea"/>
                        </a:rPr>
                        <a:t>日量数（箱数）の中央値</a:t>
                      </a:r>
                      <a:endParaRPr kumimoji="1" lang="ja-JP" altLang="en-US" sz="1000" b="0" dirty="0">
                        <a:latin typeface="+mn-ea"/>
                        <a:ea typeface="+mn-ea"/>
                      </a:endParaRPr>
                    </a:p>
                  </a:txBody>
                  <a:tcPr/>
                </a:tc>
                <a:tc>
                  <a:txBody>
                    <a:bodyPr/>
                    <a:lstStyle/>
                    <a:p>
                      <a:pPr algn="ctr"/>
                      <a:r>
                        <a:rPr lang="ja-JP" altLang="en-US" sz="1000" b="0" dirty="0">
                          <a:latin typeface="+mn-ea"/>
                          <a:ea typeface="+mn-ea"/>
                        </a:rPr>
                        <a:t>順立在庫</a:t>
                      </a:r>
                      <a:r>
                        <a:rPr lang="en-US" altLang="ja-JP" sz="1000" b="0" dirty="0">
                          <a:latin typeface="+mn-ea"/>
                          <a:ea typeface="+mn-ea"/>
                        </a:rPr>
                        <a:t>/</a:t>
                      </a:r>
                      <a:r>
                        <a:rPr lang="ja-JP" altLang="en-US" sz="1000" b="0" dirty="0">
                          <a:latin typeface="+mn-ea"/>
                          <a:ea typeface="+mn-ea"/>
                        </a:rPr>
                        <a:t>設計値</a:t>
                      </a:r>
                      <a:r>
                        <a:rPr lang="en-US" altLang="ja-JP" sz="1000" b="0" dirty="0">
                          <a:latin typeface="+mn-ea"/>
                          <a:ea typeface="+mn-ea"/>
                        </a:rPr>
                        <a:t>MAX</a:t>
                      </a:r>
                      <a:r>
                        <a:rPr lang="ja-JP" altLang="en-US" sz="1000" b="0" dirty="0">
                          <a:latin typeface="+mn-ea"/>
                          <a:ea typeface="+mn-ea"/>
                        </a:rPr>
                        <a:t>の中央値</a:t>
                      </a:r>
                      <a:endParaRPr kumimoji="1" lang="ja-JP" altLang="en-US" sz="1000" b="0" dirty="0">
                        <a:latin typeface="+mn-ea"/>
                        <a:ea typeface="+mn-ea"/>
                      </a:endParaRPr>
                    </a:p>
                  </a:txBody>
                  <a:tcPr/>
                </a:tc>
                <a:extLst>
                  <a:ext uri="{0D108BD9-81ED-4DB2-BD59-A6C34878D82A}">
                    <a16:rowId xmlns:a16="http://schemas.microsoft.com/office/drawing/2014/main" val="1509856468"/>
                  </a:ext>
                </a:extLst>
              </a:tr>
              <a:tr h="208578">
                <a:tc>
                  <a:txBody>
                    <a:bodyPr/>
                    <a:lstStyle/>
                    <a:p>
                      <a:pPr algn="ctr" rtl="0" fontAlgn="ctr"/>
                      <a:r>
                        <a:rPr lang="ja-JP" altLang="en-US" sz="1000" b="0" i="0" u="none" strike="noStrike" dirty="0">
                          <a:solidFill>
                            <a:srgbClr val="333333"/>
                          </a:solidFill>
                          <a:effectLst/>
                          <a:latin typeface="+mn-ea"/>
                          <a:ea typeface="+mn-ea"/>
                        </a:rPr>
                        <a:t>減車０日</a:t>
                      </a:r>
                    </a:p>
                  </a:txBody>
                  <a:tcPr marL="6350" marR="6350" marT="6350" marB="0" anchor="ctr"/>
                </a:tc>
                <a:tc>
                  <a:txBody>
                    <a:bodyPr/>
                    <a:lstStyle/>
                    <a:p>
                      <a:pPr algn="ctr"/>
                      <a:r>
                        <a:rPr kumimoji="1" lang="en-US" altLang="ja-JP" sz="1000" b="0" dirty="0">
                          <a:latin typeface="+mn-ea"/>
                          <a:ea typeface="+mn-ea"/>
                        </a:rPr>
                        <a:t>57</a:t>
                      </a:r>
                      <a:r>
                        <a:rPr kumimoji="1" lang="ja-JP" altLang="en-US" sz="1000" b="0" dirty="0">
                          <a:latin typeface="+mn-ea"/>
                          <a:ea typeface="+mn-ea"/>
                        </a:rPr>
                        <a:t>（</a:t>
                      </a:r>
                      <a:r>
                        <a:rPr kumimoji="1" lang="en-US" altLang="ja-JP" sz="1000" b="0" dirty="0">
                          <a:latin typeface="+mn-ea"/>
                          <a:ea typeface="+mn-ea"/>
                        </a:rPr>
                        <a:t>29.8%</a:t>
                      </a:r>
                      <a:r>
                        <a:rPr kumimoji="1" lang="ja-JP" altLang="en-US" sz="1000" b="0" dirty="0">
                          <a:latin typeface="+mn-ea"/>
                          <a:ea typeface="+mn-ea"/>
                        </a:rPr>
                        <a:t>）</a:t>
                      </a:r>
                      <a:endParaRPr kumimoji="1" lang="en-US" altLang="ja-JP" sz="1000" b="0" dirty="0">
                        <a:latin typeface="+mn-ea"/>
                        <a:ea typeface="+mn-ea"/>
                      </a:endParaRPr>
                    </a:p>
                  </a:txBody>
                  <a:tcPr/>
                </a:tc>
                <a:tc>
                  <a:txBody>
                    <a:bodyPr/>
                    <a:lstStyle/>
                    <a:p>
                      <a:pPr algn="ctr"/>
                      <a:r>
                        <a:rPr kumimoji="1" lang="en-US" altLang="ja-JP" sz="1000" b="0" dirty="0">
                          <a:latin typeface="+mn-ea"/>
                          <a:ea typeface="+mn-ea"/>
                        </a:rPr>
                        <a:t>1</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63</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8</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0.82</a:t>
                      </a:r>
                      <a:endParaRPr kumimoji="1" lang="ja-JP" altLang="en-US" sz="1000" b="0" dirty="0">
                        <a:latin typeface="+mn-ea"/>
                        <a:ea typeface="+mn-ea"/>
                      </a:endParaRPr>
                    </a:p>
                  </a:txBody>
                  <a:tcPr/>
                </a:tc>
                <a:extLst>
                  <a:ext uri="{0D108BD9-81ED-4DB2-BD59-A6C34878D82A}">
                    <a16:rowId xmlns:a16="http://schemas.microsoft.com/office/drawing/2014/main" val="2835267062"/>
                  </a:ext>
                </a:extLst>
              </a:tr>
              <a:tr h="208578">
                <a:tc>
                  <a:txBody>
                    <a:bodyPr/>
                    <a:lstStyle/>
                    <a:p>
                      <a:pPr algn="ctr" rtl="0" fontAlgn="ctr"/>
                      <a:r>
                        <a:rPr lang="ja-JP" altLang="en-US" sz="1000" b="0" i="0" u="none" strike="noStrike" dirty="0">
                          <a:solidFill>
                            <a:srgbClr val="333333"/>
                          </a:solidFill>
                          <a:effectLst/>
                          <a:latin typeface="+mn-ea"/>
                          <a:ea typeface="+mn-ea"/>
                        </a:rPr>
                        <a:t>減車</a:t>
                      </a:r>
                      <a:r>
                        <a:rPr lang="en-US" altLang="ja-JP" sz="1000" b="0" i="0" u="none" strike="noStrike" dirty="0">
                          <a:solidFill>
                            <a:srgbClr val="333333"/>
                          </a:solidFill>
                          <a:effectLst/>
                          <a:latin typeface="+mn-ea"/>
                          <a:ea typeface="+mn-ea"/>
                        </a:rPr>
                        <a:t>1</a:t>
                      </a:r>
                      <a:r>
                        <a:rPr lang="ja-JP" altLang="en-US" sz="1000" b="0" i="0" u="none" strike="noStrike" dirty="0">
                          <a:solidFill>
                            <a:srgbClr val="333333"/>
                          </a:solidFill>
                          <a:effectLst/>
                          <a:latin typeface="+mn-ea"/>
                          <a:ea typeface="+mn-ea"/>
                        </a:rPr>
                        <a:t>日</a:t>
                      </a:r>
                      <a:r>
                        <a:rPr lang="en-US" altLang="ja-JP" sz="1000" b="0" i="0" u="none" strike="noStrike" dirty="0">
                          <a:solidFill>
                            <a:srgbClr val="333333"/>
                          </a:solidFill>
                          <a:effectLst/>
                          <a:latin typeface="+mn-ea"/>
                          <a:ea typeface="+mn-ea"/>
                        </a:rPr>
                        <a:t>~5</a:t>
                      </a:r>
                      <a:r>
                        <a:rPr lang="ja-JP" altLang="en-US" sz="1000" b="0" i="0" u="none" strike="noStrike" dirty="0">
                          <a:solidFill>
                            <a:srgbClr val="333333"/>
                          </a:solidFill>
                          <a:effectLst/>
                          <a:latin typeface="+mn-ea"/>
                          <a:ea typeface="+mn-ea"/>
                        </a:rPr>
                        <a:t>日</a:t>
                      </a:r>
                    </a:p>
                  </a:txBody>
                  <a:tcPr marL="6350" marR="6350" marT="6350" marB="0" anchor="ctr"/>
                </a:tc>
                <a:tc>
                  <a:txBody>
                    <a:bodyPr/>
                    <a:lstStyle/>
                    <a:p>
                      <a:pPr algn="ctr"/>
                      <a:r>
                        <a:rPr kumimoji="1" lang="en-US" altLang="ja-JP" sz="1000" b="0" dirty="0">
                          <a:latin typeface="+mn-ea"/>
                          <a:ea typeface="+mn-ea"/>
                        </a:rPr>
                        <a:t>134</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2</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100</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4</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1.11</a:t>
                      </a:r>
                      <a:endParaRPr kumimoji="1" lang="ja-JP" altLang="en-US" sz="1000" b="0" dirty="0">
                        <a:latin typeface="+mn-ea"/>
                        <a:ea typeface="+mn-ea"/>
                      </a:endParaRPr>
                    </a:p>
                  </a:txBody>
                  <a:tcPr/>
                </a:tc>
                <a:extLst>
                  <a:ext uri="{0D108BD9-81ED-4DB2-BD59-A6C34878D82A}">
                    <a16:rowId xmlns:a16="http://schemas.microsoft.com/office/drawing/2014/main" val="935238162"/>
                  </a:ext>
                </a:extLst>
              </a:tr>
              <a:tr h="208578">
                <a:tc>
                  <a:txBody>
                    <a:bodyPr/>
                    <a:lstStyle/>
                    <a:p>
                      <a:pPr algn="ctr" rtl="0" fontAlgn="ctr"/>
                      <a:r>
                        <a:rPr lang="ja-JP" altLang="en-US" sz="1000" b="0" i="0" u="none" strike="noStrike" dirty="0">
                          <a:solidFill>
                            <a:srgbClr val="333333"/>
                          </a:solidFill>
                          <a:effectLst/>
                          <a:latin typeface="+mn-ea"/>
                          <a:ea typeface="+mn-ea"/>
                        </a:rPr>
                        <a:t>減車</a:t>
                      </a:r>
                      <a:r>
                        <a:rPr lang="en-US" altLang="ja-JP" sz="1000" b="0" i="0" u="none" strike="noStrike" dirty="0">
                          <a:solidFill>
                            <a:srgbClr val="333333"/>
                          </a:solidFill>
                          <a:effectLst/>
                          <a:latin typeface="+mn-ea"/>
                          <a:ea typeface="+mn-ea"/>
                        </a:rPr>
                        <a:t>6</a:t>
                      </a:r>
                      <a:r>
                        <a:rPr lang="ja-JP" altLang="en-US" sz="1000" b="0" i="0" u="none" strike="noStrike" dirty="0">
                          <a:solidFill>
                            <a:srgbClr val="333333"/>
                          </a:solidFill>
                          <a:effectLst/>
                          <a:latin typeface="+mn-ea"/>
                          <a:ea typeface="+mn-ea"/>
                        </a:rPr>
                        <a:t>日</a:t>
                      </a:r>
                      <a:r>
                        <a:rPr lang="en-US" altLang="ja-JP" sz="1000" b="0" i="0" u="none" strike="noStrike" dirty="0">
                          <a:solidFill>
                            <a:srgbClr val="333333"/>
                          </a:solidFill>
                          <a:effectLst/>
                          <a:latin typeface="+mn-ea"/>
                          <a:ea typeface="+mn-ea"/>
                        </a:rPr>
                        <a:t>~10</a:t>
                      </a:r>
                      <a:r>
                        <a:rPr lang="ja-JP" altLang="en-US" sz="1000" b="0" i="0" u="none" strike="noStrike" dirty="0">
                          <a:solidFill>
                            <a:srgbClr val="333333"/>
                          </a:solidFill>
                          <a:effectLst/>
                          <a:latin typeface="+mn-ea"/>
                          <a:ea typeface="+mn-ea"/>
                        </a:rPr>
                        <a:t>日</a:t>
                      </a:r>
                    </a:p>
                  </a:txBody>
                  <a:tcPr marL="6350" marR="6350" marT="6350" marB="0" anchor="ctr"/>
                </a:tc>
                <a:tc>
                  <a:txBody>
                    <a:bodyPr/>
                    <a:lstStyle/>
                    <a:p>
                      <a:pPr algn="ctr"/>
                      <a:r>
                        <a:rPr kumimoji="1" lang="en-US" altLang="ja-JP" sz="1000" b="0" dirty="0">
                          <a:latin typeface="+mn-ea"/>
                          <a:ea typeface="+mn-ea"/>
                        </a:rPr>
                        <a:t>22</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1</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100</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1</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1.77</a:t>
                      </a:r>
                      <a:endParaRPr kumimoji="1" lang="ja-JP" altLang="en-US" sz="1000" b="0" dirty="0">
                        <a:latin typeface="+mn-ea"/>
                        <a:ea typeface="+mn-ea"/>
                      </a:endParaRPr>
                    </a:p>
                  </a:txBody>
                  <a:tcPr/>
                </a:tc>
                <a:extLst>
                  <a:ext uri="{0D108BD9-81ED-4DB2-BD59-A6C34878D82A}">
                    <a16:rowId xmlns:a16="http://schemas.microsoft.com/office/drawing/2014/main" val="352967913"/>
                  </a:ext>
                </a:extLst>
              </a:tr>
              <a:tr h="208578">
                <a:tc>
                  <a:txBody>
                    <a:bodyPr/>
                    <a:lstStyle/>
                    <a:p>
                      <a:pPr algn="ctr" rtl="0" fontAlgn="ctr"/>
                      <a:r>
                        <a:rPr lang="ja-JP" altLang="en-US" sz="1000" b="0" i="0" u="none" strike="noStrike" dirty="0">
                          <a:solidFill>
                            <a:srgbClr val="333333"/>
                          </a:solidFill>
                          <a:effectLst/>
                          <a:latin typeface="+mn-ea"/>
                          <a:ea typeface="+mn-ea"/>
                        </a:rPr>
                        <a:t>減車</a:t>
                      </a:r>
                      <a:r>
                        <a:rPr lang="en-US" altLang="ja-JP" sz="1000" b="0" i="0" u="none" strike="noStrike" dirty="0">
                          <a:solidFill>
                            <a:srgbClr val="333333"/>
                          </a:solidFill>
                          <a:effectLst/>
                          <a:latin typeface="+mn-ea"/>
                          <a:ea typeface="+mn-ea"/>
                        </a:rPr>
                        <a:t>11</a:t>
                      </a:r>
                      <a:r>
                        <a:rPr lang="ja-JP" altLang="en-US" sz="1000" b="0" i="0" u="none" strike="noStrike" dirty="0">
                          <a:solidFill>
                            <a:srgbClr val="333333"/>
                          </a:solidFill>
                          <a:effectLst/>
                          <a:latin typeface="+mn-ea"/>
                          <a:ea typeface="+mn-ea"/>
                        </a:rPr>
                        <a:t>日</a:t>
                      </a:r>
                      <a:r>
                        <a:rPr lang="en-US" altLang="ja-JP" sz="1000" b="0" i="0" u="none" strike="noStrike" dirty="0">
                          <a:solidFill>
                            <a:srgbClr val="333333"/>
                          </a:solidFill>
                          <a:effectLst/>
                          <a:latin typeface="+mn-ea"/>
                          <a:ea typeface="+mn-ea"/>
                        </a:rPr>
                        <a:t>~15</a:t>
                      </a:r>
                      <a:r>
                        <a:rPr lang="ja-JP" altLang="en-US" sz="1000" b="0" i="0" u="none" strike="noStrike" dirty="0">
                          <a:solidFill>
                            <a:srgbClr val="333333"/>
                          </a:solidFill>
                          <a:effectLst/>
                          <a:latin typeface="+mn-ea"/>
                          <a:ea typeface="+mn-ea"/>
                        </a:rPr>
                        <a:t>日</a:t>
                      </a:r>
                    </a:p>
                  </a:txBody>
                  <a:tcPr marL="6350" marR="6350" marT="6350" marB="0" anchor="ctr"/>
                </a:tc>
                <a:tc>
                  <a:txBody>
                    <a:bodyPr/>
                    <a:lstStyle/>
                    <a:p>
                      <a:pPr algn="ctr"/>
                      <a:r>
                        <a:rPr kumimoji="1" lang="en-US" altLang="ja-JP" sz="1000" b="0" dirty="0">
                          <a:latin typeface="+mn-ea"/>
                          <a:ea typeface="+mn-ea"/>
                        </a:rPr>
                        <a:t>15</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1</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100</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1</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1.26</a:t>
                      </a:r>
                      <a:endParaRPr kumimoji="1" lang="ja-JP" altLang="en-US" sz="1000" b="0" dirty="0">
                        <a:latin typeface="+mn-ea"/>
                        <a:ea typeface="+mn-ea"/>
                      </a:endParaRPr>
                    </a:p>
                  </a:txBody>
                  <a:tcPr/>
                </a:tc>
                <a:extLst>
                  <a:ext uri="{0D108BD9-81ED-4DB2-BD59-A6C34878D82A}">
                    <a16:rowId xmlns:a16="http://schemas.microsoft.com/office/drawing/2014/main" val="1603846785"/>
                  </a:ext>
                </a:extLst>
              </a:tr>
              <a:tr h="208578">
                <a:tc>
                  <a:txBody>
                    <a:bodyPr/>
                    <a:lstStyle/>
                    <a:p>
                      <a:pPr algn="ctr" rtl="0" fontAlgn="ctr"/>
                      <a:r>
                        <a:rPr lang="ja-JP" altLang="en-US" sz="1000" b="0" i="0" u="none" strike="noStrike" dirty="0">
                          <a:solidFill>
                            <a:srgbClr val="333333"/>
                          </a:solidFill>
                          <a:effectLst/>
                          <a:latin typeface="+mn-ea"/>
                          <a:ea typeface="+mn-ea"/>
                        </a:rPr>
                        <a:t>減車</a:t>
                      </a:r>
                      <a:r>
                        <a:rPr lang="en-US" altLang="ja-JP" sz="1000" b="0" i="0" u="none" strike="noStrike" dirty="0">
                          <a:solidFill>
                            <a:srgbClr val="333333"/>
                          </a:solidFill>
                          <a:effectLst/>
                          <a:latin typeface="+mn-ea"/>
                          <a:ea typeface="+mn-ea"/>
                        </a:rPr>
                        <a:t>16</a:t>
                      </a:r>
                      <a:r>
                        <a:rPr lang="ja-JP" altLang="en-US" sz="1000" b="0" i="0" u="none" strike="noStrike" dirty="0">
                          <a:solidFill>
                            <a:srgbClr val="333333"/>
                          </a:solidFill>
                          <a:effectLst/>
                          <a:latin typeface="+mn-ea"/>
                          <a:ea typeface="+mn-ea"/>
                        </a:rPr>
                        <a:t>日</a:t>
                      </a:r>
                      <a:r>
                        <a:rPr lang="en-US" altLang="ja-JP" sz="1000" b="0" i="0" u="none" strike="noStrike" dirty="0">
                          <a:solidFill>
                            <a:srgbClr val="333333"/>
                          </a:solidFill>
                          <a:effectLst/>
                          <a:latin typeface="+mn-ea"/>
                          <a:ea typeface="+mn-ea"/>
                        </a:rPr>
                        <a:t>~</a:t>
                      </a:r>
                      <a:r>
                        <a:rPr lang="ja-JP" altLang="en-US" sz="1000" b="0" i="0" u="none" strike="noStrike" dirty="0">
                          <a:solidFill>
                            <a:srgbClr val="333333"/>
                          </a:solidFill>
                          <a:effectLst/>
                          <a:latin typeface="+mn-ea"/>
                          <a:ea typeface="+mn-ea"/>
                        </a:rPr>
                        <a:t>２０日</a:t>
                      </a:r>
                    </a:p>
                  </a:txBody>
                  <a:tcPr marL="6350" marR="6350" marT="6350" marB="0" anchor="ctr"/>
                </a:tc>
                <a:tc>
                  <a:txBody>
                    <a:bodyPr/>
                    <a:lstStyle/>
                    <a:p>
                      <a:pPr algn="ctr"/>
                      <a:r>
                        <a:rPr kumimoji="1" lang="en-US" altLang="ja-JP" sz="1000" b="0" dirty="0">
                          <a:latin typeface="+mn-ea"/>
                          <a:ea typeface="+mn-ea"/>
                        </a:rPr>
                        <a:t>54</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2</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500</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1</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0.84</a:t>
                      </a:r>
                      <a:endParaRPr kumimoji="1" lang="ja-JP" altLang="en-US" sz="1000" b="0" dirty="0">
                        <a:latin typeface="+mn-ea"/>
                        <a:ea typeface="+mn-ea"/>
                      </a:endParaRPr>
                    </a:p>
                  </a:txBody>
                  <a:tcPr/>
                </a:tc>
                <a:extLst>
                  <a:ext uri="{0D108BD9-81ED-4DB2-BD59-A6C34878D82A}">
                    <a16:rowId xmlns:a16="http://schemas.microsoft.com/office/drawing/2014/main" val="2007193651"/>
                  </a:ext>
                </a:extLst>
              </a:tr>
            </a:tbl>
          </a:graphicData>
        </a:graphic>
      </p:graphicFrame>
      <p:graphicFrame>
        <p:nvGraphicFramePr>
          <p:cNvPr id="12" name="グラフ 11">
            <a:extLst>
              <a:ext uri="{FF2B5EF4-FFF2-40B4-BE49-F238E27FC236}">
                <a16:creationId xmlns:a16="http://schemas.microsoft.com/office/drawing/2014/main" id="{C29B4F90-5EED-4C16-AA84-8728531C603B}"/>
              </a:ext>
            </a:extLst>
          </p:cNvPr>
          <p:cNvGraphicFramePr>
            <a:graphicFrameLocks/>
          </p:cNvGraphicFramePr>
          <p:nvPr>
            <p:extLst>
              <p:ext uri="{D42A27DB-BD31-4B8C-83A1-F6EECF244321}">
                <p14:modId xmlns:p14="http://schemas.microsoft.com/office/powerpoint/2010/main" val="2497387233"/>
              </p:ext>
            </p:extLst>
          </p:nvPr>
        </p:nvGraphicFramePr>
        <p:xfrm>
          <a:off x="415963" y="1290120"/>
          <a:ext cx="5444376" cy="1752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グラフ 12">
            <a:extLst>
              <a:ext uri="{FF2B5EF4-FFF2-40B4-BE49-F238E27FC236}">
                <a16:creationId xmlns:a16="http://schemas.microsoft.com/office/drawing/2014/main" id="{8ADE3A31-036A-4AA4-9AD0-FBD5590EFE43}"/>
              </a:ext>
            </a:extLst>
          </p:cNvPr>
          <p:cNvGraphicFramePr>
            <a:graphicFrameLocks/>
          </p:cNvGraphicFramePr>
          <p:nvPr>
            <p:extLst>
              <p:ext uri="{D42A27DB-BD31-4B8C-83A1-F6EECF244321}">
                <p14:modId xmlns:p14="http://schemas.microsoft.com/office/powerpoint/2010/main" val="2505744521"/>
              </p:ext>
            </p:extLst>
          </p:nvPr>
        </p:nvGraphicFramePr>
        <p:xfrm>
          <a:off x="5887453" y="1290120"/>
          <a:ext cx="5444376" cy="183310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グラフ 13">
            <a:extLst>
              <a:ext uri="{FF2B5EF4-FFF2-40B4-BE49-F238E27FC236}">
                <a16:creationId xmlns:a16="http://schemas.microsoft.com/office/drawing/2014/main" id="{DCA01FCB-6BC4-493B-9C99-A61AA52C07BA}"/>
              </a:ext>
            </a:extLst>
          </p:cNvPr>
          <p:cNvGraphicFramePr>
            <a:graphicFrameLocks/>
          </p:cNvGraphicFramePr>
          <p:nvPr>
            <p:extLst>
              <p:ext uri="{D42A27DB-BD31-4B8C-83A1-F6EECF244321}">
                <p14:modId xmlns:p14="http://schemas.microsoft.com/office/powerpoint/2010/main" val="2747112321"/>
              </p:ext>
            </p:extLst>
          </p:nvPr>
        </p:nvGraphicFramePr>
        <p:xfrm>
          <a:off x="388849" y="2957141"/>
          <a:ext cx="5444376" cy="186269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グラフ 14">
            <a:extLst>
              <a:ext uri="{FF2B5EF4-FFF2-40B4-BE49-F238E27FC236}">
                <a16:creationId xmlns:a16="http://schemas.microsoft.com/office/drawing/2014/main" id="{0769EF79-D80B-4C21-A22D-794CC965ECF9}"/>
              </a:ext>
            </a:extLst>
          </p:cNvPr>
          <p:cNvGraphicFramePr>
            <a:graphicFrameLocks/>
          </p:cNvGraphicFramePr>
          <p:nvPr>
            <p:extLst>
              <p:ext uri="{D42A27DB-BD31-4B8C-83A1-F6EECF244321}">
                <p14:modId xmlns:p14="http://schemas.microsoft.com/office/powerpoint/2010/main" val="1933918194"/>
              </p:ext>
            </p:extLst>
          </p:nvPr>
        </p:nvGraphicFramePr>
        <p:xfrm>
          <a:off x="5923548" y="2987670"/>
          <a:ext cx="5408281" cy="186269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510414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5D2157F-50CA-4D8B-BBB7-F551428309B0}"/>
              </a:ext>
            </a:extLst>
          </p:cNvPr>
          <p:cNvSpPr>
            <a:spLocks noGrp="1"/>
          </p:cNvSpPr>
          <p:nvPr>
            <p:ph type="body" sz="quarter" idx="18"/>
          </p:nvPr>
        </p:nvSpPr>
        <p:spPr/>
        <p:txBody>
          <a:bodyPr/>
          <a:lstStyle/>
          <a:p>
            <a:r>
              <a:rPr kumimoji="1" lang="ja-JP" altLang="en-US" dirty="0"/>
              <a:t>仕入先の問題</a:t>
            </a:r>
            <a:endParaRPr kumimoji="1" lang="en-US" altLang="ja-JP" dirty="0"/>
          </a:p>
          <a:p>
            <a:r>
              <a:rPr lang="ja-JP" altLang="en-US" dirty="0"/>
              <a:t>工務の問題（日量数＜納入数）</a:t>
            </a:r>
            <a:endParaRPr kumimoji="1" lang="ja-JP" altLang="en-US" dirty="0"/>
          </a:p>
        </p:txBody>
      </p:sp>
      <p:sp>
        <p:nvSpPr>
          <p:cNvPr id="3" name="テキスト プレースホルダー 2">
            <a:extLst>
              <a:ext uri="{FF2B5EF4-FFF2-40B4-BE49-F238E27FC236}">
                <a16:creationId xmlns:a16="http://schemas.microsoft.com/office/drawing/2014/main" id="{5C42155B-A932-4604-8AB9-B9AC8784BFB6}"/>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CB53AECD-0162-4EBE-82DA-731D1F3B4F38}"/>
              </a:ext>
            </a:extLst>
          </p:cNvPr>
          <p:cNvSpPr>
            <a:spLocks noGrp="1"/>
          </p:cNvSpPr>
          <p:nvPr>
            <p:ph type="dt" sz="half" idx="19"/>
          </p:nvPr>
        </p:nvSpPr>
        <p:spPr/>
        <p:txBody>
          <a:bodyPr/>
          <a:lstStyle/>
          <a:p>
            <a:fld id="{FCAFAC13-DB77-42F2-BE26-45BA5532FD50}" type="datetime4">
              <a:rPr lang="en-US" altLang="ja-JP" smtClean="0"/>
              <a:pPr/>
              <a:t>February 12, 2024</a:t>
            </a:fld>
            <a:endParaRPr lang="en-US" dirty="0"/>
          </a:p>
        </p:txBody>
      </p:sp>
    </p:spTree>
    <p:extLst>
      <p:ext uri="{BB962C8B-B14F-4D97-AF65-F5344CB8AC3E}">
        <p14:creationId xmlns:p14="http://schemas.microsoft.com/office/powerpoint/2010/main" val="1532919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r>
              <a:rPr lang="ja-JP" altLang="en-US" sz="1800" b="0" dirty="0"/>
              <a:t>割合</a:t>
            </a:r>
            <a:endParaRPr lang="en-US" altLang="ja-JP" sz="1800" b="0" dirty="0"/>
          </a:p>
          <a:p>
            <a:endParaRPr lang="en-US" altLang="ja-JP" sz="1800" b="0" dirty="0"/>
          </a:p>
          <a:p>
            <a:r>
              <a:rPr lang="ja-JP" altLang="en-US" sz="1800" b="0" dirty="0"/>
              <a:t>納入回数、実績納入回数、収容数、日量数、設計値</a:t>
            </a:r>
            <a:r>
              <a:rPr lang="en-US" altLang="ja-JP" sz="1800" b="0" dirty="0"/>
              <a:t>MAX</a:t>
            </a:r>
          </a:p>
          <a:p>
            <a:r>
              <a:rPr lang="ja-JP" altLang="en-US" sz="1800" b="0" dirty="0"/>
              <a:t>設計便数通りの運行ができている品番数：</a:t>
            </a:r>
            <a:r>
              <a:rPr lang="en-US" altLang="ja-JP" sz="1800" b="0" dirty="0"/>
              <a:t>57</a:t>
            </a:r>
            <a:r>
              <a:rPr lang="ja-JP" altLang="en-US" sz="1800" b="0" dirty="0"/>
              <a:t>品番、</a:t>
            </a:r>
            <a:r>
              <a:rPr lang="en-US" altLang="ja-JP" sz="1800" b="0" dirty="0"/>
              <a:t>1.26</a:t>
            </a:r>
            <a:r>
              <a:rPr lang="ja-JP" altLang="en-US" sz="1800" b="0" dirty="0"/>
              <a:t>、</a:t>
            </a:r>
            <a:r>
              <a:rPr lang="en-US" altLang="ja-JP" sz="1800" b="0" dirty="0"/>
              <a:t>1.26</a:t>
            </a:r>
            <a:r>
              <a:rPr lang="ja-JP" altLang="en-US" sz="1800" b="0" dirty="0"/>
              <a:t>、</a:t>
            </a:r>
            <a:r>
              <a:rPr lang="en-US" altLang="ja-JP" sz="1800" b="0" dirty="0"/>
              <a:t>95</a:t>
            </a:r>
            <a:r>
              <a:rPr lang="ja-JP" altLang="en-US" sz="1800" b="0" dirty="0"/>
              <a:t>、</a:t>
            </a:r>
            <a:r>
              <a:rPr lang="en-US" altLang="ja-JP" sz="1800" b="0" dirty="0"/>
              <a:t>14.85</a:t>
            </a:r>
            <a:r>
              <a:rPr lang="ja-JP" altLang="en-US" sz="1800" b="0" dirty="0"/>
              <a:t>、</a:t>
            </a:r>
            <a:r>
              <a:rPr lang="en-US" altLang="ja-JP" sz="1800" b="0" dirty="0"/>
              <a:t>0.86</a:t>
            </a:r>
            <a:endParaRPr lang="ja-JP" altLang="en-US" sz="1800" b="0" dirty="0"/>
          </a:p>
          <a:p>
            <a:r>
              <a:rPr lang="ja-JP" altLang="en-US" sz="1800" b="0" dirty="0"/>
              <a:t>設計便数通りの運行ができていない品番数：</a:t>
            </a:r>
            <a:r>
              <a:rPr lang="en-US" altLang="ja-JP" sz="1800" b="0" dirty="0"/>
              <a:t>134</a:t>
            </a:r>
            <a:r>
              <a:rPr lang="ja-JP" altLang="en-US" sz="1800" b="0" dirty="0"/>
              <a:t>品番、</a:t>
            </a:r>
            <a:r>
              <a:rPr lang="en-US" altLang="ja-JP" sz="1800" b="0" dirty="0"/>
              <a:t>3.34</a:t>
            </a:r>
            <a:r>
              <a:rPr lang="ja-JP" altLang="en-US" sz="1800" b="0" dirty="0"/>
              <a:t>、</a:t>
            </a:r>
            <a:r>
              <a:rPr lang="en-US" altLang="ja-JP" sz="1800" b="0" dirty="0"/>
              <a:t>513</a:t>
            </a:r>
            <a:r>
              <a:rPr lang="ja-JP" altLang="en-US" sz="1800" b="0" dirty="0"/>
              <a:t>、</a:t>
            </a:r>
            <a:r>
              <a:rPr lang="en-US" altLang="ja-JP" sz="1800" b="0" dirty="0"/>
              <a:t>9.06</a:t>
            </a:r>
            <a:r>
              <a:rPr lang="ja-JP" altLang="en-US" sz="1800" b="0" dirty="0"/>
              <a:t>、</a:t>
            </a:r>
            <a:r>
              <a:rPr lang="en-US" altLang="ja-JP" sz="1800" b="0" dirty="0"/>
              <a:t>1.41</a:t>
            </a:r>
            <a:endParaRPr lang="ja-JP" altLang="en-US" sz="1800" b="0" dirty="0"/>
          </a:p>
          <a:p>
            <a:r>
              <a:rPr lang="ja-JP" altLang="en-US" sz="1800" b="0" dirty="0"/>
              <a:t>設計便数から逸脱した回数が</a:t>
            </a:r>
            <a:r>
              <a:rPr lang="en-US" altLang="ja-JP" sz="1800" b="0" dirty="0"/>
              <a:t>5</a:t>
            </a:r>
            <a:r>
              <a:rPr lang="ja-JP" altLang="en-US" sz="1800" b="0" dirty="0"/>
              <a:t>回以内の品番数：</a:t>
            </a:r>
            <a:r>
              <a:rPr lang="en-US" altLang="ja-JP" sz="1800" b="0" dirty="0"/>
              <a:t>43</a:t>
            </a:r>
            <a:r>
              <a:rPr lang="ja-JP" altLang="en-US" sz="1800" b="0" dirty="0"/>
              <a:t>品番、</a:t>
            </a:r>
            <a:r>
              <a:rPr lang="en-US" altLang="ja-JP" sz="1800" b="0" dirty="0"/>
              <a:t>2.79</a:t>
            </a:r>
            <a:r>
              <a:rPr lang="ja-JP" altLang="en-US" sz="1800" b="0" dirty="0"/>
              <a:t>、</a:t>
            </a:r>
            <a:r>
              <a:rPr lang="en-US" altLang="ja-JP" sz="1800" b="0" dirty="0"/>
              <a:t>2.67</a:t>
            </a:r>
            <a:r>
              <a:rPr lang="ja-JP" altLang="en-US" sz="1800" b="0" dirty="0"/>
              <a:t>、</a:t>
            </a:r>
            <a:r>
              <a:rPr lang="en-US" altLang="ja-JP" sz="1800" b="0" dirty="0"/>
              <a:t>238</a:t>
            </a:r>
            <a:r>
              <a:rPr lang="ja-JP" altLang="en-US" sz="1800" b="0" dirty="0"/>
              <a:t>、</a:t>
            </a:r>
            <a:r>
              <a:rPr lang="en-US" altLang="ja-JP" sz="1800" b="0" dirty="0"/>
              <a:t>22.36</a:t>
            </a:r>
            <a:r>
              <a:rPr lang="ja-JP" altLang="en-US" sz="1800" b="0" dirty="0"/>
              <a:t>、</a:t>
            </a:r>
            <a:r>
              <a:rPr lang="en-US" altLang="ja-JP" sz="1800" b="0" dirty="0"/>
              <a:t>1.34</a:t>
            </a:r>
            <a:endParaRPr lang="ja-JP" altLang="en-US" sz="1800" b="0" dirty="0"/>
          </a:p>
          <a:p>
            <a:r>
              <a:rPr lang="ja-JP" altLang="en-US" sz="1800" b="0" dirty="0"/>
              <a:t>設計便数から逸脱した回数が</a:t>
            </a:r>
            <a:r>
              <a:rPr lang="en-US" altLang="ja-JP" sz="1800" b="0" dirty="0"/>
              <a:t>6</a:t>
            </a:r>
            <a:r>
              <a:rPr lang="ja-JP" altLang="en-US" sz="1800" b="0" dirty="0"/>
              <a:t>回以上</a:t>
            </a:r>
            <a:r>
              <a:rPr lang="en-US" altLang="ja-JP" sz="1800" b="0" dirty="0"/>
              <a:t>10</a:t>
            </a:r>
            <a:r>
              <a:rPr lang="ja-JP" altLang="en-US" sz="1800" b="0" dirty="0"/>
              <a:t>回以内の品番数：</a:t>
            </a:r>
            <a:r>
              <a:rPr lang="en-US" altLang="ja-JP" sz="1800" b="0" dirty="0"/>
              <a:t>22</a:t>
            </a:r>
            <a:r>
              <a:rPr lang="ja-JP" altLang="en-US" sz="1800" b="0" dirty="0"/>
              <a:t>品番、</a:t>
            </a:r>
            <a:r>
              <a:rPr lang="en-US" altLang="ja-JP" sz="1800" b="0" dirty="0"/>
              <a:t>1.59</a:t>
            </a:r>
            <a:r>
              <a:rPr lang="ja-JP" altLang="en-US" sz="1800" b="0" dirty="0"/>
              <a:t>、</a:t>
            </a:r>
            <a:r>
              <a:rPr lang="en-US" altLang="ja-JP" sz="1800" b="0" dirty="0"/>
              <a:t>1.18</a:t>
            </a:r>
            <a:r>
              <a:rPr lang="ja-JP" altLang="en-US" sz="1800" b="0" dirty="0"/>
              <a:t>、</a:t>
            </a:r>
            <a:r>
              <a:rPr lang="en-US" altLang="ja-JP" sz="1800" b="0" dirty="0"/>
              <a:t>400</a:t>
            </a:r>
            <a:r>
              <a:rPr lang="ja-JP" altLang="en-US" sz="1800" b="0" dirty="0"/>
              <a:t>、</a:t>
            </a:r>
            <a:r>
              <a:rPr lang="en-US" altLang="ja-JP" sz="1800" b="0" dirty="0"/>
              <a:t>2.21</a:t>
            </a:r>
            <a:r>
              <a:rPr lang="ja-JP" altLang="en-US" sz="1800" b="0" dirty="0"/>
              <a:t>、</a:t>
            </a:r>
            <a:r>
              <a:rPr lang="en-US" altLang="ja-JP" sz="1800" b="0" dirty="0"/>
              <a:t>2.36</a:t>
            </a:r>
            <a:endParaRPr lang="ja-JP" altLang="en-US" sz="1800" b="0" dirty="0"/>
          </a:p>
          <a:p>
            <a:r>
              <a:rPr lang="ja-JP" altLang="en-US" sz="1800" b="0" dirty="0"/>
              <a:t>設計便数から逸脱した回数が</a:t>
            </a:r>
            <a:r>
              <a:rPr lang="en-US" altLang="ja-JP" sz="1800" b="0" dirty="0"/>
              <a:t>11</a:t>
            </a:r>
            <a:r>
              <a:rPr lang="ja-JP" altLang="en-US" sz="1800" b="0" dirty="0"/>
              <a:t>回以上</a:t>
            </a:r>
            <a:r>
              <a:rPr lang="en-US" altLang="ja-JP" sz="1800" b="0" dirty="0"/>
              <a:t>15</a:t>
            </a:r>
            <a:r>
              <a:rPr lang="ja-JP" altLang="en-US" sz="1800" b="0" dirty="0"/>
              <a:t>回以内の品番数：</a:t>
            </a:r>
            <a:r>
              <a:rPr lang="en-US" altLang="ja-JP" sz="1800" b="0" dirty="0"/>
              <a:t>15</a:t>
            </a:r>
            <a:r>
              <a:rPr lang="ja-JP" altLang="en-US" sz="1800" b="0" dirty="0"/>
              <a:t>品番、</a:t>
            </a:r>
            <a:r>
              <a:rPr lang="en-US" altLang="ja-JP" sz="1800" b="0" dirty="0"/>
              <a:t>1.86</a:t>
            </a:r>
            <a:r>
              <a:rPr lang="ja-JP" altLang="en-US" sz="1800" b="0" dirty="0"/>
              <a:t>、</a:t>
            </a:r>
            <a:r>
              <a:rPr lang="en-US" altLang="ja-JP" sz="1800" b="0" dirty="0"/>
              <a:t>1.10</a:t>
            </a:r>
            <a:r>
              <a:rPr lang="ja-JP" altLang="en-US" sz="1800" b="0" dirty="0"/>
              <a:t>、</a:t>
            </a:r>
            <a:r>
              <a:rPr lang="en-US" altLang="ja-JP" sz="1800" b="0" dirty="0"/>
              <a:t>526</a:t>
            </a:r>
            <a:r>
              <a:rPr lang="ja-JP" altLang="en-US" sz="1800" b="0" dirty="0"/>
              <a:t>個、</a:t>
            </a:r>
            <a:r>
              <a:rPr lang="en-US" altLang="ja-JP" sz="1800" b="0" dirty="0"/>
              <a:t>1.91</a:t>
            </a:r>
            <a:r>
              <a:rPr lang="ja-JP" altLang="en-US" sz="1800" b="0" dirty="0"/>
              <a:t>個、</a:t>
            </a:r>
            <a:r>
              <a:rPr lang="en-US" altLang="ja-JP" sz="1800" b="0" dirty="0"/>
              <a:t>1.45</a:t>
            </a:r>
            <a:endParaRPr lang="ja-JP" altLang="en-US" sz="1800" b="0" dirty="0"/>
          </a:p>
          <a:p>
            <a:r>
              <a:rPr lang="ja-JP" altLang="en-US" sz="1800" b="0" dirty="0"/>
              <a:t>設計便数から逸脱した回数が</a:t>
            </a:r>
            <a:r>
              <a:rPr lang="en-US" altLang="ja-JP" sz="1800" b="0" dirty="0"/>
              <a:t>16</a:t>
            </a:r>
            <a:r>
              <a:rPr lang="ja-JP" altLang="en-US" sz="1800" b="0" dirty="0"/>
              <a:t>回以上</a:t>
            </a:r>
            <a:r>
              <a:rPr lang="en-US" altLang="ja-JP" sz="1800" b="0" dirty="0"/>
              <a:t>20</a:t>
            </a:r>
            <a:r>
              <a:rPr lang="ja-JP" altLang="en-US" sz="1800" b="0" dirty="0"/>
              <a:t>回以内の品番数：</a:t>
            </a:r>
            <a:r>
              <a:rPr lang="en-US" altLang="ja-JP" sz="1800" b="0" dirty="0"/>
              <a:t>54</a:t>
            </a:r>
            <a:r>
              <a:rPr lang="ja-JP" altLang="en-US" sz="1800" b="0" dirty="0"/>
              <a:t>品番、</a:t>
            </a:r>
            <a:r>
              <a:rPr lang="en-US" altLang="ja-JP" sz="1800" b="0" dirty="0"/>
              <a:t>4.96</a:t>
            </a:r>
            <a:r>
              <a:rPr lang="ja-JP" altLang="en-US" sz="1800" b="0" dirty="0"/>
              <a:t>回、</a:t>
            </a:r>
            <a:r>
              <a:rPr lang="en-US" altLang="ja-JP" sz="1800" b="0" dirty="0"/>
              <a:t>2.30</a:t>
            </a:r>
            <a:r>
              <a:rPr lang="ja-JP" altLang="en-US" sz="1800" b="0" dirty="0"/>
              <a:t>、</a:t>
            </a:r>
            <a:r>
              <a:rPr lang="en-US" altLang="ja-JP" sz="1800" b="0" dirty="0"/>
              <a:t>773</a:t>
            </a:r>
            <a:r>
              <a:rPr lang="ja-JP" altLang="en-US" sz="1800" b="0" dirty="0"/>
              <a:t>個、</a:t>
            </a:r>
            <a:r>
              <a:rPr lang="en-US" altLang="ja-JP" sz="1800" b="0" dirty="0"/>
              <a:t>3.24</a:t>
            </a:r>
            <a:r>
              <a:rPr lang="ja-JP" altLang="en-US" sz="1800" b="0" dirty="0"/>
              <a:t>箱、</a:t>
            </a:r>
            <a:r>
              <a:rPr lang="en-US" altLang="ja-JP" sz="1800" b="0" dirty="0"/>
              <a:t>0.99</a:t>
            </a:r>
          </a:p>
          <a:p>
            <a:endParaRPr kumimoji="1" lang="en-US" altLang="ja-JP" sz="1800" b="0" dirty="0"/>
          </a:p>
          <a:p>
            <a:r>
              <a:rPr lang="en-US" altLang="ja-JP" sz="1800" b="0" dirty="0"/>
              <a:t>5</a:t>
            </a:r>
            <a:r>
              <a:rPr lang="ja-JP" altLang="en-US" sz="1800" b="0" dirty="0"/>
              <a:t>回納入に対して、</a:t>
            </a:r>
            <a:r>
              <a:rPr lang="en-US" altLang="ja-JP" sz="1800" b="0" dirty="0"/>
              <a:t>4</a:t>
            </a:r>
            <a:r>
              <a:rPr lang="ja-JP" altLang="en-US" sz="1800" b="0" dirty="0"/>
              <a:t>箱は物理的に不可能</a:t>
            </a:r>
            <a:endParaRPr lang="en-US" altLang="ja-JP" sz="1800" b="0" dirty="0"/>
          </a:p>
          <a:p>
            <a:endParaRPr kumimoji="1" lang="en-US" altLang="ja-JP" sz="1800" b="0" dirty="0"/>
          </a:p>
          <a:p>
            <a:r>
              <a:rPr lang="ja-JP" altLang="en-US" sz="1800" b="0" dirty="0"/>
              <a:t>納入回数が多いと、短い時間だけ釣果</a:t>
            </a:r>
            <a:endParaRPr kumimoji="1" lang="ja-JP" altLang="en-US" sz="1800" b="0" dirty="0"/>
          </a:p>
        </p:txBody>
      </p:sp>
      <p:sp>
        <p:nvSpPr>
          <p:cNvPr id="3" name="テキスト プレースホルダー 2"/>
          <p:cNvSpPr>
            <a:spLocks noGrp="1"/>
          </p:cNvSpPr>
          <p:nvPr>
            <p:ph type="body" sz="quarter" idx="20"/>
          </p:nvPr>
        </p:nvSpPr>
        <p:spPr/>
        <p:txBody>
          <a:bodyPr/>
          <a:lstStyle/>
          <a:p>
            <a:endParaRPr kumimoji="1" lang="ja-JP" altLang="en-US"/>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February 12, 2024</a:t>
            </a:fld>
            <a:endParaRPr lang="en-US" dirty="0"/>
          </a:p>
        </p:txBody>
      </p:sp>
    </p:spTree>
    <p:extLst>
      <p:ext uri="{BB962C8B-B14F-4D97-AF65-F5344CB8AC3E}">
        <p14:creationId xmlns:p14="http://schemas.microsoft.com/office/powerpoint/2010/main" val="1341090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2C3833A-4FD9-4335-96D4-1479C9E12E38}"/>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C92AAF62-961B-45F3-B7DD-639F4C6FAA05}"/>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872F719B-848E-4D93-958E-BB2877CB9E3E}"/>
              </a:ext>
            </a:extLst>
          </p:cNvPr>
          <p:cNvSpPr>
            <a:spLocks noGrp="1"/>
          </p:cNvSpPr>
          <p:nvPr>
            <p:ph type="dt" sz="half" idx="19"/>
          </p:nvPr>
        </p:nvSpPr>
        <p:spPr/>
        <p:txBody>
          <a:bodyPr/>
          <a:lstStyle/>
          <a:p>
            <a:fld id="{FCAFAC13-DB77-42F2-BE26-45BA5532FD50}" type="datetime4">
              <a:rPr lang="en-US" altLang="ja-JP" smtClean="0"/>
              <a:pPr/>
              <a:t>February 12, 2024</a:t>
            </a:fld>
            <a:endParaRPr lang="en-US" dirty="0"/>
          </a:p>
        </p:txBody>
      </p:sp>
      <p:graphicFrame>
        <p:nvGraphicFramePr>
          <p:cNvPr id="5" name="表 5">
            <a:extLst>
              <a:ext uri="{FF2B5EF4-FFF2-40B4-BE49-F238E27FC236}">
                <a16:creationId xmlns:a16="http://schemas.microsoft.com/office/drawing/2014/main" id="{B858C666-878C-4312-AECD-38CED955EA48}"/>
              </a:ext>
            </a:extLst>
          </p:cNvPr>
          <p:cNvGraphicFramePr>
            <a:graphicFrameLocks noGrp="1"/>
          </p:cNvGraphicFramePr>
          <p:nvPr>
            <p:extLst>
              <p:ext uri="{D42A27DB-BD31-4B8C-83A1-F6EECF244321}">
                <p14:modId xmlns:p14="http://schemas.microsoft.com/office/powerpoint/2010/main" val="3110777699"/>
              </p:ext>
            </p:extLst>
          </p:nvPr>
        </p:nvGraphicFramePr>
        <p:xfrm>
          <a:off x="443080" y="3814796"/>
          <a:ext cx="11341552" cy="2092960"/>
        </p:xfrm>
        <a:graphic>
          <a:graphicData uri="http://schemas.openxmlformats.org/drawingml/2006/table">
            <a:tbl>
              <a:tblPr firstRow="1" bandRow="1">
                <a:tableStyleId>{5C22544A-7EE6-4342-B048-85BDC9FD1C3A}</a:tableStyleId>
              </a:tblPr>
              <a:tblGrid>
                <a:gridCol w="1985160">
                  <a:extLst>
                    <a:ext uri="{9D8B030D-6E8A-4147-A177-3AD203B41FA5}">
                      <a16:colId xmlns:a16="http://schemas.microsoft.com/office/drawing/2014/main" val="1366991294"/>
                    </a:ext>
                  </a:extLst>
                </a:gridCol>
                <a:gridCol w="2194560">
                  <a:extLst>
                    <a:ext uri="{9D8B030D-6E8A-4147-A177-3AD203B41FA5}">
                      <a16:colId xmlns:a16="http://schemas.microsoft.com/office/drawing/2014/main" val="1277251365"/>
                    </a:ext>
                  </a:extLst>
                </a:gridCol>
                <a:gridCol w="2092960">
                  <a:extLst>
                    <a:ext uri="{9D8B030D-6E8A-4147-A177-3AD203B41FA5}">
                      <a16:colId xmlns:a16="http://schemas.microsoft.com/office/drawing/2014/main" val="2139707205"/>
                    </a:ext>
                  </a:extLst>
                </a:gridCol>
                <a:gridCol w="1397535">
                  <a:extLst>
                    <a:ext uri="{9D8B030D-6E8A-4147-A177-3AD203B41FA5}">
                      <a16:colId xmlns:a16="http://schemas.microsoft.com/office/drawing/2014/main" val="2527762729"/>
                    </a:ext>
                  </a:extLst>
                </a:gridCol>
                <a:gridCol w="1275347">
                  <a:extLst>
                    <a:ext uri="{9D8B030D-6E8A-4147-A177-3AD203B41FA5}">
                      <a16:colId xmlns:a16="http://schemas.microsoft.com/office/drawing/2014/main" val="398529073"/>
                    </a:ext>
                  </a:extLst>
                </a:gridCol>
                <a:gridCol w="2395990">
                  <a:extLst>
                    <a:ext uri="{9D8B030D-6E8A-4147-A177-3AD203B41FA5}">
                      <a16:colId xmlns:a16="http://schemas.microsoft.com/office/drawing/2014/main" val="3799076982"/>
                    </a:ext>
                  </a:extLst>
                </a:gridCol>
              </a:tblGrid>
              <a:tr h="0">
                <a:tc>
                  <a:txBody>
                    <a:bodyPr/>
                    <a:lstStyle/>
                    <a:p>
                      <a:pPr algn="ctr" fontAlgn="t"/>
                      <a:r>
                        <a:rPr lang="ja-JP" altLang="en-US" sz="1800" b="0" i="0" u="none" strike="noStrike" dirty="0">
                          <a:solidFill>
                            <a:srgbClr val="FFFFFF"/>
                          </a:solidFill>
                          <a:effectLst/>
                          <a:latin typeface="ＭＳ Ｐゴシック" panose="020B0600070205080204" pitchFamily="50" charset="-128"/>
                          <a:ea typeface="ＭＳ Ｐゴシック" panose="020B0600070205080204" pitchFamily="50" charset="-128"/>
                        </a:rPr>
                        <a:t>便ズレ</a:t>
                      </a:r>
                    </a:p>
                  </a:txBody>
                  <a:tcPr marL="6350" marR="6350" marT="6350" marB="0"/>
                </a:tc>
                <a:tc>
                  <a:txBody>
                    <a:bodyPr/>
                    <a:lstStyle/>
                    <a:p>
                      <a:pPr algn="ctr"/>
                      <a:r>
                        <a:rPr kumimoji="1" lang="ja-JP" altLang="en-US" sz="1400" b="0" dirty="0"/>
                        <a:t>品番数</a:t>
                      </a:r>
                    </a:p>
                  </a:txBody>
                  <a:tcPr/>
                </a:tc>
                <a:tc>
                  <a:txBody>
                    <a:bodyPr/>
                    <a:lstStyle/>
                    <a:p>
                      <a:pPr algn="ctr"/>
                      <a:r>
                        <a:rPr lang="ja-JP" altLang="en-US" sz="1400" b="0" dirty="0"/>
                        <a:t>納入回数</a:t>
                      </a:r>
                      <a:endParaRPr kumimoji="1" lang="ja-JP" altLang="en-US" sz="1400" b="0" dirty="0"/>
                    </a:p>
                  </a:txBody>
                  <a:tcPr/>
                </a:tc>
                <a:tc>
                  <a:txBody>
                    <a:bodyPr/>
                    <a:lstStyle/>
                    <a:p>
                      <a:pPr algn="ctr"/>
                      <a:r>
                        <a:rPr lang="ja-JP" altLang="en-US" sz="1400" b="0" dirty="0"/>
                        <a:t>収容数</a:t>
                      </a:r>
                      <a:endParaRPr kumimoji="1" lang="ja-JP" altLang="en-US" sz="1400" b="0" dirty="0"/>
                    </a:p>
                  </a:txBody>
                  <a:tcPr/>
                </a:tc>
                <a:tc>
                  <a:txBody>
                    <a:bodyPr/>
                    <a:lstStyle/>
                    <a:p>
                      <a:pPr algn="ctr"/>
                      <a:r>
                        <a:rPr lang="ja-JP" altLang="en-US" sz="1400" b="0" dirty="0"/>
                        <a:t>日量数</a:t>
                      </a:r>
                      <a:endParaRPr kumimoji="1" lang="ja-JP" altLang="en-US" sz="1400" b="0" dirty="0"/>
                    </a:p>
                  </a:txBody>
                  <a:tcPr/>
                </a:tc>
                <a:tc>
                  <a:txBody>
                    <a:bodyPr/>
                    <a:lstStyle/>
                    <a:p>
                      <a:pPr algn="ctr"/>
                      <a:r>
                        <a:rPr lang="ja-JP" altLang="en-US" sz="1400" b="0" dirty="0"/>
                        <a:t>順立在庫</a:t>
                      </a:r>
                      <a:r>
                        <a:rPr lang="en-US" altLang="ja-JP" sz="1400" b="0" dirty="0"/>
                        <a:t>/</a:t>
                      </a:r>
                      <a:r>
                        <a:rPr lang="ja-JP" altLang="en-US" sz="1400" b="0" dirty="0"/>
                        <a:t>設計値</a:t>
                      </a:r>
                      <a:r>
                        <a:rPr lang="en-US" altLang="ja-JP" sz="1400" b="0" dirty="0"/>
                        <a:t>MAX</a:t>
                      </a:r>
                      <a:endParaRPr kumimoji="1" lang="ja-JP" altLang="en-US" sz="1400" b="0" dirty="0"/>
                    </a:p>
                  </a:txBody>
                  <a:tcPr/>
                </a:tc>
                <a:extLst>
                  <a:ext uri="{0D108BD9-81ED-4DB2-BD59-A6C34878D82A}">
                    <a16:rowId xmlns:a16="http://schemas.microsoft.com/office/drawing/2014/main" val="1509856468"/>
                  </a:ext>
                </a:extLst>
              </a:tr>
              <a:tr h="370840">
                <a:tc>
                  <a:txBody>
                    <a:bodyPr/>
                    <a:lstStyle/>
                    <a:p>
                      <a:pPr algn="ctr" rtl="0" fontAlgn="ctr"/>
                      <a:r>
                        <a:rPr lang="ja-JP" altLang="en-US" sz="1400" b="0" i="0" u="none" strike="noStrike" dirty="0">
                          <a:solidFill>
                            <a:srgbClr val="333333"/>
                          </a:solidFill>
                          <a:effectLst/>
                          <a:latin typeface="メイリオ" panose="020B0604030504040204" pitchFamily="50" charset="-128"/>
                          <a:ea typeface="メイリオ" panose="020B0604030504040204" pitchFamily="50" charset="-128"/>
                        </a:rPr>
                        <a:t>便ズレ０日</a:t>
                      </a:r>
                    </a:p>
                  </a:txBody>
                  <a:tcPr marL="6350" marR="6350" marT="6350" marB="0" anchor="ctr"/>
                </a:tc>
                <a:tc>
                  <a:txBody>
                    <a:bodyPr/>
                    <a:lstStyle/>
                    <a:p>
                      <a:pPr algn="ctr"/>
                      <a:r>
                        <a:rPr kumimoji="1" lang="en-US" altLang="ja-JP" sz="1400" b="0" dirty="0"/>
                        <a:t>57</a:t>
                      </a:r>
                    </a:p>
                  </a:txBody>
                  <a:tcPr/>
                </a:tc>
                <a:tc>
                  <a:txBody>
                    <a:bodyPr/>
                    <a:lstStyle/>
                    <a:p>
                      <a:pPr algn="ctr"/>
                      <a:r>
                        <a:rPr kumimoji="1" lang="en-US" altLang="ja-JP" sz="1400" b="0" dirty="0"/>
                        <a:t>1.26</a:t>
                      </a:r>
                      <a:endParaRPr kumimoji="1" lang="ja-JP" altLang="en-US" sz="1400" b="0" dirty="0"/>
                    </a:p>
                  </a:txBody>
                  <a:tcPr/>
                </a:tc>
                <a:tc>
                  <a:txBody>
                    <a:bodyPr/>
                    <a:lstStyle/>
                    <a:p>
                      <a:pPr algn="ctr"/>
                      <a:r>
                        <a:rPr kumimoji="1" lang="en-US" altLang="ja-JP" sz="1400" b="0" dirty="0"/>
                        <a:t>95</a:t>
                      </a:r>
                      <a:endParaRPr kumimoji="1" lang="ja-JP" altLang="en-US" sz="1400" b="0" dirty="0"/>
                    </a:p>
                  </a:txBody>
                  <a:tcPr/>
                </a:tc>
                <a:tc>
                  <a:txBody>
                    <a:bodyPr/>
                    <a:lstStyle/>
                    <a:p>
                      <a:pPr algn="ctr"/>
                      <a:r>
                        <a:rPr kumimoji="1" lang="en-US" altLang="ja-JP" sz="1400" b="0" dirty="0"/>
                        <a:t>14.85</a:t>
                      </a:r>
                      <a:endParaRPr kumimoji="1" lang="ja-JP" altLang="en-US" sz="1400" b="0" dirty="0"/>
                    </a:p>
                  </a:txBody>
                  <a:tcPr/>
                </a:tc>
                <a:tc>
                  <a:txBody>
                    <a:bodyPr/>
                    <a:lstStyle/>
                    <a:p>
                      <a:pPr algn="ctr"/>
                      <a:r>
                        <a:rPr kumimoji="1" lang="en-US" altLang="ja-JP" sz="1400" b="0" dirty="0"/>
                        <a:t>0.86</a:t>
                      </a:r>
                      <a:endParaRPr kumimoji="1" lang="ja-JP" altLang="en-US" sz="1400" b="0" dirty="0"/>
                    </a:p>
                  </a:txBody>
                  <a:tcPr/>
                </a:tc>
                <a:extLst>
                  <a:ext uri="{0D108BD9-81ED-4DB2-BD59-A6C34878D82A}">
                    <a16:rowId xmlns:a16="http://schemas.microsoft.com/office/drawing/2014/main" val="2835267062"/>
                  </a:ext>
                </a:extLst>
              </a:tr>
              <a:tr h="370840">
                <a:tc>
                  <a:txBody>
                    <a:bodyPr/>
                    <a:lstStyle/>
                    <a:p>
                      <a:pPr algn="ctr" rtl="0" fontAlgn="ctr"/>
                      <a:r>
                        <a:rPr lang="ja-JP" altLang="en-US" sz="1400" b="0" i="0" u="none" strike="noStrike" dirty="0">
                          <a:solidFill>
                            <a:srgbClr val="333333"/>
                          </a:solidFill>
                          <a:effectLst/>
                          <a:latin typeface="メイリオ" panose="020B0604030504040204" pitchFamily="50" charset="-128"/>
                          <a:ea typeface="メイリオ" panose="020B0604030504040204" pitchFamily="50" charset="-128"/>
                        </a:rPr>
                        <a:t>便ズレ</a:t>
                      </a:r>
                      <a:r>
                        <a:rPr lang="en-US" altLang="ja-JP" sz="1400" b="0" i="0" u="none" strike="noStrike" dirty="0">
                          <a:solidFill>
                            <a:srgbClr val="333333"/>
                          </a:solidFill>
                          <a:effectLst/>
                          <a:latin typeface="メイリオ" panose="020B0604030504040204" pitchFamily="50" charset="-128"/>
                          <a:ea typeface="メイリオ" panose="020B0604030504040204" pitchFamily="50" charset="-128"/>
                        </a:rPr>
                        <a:t>1</a:t>
                      </a:r>
                      <a:r>
                        <a:rPr lang="ja-JP" altLang="en-US" sz="1400" b="0" i="0" u="none" strike="noStrike" dirty="0">
                          <a:solidFill>
                            <a:srgbClr val="333333"/>
                          </a:solidFill>
                          <a:effectLst/>
                          <a:latin typeface="メイリオ" panose="020B0604030504040204" pitchFamily="50" charset="-128"/>
                          <a:ea typeface="メイリオ" panose="020B0604030504040204" pitchFamily="50" charset="-128"/>
                        </a:rPr>
                        <a:t>日</a:t>
                      </a:r>
                      <a:r>
                        <a:rPr lang="en-US" altLang="ja-JP" sz="1400" b="0" i="0" u="none" strike="noStrike" dirty="0">
                          <a:solidFill>
                            <a:srgbClr val="333333"/>
                          </a:solidFill>
                          <a:effectLst/>
                          <a:latin typeface="メイリオ" panose="020B0604030504040204" pitchFamily="50" charset="-128"/>
                          <a:ea typeface="メイリオ" panose="020B0604030504040204" pitchFamily="50" charset="-128"/>
                        </a:rPr>
                        <a:t>~5</a:t>
                      </a:r>
                      <a:r>
                        <a:rPr lang="ja-JP" altLang="en-US" sz="1400" b="0" i="0" u="none" strike="noStrike" dirty="0">
                          <a:solidFill>
                            <a:srgbClr val="333333"/>
                          </a:solidFill>
                          <a:effectLst/>
                          <a:latin typeface="メイリオ" panose="020B0604030504040204" pitchFamily="50" charset="-128"/>
                          <a:ea typeface="メイリオ" panose="020B0604030504040204" pitchFamily="50" charset="-128"/>
                        </a:rPr>
                        <a:t>日</a:t>
                      </a:r>
                    </a:p>
                  </a:txBody>
                  <a:tcPr marL="6350" marR="6350" marT="6350" marB="0" anchor="ctr"/>
                </a:tc>
                <a:tc>
                  <a:txBody>
                    <a:bodyPr/>
                    <a:lstStyle/>
                    <a:p>
                      <a:pPr algn="ctr"/>
                      <a:r>
                        <a:rPr kumimoji="1" lang="en-US" altLang="ja-JP" sz="1400" b="0" dirty="0"/>
                        <a:t>134</a:t>
                      </a:r>
                      <a:endParaRPr kumimoji="1" lang="ja-JP" altLang="en-US" sz="1400" b="0" dirty="0"/>
                    </a:p>
                  </a:txBody>
                  <a:tcPr/>
                </a:tc>
                <a:tc>
                  <a:txBody>
                    <a:bodyPr/>
                    <a:lstStyle/>
                    <a:p>
                      <a:pPr algn="ctr"/>
                      <a:r>
                        <a:rPr kumimoji="1" lang="en-US" altLang="ja-JP" sz="1400" b="0" dirty="0"/>
                        <a:t>3.34</a:t>
                      </a:r>
                      <a:endParaRPr kumimoji="1" lang="ja-JP" altLang="en-US" sz="1400" b="0" dirty="0"/>
                    </a:p>
                  </a:txBody>
                  <a:tcPr/>
                </a:tc>
                <a:tc>
                  <a:txBody>
                    <a:bodyPr/>
                    <a:lstStyle/>
                    <a:p>
                      <a:pPr algn="ctr"/>
                      <a:r>
                        <a:rPr kumimoji="1" lang="en-US" altLang="ja-JP" sz="1400" b="0" dirty="0"/>
                        <a:t>513</a:t>
                      </a:r>
                      <a:endParaRPr kumimoji="1" lang="ja-JP" altLang="en-US" sz="1400" b="0" dirty="0"/>
                    </a:p>
                  </a:txBody>
                  <a:tcPr/>
                </a:tc>
                <a:tc>
                  <a:txBody>
                    <a:bodyPr/>
                    <a:lstStyle/>
                    <a:p>
                      <a:pPr algn="ctr"/>
                      <a:r>
                        <a:rPr kumimoji="1" lang="en-US" altLang="ja-JP" sz="1400" b="0" dirty="0"/>
                        <a:t>9.06</a:t>
                      </a:r>
                      <a:endParaRPr kumimoji="1" lang="ja-JP" altLang="en-US" sz="1400" b="0" dirty="0"/>
                    </a:p>
                  </a:txBody>
                  <a:tcPr/>
                </a:tc>
                <a:tc>
                  <a:txBody>
                    <a:bodyPr/>
                    <a:lstStyle/>
                    <a:p>
                      <a:pPr algn="ctr"/>
                      <a:r>
                        <a:rPr kumimoji="1" lang="en-US" altLang="ja-JP" sz="1400" b="0" dirty="0"/>
                        <a:t>1.41</a:t>
                      </a:r>
                      <a:endParaRPr kumimoji="1" lang="ja-JP" altLang="en-US" sz="1400" b="0" dirty="0"/>
                    </a:p>
                  </a:txBody>
                  <a:tcPr/>
                </a:tc>
                <a:extLst>
                  <a:ext uri="{0D108BD9-81ED-4DB2-BD59-A6C34878D82A}">
                    <a16:rowId xmlns:a16="http://schemas.microsoft.com/office/drawing/2014/main" val="935238162"/>
                  </a:ext>
                </a:extLst>
              </a:tr>
              <a:tr h="370840">
                <a:tc>
                  <a:txBody>
                    <a:bodyPr/>
                    <a:lstStyle/>
                    <a:p>
                      <a:pPr algn="ctr" rtl="0" fontAlgn="ctr"/>
                      <a:r>
                        <a:rPr lang="ja-JP" altLang="en-US" sz="1400" b="0" i="0" u="none" strike="noStrike" dirty="0">
                          <a:solidFill>
                            <a:srgbClr val="333333"/>
                          </a:solidFill>
                          <a:effectLst/>
                          <a:latin typeface="メイリオ" panose="020B0604030504040204" pitchFamily="50" charset="-128"/>
                          <a:ea typeface="メイリオ" panose="020B0604030504040204" pitchFamily="50" charset="-128"/>
                        </a:rPr>
                        <a:t>便ズレ</a:t>
                      </a:r>
                      <a:r>
                        <a:rPr lang="en-US" altLang="ja-JP" sz="1400" b="0" i="0" u="none" strike="noStrike" dirty="0">
                          <a:solidFill>
                            <a:srgbClr val="333333"/>
                          </a:solidFill>
                          <a:effectLst/>
                          <a:latin typeface="Segoe UI" panose="020B0502040204020203" pitchFamily="34" charset="0"/>
                          <a:ea typeface="メイリオ" panose="020B0604030504040204" pitchFamily="50" charset="-128"/>
                        </a:rPr>
                        <a:t>6</a:t>
                      </a:r>
                      <a:r>
                        <a:rPr lang="ja-JP" altLang="en-US" sz="1400" b="0" i="0" u="none" strike="noStrike" dirty="0">
                          <a:solidFill>
                            <a:srgbClr val="333333"/>
                          </a:solidFill>
                          <a:effectLst/>
                          <a:latin typeface="メイリオ" panose="020B0604030504040204" pitchFamily="50" charset="-128"/>
                          <a:ea typeface="メイリオ" panose="020B0604030504040204" pitchFamily="50" charset="-128"/>
                        </a:rPr>
                        <a:t>日</a:t>
                      </a:r>
                      <a:r>
                        <a:rPr lang="en-US" altLang="ja-JP" sz="1400" b="0" i="0" u="none" strike="noStrike" dirty="0">
                          <a:solidFill>
                            <a:srgbClr val="333333"/>
                          </a:solidFill>
                          <a:effectLst/>
                          <a:latin typeface="メイリオ" panose="020B0604030504040204" pitchFamily="50" charset="-128"/>
                          <a:ea typeface="メイリオ" panose="020B0604030504040204" pitchFamily="50" charset="-128"/>
                        </a:rPr>
                        <a:t>~</a:t>
                      </a:r>
                      <a:r>
                        <a:rPr lang="en-US" altLang="ja-JP" sz="1400" b="0" i="0" u="none" strike="noStrike" dirty="0">
                          <a:solidFill>
                            <a:srgbClr val="333333"/>
                          </a:solidFill>
                          <a:effectLst/>
                          <a:latin typeface="Segoe UI" panose="020B0502040204020203" pitchFamily="34" charset="0"/>
                          <a:ea typeface="メイリオ" panose="020B0604030504040204" pitchFamily="50" charset="-128"/>
                        </a:rPr>
                        <a:t>10</a:t>
                      </a:r>
                      <a:r>
                        <a:rPr lang="ja-JP" altLang="en-US" sz="1400" b="0" i="0" u="none" strike="noStrike" dirty="0">
                          <a:solidFill>
                            <a:srgbClr val="333333"/>
                          </a:solidFill>
                          <a:effectLst/>
                          <a:latin typeface="メイリオ" panose="020B0604030504040204" pitchFamily="50" charset="-128"/>
                          <a:ea typeface="メイリオ" panose="020B0604030504040204" pitchFamily="50" charset="-128"/>
                        </a:rPr>
                        <a:t>日</a:t>
                      </a:r>
                    </a:p>
                  </a:txBody>
                  <a:tcPr marL="6350" marR="6350" marT="6350" marB="0" anchor="ctr"/>
                </a:tc>
                <a:tc>
                  <a:txBody>
                    <a:bodyPr/>
                    <a:lstStyle/>
                    <a:p>
                      <a:pPr algn="ctr"/>
                      <a:r>
                        <a:rPr kumimoji="1" lang="en-US" altLang="ja-JP" sz="1400" b="0" dirty="0"/>
                        <a:t>22</a:t>
                      </a:r>
                      <a:endParaRPr kumimoji="1" lang="ja-JP" altLang="en-US" sz="1400" b="0" dirty="0"/>
                    </a:p>
                  </a:txBody>
                  <a:tcPr/>
                </a:tc>
                <a:tc>
                  <a:txBody>
                    <a:bodyPr/>
                    <a:lstStyle/>
                    <a:p>
                      <a:pPr algn="ctr"/>
                      <a:r>
                        <a:rPr kumimoji="1" lang="en-US" altLang="ja-JP" sz="1400" b="0" dirty="0"/>
                        <a:t>1.59</a:t>
                      </a:r>
                      <a:endParaRPr kumimoji="1" lang="ja-JP" altLang="en-US" sz="1400" b="0" dirty="0"/>
                    </a:p>
                  </a:txBody>
                  <a:tcPr/>
                </a:tc>
                <a:tc>
                  <a:txBody>
                    <a:bodyPr/>
                    <a:lstStyle/>
                    <a:p>
                      <a:pPr algn="ctr"/>
                      <a:r>
                        <a:rPr kumimoji="1" lang="en-US" altLang="ja-JP" sz="1400" b="0" dirty="0"/>
                        <a:t>400</a:t>
                      </a:r>
                      <a:endParaRPr kumimoji="1" lang="ja-JP" altLang="en-US" sz="1400" b="0" dirty="0"/>
                    </a:p>
                  </a:txBody>
                  <a:tcPr/>
                </a:tc>
                <a:tc>
                  <a:txBody>
                    <a:bodyPr/>
                    <a:lstStyle/>
                    <a:p>
                      <a:pPr algn="ctr"/>
                      <a:r>
                        <a:rPr kumimoji="1" lang="en-US" altLang="ja-JP" sz="1400" b="0" dirty="0"/>
                        <a:t>2.21</a:t>
                      </a:r>
                      <a:endParaRPr kumimoji="1" lang="ja-JP" altLang="en-US" sz="1400" b="0" dirty="0"/>
                    </a:p>
                  </a:txBody>
                  <a:tcPr/>
                </a:tc>
                <a:tc>
                  <a:txBody>
                    <a:bodyPr/>
                    <a:lstStyle/>
                    <a:p>
                      <a:pPr algn="ctr"/>
                      <a:r>
                        <a:rPr kumimoji="1" lang="en-US" altLang="ja-JP" sz="1400" b="0" dirty="0"/>
                        <a:t>2.36</a:t>
                      </a:r>
                      <a:endParaRPr kumimoji="1" lang="ja-JP" altLang="en-US" sz="1400" b="0" dirty="0"/>
                    </a:p>
                  </a:txBody>
                  <a:tcPr/>
                </a:tc>
                <a:extLst>
                  <a:ext uri="{0D108BD9-81ED-4DB2-BD59-A6C34878D82A}">
                    <a16:rowId xmlns:a16="http://schemas.microsoft.com/office/drawing/2014/main" val="352967913"/>
                  </a:ext>
                </a:extLst>
              </a:tr>
              <a:tr h="0">
                <a:tc>
                  <a:txBody>
                    <a:bodyPr/>
                    <a:lstStyle/>
                    <a:p>
                      <a:pPr algn="ctr" rtl="0" fontAlgn="ctr"/>
                      <a:r>
                        <a:rPr lang="ja-JP" altLang="en-US" sz="1400" b="0" i="0" u="none" strike="noStrike" dirty="0">
                          <a:solidFill>
                            <a:srgbClr val="333333"/>
                          </a:solidFill>
                          <a:effectLst/>
                          <a:latin typeface="メイリオ" panose="020B0604030504040204" pitchFamily="50" charset="-128"/>
                          <a:ea typeface="メイリオ" panose="020B0604030504040204" pitchFamily="50" charset="-128"/>
                        </a:rPr>
                        <a:t>便ズレ</a:t>
                      </a:r>
                      <a:r>
                        <a:rPr lang="en-US" altLang="ja-JP" sz="1400" b="0" i="0" u="none" strike="noStrike" dirty="0">
                          <a:solidFill>
                            <a:srgbClr val="333333"/>
                          </a:solidFill>
                          <a:effectLst/>
                          <a:latin typeface="Segoe UI" panose="020B0502040204020203" pitchFamily="34" charset="0"/>
                          <a:ea typeface="メイリオ" panose="020B0604030504040204" pitchFamily="50" charset="-128"/>
                        </a:rPr>
                        <a:t>11</a:t>
                      </a:r>
                      <a:r>
                        <a:rPr lang="ja-JP" altLang="en-US" sz="1400" b="0" i="0" u="none" strike="noStrike" dirty="0">
                          <a:solidFill>
                            <a:srgbClr val="333333"/>
                          </a:solidFill>
                          <a:effectLst/>
                          <a:latin typeface="メイリオ" panose="020B0604030504040204" pitchFamily="50" charset="-128"/>
                          <a:ea typeface="メイリオ" panose="020B0604030504040204" pitchFamily="50" charset="-128"/>
                        </a:rPr>
                        <a:t>日</a:t>
                      </a:r>
                      <a:r>
                        <a:rPr lang="en-US" altLang="ja-JP" sz="1400" b="0" i="0" u="none" strike="noStrike" dirty="0">
                          <a:solidFill>
                            <a:srgbClr val="333333"/>
                          </a:solidFill>
                          <a:effectLst/>
                          <a:latin typeface="メイリオ" panose="020B0604030504040204" pitchFamily="50" charset="-128"/>
                          <a:ea typeface="メイリオ" panose="020B0604030504040204" pitchFamily="50" charset="-128"/>
                        </a:rPr>
                        <a:t>~</a:t>
                      </a:r>
                      <a:r>
                        <a:rPr lang="en-US" altLang="ja-JP" sz="1400" b="0" i="0" u="none" strike="noStrike" dirty="0">
                          <a:solidFill>
                            <a:srgbClr val="333333"/>
                          </a:solidFill>
                          <a:effectLst/>
                          <a:latin typeface="Segoe UI" panose="020B0502040204020203" pitchFamily="34" charset="0"/>
                          <a:ea typeface="メイリオ" panose="020B0604030504040204" pitchFamily="50" charset="-128"/>
                        </a:rPr>
                        <a:t>15</a:t>
                      </a:r>
                      <a:r>
                        <a:rPr lang="ja-JP" altLang="en-US" sz="1400" b="0" i="0" u="none" strike="noStrike" dirty="0">
                          <a:solidFill>
                            <a:srgbClr val="333333"/>
                          </a:solidFill>
                          <a:effectLst/>
                          <a:latin typeface="メイリオ" panose="020B0604030504040204" pitchFamily="50" charset="-128"/>
                          <a:ea typeface="メイリオ" panose="020B0604030504040204" pitchFamily="50" charset="-128"/>
                        </a:rPr>
                        <a:t>日</a:t>
                      </a:r>
                    </a:p>
                  </a:txBody>
                  <a:tcPr marL="6350" marR="6350" marT="6350" marB="0" anchor="ctr"/>
                </a:tc>
                <a:tc>
                  <a:txBody>
                    <a:bodyPr/>
                    <a:lstStyle/>
                    <a:p>
                      <a:pPr algn="ctr"/>
                      <a:r>
                        <a:rPr kumimoji="1" lang="en-US" altLang="ja-JP" sz="1400" b="0" dirty="0"/>
                        <a:t>15</a:t>
                      </a:r>
                      <a:endParaRPr kumimoji="1" lang="ja-JP" altLang="en-US" sz="1400" b="0" dirty="0"/>
                    </a:p>
                  </a:txBody>
                  <a:tcPr/>
                </a:tc>
                <a:tc>
                  <a:txBody>
                    <a:bodyPr/>
                    <a:lstStyle/>
                    <a:p>
                      <a:pPr algn="ctr"/>
                      <a:r>
                        <a:rPr kumimoji="1" lang="en-US" altLang="ja-JP" sz="1400" b="0" dirty="0"/>
                        <a:t>1.86</a:t>
                      </a:r>
                      <a:endParaRPr kumimoji="1" lang="ja-JP" altLang="en-US" sz="1400" b="0" dirty="0"/>
                    </a:p>
                  </a:txBody>
                  <a:tcPr/>
                </a:tc>
                <a:tc>
                  <a:txBody>
                    <a:bodyPr/>
                    <a:lstStyle/>
                    <a:p>
                      <a:pPr algn="ctr"/>
                      <a:r>
                        <a:rPr kumimoji="1" lang="en-US" altLang="ja-JP" sz="1400" b="0" dirty="0"/>
                        <a:t>526</a:t>
                      </a:r>
                      <a:endParaRPr kumimoji="1" lang="ja-JP" altLang="en-US" sz="1400" b="0" dirty="0"/>
                    </a:p>
                  </a:txBody>
                  <a:tcPr/>
                </a:tc>
                <a:tc>
                  <a:txBody>
                    <a:bodyPr/>
                    <a:lstStyle/>
                    <a:p>
                      <a:pPr algn="ctr"/>
                      <a:r>
                        <a:rPr kumimoji="1" lang="en-US" altLang="ja-JP" sz="1400" b="0" dirty="0"/>
                        <a:t>1.91</a:t>
                      </a:r>
                      <a:endParaRPr kumimoji="1" lang="ja-JP" altLang="en-US" sz="1400" b="0" dirty="0"/>
                    </a:p>
                  </a:txBody>
                  <a:tcPr/>
                </a:tc>
                <a:tc>
                  <a:txBody>
                    <a:bodyPr/>
                    <a:lstStyle/>
                    <a:p>
                      <a:pPr algn="ctr"/>
                      <a:r>
                        <a:rPr kumimoji="1" lang="en-US" altLang="ja-JP" sz="1400" b="0" dirty="0"/>
                        <a:t>1.45</a:t>
                      </a:r>
                      <a:endParaRPr kumimoji="1" lang="ja-JP" altLang="en-US" sz="1400" b="0" dirty="0"/>
                    </a:p>
                  </a:txBody>
                  <a:tcPr/>
                </a:tc>
                <a:extLst>
                  <a:ext uri="{0D108BD9-81ED-4DB2-BD59-A6C34878D82A}">
                    <a16:rowId xmlns:a16="http://schemas.microsoft.com/office/drawing/2014/main" val="1603846785"/>
                  </a:ext>
                </a:extLst>
              </a:tr>
              <a:tr h="370840">
                <a:tc>
                  <a:txBody>
                    <a:bodyPr/>
                    <a:lstStyle/>
                    <a:p>
                      <a:pPr algn="ctr" rtl="0" fontAlgn="ctr"/>
                      <a:r>
                        <a:rPr lang="ja-JP" altLang="en-US" sz="1400" b="0" i="0" u="none" strike="noStrike" dirty="0">
                          <a:solidFill>
                            <a:srgbClr val="333333"/>
                          </a:solidFill>
                          <a:effectLst/>
                          <a:latin typeface="メイリオ" panose="020B0604030504040204" pitchFamily="50" charset="-128"/>
                          <a:ea typeface="メイリオ" panose="020B0604030504040204" pitchFamily="50" charset="-128"/>
                        </a:rPr>
                        <a:t>便ズレ</a:t>
                      </a:r>
                      <a:r>
                        <a:rPr lang="en-US" altLang="ja-JP" sz="1400" b="0" i="0" u="none" strike="noStrike" dirty="0">
                          <a:solidFill>
                            <a:srgbClr val="333333"/>
                          </a:solidFill>
                          <a:effectLst/>
                          <a:latin typeface="Segoe UI" panose="020B0502040204020203" pitchFamily="34" charset="0"/>
                          <a:ea typeface="メイリオ" panose="020B0604030504040204" pitchFamily="50" charset="-128"/>
                        </a:rPr>
                        <a:t>16</a:t>
                      </a:r>
                      <a:r>
                        <a:rPr lang="ja-JP" altLang="en-US" sz="1400" b="0" i="0" u="none" strike="noStrike" dirty="0">
                          <a:solidFill>
                            <a:srgbClr val="333333"/>
                          </a:solidFill>
                          <a:effectLst/>
                          <a:latin typeface="メイリオ" panose="020B0604030504040204" pitchFamily="50" charset="-128"/>
                          <a:ea typeface="メイリオ" panose="020B0604030504040204" pitchFamily="50" charset="-128"/>
                        </a:rPr>
                        <a:t>日</a:t>
                      </a:r>
                      <a:r>
                        <a:rPr lang="en-US" altLang="ja-JP" sz="1400" b="0" i="0" u="none" strike="noStrike" dirty="0">
                          <a:solidFill>
                            <a:srgbClr val="333333"/>
                          </a:solidFill>
                          <a:effectLst/>
                          <a:latin typeface="メイリオ" panose="020B0604030504040204" pitchFamily="50" charset="-128"/>
                          <a:ea typeface="メイリオ" panose="020B0604030504040204" pitchFamily="50" charset="-128"/>
                        </a:rPr>
                        <a:t>~</a:t>
                      </a:r>
                      <a:r>
                        <a:rPr lang="en-US" altLang="ja-JP" sz="1400" b="0" i="0" u="none" strike="noStrike" dirty="0">
                          <a:solidFill>
                            <a:srgbClr val="333333"/>
                          </a:solidFill>
                          <a:effectLst/>
                          <a:latin typeface="Segoe UI" panose="020B0502040204020203" pitchFamily="34" charset="0"/>
                          <a:ea typeface="メイリオ" panose="020B0604030504040204" pitchFamily="50" charset="-128"/>
                        </a:rPr>
                        <a:t>20</a:t>
                      </a:r>
                      <a:r>
                        <a:rPr lang="ja-JP" altLang="en-US" sz="1400" b="0" i="0" u="none" strike="noStrike" dirty="0">
                          <a:solidFill>
                            <a:srgbClr val="333333"/>
                          </a:solidFill>
                          <a:effectLst/>
                          <a:latin typeface="メイリオ" panose="020B0604030504040204" pitchFamily="50" charset="-128"/>
                          <a:ea typeface="メイリオ" panose="020B0604030504040204" pitchFamily="50" charset="-128"/>
                        </a:rPr>
                        <a:t>日</a:t>
                      </a:r>
                    </a:p>
                  </a:txBody>
                  <a:tcPr marL="6350" marR="6350" marT="6350" marB="0" anchor="ctr"/>
                </a:tc>
                <a:tc>
                  <a:txBody>
                    <a:bodyPr/>
                    <a:lstStyle/>
                    <a:p>
                      <a:pPr algn="ctr"/>
                      <a:r>
                        <a:rPr kumimoji="1" lang="en-US" altLang="ja-JP" sz="1400" b="0" dirty="0"/>
                        <a:t>54</a:t>
                      </a:r>
                      <a:endParaRPr kumimoji="1" lang="ja-JP" altLang="en-US" sz="1400" b="0" dirty="0"/>
                    </a:p>
                  </a:txBody>
                  <a:tcPr/>
                </a:tc>
                <a:tc>
                  <a:txBody>
                    <a:bodyPr/>
                    <a:lstStyle/>
                    <a:p>
                      <a:pPr algn="ctr"/>
                      <a:r>
                        <a:rPr kumimoji="1" lang="en-US" altLang="ja-JP" sz="1400" b="0" dirty="0"/>
                        <a:t>4.96</a:t>
                      </a:r>
                      <a:endParaRPr kumimoji="1" lang="ja-JP" altLang="en-US" sz="1400" b="0" dirty="0"/>
                    </a:p>
                  </a:txBody>
                  <a:tcPr/>
                </a:tc>
                <a:tc>
                  <a:txBody>
                    <a:bodyPr/>
                    <a:lstStyle/>
                    <a:p>
                      <a:pPr algn="ctr"/>
                      <a:r>
                        <a:rPr kumimoji="1" lang="en-US" altLang="ja-JP" sz="1400" b="0" dirty="0"/>
                        <a:t>773</a:t>
                      </a:r>
                      <a:endParaRPr kumimoji="1" lang="ja-JP" altLang="en-US" sz="1400" b="0" dirty="0"/>
                    </a:p>
                  </a:txBody>
                  <a:tcPr/>
                </a:tc>
                <a:tc>
                  <a:txBody>
                    <a:bodyPr/>
                    <a:lstStyle/>
                    <a:p>
                      <a:pPr algn="ctr"/>
                      <a:r>
                        <a:rPr kumimoji="1" lang="en-US" altLang="ja-JP" sz="1400" b="0" dirty="0"/>
                        <a:t>3.24</a:t>
                      </a:r>
                      <a:endParaRPr kumimoji="1" lang="ja-JP" altLang="en-US" sz="1400" b="0" dirty="0"/>
                    </a:p>
                  </a:txBody>
                  <a:tcPr/>
                </a:tc>
                <a:tc>
                  <a:txBody>
                    <a:bodyPr/>
                    <a:lstStyle/>
                    <a:p>
                      <a:pPr algn="ctr"/>
                      <a:r>
                        <a:rPr kumimoji="1" lang="en-US" altLang="ja-JP" sz="1400" b="0" dirty="0"/>
                        <a:t>0.99</a:t>
                      </a:r>
                      <a:endParaRPr kumimoji="1" lang="ja-JP" altLang="en-US" sz="1400" b="0" dirty="0"/>
                    </a:p>
                  </a:txBody>
                  <a:tcPr/>
                </a:tc>
                <a:extLst>
                  <a:ext uri="{0D108BD9-81ED-4DB2-BD59-A6C34878D82A}">
                    <a16:rowId xmlns:a16="http://schemas.microsoft.com/office/drawing/2014/main" val="2007193651"/>
                  </a:ext>
                </a:extLst>
              </a:tr>
            </a:tbl>
          </a:graphicData>
        </a:graphic>
      </p:graphicFrame>
      <p:graphicFrame>
        <p:nvGraphicFramePr>
          <p:cNvPr id="7" name="グラフ 6">
            <a:extLst>
              <a:ext uri="{FF2B5EF4-FFF2-40B4-BE49-F238E27FC236}">
                <a16:creationId xmlns:a16="http://schemas.microsoft.com/office/drawing/2014/main" id="{C29B4F90-5EED-4C16-AA84-8728531C603B}"/>
              </a:ext>
            </a:extLst>
          </p:cNvPr>
          <p:cNvGraphicFramePr>
            <a:graphicFrameLocks/>
          </p:cNvGraphicFramePr>
          <p:nvPr>
            <p:extLst>
              <p:ext uri="{D42A27DB-BD31-4B8C-83A1-F6EECF244321}">
                <p14:modId xmlns:p14="http://schemas.microsoft.com/office/powerpoint/2010/main" val="3233633000"/>
              </p:ext>
            </p:extLst>
          </p:nvPr>
        </p:nvGraphicFramePr>
        <p:xfrm>
          <a:off x="939165" y="1364931"/>
          <a:ext cx="8667750" cy="1952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55876987"/>
      </p:ext>
    </p:extLst>
  </p:cSld>
  <p:clrMapOvr>
    <a:masterClrMapping/>
  </p:clrMapOvr>
</p:sld>
</file>

<file path=ppt/theme/theme1.xml><?xml version="1.0" encoding="utf-8"?>
<a:theme xmlns:a="http://schemas.openxmlformats.org/drawingml/2006/main" name="アイシンwide">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アイシンwide" id="{9719132A-AE96-4650-9969-4ACCCCDBC9C1}" vid="{AC6CE65C-E27A-4279-9449-0AF11FFDAE82}"/>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8E07004A-0D74-49DA-BAAA-7DE141297473}"/>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4B783BF8-DEA1-4518-93B8-7E4A5AC19B3A}"/>
    </a:ext>
  </a:extLst>
</a:theme>
</file>

<file path=ppt/theme/theme4.xml><?xml version="1.0" encoding="utf-8"?>
<a:theme xmlns:a="http://schemas.openxmlformats.org/drawingml/2006/main" name="内容［関係社外秘］">
  <a:themeElements>
    <a:clrScheme name="AISIN">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4BBCFF"/>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4(AISIN)_関係社外秘.pptx" id="{0E61A696-DCC7-41FA-B91C-DE2E6FD3D105}" vid="{88604F16-AB26-4E05-98EE-030EE2A46DF3}"/>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3328</TotalTime>
  <Words>1553</Words>
  <Application>Microsoft Office PowerPoint</Application>
  <PresentationFormat>ワイド画面</PresentationFormat>
  <Paragraphs>501</Paragraphs>
  <Slides>16</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4</vt:i4>
      </vt:variant>
      <vt:variant>
        <vt:lpstr>スライド タイトル</vt:lpstr>
      </vt:variant>
      <vt:variant>
        <vt:i4>16</vt:i4>
      </vt:variant>
    </vt:vector>
  </HeadingPairs>
  <TitlesOfParts>
    <vt:vector size="26" baseType="lpstr">
      <vt:lpstr>Hiragino Kaku Gothic Pro</vt:lpstr>
      <vt:lpstr>ＭＳ Ｐゴシック</vt:lpstr>
      <vt:lpstr>メイリオ</vt:lpstr>
      <vt:lpstr>游ゴシック</vt:lpstr>
      <vt:lpstr>Arial</vt:lpstr>
      <vt:lpstr>Segoe UI</vt:lpstr>
      <vt:lpstr>アイシンwide</vt:lpstr>
      <vt:lpstr>最終頁</vt:lpstr>
      <vt:lpstr>内容</vt:lpstr>
      <vt:lpstr>内容［関係社外秘］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Toyomaru Koji／豊丸　弘爾／AI</dc:creator>
  <cp:lastModifiedBy>Sasaoka Yuki／笹岡　優樹／AI</cp:lastModifiedBy>
  <cp:revision>144</cp:revision>
  <dcterms:created xsi:type="dcterms:W3CDTF">2022-01-19T01:36:44Z</dcterms:created>
  <dcterms:modified xsi:type="dcterms:W3CDTF">2024-02-12T10:00:30Z</dcterms:modified>
</cp:coreProperties>
</file>