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70" r:id="rId2"/>
    <p:sldMasterId id="2147483672" r:id="rId3"/>
    <p:sldMasterId id="2147483677" r:id="rId4"/>
  </p:sldMasterIdLst>
  <p:notesMasterIdLst>
    <p:notesMasterId r:id="rId18"/>
  </p:notesMasterIdLst>
  <p:sldIdLst>
    <p:sldId id="290" r:id="rId5"/>
    <p:sldId id="292" r:id="rId6"/>
    <p:sldId id="293" r:id="rId7"/>
    <p:sldId id="291" r:id="rId8"/>
    <p:sldId id="288" r:id="rId9"/>
    <p:sldId id="289" r:id="rId10"/>
    <p:sldId id="287" r:id="rId11"/>
    <p:sldId id="285" r:id="rId12"/>
    <p:sldId id="286" r:id="rId13"/>
    <p:sldId id="283" r:id="rId14"/>
    <p:sldId id="284" r:id="rId15"/>
    <p:sldId id="282" r:id="rId16"/>
    <p:sldId id="281"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96AE"/>
    <a:srgbClr val="064885"/>
    <a:srgbClr val="0595AE"/>
    <a:srgbClr val="E6E6E6"/>
    <a:srgbClr val="001A72"/>
    <a:srgbClr val="057CA1"/>
    <a:srgbClr val="05568F"/>
    <a:srgbClr val="064077"/>
    <a:srgbClr val="0589A8"/>
    <a:srgbClr val="0663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81" autoAdjust="0"/>
    <p:restoredTop sz="94660"/>
  </p:normalViewPr>
  <p:slideViewPr>
    <p:cSldViewPr snapToGrid="0">
      <p:cViewPr varScale="1">
        <p:scale>
          <a:sx n="63" d="100"/>
          <a:sy n="63" d="100"/>
        </p:scale>
        <p:origin x="10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8A22A-E5D9-41D2-96B3-0C305ABBA05F}" type="datetimeFigureOut">
              <a:rPr kumimoji="1" lang="ja-JP" altLang="en-US" smtClean="0"/>
              <a:t>2024/1/12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AF95DA-1DED-4351-A436-B02E859C15B5}" type="slidenum">
              <a:rPr kumimoji="1" lang="ja-JP" altLang="en-US" smtClean="0"/>
              <a:t>‹#›</a:t>
            </a:fld>
            <a:endParaRPr kumimoji="1" lang="ja-JP" altLang="en-US"/>
          </a:p>
        </p:txBody>
      </p:sp>
    </p:spTree>
    <p:extLst>
      <p:ext uri="{BB962C8B-B14F-4D97-AF65-F5344CB8AC3E}">
        <p14:creationId xmlns:p14="http://schemas.microsoft.com/office/powerpoint/2010/main" val="24543420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表紙［機密なし］">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2024/1/12</a:t>
            </a:fld>
            <a:endParaRPr kumimoji="1" lang="ja-JP" altLang="en-US"/>
          </a:p>
        </p:txBody>
      </p:sp>
    </p:spTree>
    <p:extLst>
      <p:ext uri="{BB962C8B-B14F-4D97-AF65-F5344CB8AC3E}">
        <p14:creationId xmlns:p14="http://schemas.microsoft.com/office/powerpoint/2010/main" val="419410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43077" y="273600"/>
            <a:ext cx="11341555" cy="77913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a16="http://schemas.microsoft.com/office/drawing/2014/main" id="{D36865C0-32FD-6041-BDCE-3C31AE2B383C}"/>
              </a:ext>
            </a:extLst>
          </p:cNvPr>
          <p:cNvSpPr>
            <a:spLocks noGrp="1"/>
          </p:cNvSpPr>
          <p:nvPr>
            <p:ph type="body" sz="quarter" idx="22" hasCustomPrompt="1"/>
          </p:nvPr>
        </p:nvSpPr>
        <p:spPr>
          <a:xfrm>
            <a:off x="443078" y="1232736"/>
            <a:ext cx="11341554" cy="5171664"/>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January 12, 2024</a:t>
            </a:fld>
            <a:endParaRPr lang="en-US" dirty="0"/>
          </a:p>
        </p:txBody>
      </p:sp>
    </p:spTree>
    <p:extLst>
      <p:ext uri="{BB962C8B-B14F-4D97-AF65-F5344CB8AC3E}">
        <p14:creationId xmlns:p14="http://schemas.microsoft.com/office/powerpoint/2010/main" val="83338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8E4C2EF-773D-B34F-B303-741257996BEA}"/>
              </a:ext>
            </a:extLst>
          </p:cNvPr>
          <p:cNvSpPr txBox="1"/>
          <p:nvPr userDrawn="1"/>
        </p:nvSpPr>
        <p:spPr>
          <a:xfrm>
            <a:off x="443077" y="306000"/>
            <a:ext cx="11302892"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a:solidFill>
                  <a:schemeClr val="tx1"/>
                </a:solidFill>
                <a:latin typeface="メイリオ" panose="020B0604030504040204" pitchFamily="50" charset="-128"/>
                <a:ea typeface="メイリオ" panose="020B0604030504040204" pitchFamily="50" charset="-128"/>
              </a:rPr>
              <a:t>CONTENTS</a:t>
            </a:r>
            <a:endParaRPr kumimoji="1" lang="ja-JP" altLang="en-US" sz="2000" b="1">
              <a:solidFill>
                <a:schemeClr val="tx1"/>
              </a:solidFill>
              <a:latin typeface="メイリオ" panose="020B0604030504040204" pitchFamily="50" charset="-128"/>
              <a:ea typeface="メイリオ" panose="020B0604030504040204" pitchFamily="50" charset="-128"/>
            </a:endParaRPr>
          </a:p>
        </p:txBody>
      </p:sp>
      <p:sp>
        <p:nvSpPr>
          <p:cNvPr id="8" name="テキスト プレースホルダー 2">
            <a:extLst>
              <a:ext uri="{FF2B5EF4-FFF2-40B4-BE49-F238E27FC236}">
                <a16:creationId xmlns:a16="http://schemas.microsoft.com/office/drawing/2014/main" id="{CAA40E23-9A1E-0940-A59B-09CD3AAE8716}"/>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4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a:t>1</a:t>
            </a:r>
            <a:r>
              <a:rPr kumimoji="1" lang="ja-JP" altLang="en-US"/>
              <a:t>　項目タイトル</a:t>
            </a:r>
            <a:r>
              <a:rPr kumimoji="1" lang="en-US" altLang="ja-JP"/>
              <a:t> </a:t>
            </a:r>
            <a:r>
              <a:rPr kumimoji="1" lang="ja-JP" altLang="en-US"/>
              <a:t>メイリオ</a:t>
            </a:r>
            <a:r>
              <a:rPr kumimoji="1" lang="en-US" altLang="ja-JP"/>
              <a:t>24pt</a:t>
            </a:r>
          </a:p>
        </p:txBody>
      </p:sp>
    </p:spTree>
    <p:extLst>
      <p:ext uri="{BB962C8B-B14F-4D97-AF65-F5344CB8AC3E}">
        <p14:creationId xmlns:p14="http://schemas.microsoft.com/office/powerpoint/2010/main" val="1556484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10" name="テキスト プレースホルダー 2">
            <a:extLst>
              <a:ext uri="{FF2B5EF4-FFF2-40B4-BE49-F238E27FC236}">
                <a16:creationId xmlns:a16="http://schemas.microsoft.com/office/drawing/2014/main" id="{875E482E-9BA5-584D-A377-01176B057662}"/>
              </a:ext>
            </a:extLst>
          </p:cNvPr>
          <p:cNvSpPr>
            <a:spLocks noGrp="1"/>
          </p:cNvSpPr>
          <p:nvPr>
            <p:ph type="body" sz="quarter" idx="18" hasCustomPrompt="1"/>
          </p:nvPr>
        </p:nvSpPr>
        <p:spPr>
          <a:xfrm>
            <a:off x="443077" y="2520001"/>
            <a:ext cx="11307323" cy="1655999"/>
          </a:xfrm>
          <a:prstGeom prst="rect">
            <a:avLst/>
          </a:prstGeom>
          <a:no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項目タイトル</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30pt</a:t>
            </a:r>
            <a:endPar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505727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19" name="テキスト プレースホルダー 2">
            <a:extLst>
              <a:ext uri="{FF2B5EF4-FFF2-40B4-BE49-F238E27FC236}">
                <a16:creationId xmlns:a16="http://schemas.microsoft.com/office/drawing/2014/main" id="{3E2ADED7-0ED2-7C47-B4C0-1E5C776280C5}"/>
              </a:ext>
            </a:extLst>
          </p:cNvPr>
          <p:cNvSpPr>
            <a:spLocks noGrp="1"/>
          </p:cNvSpPr>
          <p:nvPr>
            <p:ph type="body" sz="quarter" idx="18" hasCustomPrompt="1"/>
          </p:nvPr>
        </p:nvSpPr>
        <p:spPr>
          <a:xfrm>
            <a:off x="443077" y="767396"/>
            <a:ext cx="11307323" cy="56376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1" name="テキスト プレースホルダー 2">
            <a:extLst>
              <a:ext uri="{FF2B5EF4-FFF2-40B4-BE49-F238E27FC236}">
                <a16:creationId xmlns:a16="http://schemas.microsoft.com/office/drawing/2014/main" id="{015466B9-7F06-204A-B53C-64E4557C2532}"/>
              </a:ext>
            </a:extLst>
          </p:cNvPr>
          <p:cNvSpPr>
            <a:spLocks noGrp="1"/>
          </p:cNvSpPr>
          <p:nvPr>
            <p:ph type="body" sz="quarter" idx="19" hasCustomPrompt="1"/>
          </p:nvPr>
        </p:nvSpPr>
        <p:spPr>
          <a:xfrm>
            <a:off x="443077" y="306000"/>
            <a:ext cx="11307323" cy="306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3621023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21" name="テキスト プレースホルダー 2">
            <a:extLst>
              <a:ext uri="{FF2B5EF4-FFF2-40B4-BE49-F238E27FC236}">
                <a16:creationId xmlns:a16="http://schemas.microsoft.com/office/drawing/2014/main" id="{C9A4CBBA-B6A9-0844-B2B8-6153993E5562}"/>
              </a:ext>
            </a:extLst>
          </p:cNvPr>
          <p:cNvSpPr>
            <a:spLocks noGrp="1"/>
          </p:cNvSpPr>
          <p:nvPr>
            <p:ph type="body" sz="quarter" idx="18" hasCustomPrompt="1"/>
          </p:nvPr>
        </p:nvSpPr>
        <p:spPr>
          <a:xfrm>
            <a:off x="457140" y="1098000"/>
            <a:ext cx="11307323" cy="53064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4" name="テキスト プレースホルダー 2">
            <a:extLst>
              <a:ext uri="{FF2B5EF4-FFF2-40B4-BE49-F238E27FC236}">
                <a16:creationId xmlns:a16="http://schemas.microsoft.com/office/drawing/2014/main" id="{0A92448B-A105-7F45-A55A-04ED997A09CA}"/>
              </a:ext>
            </a:extLst>
          </p:cNvPr>
          <p:cNvSpPr>
            <a:spLocks noGrp="1"/>
          </p:cNvSpPr>
          <p:nvPr>
            <p:ph type="body" sz="quarter" idx="19" hasCustomPrompt="1"/>
          </p:nvPr>
        </p:nvSpPr>
        <p:spPr>
          <a:xfrm>
            <a:off x="443077" y="306000"/>
            <a:ext cx="11307323" cy="612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2</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行</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2652034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表紙［関係者外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2024/1/12</a:t>
            </a:fld>
            <a:endParaRPr kumimoji="1" lang="ja-JP" altLang="en-US"/>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4" name="テキスト ボックス 3"/>
          <p:cNvSpPr txBox="1"/>
          <p:nvPr userDrawn="1"/>
        </p:nvSpPr>
        <p:spPr>
          <a:xfrm>
            <a:off x="11046532" y="442582"/>
            <a:ext cx="942887" cy="338554"/>
          </a:xfrm>
          <a:prstGeom prst="rect">
            <a:avLst/>
          </a:prstGeom>
          <a:noFill/>
        </p:spPr>
        <p:txBody>
          <a:bodyPr wrap="none" rtlCol="0">
            <a:spAutoFit/>
          </a:bodyPr>
          <a:lstStyle/>
          <a:p>
            <a:pPr algn="ctr"/>
            <a:r>
              <a:rPr kumimoji="1" lang="en-US" altLang="ja-JP" sz="800" b="1" dirty="0">
                <a:solidFill>
                  <a:srgbClr val="FF0000"/>
                </a:solidFill>
              </a:rPr>
              <a:t>DX</a:t>
            </a:r>
            <a:r>
              <a:rPr kumimoji="1" lang="ja-JP" altLang="en-US" sz="800" b="1" dirty="0">
                <a:solidFill>
                  <a:srgbClr val="FF0000"/>
                </a:solidFill>
              </a:rPr>
              <a:t>戦略センター</a:t>
            </a:r>
            <a:endParaRPr kumimoji="1" lang="en-US" altLang="ja-JP" sz="800" b="1" dirty="0">
              <a:solidFill>
                <a:srgbClr val="FF0000"/>
              </a:solidFill>
            </a:endParaRPr>
          </a:p>
          <a:p>
            <a:pPr algn="ctr"/>
            <a:r>
              <a:rPr kumimoji="1" lang="en-US" altLang="ja-JP" sz="800" b="1" dirty="0">
                <a:solidFill>
                  <a:srgbClr val="FF0000"/>
                </a:solidFill>
              </a:rPr>
              <a:t>DS</a:t>
            </a:r>
            <a:endParaRPr kumimoji="1" lang="ja-JP" altLang="en-US" sz="800" b="1" dirty="0">
              <a:solidFill>
                <a:srgbClr val="FF0000"/>
              </a:solidFill>
            </a:endParaRPr>
          </a:p>
        </p:txBody>
      </p:sp>
    </p:spTree>
    <p:extLst>
      <p:ext uri="{BB962C8B-B14F-4D97-AF65-F5344CB8AC3E}">
        <p14:creationId xmlns:p14="http://schemas.microsoft.com/office/powerpoint/2010/main" val="157434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表紙［秘］">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71" y="0"/>
            <a:ext cx="9140829"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3" name="日付プレースホルダー 2"/>
          <p:cNvSpPr>
            <a:spLocks noGrp="1"/>
          </p:cNvSpPr>
          <p:nvPr>
            <p:ph type="dt" sz="half" idx="20"/>
          </p:nvPr>
        </p:nvSpPr>
        <p:spPr/>
        <p:txBody>
          <a:bodyPr/>
          <a:lstStyle/>
          <a:p>
            <a:fld id="{E5CE2423-1C35-4C12-BAEC-CBD3693D0CE2}" type="datetimeFigureOut">
              <a:rPr kumimoji="1" lang="ja-JP" altLang="en-US" smtClean="0"/>
              <a:t>2024/1/12</a:t>
            </a:fld>
            <a:endParaRPr kumimoji="1" lang="ja-JP" altLang="en-US"/>
          </a:p>
        </p:txBody>
      </p:sp>
    </p:spTree>
    <p:extLst>
      <p:ext uri="{BB962C8B-B14F-4D97-AF65-F5344CB8AC3E}">
        <p14:creationId xmlns:p14="http://schemas.microsoft.com/office/powerpoint/2010/main" val="382270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表紙［極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2024/1/12</a:t>
            </a:fld>
            <a:endParaRPr kumimoji="1" lang="ja-JP" altLang="en-US"/>
          </a:p>
        </p:txBody>
      </p:sp>
      <p:sp>
        <p:nvSpPr>
          <p:cNvPr id="8" name="テキスト ボックス 7"/>
          <p:cNvSpPr txBox="1"/>
          <p:nvPr/>
        </p:nvSpPr>
        <p:spPr>
          <a:xfrm>
            <a:off x="10656939" y="730660"/>
            <a:ext cx="1306635" cy="200055"/>
          </a:xfrm>
          <a:prstGeom prst="rect">
            <a:avLst/>
          </a:prstGeom>
          <a:noFill/>
        </p:spPr>
        <p:txBody>
          <a:bodyPr wrap="square" rtlCol="0">
            <a:spAutoFit/>
          </a:bodyPr>
          <a:lstStyle/>
          <a:p>
            <a:pPr algn="r"/>
            <a:r>
              <a:rPr kumimoji="1" lang="ja-JP" altLang="en-US" sz="700" b="1" dirty="0">
                <a:solidFill>
                  <a:srgbClr val="D21E23"/>
                </a:solidFill>
              </a:rPr>
              <a:t>年　　月　　日まで</a:t>
            </a:r>
          </a:p>
        </p:txBody>
      </p:sp>
      <p:sp>
        <p:nvSpPr>
          <p:cNvPr id="9" name="テキスト ボックス 8"/>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Tree>
    <p:extLst>
      <p:ext uri="{BB962C8B-B14F-4D97-AF65-F5344CB8AC3E}">
        <p14:creationId xmlns:p14="http://schemas.microsoft.com/office/powerpoint/2010/main" val="4007033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5CE2423-1C35-4C12-BAEC-CBD3693D0CE2}" type="datetimeFigureOut">
              <a:rPr kumimoji="1" lang="ja-JP" altLang="en-US" smtClean="0"/>
              <a:t>2024/1/12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9C9C8F-F77C-491F-AE4D-6217FC084DB7}" type="slidenum">
              <a:rPr kumimoji="1" lang="ja-JP" altLang="en-US" smtClean="0"/>
              <a:t>‹#›</a:t>
            </a:fld>
            <a:endParaRPr kumimoji="1" lang="ja-JP" altLang="en-US"/>
          </a:p>
        </p:txBody>
      </p:sp>
    </p:spTree>
    <p:extLst>
      <p:ext uri="{BB962C8B-B14F-4D97-AF65-F5344CB8AC3E}">
        <p14:creationId xmlns:p14="http://schemas.microsoft.com/office/powerpoint/2010/main" val="76490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最終頁">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64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目次">
    <p:spTree>
      <p:nvGrpSpPr>
        <p:cNvPr id="1" name=""/>
        <p:cNvGrpSpPr/>
        <p:nvPr/>
      </p:nvGrpSpPr>
      <p:grpSpPr>
        <a:xfrm>
          <a:off x="0" y="0"/>
          <a:ext cx="0" cy="0"/>
          <a:chOff x="0" y="0"/>
          <a:chExt cx="0" cy="0"/>
        </a:xfrm>
      </p:grpSpPr>
      <p:sp>
        <p:nvSpPr>
          <p:cNvPr id="2" name="テキスト ボックス 1"/>
          <p:cNvSpPr txBox="1"/>
          <p:nvPr/>
        </p:nvSpPr>
        <p:spPr>
          <a:xfrm>
            <a:off x="443077" y="306000"/>
            <a:ext cx="11302892"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dirty="0">
                <a:solidFill>
                  <a:srgbClr val="000000"/>
                </a:solidFill>
                <a:latin typeface="メイリオ" panose="020B0604030504040204" pitchFamily="50" charset="-128"/>
                <a:ea typeface="メイリオ" panose="020B0604030504040204" pitchFamily="50" charset="-128"/>
              </a:rPr>
              <a:t>CONTENTS</a:t>
            </a:r>
            <a:endParaRPr kumimoji="1" lang="ja-JP" altLang="en-US" sz="2400"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a16="http://schemas.microsoft.com/office/drawing/2014/main" id="{8D423200-9DDA-EB45-B4AE-06A422E698E1}"/>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8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January 12, 2024</a:t>
            </a:fld>
            <a:endParaRPr lang="en-US" dirty="0"/>
          </a:p>
        </p:txBody>
      </p:sp>
    </p:spTree>
    <p:extLst>
      <p:ext uri="{BB962C8B-B14F-4D97-AF65-F5344CB8AC3E}">
        <p14:creationId xmlns:p14="http://schemas.microsoft.com/office/powerpoint/2010/main" val="57017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42339" y="2303884"/>
            <a:ext cx="11307323" cy="2088232"/>
          </a:xfrm>
          <a:prstGeom prst="rect">
            <a:avLst/>
          </a:prstGeom>
        </p:spPr>
        <p:txBody>
          <a:bodyPr lIns="0" tIns="0" rIns="0" bIns="0" anchor="ctr">
            <a:normAutofit/>
          </a:bodyPr>
          <a:lstStyle>
            <a:lvl1pPr marL="0" indent="0" algn="ctr">
              <a:lnSpc>
                <a:spcPct val="100000"/>
              </a:lnSpc>
              <a:spcBef>
                <a:spcPts val="0"/>
              </a:spcBef>
              <a:buNone/>
              <a:defRPr sz="3600"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962400" y="6668516"/>
            <a:ext cx="2228850" cy="129789"/>
          </a:xfrm>
        </p:spPr>
        <p:txBody>
          <a:bodyPr/>
          <a:lstStyle/>
          <a:p>
            <a:fld id="{FCAFAC13-DB77-42F2-BE26-45BA5532FD50}" type="datetime4">
              <a:rPr lang="en-US" altLang="ja-JP" smtClean="0"/>
              <a:pPr/>
              <a:t>January 12, 2024</a:t>
            </a:fld>
            <a:endParaRPr lang="en-US" dirty="0"/>
          </a:p>
        </p:txBody>
      </p:sp>
    </p:spTree>
    <p:extLst>
      <p:ext uri="{BB962C8B-B14F-4D97-AF65-F5344CB8AC3E}">
        <p14:creationId xmlns:p14="http://schemas.microsoft.com/office/powerpoint/2010/main" val="3082626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January 12, 2024</a:t>
            </a:fld>
            <a:endParaRPr lang="en-US" dirty="0"/>
          </a:p>
        </p:txBody>
      </p:sp>
    </p:spTree>
    <p:extLst>
      <p:ext uri="{BB962C8B-B14F-4D97-AF65-F5344CB8AC3E}">
        <p14:creationId xmlns:p14="http://schemas.microsoft.com/office/powerpoint/2010/main" val="939820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theme" Target="../theme/theme3.xml"/><Relationship Id="rId4"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image" Target="../media/image8.emf"/><Relationship Id="rId5" Type="http://schemas.openxmlformats.org/officeDocument/2006/relationships/theme" Target="../theme/theme4.xml"/><Relationship Id="rId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図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0" y="0"/>
            <a:ext cx="12190839" cy="6858000"/>
          </a:xfrm>
          <a:prstGeom prst="rect">
            <a:avLst/>
          </a:prstGeom>
        </p:spPr>
      </p:pic>
      <p:sp>
        <p:nvSpPr>
          <p:cNvPr id="23"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8020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4" name="日付プレースホルダー 3"/>
          <p:cNvSpPr>
            <a:spLocks noGrp="1"/>
          </p:cNvSpPr>
          <p:nvPr>
            <p:ph type="dt" sz="half" idx="2"/>
          </p:nvPr>
        </p:nvSpPr>
        <p:spPr>
          <a:xfrm>
            <a:off x="7689600" y="6671691"/>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E5CE2423-1C35-4C12-BAEC-CBD3693D0CE2}" type="datetimeFigureOut">
              <a:rPr kumimoji="1" lang="ja-JP" altLang="en-US" smtClean="0"/>
              <a:t>2024/1/12</a:t>
            </a:fld>
            <a:endParaRPr kumimoji="1" lang="ja-JP" altLang="en-US"/>
          </a:p>
        </p:txBody>
      </p:sp>
      <p:sp>
        <p:nvSpPr>
          <p:cNvPr id="65" name="正方形/長方形 64">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6" name="正方形/長方形 65">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7" name="正方形/長方形 66">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9" name="正方形/長方形 68">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1" name="正方形/長方形 70">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3" name="正方形/長方形 72">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1" name="正方形/長方形 80">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3" name="正方形/長方形 82">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4" name="正方形/長方形 83">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6" name="正方形/長方形 85">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7" name="正方形/長方形 86">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8" name="正方形/長方形 87">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9" name="正方形/長方形 88">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0" name="正方形/長方形 89">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398215047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0" name="正方形/長方形 59">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1" name="正方形/長方形 60">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2" name="正方形/長方形 61">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3" name="正方形/長方形 62">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4" name="正方形/長方形 63">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5" name="正方形/長方形 64">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66" name="正方形/長方形 65">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67" name="正方形/長方形 66">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68" name="正方形/長方形 67">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9" name="正方形/長方形 68">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1" name="正方形/長方形 70">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3" name="正方形/長方形 72">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4" name="正方形/長方形 73">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79" name="正方形/長方形 78">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1" name="正方形/長方形 80">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pic>
        <p:nvPicPr>
          <p:cNvPr id="28" name="図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 y="0"/>
            <a:ext cx="12190839" cy="6858000"/>
          </a:xfrm>
          <a:prstGeom prst="rect">
            <a:avLst/>
          </a:prstGeom>
        </p:spPr>
      </p:pic>
    </p:spTree>
    <p:extLst>
      <p:ext uri="{BB962C8B-B14F-4D97-AF65-F5344CB8AC3E}">
        <p14:creationId xmlns:p14="http://schemas.microsoft.com/office/powerpoint/2010/main" val="97307436"/>
      </p:ext>
    </p:extLst>
  </p:cSld>
  <p:clrMap bg1="lt1" tx1="dk1" bg2="lt2" tx2="dk2" accent1="accent1" accent2="accent2" accent3="accent3" accent4="accent4" accent5="accent5" accent6="accent6" hlink="hlink" folHlink="folHlink"/>
  <p:sldLayoutIdLst>
    <p:sldLayoutId id="2147483671" r:id="rId1"/>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596818"/>
            <a:ext cx="12192000" cy="261182"/>
          </a:xfrm>
          <a:prstGeom prst="rect">
            <a:avLst/>
          </a:prstGeom>
        </p:spPr>
      </p:pic>
      <p:sp>
        <p:nvSpPr>
          <p:cNvPr id="23" name="日付プレースホルダー 3"/>
          <p:cNvSpPr>
            <a:spLocks noGrp="1"/>
          </p:cNvSpPr>
          <p:nvPr>
            <p:ph type="dt" sz="half" idx="2"/>
          </p:nvPr>
        </p:nvSpPr>
        <p:spPr>
          <a:xfrm>
            <a:off x="6962400"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January 12, 2024</a:t>
            </a:fld>
            <a:endParaRPr lang="en-US" dirty="0"/>
          </a:p>
        </p:txBody>
      </p:sp>
      <p:sp>
        <p:nvSpPr>
          <p:cNvPr id="24"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0928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p:nvSpPr>
        <p:spPr>
          <a:xfrm>
            <a:off x="11131200" y="6645303"/>
            <a:ext cx="809560" cy="173936"/>
          </a:xfrm>
          <a:prstGeom prst="rect">
            <a:avLst/>
          </a:prstGeom>
        </p:spPr>
        <p:txBody>
          <a:bodyPr vert="horz" lIns="91440" tIns="45720" rIns="91440" bIns="45720"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mtClean="0"/>
              <a:pPr/>
              <a:t>‹#›</a:t>
            </a:fld>
            <a:r>
              <a:rPr lang="en-US" altLang="ja-JP" dirty="0"/>
              <a:t>/*0</a:t>
            </a:r>
            <a:endParaRPr lang="en-US" dirty="0"/>
          </a:p>
        </p:txBody>
      </p:sp>
      <p:sp>
        <p:nvSpPr>
          <p:cNvPr id="67" name="正方形/長方形 66">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9" name="正方形/長方形 68">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71" name="正方形/長方形 70">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3" name="正方形/長方形 72">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5" name="正方形/長方形 74">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6" name="正方形/長方形 75">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8" name="正方形/長方形 77">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81" name="正方形/長方形 80">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6" name="正方形/長方形 85">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7" name="正方形/長方形 86">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8" name="正方形/長方形 87">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9" name="正方形/長方形 88">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90" name="正方形/長方形 89">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91" name="正方形/長方形 90">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2" name="正方形/長方形 91">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8124956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800" b="1" kern="1200" baseline="0">
          <a:solidFill>
            <a:srgbClr val="333333"/>
          </a:solidFill>
          <a:latin typeface="メイリオ" panose="020B0604030504040204" pitchFamily="50" charset="-128"/>
          <a:ea typeface="メイリオ" panose="020B0604030504040204" pitchFamily="50" charset="-128"/>
          <a:cs typeface="+mn-cs"/>
        </a:defRPr>
      </a:lvl1pPr>
      <a:lvl2pPr marL="36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93600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AE3FCF5-2596-A246-B660-4FEF458907DD}"/>
              </a:ext>
            </a:extLst>
          </p:cNvPr>
          <p:cNvPicPr>
            <a:picLocks/>
          </p:cNvPicPr>
          <p:nvPr userDrawn="1"/>
        </p:nvPicPr>
        <p:blipFill>
          <a:blip r:embed="rId6"/>
          <a:stretch>
            <a:fillRect/>
          </a:stretch>
        </p:blipFill>
        <p:spPr>
          <a:xfrm>
            <a:off x="453292" y="6601968"/>
            <a:ext cx="11738708" cy="256032"/>
          </a:xfrm>
          <a:prstGeom prst="rect">
            <a:avLst/>
          </a:prstGeom>
        </p:spPr>
      </p:pic>
      <p:sp>
        <p:nvSpPr>
          <p:cNvPr id="8" name="テキスト ボックス 7"/>
          <p:cNvSpPr txBox="1"/>
          <p:nvPr userDrawn="1"/>
        </p:nvSpPr>
        <p:spPr>
          <a:xfrm>
            <a:off x="4873846" y="6696000"/>
            <a:ext cx="1063385" cy="108000"/>
          </a:xfrm>
          <a:prstGeom prst="rect">
            <a:avLst/>
          </a:prstGeom>
          <a:noFill/>
        </p:spPr>
        <p:txBody>
          <a:bodyPr wrap="square" lIns="0" tIns="0" rIns="0" bIns="0" rtlCol="0">
            <a:spAutoFit/>
          </a:bodyPr>
          <a:lstStyle/>
          <a:p>
            <a:pPr algn="r"/>
            <a:r>
              <a:rPr kumimoji="1" lang="en-US" altLang="ja-JP" sz="700" b="1" dirty="0">
                <a:solidFill>
                  <a:schemeClr val="bg1"/>
                </a:solidFill>
              </a:rPr>
              <a:t>DS</a:t>
            </a:r>
            <a:r>
              <a:rPr kumimoji="1" lang="ja-JP" altLang="en-US" sz="700" b="1" dirty="0">
                <a:solidFill>
                  <a:schemeClr val="bg1"/>
                </a:solidFill>
              </a:rPr>
              <a:t>部</a:t>
            </a:r>
          </a:p>
        </p:txBody>
      </p:sp>
      <p:sp>
        <p:nvSpPr>
          <p:cNvPr id="11" name="テキスト ボックス 10">
            <a:extLst>
              <a:ext uri="{FF2B5EF4-FFF2-40B4-BE49-F238E27FC236}">
                <a16:creationId xmlns:a16="http://schemas.microsoft.com/office/drawing/2014/main" id="{37DD5FFD-127C-DD47-9BF7-CB6A75491278}"/>
              </a:ext>
            </a:extLst>
          </p:cNvPr>
          <p:cNvSpPr txBox="1"/>
          <p:nvPr userDrawn="1"/>
        </p:nvSpPr>
        <p:spPr>
          <a:xfrm>
            <a:off x="11569100" y="6612745"/>
            <a:ext cx="527709" cy="246221"/>
          </a:xfrm>
          <a:prstGeom prst="rect">
            <a:avLst/>
          </a:prstGeom>
          <a:noFill/>
        </p:spPr>
        <p:txBody>
          <a:bodyPr wrap="none" rtlCol="0">
            <a:spAutoFit/>
          </a:bodyPr>
          <a:lstStyle/>
          <a:p>
            <a:pPr algn="r"/>
            <a:fld id="{DD04DF85-ADCB-4E8A-A23F-C9CEF091EC87}" type="slidenum">
              <a:rPr lang="ja-JP" altLang="en-US" sz="1000" smtClean="0">
                <a:solidFill>
                  <a:schemeClr val="bg1"/>
                </a:solidFill>
                <a:latin typeface="Segoe UI" panose="020B0502040204020203" pitchFamily="34" charset="0"/>
                <a:ea typeface="メイリオ" panose="020B0604030504040204" pitchFamily="50" charset="-128"/>
                <a:cs typeface="Segoe UI" panose="020B0502040204020203" pitchFamily="34" charset="0"/>
              </a:rPr>
              <a:pPr algn="r"/>
              <a:t>‹#›</a:t>
            </a:fld>
            <a:r>
              <a:rPr lang="en-US" altLang="ja-JP" sz="1000">
                <a:solidFill>
                  <a:schemeClr val="bg1"/>
                </a:solidFill>
                <a:latin typeface="Segoe UI" panose="020B0502040204020203" pitchFamily="34" charset="0"/>
                <a:cs typeface="Segoe UI" panose="020B0502040204020203" pitchFamily="34" charset="0"/>
              </a:rPr>
              <a:t>/00</a:t>
            </a:r>
            <a:endParaRPr lang="ja-JP" altLang="en-US" sz="1000">
              <a:solidFill>
                <a:schemeClr val="bg1"/>
              </a:solidFill>
              <a:latin typeface="Segoe UI" panose="020B0502040204020203" pitchFamily="34" charset="0"/>
              <a:cs typeface="Segoe UI" panose="020B0502040204020203" pitchFamily="34" charset="0"/>
            </a:endParaRPr>
          </a:p>
        </p:txBody>
      </p:sp>
      <p:sp>
        <p:nvSpPr>
          <p:cNvPr id="13" name="コンテンツ プレースホルダー 6">
            <a:extLst>
              <a:ext uri="{FF2B5EF4-FFF2-40B4-BE49-F238E27FC236}">
                <a16:creationId xmlns:a16="http://schemas.microsoft.com/office/drawing/2014/main" id="{E47FB8F7-E074-7A44-87D1-3AC4F6A817DA}"/>
              </a:ext>
            </a:extLst>
          </p:cNvPr>
          <p:cNvSpPr txBox="1">
            <a:spLocks/>
          </p:cNvSpPr>
          <p:nvPr userDrawn="1"/>
        </p:nvSpPr>
        <p:spPr>
          <a:xfrm>
            <a:off x="7443692" y="6681600"/>
            <a:ext cx="3987692"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 altLang="ja-JP" sz="700">
                <a:solidFill>
                  <a:schemeClr val="bg1"/>
                </a:solidFill>
                <a:latin typeface="Segoe UI" panose="020B0502040204020203" pitchFamily="34" charset="0"/>
                <a:cs typeface="Segoe UI" panose="020B0502040204020203" pitchFamily="34" charset="0"/>
              </a:rPr>
              <a:t>Jan. 0</a:t>
            </a:r>
            <a:r>
              <a:rPr lang="en-US" altLang="ja-JP" sz="700">
                <a:solidFill>
                  <a:schemeClr val="bg1"/>
                </a:solidFill>
                <a:latin typeface="Segoe UI" panose="020B0502040204020203" pitchFamily="34" charset="0"/>
                <a:cs typeface="Segoe UI" panose="020B0502040204020203" pitchFamily="34" charset="0"/>
              </a:rPr>
              <a:t>0</a:t>
            </a:r>
            <a:r>
              <a:rPr lang="en" altLang="ja-JP" sz="700">
                <a:solidFill>
                  <a:schemeClr val="bg1"/>
                </a:solidFill>
                <a:latin typeface="Segoe UI" panose="020B0502040204020203" pitchFamily="34" charset="0"/>
                <a:cs typeface="Segoe UI" panose="020B0502040204020203" pitchFamily="34" charset="0"/>
              </a:rPr>
              <a:t>, </a:t>
            </a:r>
            <a:r>
              <a:rPr lang="en-US" altLang="ja-JP" sz="700">
                <a:solidFill>
                  <a:schemeClr val="bg1"/>
                </a:solidFill>
                <a:latin typeface="Segoe UI" panose="020B0502040204020203" pitchFamily="34" charset="0"/>
                <a:cs typeface="Segoe UI" panose="020B0502040204020203" pitchFamily="34" charset="0"/>
              </a:rPr>
              <a:t>2021 / © AISIN CORPORATION All Rights Reserved.</a:t>
            </a:r>
            <a:endParaRPr lang="ja-JP" altLang="en-US" sz="700">
              <a:solidFill>
                <a:schemeClr val="bg1"/>
              </a:solidFill>
              <a:latin typeface="Segoe UI" panose="020B0502040204020203" pitchFamily="34" charset="0"/>
              <a:cs typeface="Segoe UI" panose="020B0502040204020203" pitchFamily="34" charset="0"/>
            </a:endParaRPr>
          </a:p>
        </p:txBody>
      </p:sp>
      <p:sp>
        <p:nvSpPr>
          <p:cNvPr id="22" name="正方形/長方形 21">
            <a:extLst>
              <a:ext uri="{FF2B5EF4-FFF2-40B4-BE49-F238E27FC236}">
                <a16:creationId xmlns:a16="http://schemas.microsoft.com/office/drawing/2014/main" id="{F4AC7A4D-6E21-7A4C-A961-5DA83D8F01AE}"/>
              </a:ext>
            </a:extLst>
          </p:cNvPr>
          <p:cNvSpPr/>
          <p:nvPr userDrawn="1"/>
        </p:nvSpPr>
        <p:spPr>
          <a:xfrm>
            <a:off x="-1085090" y="527"/>
            <a:ext cx="542545"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23" name="正方形/長方形 22">
            <a:extLst>
              <a:ext uri="{FF2B5EF4-FFF2-40B4-BE49-F238E27FC236}">
                <a16:creationId xmlns:a16="http://schemas.microsoft.com/office/drawing/2014/main" id="{F4AC7A4D-6E21-7A4C-A961-5DA83D8F01AE}"/>
              </a:ext>
            </a:extLst>
          </p:cNvPr>
          <p:cNvSpPr/>
          <p:nvPr userDrawn="1"/>
        </p:nvSpPr>
        <p:spPr>
          <a:xfrm>
            <a:off x="-2561931" y="52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24" name="正方形/長方形 23">
            <a:extLst>
              <a:ext uri="{FF2B5EF4-FFF2-40B4-BE49-F238E27FC236}">
                <a16:creationId xmlns:a16="http://schemas.microsoft.com/office/drawing/2014/main" id="{726849EE-6865-1F4E-B2B0-B61D15B6EC0D}"/>
              </a:ext>
            </a:extLst>
          </p:cNvPr>
          <p:cNvSpPr/>
          <p:nvPr userDrawn="1"/>
        </p:nvSpPr>
        <p:spPr>
          <a:xfrm>
            <a:off x="-1085090" y="549207"/>
            <a:ext cx="542545"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1" name="正方形/長方形 40">
            <a:extLst>
              <a:ext uri="{FF2B5EF4-FFF2-40B4-BE49-F238E27FC236}">
                <a16:creationId xmlns:a16="http://schemas.microsoft.com/office/drawing/2014/main" id="{F4AC7A4D-6E21-7A4C-A961-5DA83D8F01AE}"/>
              </a:ext>
            </a:extLst>
          </p:cNvPr>
          <p:cNvSpPr/>
          <p:nvPr userDrawn="1"/>
        </p:nvSpPr>
        <p:spPr>
          <a:xfrm>
            <a:off x="-2561931" y="54920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42" name="正方形/長方形 41">
            <a:extLst>
              <a:ext uri="{FF2B5EF4-FFF2-40B4-BE49-F238E27FC236}">
                <a16:creationId xmlns:a16="http://schemas.microsoft.com/office/drawing/2014/main" id="{48C117A6-C546-0C42-99EF-0376AB21CB8A}"/>
              </a:ext>
            </a:extLst>
          </p:cNvPr>
          <p:cNvSpPr/>
          <p:nvPr userDrawn="1"/>
        </p:nvSpPr>
        <p:spPr>
          <a:xfrm>
            <a:off x="-1085090" y="1097887"/>
            <a:ext cx="542545"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3" name="正方形/長方形 42">
            <a:extLst>
              <a:ext uri="{FF2B5EF4-FFF2-40B4-BE49-F238E27FC236}">
                <a16:creationId xmlns:a16="http://schemas.microsoft.com/office/drawing/2014/main" id="{F4AC7A4D-6E21-7A4C-A961-5DA83D8F01AE}"/>
              </a:ext>
            </a:extLst>
          </p:cNvPr>
          <p:cNvSpPr/>
          <p:nvPr userDrawn="1"/>
        </p:nvSpPr>
        <p:spPr>
          <a:xfrm>
            <a:off x="-2561931" y="109788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44" name="正方形/長方形 43">
            <a:extLst>
              <a:ext uri="{FF2B5EF4-FFF2-40B4-BE49-F238E27FC236}">
                <a16:creationId xmlns:a16="http://schemas.microsoft.com/office/drawing/2014/main" id="{DC31C3B1-5ED5-CC45-8D42-9AC157BF190D}"/>
              </a:ext>
            </a:extLst>
          </p:cNvPr>
          <p:cNvSpPr/>
          <p:nvPr userDrawn="1"/>
        </p:nvSpPr>
        <p:spPr>
          <a:xfrm>
            <a:off x="-1085090" y="1646567"/>
            <a:ext cx="542545"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45" name="正方形/長方形 44">
            <a:extLst>
              <a:ext uri="{FF2B5EF4-FFF2-40B4-BE49-F238E27FC236}">
                <a16:creationId xmlns:a16="http://schemas.microsoft.com/office/drawing/2014/main" id="{F4AC7A4D-6E21-7A4C-A961-5DA83D8F01AE}"/>
              </a:ext>
            </a:extLst>
          </p:cNvPr>
          <p:cNvSpPr/>
          <p:nvPr userDrawn="1"/>
        </p:nvSpPr>
        <p:spPr>
          <a:xfrm>
            <a:off x="-2561931" y="164656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46" name="正方形/長方形 45">
            <a:extLst>
              <a:ext uri="{FF2B5EF4-FFF2-40B4-BE49-F238E27FC236}">
                <a16:creationId xmlns:a16="http://schemas.microsoft.com/office/drawing/2014/main" id="{ACA1EDBB-4DB2-E24D-83B0-24E929FD55CA}"/>
              </a:ext>
            </a:extLst>
          </p:cNvPr>
          <p:cNvSpPr/>
          <p:nvPr userDrawn="1"/>
        </p:nvSpPr>
        <p:spPr>
          <a:xfrm>
            <a:off x="-1085090" y="3861363"/>
            <a:ext cx="542545"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7" name="正方形/長方形 46">
            <a:extLst>
              <a:ext uri="{FF2B5EF4-FFF2-40B4-BE49-F238E27FC236}">
                <a16:creationId xmlns:a16="http://schemas.microsoft.com/office/drawing/2014/main" id="{F4AC7A4D-6E21-7A4C-A961-5DA83D8F01AE}"/>
              </a:ext>
            </a:extLst>
          </p:cNvPr>
          <p:cNvSpPr/>
          <p:nvPr userDrawn="1"/>
        </p:nvSpPr>
        <p:spPr>
          <a:xfrm>
            <a:off x="-2610860" y="3861363"/>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48" name="正方形/長方形 47">
            <a:extLst>
              <a:ext uri="{FF2B5EF4-FFF2-40B4-BE49-F238E27FC236}">
                <a16:creationId xmlns:a16="http://schemas.microsoft.com/office/drawing/2014/main" id="{F4AC7A4D-6E21-7A4C-A961-5DA83D8F01AE}"/>
              </a:ext>
            </a:extLst>
          </p:cNvPr>
          <p:cNvSpPr/>
          <p:nvPr userDrawn="1"/>
        </p:nvSpPr>
        <p:spPr>
          <a:xfrm>
            <a:off x="-2552004" y="3308012"/>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49" name="正方形/長方形 48">
            <a:extLst>
              <a:ext uri="{FF2B5EF4-FFF2-40B4-BE49-F238E27FC236}">
                <a16:creationId xmlns:a16="http://schemas.microsoft.com/office/drawing/2014/main" id="{ACA1EDBB-4DB2-E24D-83B0-24E929FD55CA}"/>
              </a:ext>
            </a:extLst>
          </p:cNvPr>
          <p:cNvSpPr/>
          <p:nvPr userDrawn="1"/>
        </p:nvSpPr>
        <p:spPr>
          <a:xfrm>
            <a:off x="-1085090" y="3308012"/>
            <a:ext cx="542545"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50" name="正方形/長方形 49">
            <a:extLst>
              <a:ext uri="{FF2B5EF4-FFF2-40B4-BE49-F238E27FC236}">
                <a16:creationId xmlns:a16="http://schemas.microsoft.com/office/drawing/2014/main" id="{E40500AD-14E2-CB4D-9452-050B16BFCA22}"/>
              </a:ext>
            </a:extLst>
          </p:cNvPr>
          <p:cNvSpPr/>
          <p:nvPr userDrawn="1"/>
        </p:nvSpPr>
        <p:spPr>
          <a:xfrm>
            <a:off x="-1085090" y="2201310"/>
            <a:ext cx="542545"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1" name="正方形/長方形 50">
            <a:extLst>
              <a:ext uri="{FF2B5EF4-FFF2-40B4-BE49-F238E27FC236}">
                <a16:creationId xmlns:a16="http://schemas.microsoft.com/office/drawing/2014/main" id="{F4AC7A4D-6E21-7A4C-A961-5DA83D8F01AE}"/>
              </a:ext>
            </a:extLst>
          </p:cNvPr>
          <p:cNvSpPr/>
          <p:nvPr userDrawn="1"/>
        </p:nvSpPr>
        <p:spPr>
          <a:xfrm>
            <a:off x="-2610859" y="2201310"/>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52" name="正方形/長方形 51">
            <a:extLst>
              <a:ext uri="{FF2B5EF4-FFF2-40B4-BE49-F238E27FC236}">
                <a16:creationId xmlns:a16="http://schemas.microsoft.com/office/drawing/2014/main" id="{E40500AD-14E2-CB4D-9452-050B16BFCA22}"/>
              </a:ext>
            </a:extLst>
          </p:cNvPr>
          <p:cNvSpPr/>
          <p:nvPr userDrawn="1"/>
        </p:nvSpPr>
        <p:spPr>
          <a:xfrm>
            <a:off x="-1085090" y="2754661"/>
            <a:ext cx="542545"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3" name="正方形/長方形 52">
            <a:extLst>
              <a:ext uri="{FF2B5EF4-FFF2-40B4-BE49-F238E27FC236}">
                <a16:creationId xmlns:a16="http://schemas.microsoft.com/office/drawing/2014/main" id="{F4AC7A4D-6E21-7A4C-A961-5DA83D8F01AE}"/>
              </a:ext>
            </a:extLst>
          </p:cNvPr>
          <p:cNvSpPr/>
          <p:nvPr userDrawn="1"/>
        </p:nvSpPr>
        <p:spPr>
          <a:xfrm>
            <a:off x="-2610859" y="2754661"/>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R250 G10 B60</a:t>
            </a:r>
          </a:p>
        </p:txBody>
      </p:sp>
    </p:spTree>
    <p:extLst>
      <p:ext uri="{BB962C8B-B14F-4D97-AF65-F5344CB8AC3E}">
        <p14:creationId xmlns:p14="http://schemas.microsoft.com/office/powerpoint/2010/main" val="16385533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Lst>
  <p:hf sldNum="0"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9.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2.png"/><Relationship Id="rId18" Type="http://schemas.openxmlformats.org/officeDocument/2006/relationships/image" Target="../media/image26.png"/><Relationship Id="rId26" Type="http://schemas.microsoft.com/office/2007/relationships/hdphoto" Target="../media/hdphoto10.wdp"/><Relationship Id="rId3" Type="http://schemas.microsoft.com/office/2007/relationships/hdphoto" Target="../media/hdphoto1.wdp"/><Relationship Id="rId21" Type="http://schemas.openxmlformats.org/officeDocument/2006/relationships/image" Target="../media/image28.png"/><Relationship Id="rId7" Type="http://schemas.microsoft.com/office/2007/relationships/hdphoto" Target="../media/hdphoto3.wdp"/><Relationship Id="rId12" Type="http://schemas.microsoft.com/office/2007/relationships/hdphoto" Target="../media/hdphoto5.wdp"/><Relationship Id="rId17" Type="http://schemas.openxmlformats.org/officeDocument/2006/relationships/image" Target="../media/image25.png"/><Relationship Id="rId25" Type="http://schemas.openxmlformats.org/officeDocument/2006/relationships/image" Target="../media/image30.png"/><Relationship Id="rId2" Type="http://schemas.openxmlformats.org/officeDocument/2006/relationships/image" Target="../media/image16.png"/><Relationship Id="rId16" Type="http://schemas.microsoft.com/office/2007/relationships/hdphoto" Target="../media/hdphoto6.wdp"/><Relationship Id="rId20" Type="http://schemas.openxmlformats.org/officeDocument/2006/relationships/image" Target="../media/image27.png"/><Relationship Id="rId1" Type="http://schemas.openxmlformats.org/officeDocument/2006/relationships/slideLayout" Target="../slideLayouts/slideLayout9.xml"/><Relationship Id="rId6" Type="http://schemas.openxmlformats.org/officeDocument/2006/relationships/image" Target="../media/image18.png"/><Relationship Id="rId11" Type="http://schemas.openxmlformats.org/officeDocument/2006/relationships/image" Target="../media/image21.png"/><Relationship Id="rId24" Type="http://schemas.microsoft.com/office/2007/relationships/hdphoto" Target="../media/hdphoto9.wdp"/><Relationship Id="rId5" Type="http://schemas.microsoft.com/office/2007/relationships/hdphoto" Target="../media/hdphoto2.wdp"/><Relationship Id="rId15" Type="http://schemas.openxmlformats.org/officeDocument/2006/relationships/image" Target="../media/image24.png"/><Relationship Id="rId23" Type="http://schemas.openxmlformats.org/officeDocument/2006/relationships/image" Target="../media/image29.png"/><Relationship Id="rId10" Type="http://schemas.microsoft.com/office/2007/relationships/hdphoto" Target="../media/hdphoto4.wdp"/><Relationship Id="rId19" Type="http://schemas.microsoft.com/office/2007/relationships/hdphoto" Target="../media/hdphoto7.wdp"/><Relationship Id="rId4" Type="http://schemas.openxmlformats.org/officeDocument/2006/relationships/image" Target="../media/image17.png"/><Relationship Id="rId9" Type="http://schemas.openxmlformats.org/officeDocument/2006/relationships/image" Target="../media/image20.png"/><Relationship Id="rId14" Type="http://schemas.openxmlformats.org/officeDocument/2006/relationships/image" Target="../media/image23.png"/><Relationship Id="rId22" Type="http://schemas.microsoft.com/office/2007/relationships/hdphoto" Target="../media/hdphoto8.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9.xml"/><Relationship Id="rId4" Type="http://schemas.microsoft.com/office/2007/relationships/hdphoto" Target="../media/hdphoto11.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2.png"/><Relationship Id="rId18" Type="http://schemas.openxmlformats.org/officeDocument/2006/relationships/image" Target="../media/image26.png"/><Relationship Id="rId26" Type="http://schemas.microsoft.com/office/2007/relationships/hdphoto" Target="../media/hdphoto10.wdp"/><Relationship Id="rId3" Type="http://schemas.microsoft.com/office/2007/relationships/hdphoto" Target="../media/hdphoto1.wdp"/><Relationship Id="rId21" Type="http://schemas.openxmlformats.org/officeDocument/2006/relationships/image" Target="../media/image28.png"/><Relationship Id="rId7" Type="http://schemas.microsoft.com/office/2007/relationships/hdphoto" Target="../media/hdphoto3.wdp"/><Relationship Id="rId12" Type="http://schemas.microsoft.com/office/2007/relationships/hdphoto" Target="../media/hdphoto5.wdp"/><Relationship Id="rId17" Type="http://schemas.openxmlformats.org/officeDocument/2006/relationships/image" Target="../media/image25.png"/><Relationship Id="rId25" Type="http://schemas.openxmlformats.org/officeDocument/2006/relationships/image" Target="../media/image30.png"/><Relationship Id="rId2" Type="http://schemas.openxmlformats.org/officeDocument/2006/relationships/image" Target="../media/image16.png"/><Relationship Id="rId16" Type="http://schemas.microsoft.com/office/2007/relationships/hdphoto" Target="../media/hdphoto6.wdp"/><Relationship Id="rId20" Type="http://schemas.openxmlformats.org/officeDocument/2006/relationships/image" Target="../media/image27.png"/><Relationship Id="rId1" Type="http://schemas.openxmlformats.org/officeDocument/2006/relationships/slideLayout" Target="../slideLayouts/slideLayout9.xml"/><Relationship Id="rId6" Type="http://schemas.openxmlformats.org/officeDocument/2006/relationships/image" Target="../media/image18.png"/><Relationship Id="rId11" Type="http://schemas.openxmlformats.org/officeDocument/2006/relationships/image" Target="../media/image21.png"/><Relationship Id="rId24" Type="http://schemas.microsoft.com/office/2007/relationships/hdphoto" Target="../media/hdphoto9.wdp"/><Relationship Id="rId5" Type="http://schemas.microsoft.com/office/2007/relationships/hdphoto" Target="../media/hdphoto2.wdp"/><Relationship Id="rId15" Type="http://schemas.openxmlformats.org/officeDocument/2006/relationships/image" Target="../media/image24.png"/><Relationship Id="rId23" Type="http://schemas.openxmlformats.org/officeDocument/2006/relationships/image" Target="../media/image29.png"/><Relationship Id="rId10" Type="http://schemas.microsoft.com/office/2007/relationships/hdphoto" Target="../media/hdphoto4.wdp"/><Relationship Id="rId19" Type="http://schemas.microsoft.com/office/2007/relationships/hdphoto" Target="../media/hdphoto7.wdp"/><Relationship Id="rId4" Type="http://schemas.openxmlformats.org/officeDocument/2006/relationships/image" Target="../media/image17.png"/><Relationship Id="rId9" Type="http://schemas.openxmlformats.org/officeDocument/2006/relationships/image" Target="../media/image20.png"/><Relationship Id="rId14" Type="http://schemas.openxmlformats.org/officeDocument/2006/relationships/image" Target="../media/image23.png"/><Relationship Id="rId22" Type="http://schemas.microsoft.com/office/2007/relationships/hdphoto" Target="../media/hdphoto8.wdp"/></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1.png"/><Relationship Id="rId1" Type="http://schemas.openxmlformats.org/officeDocument/2006/relationships/slideLayout" Target="../slideLayouts/slideLayout9.xml"/><Relationship Id="rId5" Type="http://schemas.openxmlformats.org/officeDocument/2006/relationships/image" Target="../media/image33.jpeg"/><Relationship Id="rId4" Type="http://schemas.openxmlformats.org/officeDocument/2006/relationships/image" Target="../media/image3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55C04FF-3550-416C-8B3F-D8F466035DD3}"/>
              </a:ext>
            </a:extLst>
          </p:cNvPr>
          <p:cNvSpPr>
            <a:spLocks noGrp="1"/>
          </p:cNvSpPr>
          <p:nvPr>
            <p:ph type="body" sz="quarter" idx="18"/>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A0AA5989-73AB-42EF-9438-5E57325F95B7}"/>
              </a:ext>
            </a:extLst>
          </p:cNvPr>
          <p:cNvSpPr>
            <a:spLocks noGrp="1"/>
          </p:cNvSpPr>
          <p:nvPr>
            <p:ph type="body" sz="quarter" idx="20"/>
          </p:nvPr>
        </p:nvSpPr>
        <p:spPr/>
        <p:txBody>
          <a:bodyPr/>
          <a:lstStyle/>
          <a:p>
            <a:r>
              <a:rPr kumimoji="1" lang="ja-JP" altLang="en-US" dirty="0"/>
              <a:t>在庫管理の現状とありたい姿</a:t>
            </a:r>
          </a:p>
        </p:txBody>
      </p:sp>
      <p:sp>
        <p:nvSpPr>
          <p:cNvPr id="4" name="日付プレースホルダー 3">
            <a:extLst>
              <a:ext uri="{FF2B5EF4-FFF2-40B4-BE49-F238E27FC236}">
                <a16:creationId xmlns:a16="http://schemas.microsoft.com/office/drawing/2014/main" id="{9A96B24B-0D69-4558-B148-1D24760CCFC6}"/>
              </a:ext>
            </a:extLst>
          </p:cNvPr>
          <p:cNvSpPr>
            <a:spLocks noGrp="1"/>
          </p:cNvSpPr>
          <p:nvPr>
            <p:ph type="dt" sz="half" idx="19"/>
          </p:nvPr>
        </p:nvSpPr>
        <p:spPr/>
        <p:txBody>
          <a:bodyPr/>
          <a:lstStyle/>
          <a:p>
            <a:fld id="{FCAFAC13-DB77-42F2-BE26-45BA5532FD50}" type="datetime4">
              <a:rPr lang="en-US" altLang="ja-JP" smtClean="0"/>
              <a:pPr/>
              <a:t>January 12, 2024</a:t>
            </a:fld>
            <a:endParaRPr lang="en-US" dirty="0"/>
          </a:p>
        </p:txBody>
      </p:sp>
      <p:sp>
        <p:nvSpPr>
          <p:cNvPr id="5" name="正方形/長方形 4">
            <a:extLst>
              <a:ext uri="{FF2B5EF4-FFF2-40B4-BE49-F238E27FC236}">
                <a16:creationId xmlns:a16="http://schemas.microsoft.com/office/drawing/2014/main" id="{F0EF3AE9-6E28-4F29-A164-1FDBE1FD951C}"/>
              </a:ext>
            </a:extLst>
          </p:cNvPr>
          <p:cNvSpPr/>
          <p:nvPr/>
        </p:nvSpPr>
        <p:spPr>
          <a:xfrm>
            <a:off x="443078" y="767396"/>
            <a:ext cx="5029496" cy="16072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■現状</a:t>
            </a:r>
            <a:endParaRPr kumimoji="1" lang="en-US" altLang="ja-JP" dirty="0">
              <a:solidFill>
                <a:schemeClr val="tx1"/>
              </a:solidFill>
            </a:endParaRPr>
          </a:p>
          <a:p>
            <a:r>
              <a:rPr kumimoji="1" lang="ja-JP" altLang="en-US" dirty="0">
                <a:solidFill>
                  <a:schemeClr val="tx1"/>
                </a:solidFill>
              </a:rPr>
              <a:t>・</a:t>
            </a:r>
            <a:r>
              <a:rPr kumimoji="1" lang="ja-JP" altLang="en-US" b="1" dirty="0">
                <a:solidFill>
                  <a:schemeClr val="tx1"/>
                </a:solidFill>
              </a:rPr>
              <a:t>実害が生じたら</a:t>
            </a:r>
            <a:r>
              <a:rPr lang="ja-JP" altLang="en-US" b="1" dirty="0">
                <a:solidFill>
                  <a:schemeClr val="tx1"/>
                </a:solidFill>
              </a:rPr>
              <a:t>対処する</a:t>
            </a:r>
            <a:r>
              <a:rPr kumimoji="1" lang="en-US" altLang="ja-JP" b="1" dirty="0">
                <a:solidFill>
                  <a:schemeClr val="tx1"/>
                </a:solidFill>
              </a:rPr>
              <a:t>※1</a:t>
            </a:r>
          </a:p>
          <a:p>
            <a:r>
              <a:rPr lang="ja-JP" altLang="en-US" dirty="0">
                <a:solidFill>
                  <a:schemeClr val="tx1"/>
                </a:solidFill>
              </a:rPr>
              <a:t>　</a:t>
            </a:r>
            <a:r>
              <a:rPr lang="en-US" altLang="ja-JP" dirty="0">
                <a:solidFill>
                  <a:schemeClr val="tx1"/>
                </a:solidFill>
              </a:rPr>
              <a:t>ex. </a:t>
            </a:r>
            <a:r>
              <a:rPr kumimoji="1" lang="ja-JP" altLang="en-US" dirty="0">
                <a:solidFill>
                  <a:schemeClr val="tx1"/>
                </a:solidFill>
              </a:rPr>
              <a:t>欠品したらモノを取りに行く</a:t>
            </a:r>
            <a:endParaRPr kumimoji="1" lang="en-US" altLang="ja-JP" dirty="0">
              <a:solidFill>
                <a:schemeClr val="tx1"/>
              </a:solidFill>
            </a:endParaRPr>
          </a:p>
          <a:p>
            <a:r>
              <a:rPr kumimoji="1" lang="ja-JP" altLang="en-US" sz="1400" dirty="0">
                <a:solidFill>
                  <a:schemeClr val="tx1"/>
                </a:solidFill>
              </a:rPr>
              <a:t>　</a:t>
            </a:r>
            <a:r>
              <a:rPr lang="ja-JP" altLang="en-US" sz="1400" dirty="0">
                <a:solidFill>
                  <a:schemeClr val="tx1"/>
                </a:solidFill>
              </a:rPr>
              <a:t>ー　現場）</a:t>
            </a:r>
            <a:r>
              <a:rPr kumimoji="1" lang="ja-JP" altLang="en-US" sz="1400" dirty="0">
                <a:solidFill>
                  <a:schemeClr val="tx1"/>
                </a:solidFill>
              </a:rPr>
              <a:t>実害が分かるまで異常に気付かない</a:t>
            </a:r>
            <a:endParaRPr kumimoji="1" lang="en-US" altLang="ja-JP" sz="1400" dirty="0">
              <a:solidFill>
                <a:schemeClr val="tx1"/>
              </a:solidFill>
            </a:endParaRPr>
          </a:p>
          <a:p>
            <a:r>
              <a:rPr lang="ja-JP" altLang="en-US" sz="1400" dirty="0">
                <a:solidFill>
                  <a:schemeClr val="tx1"/>
                </a:solidFill>
              </a:rPr>
              <a:t>　ー　現場）</a:t>
            </a:r>
            <a:r>
              <a:rPr kumimoji="1" lang="ja-JP" altLang="en-US" sz="1400" dirty="0">
                <a:solidFill>
                  <a:schemeClr val="tx1"/>
                </a:solidFill>
              </a:rPr>
              <a:t>通常の業務外。</a:t>
            </a:r>
            <a:r>
              <a:rPr lang="ja-JP" altLang="en-US" sz="1400" dirty="0">
                <a:solidFill>
                  <a:schemeClr val="tx1"/>
                </a:solidFill>
              </a:rPr>
              <a:t>忙しくて</a:t>
            </a:r>
            <a:r>
              <a:rPr kumimoji="1" lang="ja-JP" altLang="en-US" sz="1400" dirty="0">
                <a:solidFill>
                  <a:schemeClr val="tx1"/>
                </a:solidFill>
              </a:rPr>
              <a:t>データを活用できない</a:t>
            </a:r>
            <a:endParaRPr lang="en-US" altLang="ja-JP" sz="1400" dirty="0">
              <a:solidFill>
                <a:schemeClr val="tx1"/>
              </a:solidFill>
            </a:endParaRPr>
          </a:p>
          <a:p>
            <a:r>
              <a:rPr lang="ja-JP" altLang="en-US" sz="1400" dirty="0">
                <a:solidFill>
                  <a:schemeClr val="tx1"/>
                </a:solidFill>
              </a:rPr>
              <a:t>　　　（データを集約して分析することは大変）　</a:t>
            </a:r>
            <a:endParaRPr kumimoji="1" lang="en-US" altLang="ja-JP" sz="1400" dirty="0">
              <a:solidFill>
                <a:schemeClr val="tx1"/>
              </a:solidFill>
            </a:endParaRPr>
          </a:p>
        </p:txBody>
      </p:sp>
      <p:sp>
        <p:nvSpPr>
          <p:cNvPr id="7" name="正方形/長方形 6">
            <a:extLst>
              <a:ext uri="{FF2B5EF4-FFF2-40B4-BE49-F238E27FC236}">
                <a16:creationId xmlns:a16="http://schemas.microsoft.com/office/drawing/2014/main" id="{64710D45-C53A-4098-85FE-C5CA07559236}"/>
              </a:ext>
            </a:extLst>
          </p:cNvPr>
          <p:cNvSpPr/>
          <p:nvPr/>
        </p:nvSpPr>
        <p:spPr>
          <a:xfrm>
            <a:off x="6165669" y="767396"/>
            <a:ext cx="5621265" cy="13764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■ありたい姿（仮）</a:t>
            </a:r>
            <a:endParaRPr kumimoji="1" lang="en-US" altLang="ja-JP" dirty="0">
              <a:solidFill>
                <a:schemeClr val="tx1"/>
              </a:solidFill>
            </a:endParaRPr>
          </a:p>
          <a:p>
            <a:r>
              <a:rPr kumimoji="1" lang="ja-JP" altLang="en-US" dirty="0">
                <a:solidFill>
                  <a:schemeClr val="tx1"/>
                </a:solidFill>
              </a:rPr>
              <a:t>・</a:t>
            </a:r>
            <a:r>
              <a:rPr kumimoji="1" lang="ja-JP" altLang="en-US" b="1" dirty="0">
                <a:solidFill>
                  <a:schemeClr val="tx1"/>
                </a:solidFill>
              </a:rPr>
              <a:t>実害が生じる前に対処する</a:t>
            </a:r>
            <a:r>
              <a:rPr kumimoji="1" lang="en-US" altLang="ja-JP" b="1" dirty="0">
                <a:solidFill>
                  <a:schemeClr val="tx1"/>
                </a:solidFill>
              </a:rPr>
              <a:t>※2</a:t>
            </a:r>
          </a:p>
          <a:p>
            <a:r>
              <a:rPr lang="ja-JP" altLang="en-US" dirty="0">
                <a:solidFill>
                  <a:schemeClr val="tx1"/>
                </a:solidFill>
              </a:rPr>
              <a:t>　</a:t>
            </a:r>
            <a:r>
              <a:rPr lang="en-US" altLang="ja-JP" dirty="0">
                <a:solidFill>
                  <a:schemeClr val="tx1"/>
                </a:solidFill>
              </a:rPr>
              <a:t>ex. </a:t>
            </a:r>
            <a:r>
              <a:rPr lang="ja-JP" altLang="en-US" dirty="0">
                <a:solidFill>
                  <a:schemeClr val="tx1"/>
                </a:solidFill>
              </a:rPr>
              <a:t>異常が起こるとアラートが出て対策を打てる</a:t>
            </a:r>
            <a:endParaRPr kumimoji="1" lang="en-US" altLang="ja-JP" dirty="0">
              <a:solidFill>
                <a:schemeClr val="tx1"/>
              </a:solidFill>
            </a:endParaRPr>
          </a:p>
          <a:p>
            <a:r>
              <a:rPr kumimoji="1" lang="ja-JP" altLang="en-US" sz="1400" dirty="0">
                <a:solidFill>
                  <a:schemeClr val="tx1"/>
                </a:solidFill>
              </a:rPr>
              <a:t>　</a:t>
            </a:r>
            <a:r>
              <a:rPr lang="ja-JP" altLang="en-US" sz="1400" dirty="0">
                <a:solidFill>
                  <a:schemeClr val="tx1"/>
                </a:solidFill>
              </a:rPr>
              <a:t>ー　現場）正常</a:t>
            </a:r>
            <a:r>
              <a:rPr lang="en-US" altLang="ja-JP" sz="1400" dirty="0">
                <a:solidFill>
                  <a:schemeClr val="tx1"/>
                </a:solidFill>
              </a:rPr>
              <a:t>/</a:t>
            </a:r>
            <a:r>
              <a:rPr lang="ja-JP" altLang="en-US" sz="1400" dirty="0">
                <a:solidFill>
                  <a:schemeClr val="tx1"/>
                </a:solidFill>
              </a:rPr>
              <a:t>異常が一目で分かる</a:t>
            </a:r>
            <a:endParaRPr kumimoji="1" lang="en-US" altLang="ja-JP" sz="1400" dirty="0">
              <a:solidFill>
                <a:schemeClr val="tx1"/>
              </a:solidFill>
            </a:endParaRPr>
          </a:p>
          <a:p>
            <a:r>
              <a:rPr lang="ja-JP" altLang="en-US" sz="1400" dirty="0">
                <a:solidFill>
                  <a:schemeClr val="tx1"/>
                </a:solidFill>
              </a:rPr>
              <a:t>　ー　現場）異常の原因が分かり、対策が取れる</a:t>
            </a:r>
            <a:endParaRPr lang="en-US" altLang="ja-JP" sz="1400" dirty="0">
              <a:solidFill>
                <a:schemeClr val="tx1"/>
              </a:solidFill>
            </a:endParaRPr>
          </a:p>
        </p:txBody>
      </p:sp>
      <p:sp>
        <p:nvSpPr>
          <p:cNvPr id="8" name="二等辺三角形 7">
            <a:extLst>
              <a:ext uri="{FF2B5EF4-FFF2-40B4-BE49-F238E27FC236}">
                <a16:creationId xmlns:a16="http://schemas.microsoft.com/office/drawing/2014/main" id="{A1F1EC8E-7156-4C51-BA42-B46870BAAEB6}"/>
              </a:ext>
            </a:extLst>
          </p:cNvPr>
          <p:cNvSpPr/>
          <p:nvPr/>
        </p:nvSpPr>
        <p:spPr>
          <a:xfrm rot="5400000">
            <a:off x="5703968" y="1673562"/>
            <a:ext cx="392178" cy="2257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9" name="正方形/長方形 8">
            <a:extLst>
              <a:ext uri="{FF2B5EF4-FFF2-40B4-BE49-F238E27FC236}">
                <a16:creationId xmlns:a16="http://schemas.microsoft.com/office/drawing/2014/main" id="{6A4EE021-44C4-497F-B47E-BF8092EFC412}"/>
              </a:ext>
            </a:extLst>
          </p:cNvPr>
          <p:cNvSpPr/>
          <p:nvPr/>
        </p:nvSpPr>
        <p:spPr>
          <a:xfrm>
            <a:off x="6719429" y="5795853"/>
            <a:ext cx="5065203" cy="5895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a:solidFill>
                  <a:schemeClr val="tx1"/>
                </a:solidFill>
              </a:rPr>
              <a:t>※1</a:t>
            </a:r>
            <a:r>
              <a:rPr lang="ja-JP" altLang="en-US" sz="1200" dirty="0">
                <a:solidFill>
                  <a:schemeClr val="tx1"/>
                </a:solidFill>
              </a:rPr>
              <a:t> 基準在庫</a:t>
            </a:r>
            <a:r>
              <a:rPr lang="en-US" altLang="ja-JP" sz="1200" dirty="0">
                <a:solidFill>
                  <a:schemeClr val="tx1"/>
                </a:solidFill>
              </a:rPr>
              <a:t>MIN</a:t>
            </a:r>
            <a:r>
              <a:rPr lang="ja-JP" altLang="en-US" sz="1200" dirty="0">
                <a:solidFill>
                  <a:schemeClr val="tx1"/>
                </a:solidFill>
              </a:rPr>
              <a:t>（設計値）を下回るとモノを取りに行くことはある</a:t>
            </a:r>
            <a:endParaRPr lang="en-US" altLang="ja-JP" sz="1200" dirty="0">
              <a:solidFill>
                <a:schemeClr val="tx1"/>
              </a:solidFill>
            </a:endParaRPr>
          </a:p>
          <a:p>
            <a:r>
              <a:rPr lang="en-US" altLang="ja-JP" sz="1200" dirty="0">
                <a:solidFill>
                  <a:schemeClr val="tx1"/>
                </a:solidFill>
              </a:rPr>
              <a:t>※2</a:t>
            </a:r>
            <a:r>
              <a:rPr lang="ja-JP" altLang="en-US" sz="1200" dirty="0">
                <a:solidFill>
                  <a:schemeClr val="tx1"/>
                </a:solidFill>
              </a:rPr>
              <a:t> </a:t>
            </a:r>
            <a:r>
              <a:rPr kumimoji="1" lang="ja-JP" altLang="en-US" sz="1200" dirty="0">
                <a:solidFill>
                  <a:schemeClr val="tx1"/>
                </a:solidFill>
              </a:rPr>
              <a:t>実害はないが数値上異常なものを察知する</a:t>
            </a:r>
            <a:endParaRPr kumimoji="1" lang="en-US" altLang="ja-JP" sz="1200" dirty="0">
              <a:solidFill>
                <a:schemeClr val="tx1"/>
              </a:solidFill>
            </a:endParaRPr>
          </a:p>
        </p:txBody>
      </p:sp>
      <p:sp>
        <p:nvSpPr>
          <p:cNvPr id="11" name="吹き出し: 角を丸めた四角形 10">
            <a:extLst>
              <a:ext uri="{FF2B5EF4-FFF2-40B4-BE49-F238E27FC236}">
                <a16:creationId xmlns:a16="http://schemas.microsoft.com/office/drawing/2014/main" id="{50BFF2C2-7FF3-4741-B96C-2A53842721C5}"/>
              </a:ext>
            </a:extLst>
          </p:cNvPr>
          <p:cNvSpPr/>
          <p:nvPr/>
        </p:nvSpPr>
        <p:spPr>
          <a:xfrm>
            <a:off x="7979820" y="116949"/>
            <a:ext cx="3804812" cy="579225"/>
          </a:xfrm>
          <a:prstGeom prst="wedgeRoundRectCallout">
            <a:avLst>
              <a:gd name="adj1" fmla="val -55168"/>
              <a:gd name="adj2" fmla="val 5300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t>現場の偉い人（室長レベル）とものづくり革新部の間で検討中</a:t>
            </a:r>
          </a:p>
        </p:txBody>
      </p:sp>
      <p:pic>
        <p:nvPicPr>
          <p:cNvPr id="1026" name="Picture 2" descr="落し物をした人のイラスト | かわいいフリー素材集 いらすとや">
            <a:extLst>
              <a:ext uri="{FF2B5EF4-FFF2-40B4-BE49-F238E27FC236}">
                <a16:creationId xmlns:a16="http://schemas.microsoft.com/office/drawing/2014/main" id="{065F45FD-F354-4023-85E3-5BAC0C334F9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76250" y="3123138"/>
            <a:ext cx="1201653" cy="16072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浮かれる人のイラスト（男性） | かわいいフリー素材集 いらすとや">
            <a:extLst>
              <a:ext uri="{FF2B5EF4-FFF2-40B4-BE49-F238E27FC236}">
                <a16:creationId xmlns:a16="http://schemas.microsoft.com/office/drawing/2014/main" id="{A16E4B29-9D7D-4AB3-B82E-F28EDC3D8B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475" y="4065674"/>
            <a:ext cx="1479513" cy="1507605"/>
          </a:xfrm>
          <a:prstGeom prst="rect">
            <a:avLst/>
          </a:prstGeom>
          <a:noFill/>
          <a:extLst>
            <a:ext uri="{909E8E84-426E-40DD-AFC4-6F175D3DCCD1}">
              <a14:hiddenFill xmlns:a14="http://schemas.microsoft.com/office/drawing/2010/main">
                <a:solidFill>
                  <a:srgbClr val="FFFFFF"/>
                </a:solidFill>
              </a14:hiddenFill>
            </a:ext>
          </a:extLst>
        </p:spPr>
      </p:pic>
      <p:sp>
        <p:nvSpPr>
          <p:cNvPr id="23" name="矢印: 右 22">
            <a:extLst>
              <a:ext uri="{FF2B5EF4-FFF2-40B4-BE49-F238E27FC236}">
                <a16:creationId xmlns:a16="http://schemas.microsoft.com/office/drawing/2014/main" id="{14D4054C-33BD-48DB-8488-F1C37BD1C1E1}"/>
              </a:ext>
            </a:extLst>
          </p:cNvPr>
          <p:cNvSpPr/>
          <p:nvPr/>
        </p:nvSpPr>
        <p:spPr>
          <a:xfrm rot="19433993">
            <a:off x="2275500" y="4308984"/>
            <a:ext cx="185235" cy="122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C4C98D6B-47C3-4455-841B-73442A68EA7E}"/>
              </a:ext>
            </a:extLst>
          </p:cNvPr>
          <p:cNvSpPr txBox="1"/>
          <p:nvPr/>
        </p:nvSpPr>
        <p:spPr>
          <a:xfrm>
            <a:off x="440775" y="5671263"/>
            <a:ext cx="3968665" cy="461665"/>
          </a:xfrm>
          <a:prstGeom prst="rect">
            <a:avLst/>
          </a:prstGeom>
          <a:noFill/>
        </p:spPr>
        <p:txBody>
          <a:bodyPr wrap="square">
            <a:spAutoFit/>
          </a:bodyPr>
          <a:lstStyle/>
          <a:p>
            <a:r>
              <a:rPr lang="ja-JP" altLang="en-US" sz="1200" dirty="0"/>
              <a:t>滞りなく作業できている</a:t>
            </a:r>
            <a:endParaRPr lang="en-US" altLang="ja-JP" sz="1200" dirty="0"/>
          </a:p>
          <a:p>
            <a:r>
              <a:rPr lang="ja-JP" altLang="en-US" sz="1200" dirty="0"/>
              <a:t>（実は異常が発生しているが、対処せず放置のまま）</a:t>
            </a:r>
          </a:p>
        </p:txBody>
      </p:sp>
      <p:pic>
        <p:nvPicPr>
          <p:cNvPr id="1030" name="Picture 6" descr="悪魔のキャラクター | かわいいフリー素材集 いらすとや">
            <a:extLst>
              <a:ext uri="{FF2B5EF4-FFF2-40B4-BE49-F238E27FC236}">
                <a16:creationId xmlns:a16="http://schemas.microsoft.com/office/drawing/2014/main" id="{9FB24375-D512-4A24-B35F-63BBD8C991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0475" y="2653412"/>
            <a:ext cx="610993" cy="650922"/>
          </a:xfrm>
          <a:prstGeom prst="rect">
            <a:avLst/>
          </a:prstGeom>
          <a:noFill/>
          <a:extLst>
            <a:ext uri="{909E8E84-426E-40DD-AFC4-6F175D3DCCD1}">
              <a14:hiddenFill xmlns:a14="http://schemas.microsoft.com/office/drawing/2010/main">
                <a:solidFill>
                  <a:srgbClr val="FFFFFF"/>
                </a:solidFill>
              </a14:hiddenFill>
            </a:ext>
          </a:extLst>
        </p:spPr>
      </p:pic>
      <p:sp>
        <p:nvSpPr>
          <p:cNvPr id="27" name="テキスト ボックス 26">
            <a:extLst>
              <a:ext uri="{FF2B5EF4-FFF2-40B4-BE49-F238E27FC236}">
                <a16:creationId xmlns:a16="http://schemas.microsoft.com/office/drawing/2014/main" id="{9ADE971E-415A-406E-A367-20E22014A00F}"/>
              </a:ext>
            </a:extLst>
          </p:cNvPr>
          <p:cNvSpPr txBox="1"/>
          <p:nvPr/>
        </p:nvSpPr>
        <p:spPr>
          <a:xfrm>
            <a:off x="627856" y="3393706"/>
            <a:ext cx="2175903" cy="461665"/>
          </a:xfrm>
          <a:prstGeom prst="rect">
            <a:avLst/>
          </a:prstGeom>
          <a:noFill/>
        </p:spPr>
        <p:txBody>
          <a:bodyPr wrap="square">
            <a:spAutoFit/>
          </a:bodyPr>
          <a:lstStyle/>
          <a:p>
            <a:r>
              <a:rPr lang="ja-JP" altLang="en-US" sz="1200" dirty="0"/>
              <a:t>潜む異常</a:t>
            </a:r>
            <a:endParaRPr lang="en-US" altLang="ja-JP" sz="1200" dirty="0"/>
          </a:p>
          <a:p>
            <a:r>
              <a:rPr lang="ja-JP" altLang="en-US" sz="1200" dirty="0"/>
              <a:t>（トラックの遅れなど）</a:t>
            </a:r>
          </a:p>
        </p:txBody>
      </p:sp>
      <p:cxnSp>
        <p:nvCxnSpPr>
          <p:cNvPr id="19" name="コネクタ: 曲線 18">
            <a:extLst>
              <a:ext uri="{FF2B5EF4-FFF2-40B4-BE49-F238E27FC236}">
                <a16:creationId xmlns:a16="http://schemas.microsoft.com/office/drawing/2014/main" id="{E1CFDF23-0338-467D-BBEB-5BA63DF0F268}"/>
              </a:ext>
            </a:extLst>
          </p:cNvPr>
          <p:cNvCxnSpPr>
            <a:cxnSpLocks/>
          </p:cNvCxnSpPr>
          <p:nvPr/>
        </p:nvCxnSpPr>
        <p:spPr>
          <a:xfrm rot="16200000" flipH="1">
            <a:off x="1213338" y="3858780"/>
            <a:ext cx="210304" cy="203484"/>
          </a:xfrm>
          <a:prstGeom prst="curved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1032" name="Picture 8" descr="自転車にヘルメットは必要？不要？「不要論」に惑わされないで、自分の頭で考えよう - MINI VELO 道（ミニベロロード）">
            <a:extLst>
              <a:ext uri="{FF2B5EF4-FFF2-40B4-BE49-F238E27FC236}">
                <a16:creationId xmlns:a16="http://schemas.microsoft.com/office/drawing/2014/main" id="{FE908773-134D-40AB-8735-7E4E00FEA18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36393" y="2542513"/>
            <a:ext cx="655117" cy="655117"/>
          </a:xfrm>
          <a:prstGeom prst="rect">
            <a:avLst/>
          </a:prstGeom>
          <a:noFill/>
          <a:extLst>
            <a:ext uri="{909E8E84-426E-40DD-AFC4-6F175D3DCCD1}">
              <a14:hiddenFill xmlns:a14="http://schemas.microsoft.com/office/drawing/2010/main">
                <a:solidFill>
                  <a:srgbClr val="FFFFFF"/>
                </a:solidFill>
              </a14:hiddenFill>
            </a:ext>
          </a:extLst>
        </p:spPr>
      </p:pic>
      <p:sp>
        <p:nvSpPr>
          <p:cNvPr id="36" name="テキスト ボックス 35">
            <a:extLst>
              <a:ext uri="{FF2B5EF4-FFF2-40B4-BE49-F238E27FC236}">
                <a16:creationId xmlns:a16="http://schemas.microsoft.com/office/drawing/2014/main" id="{9C78575F-1277-4ED6-8B03-30282BACFD8D}"/>
              </a:ext>
            </a:extLst>
          </p:cNvPr>
          <p:cNvSpPr txBox="1"/>
          <p:nvPr/>
        </p:nvSpPr>
        <p:spPr>
          <a:xfrm>
            <a:off x="2525453" y="4821228"/>
            <a:ext cx="1479908" cy="461665"/>
          </a:xfrm>
          <a:prstGeom prst="rect">
            <a:avLst/>
          </a:prstGeom>
          <a:noFill/>
        </p:spPr>
        <p:txBody>
          <a:bodyPr wrap="square">
            <a:spAutoFit/>
          </a:bodyPr>
          <a:lstStyle/>
          <a:p>
            <a:r>
              <a:rPr lang="ja-JP" altLang="en-US" sz="1200" dirty="0"/>
              <a:t>え、モノがない</a:t>
            </a:r>
            <a:endParaRPr lang="en-US" altLang="ja-JP" sz="1200" dirty="0"/>
          </a:p>
          <a:p>
            <a:r>
              <a:rPr lang="ja-JP" altLang="en-US" sz="1200" dirty="0"/>
              <a:t>（生産が停まる）</a:t>
            </a:r>
          </a:p>
        </p:txBody>
      </p:sp>
      <p:pic>
        <p:nvPicPr>
          <p:cNvPr id="1034" name="Picture 10" descr="【悲報】香川県さん、ゲーム規制条例で自演がバレてしまい証拠隠滅し始めるもボロが出るが逃げ切る【2021】 | ウサギのイラスト, イラスト ...">
            <a:extLst>
              <a:ext uri="{FF2B5EF4-FFF2-40B4-BE49-F238E27FC236}">
                <a16:creationId xmlns:a16="http://schemas.microsoft.com/office/drawing/2014/main" id="{D5F448EB-AA31-4EFF-80DC-A6CC6D5ADE3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32819" y="4065674"/>
            <a:ext cx="1156470" cy="1390692"/>
          </a:xfrm>
          <a:prstGeom prst="rect">
            <a:avLst/>
          </a:prstGeom>
          <a:noFill/>
          <a:extLst>
            <a:ext uri="{909E8E84-426E-40DD-AFC4-6F175D3DCCD1}">
              <a14:hiddenFill xmlns:a14="http://schemas.microsoft.com/office/drawing/2010/main">
                <a:solidFill>
                  <a:srgbClr val="FFFFFF"/>
                </a:solidFill>
              </a14:hiddenFill>
            </a:ext>
          </a:extLst>
        </p:spPr>
      </p:pic>
      <p:sp>
        <p:nvSpPr>
          <p:cNvPr id="38" name="矢印: 右 37">
            <a:extLst>
              <a:ext uri="{FF2B5EF4-FFF2-40B4-BE49-F238E27FC236}">
                <a16:creationId xmlns:a16="http://schemas.microsoft.com/office/drawing/2014/main" id="{015C0BD5-3FD8-439C-8C5D-33F3E2A90D38}"/>
              </a:ext>
            </a:extLst>
          </p:cNvPr>
          <p:cNvSpPr/>
          <p:nvPr/>
        </p:nvSpPr>
        <p:spPr>
          <a:xfrm rot="2706816">
            <a:off x="3946082" y="4290121"/>
            <a:ext cx="185235" cy="122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07394D90-60DC-4112-BC89-4E9BF62095E2}"/>
              </a:ext>
            </a:extLst>
          </p:cNvPr>
          <p:cNvSpPr txBox="1"/>
          <p:nvPr/>
        </p:nvSpPr>
        <p:spPr>
          <a:xfrm>
            <a:off x="4131386" y="5667144"/>
            <a:ext cx="1599639" cy="276999"/>
          </a:xfrm>
          <a:prstGeom prst="rect">
            <a:avLst/>
          </a:prstGeom>
          <a:noFill/>
        </p:spPr>
        <p:txBody>
          <a:bodyPr wrap="square">
            <a:spAutoFit/>
          </a:bodyPr>
          <a:lstStyle/>
          <a:p>
            <a:r>
              <a:rPr lang="ja-JP" altLang="en-US" sz="1200" dirty="0"/>
              <a:t>取りにいかないと！</a:t>
            </a:r>
          </a:p>
        </p:txBody>
      </p:sp>
      <p:sp>
        <p:nvSpPr>
          <p:cNvPr id="41" name="矢印: 右 40">
            <a:extLst>
              <a:ext uri="{FF2B5EF4-FFF2-40B4-BE49-F238E27FC236}">
                <a16:creationId xmlns:a16="http://schemas.microsoft.com/office/drawing/2014/main" id="{3CD52717-77EB-46CC-BDE2-BD0A188EABE6}"/>
              </a:ext>
            </a:extLst>
          </p:cNvPr>
          <p:cNvSpPr/>
          <p:nvPr/>
        </p:nvSpPr>
        <p:spPr>
          <a:xfrm rot="10800000">
            <a:off x="3071333" y="5582046"/>
            <a:ext cx="185235" cy="122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538855B4-8182-4260-86BE-BB018630FE52}"/>
              </a:ext>
            </a:extLst>
          </p:cNvPr>
          <p:cNvSpPr/>
          <p:nvPr/>
        </p:nvSpPr>
        <p:spPr>
          <a:xfrm rot="19105242">
            <a:off x="5756838" y="3746722"/>
            <a:ext cx="606059" cy="3221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08264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テキスト プレースホルダー 1">
            <a:extLst>
              <a:ext uri="{FF2B5EF4-FFF2-40B4-BE49-F238E27FC236}">
                <a16:creationId xmlns:a16="http://schemas.microsoft.com/office/drawing/2014/main" id="{05B20095-7FB6-4471-9B18-B5436B242095}"/>
              </a:ext>
            </a:extLst>
          </p:cNvPr>
          <p:cNvSpPr>
            <a:spLocks noGrp="1"/>
          </p:cNvSpPr>
          <p:nvPr>
            <p:ph type="body" sz="quarter" idx="18"/>
          </p:nvPr>
        </p:nvSpPr>
        <p:spPr>
          <a:xfrm>
            <a:off x="443077" y="767396"/>
            <a:ext cx="11341555" cy="5637600"/>
          </a:xfrm>
        </p:spPr>
        <p:txBody>
          <a:bodyPr/>
          <a:lstStyle/>
          <a:p>
            <a:endParaRPr kumimoji="1" lang="en-US" altLang="ja-JP" sz="1800" b="0" dirty="0"/>
          </a:p>
        </p:txBody>
      </p:sp>
      <p:sp>
        <p:nvSpPr>
          <p:cNvPr id="93" name="正方形/長方形 92">
            <a:extLst>
              <a:ext uri="{FF2B5EF4-FFF2-40B4-BE49-F238E27FC236}">
                <a16:creationId xmlns:a16="http://schemas.microsoft.com/office/drawing/2014/main" id="{52D3CE07-2FAC-4733-BA3D-AD104CC43B8D}"/>
              </a:ext>
            </a:extLst>
          </p:cNvPr>
          <p:cNvSpPr/>
          <p:nvPr/>
        </p:nvSpPr>
        <p:spPr>
          <a:xfrm>
            <a:off x="6160491" y="4313655"/>
            <a:ext cx="1823290" cy="185375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cap="none" spc="0" normalizeH="0" baseline="0" noProof="0" dirty="0">
              <a:ln>
                <a:noFill/>
              </a:ln>
              <a:solidFill>
                <a:srgbClr val="333333"/>
              </a:solidFill>
              <a:effectLst/>
              <a:uLnTx/>
              <a:uFillTx/>
              <a:latin typeface="Meiryo UI"/>
              <a:ea typeface="Meiryo UI"/>
              <a:cs typeface="+mn-cs"/>
            </a:endParaRPr>
          </a:p>
        </p:txBody>
      </p:sp>
      <p:sp>
        <p:nvSpPr>
          <p:cNvPr id="54" name="正方形/長方形 53">
            <a:extLst>
              <a:ext uri="{FF2B5EF4-FFF2-40B4-BE49-F238E27FC236}">
                <a16:creationId xmlns:a16="http://schemas.microsoft.com/office/drawing/2014/main" id="{F067BC0F-8DC7-472C-82F9-F6C66A734676}"/>
              </a:ext>
            </a:extLst>
          </p:cNvPr>
          <p:cNvSpPr/>
          <p:nvPr/>
        </p:nvSpPr>
        <p:spPr>
          <a:xfrm>
            <a:off x="6550454" y="1528086"/>
            <a:ext cx="1444598" cy="185375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cap="none" spc="0" normalizeH="0" baseline="0" noProof="0" dirty="0">
              <a:ln>
                <a:noFill/>
              </a:ln>
              <a:solidFill>
                <a:srgbClr val="333333"/>
              </a:solidFill>
              <a:effectLst/>
              <a:uLnTx/>
              <a:uFillTx/>
              <a:latin typeface="Meiryo UI"/>
              <a:ea typeface="Meiryo UI"/>
              <a:cs typeface="+mn-cs"/>
            </a:endParaRPr>
          </a:p>
        </p:txBody>
      </p:sp>
      <p:sp>
        <p:nvSpPr>
          <p:cNvPr id="52" name="正方形/長方形 51">
            <a:extLst>
              <a:ext uri="{FF2B5EF4-FFF2-40B4-BE49-F238E27FC236}">
                <a16:creationId xmlns:a16="http://schemas.microsoft.com/office/drawing/2014/main" id="{010932F6-000E-4D36-AFCE-D7D84D75F60D}"/>
              </a:ext>
            </a:extLst>
          </p:cNvPr>
          <p:cNvSpPr/>
          <p:nvPr/>
        </p:nvSpPr>
        <p:spPr>
          <a:xfrm>
            <a:off x="5272593" y="1528086"/>
            <a:ext cx="1227578" cy="185375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cap="none" spc="0" normalizeH="0" baseline="0" noProof="0" dirty="0">
              <a:ln>
                <a:noFill/>
              </a:ln>
              <a:solidFill>
                <a:srgbClr val="333333"/>
              </a:solidFill>
              <a:effectLst/>
              <a:uLnTx/>
              <a:uFillTx/>
              <a:latin typeface="Meiryo UI"/>
              <a:ea typeface="Meiryo UI"/>
              <a:cs typeface="+mn-cs"/>
            </a:endParaRPr>
          </a:p>
        </p:txBody>
      </p:sp>
      <p:sp>
        <p:nvSpPr>
          <p:cNvPr id="51" name="正方形/長方形 50">
            <a:extLst>
              <a:ext uri="{FF2B5EF4-FFF2-40B4-BE49-F238E27FC236}">
                <a16:creationId xmlns:a16="http://schemas.microsoft.com/office/drawing/2014/main" id="{7674919A-C2CC-48FC-AF73-767BA06BD54B}"/>
              </a:ext>
            </a:extLst>
          </p:cNvPr>
          <p:cNvSpPr/>
          <p:nvPr/>
        </p:nvSpPr>
        <p:spPr>
          <a:xfrm>
            <a:off x="1663536" y="1529213"/>
            <a:ext cx="2066495" cy="185375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cap="none" spc="0" normalizeH="0" baseline="0" noProof="0" dirty="0">
              <a:ln>
                <a:noFill/>
              </a:ln>
              <a:solidFill>
                <a:srgbClr val="333333"/>
              </a:solidFill>
              <a:effectLst/>
              <a:uLnTx/>
              <a:uFillTx/>
              <a:latin typeface="Meiryo UI"/>
              <a:ea typeface="Meiryo UI"/>
              <a:cs typeface="+mn-cs"/>
            </a:endParaRPr>
          </a:p>
        </p:txBody>
      </p:sp>
      <p:sp>
        <p:nvSpPr>
          <p:cNvPr id="50" name="正方形/長方形 49">
            <a:extLst>
              <a:ext uri="{FF2B5EF4-FFF2-40B4-BE49-F238E27FC236}">
                <a16:creationId xmlns:a16="http://schemas.microsoft.com/office/drawing/2014/main" id="{C2FB6C43-F26E-484A-ACA0-91B3917430B6}"/>
              </a:ext>
            </a:extLst>
          </p:cNvPr>
          <p:cNvSpPr/>
          <p:nvPr/>
        </p:nvSpPr>
        <p:spPr>
          <a:xfrm>
            <a:off x="481791" y="1533637"/>
            <a:ext cx="1132039" cy="185375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cap="none" spc="0" normalizeH="0" baseline="0" noProof="0" dirty="0">
              <a:ln>
                <a:noFill/>
              </a:ln>
              <a:solidFill>
                <a:srgbClr val="333333"/>
              </a:solidFill>
              <a:effectLst/>
              <a:uLnTx/>
              <a:uFillTx/>
              <a:latin typeface="Meiryo UI"/>
              <a:ea typeface="Meiryo UI"/>
              <a:cs typeface="+mn-cs"/>
            </a:endParaRPr>
          </a:p>
        </p:txBody>
      </p:sp>
      <p:sp>
        <p:nvSpPr>
          <p:cNvPr id="3" name="テキスト プレースホルダー 2">
            <a:extLst>
              <a:ext uri="{FF2B5EF4-FFF2-40B4-BE49-F238E27FC236}">
                <a16:creationId xmlns:a16="http://schemas.microsoft.com/office/drawing/2014/main" id="{182D2D2A-59ED-481C-9E79-A42585F45BC7}"/>
              </a:ext>
            </a:extLst>
          </p:cNvPr>
          <p:cNvSpPr>
            <a:spLocks noGrp="1"/>
          </p:cNvSpPr>
          <p:nvPr>
            <p:ph type="body" sz="quarter" idx="20"/>
          </p:nvPr>
        </p:nvSpPr>
        <p:spPr/>
        <p:txBody>
          <a:bodyPr/>
          <a:lstStyle/>
          <a:p>
            <a:r>
              <a:rPr kumimoji="1" lang="ja-JP" altLang="en-US" dirty="0"/>
              <a:t>背景：</a:t>
            </a:r>
            <a:r>
              <a:rPr kumimoji="1" lang="en-US" altLang="ja-JP" dirty="0"/>
              <a:t>T403</a:t>
            </a:r>
            <a:r>
              <a:rPr kumimoji="1" lang="ja-JP" altLang="en-US" dirty="0"/>
              <a:t>のモノの流れ</a:t>
            </a:r>
          </a:p>
        </p:txBody>
      </p:sp>
      <p:sp>
        <p:nvSpPr>
          <p:cNvPr id="4" name="日付プレースホルダー 3">
            <a:extLst>
              <a:ext uri="{FF2B5EF4-FFF2-40B4-BE49-F238E27FC236}">
                <a16:creationId xmlns:a16="http://schemas.microsoft.com/office/drawing/2014/main" id="{0BE65A70-C59E-408B-9CA2-1E879C8E21EE}"/>
              </a:ext>
            </a:extLst>
          </p:cNvPr>
          <p:cNvSpPr>
            <a:spLocks noGrp="1"/>
          </p:cNvSpPr>
          <p:nvPr>
            <p:ph type="dt" sz="half" idx="19"/>
          </p:nvPr>
        </p:nvSpPr>
        <p:spPr>
          <a:xfrm>
            <a:off x="6962400" y="6454611"/>
            <a:ext cx="2228850" cy="129789"/>
          </a:xfrm>
        </p:spPr>
        <p:txBody>
          <a:bodyPr/>
          <a:lstStyle/>
          <a:p>
            <a:fld id="{FCAFAC13-DB77-42F2-BE26-45BA5532FD50}" type="datetime4">
              <a:rPr lang="en-US" altLang="ja-JP" smtClean="0"/>
              <a:pPr/>
              <a:t>January 12, 2024</a:t>
            </a:fld>
            <a:endParaRPr lang="en-US" dirty="0"/>
          </a:p>
        </p:txBody>
      </p:sp>
      <p:pic>
        <p:nvPicPr>
          <p:cNvPr id="2050" name="Picture 2" descr="工場の作業員のイラスト（男性） | かわいいフリー素材集 いらすとや">
            <a:extLst>
              <a:ext uri="{FF2B5EF4-FFF2-40B4-BE49-F238E27FC236}">
                <a16:creationId xmlns:a16="http://schemas.microsoft.com/office/drawing/2014/main" id="{67242003-1A76-4C39-9C61-A0053DCE6D35}"/>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4085" b="97606" l="9283" r="89241">
                        <a14:foregroundMark x1="64557" y1="7746" x2="64557" y2="7746"/>
                        <a14:foregroundMark x1="61181" y1="4225" x2="61181" y2="4225"/>
                        <a14:foregroundMark x1="68143" y1="96479" x2="68143" y2="96479"/>
                        <a14:foregroundMark x1="47257" y1="97606" x2="47257" y2="97606"/>
                        <a14:foregroundMark x1="9283" y1="41127" x2="9283" y2="41127"/>
                      </a14:backgroundRemoval>
                    </a14:imgEffect>
                  </a14:imgLayer>
                </a14:imgProps>
              </a:ext>
              <a:ext uri="{28A0092B-C50C-407E-A947-70E740481C1C}">
                <a14:useLocalDpi xmlns:a14="http://schemas.microsoft.com/office/drawing/2010/main" val="0"/>
              </a:ext>
            </a:extLst>
          </a:blip>
          <a:srcRect/>
          <a:stretch>
            <a:fillRect/>
          </a:stretch>
        </p:blipFill>
        <p:spPr bwMode="auto">
          <a:xfrm>
            <a:off x="1783050" y="2226073"/>
            <a:ext cx="646665" cy="968633"/>
          </a:xfrm>
          <a:prstGeom prst="rect">
            <a:avLst/>
          </a:prstGeom>
          <a:noFill/>
          <a:extLst>
            <a:ext uri="{909E8E84-426E-40DD-AFC4-6F175D3DCCD1}">
              <a14:hiddenFill xmlns:a14="http://schemas.microsoft.com/office/drawing/2010/main">
                <a:solidFill>
                  <a:srgbClr val="FFFFFF"/>
                </a:solidFill>
              </a14:hiddenFill>
            </a:ext>
          </a:extLst>
        </p:spPr>
      </p:pic>
      <p:sp>
        <p:nvSpPr>
          <p:cNvPr id="32" name="矢印: 五方向 31">
            <a:extLst>
              <a:ext uri="{FF2B5EF4-FFF2-40B4-BE49-F238E27FC236}">
                <a16:creationId xmlns:a16="http://schemas.microsoft.com/office/drawing/2014/main" id="{E249E9F9-C620-421C-9528-3B14620709FA}"/>
              </a:ext>
            </a:extLst>
          </p:cNvPr>
          <p:cNvSpPr/>
          <p:nvPr/>
        </p:nvSpPr>
        <p:spPr>
          <a:xfrm>
            <a:off x="481791" y="1135051"/>
            <a:ext cx="1319456" cy="36000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prstClr val="white"/>
                </a:solidFill>
                <a:latin typeface="Meiryo UI"/>
                <a:ea typeface="Meiryo UI"/>
              </a:rPr>
              <a:t>発注</a:t>
            </a:r>
            <a:endParaRPr kumimoji="1" lang="ja-JP" altLang="en-US" sz="1200" b="0" i="0" u="none" strike="noStrike" kern="1200" cap="none" spc="0" normalizeH="0" baseline="0" noProof="0" dirty="0">
              <a:ln>
                <a:noFill/>
              </a:ln>
              <a:solidFill>
                <a:prstClr val="white"/>
              </a:solidFill>
              <a:effectLst/>
              <a:uLnTx/>
              <a:uFillTx/>
              <a:latin typeface="Meiryo UI"/>
              <a:ea typeface="Meiryo UI"/>
              <a:cs typeface="+mn-cs"/>
            </a:endParaRPr>
          </a:p>
        </p:txBody>
      </p:sp>
      <p:pic>
        <p:nvPicPr>
          <p:cNvPr id="2052" name="Picture 4" descr="コンピューターを使うロボットのイラスト | かわいいフリー素材集 いらすとや">
            <a:extLst>
              <a:ext uri="{FF2B5EF4-FFF2-40B4-BE49-F238E27FC236}">
                <a16:creationId xmlns:a16="http://schemas.microsoft.com/office/drawing/2014/main" id="{E9687C6A-E175-4D75-BAB9-28C8B38B4244}"/>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4233" b="91005" l="6750" r="96000">
                        <a14:foregroundMark x1="6750" y1="37302" x2="6750" y2="37302"/>
                        <a14:foregroundMark x1="18750" y1="91005" x2="18750" y2="91005"/>
                        <a14:foregroundMark x1="92750" y1="57143" x2="92750" y2="57143"/>
                        <a14:foregroundMark x1="96000" y1="80423" x2="96000" y2="80423"/>
                        <a14:foregroundMark x1="27750" y1="66402" x2="27750" y2="66402"/>
                        <a14:foregroundMark x1="41000" y1="61640" x2="41000" y2="61640"/>
                        <a14:foregroundMark x1="39750" y1="66402" x2="39750" y2="66402"/>
                        <a14:foregroundMark x1="42000" y1="52381" x2="42000" y2="52381"/>
                        <a14:foregroundMark x1="42000" y1="48942" x2="42000" y2="48942"/>
                        <a14:foregroundMark x1="37500" y1="48942" x2="37500" y2="48942"/>
                        <a14:foregroundMark x1="32000" y1="4497" x2="32000" y2="4497"/>
                        <a14:foregroundMark x1="75000" y1="89683" x2="75000" y2="89683"/>
                        <a14:foregroundMark x1="73000" y1="91005" x2="73000" y2="91005"/>
                        <a14:foregroundMark x1="73000" y1="83862" x2="73000" y2="83862"/>
                        <a14:foregroundMark x1="79500" y1="66402" x2="79500" y2="66402"/>
                      </a14:backgroundRemoval>
                    </a14:imgEffect>
                  </a14:imgLayer>
                </a14:imgProps>
              </a:ext>
              <a:ext uri="{28A0092B-C50C-407E-A947-70E740481C1C}">
                <a14:useLocalDpi xmlns:a14="http://schemas.microsoft.com/office/drawing/2010/main" val="0"/>
              </a:ext>
            </a:extLst>
          </a:blip>
          <a:srcRect/>
          <a:stretch>
            <a:fillRect/>
          </a:stretch>
        </p:blipFill>
        <p:spPr bwMode="auto">
          <a:xfrm>
            <a:off x="648426" y="2315628"/>
            <a:ext cx="804081" cy="759857"/>
          </a:xfrm>
          <a:prstGeom prst="rect">
            <a:avLst/>
          </a:prstGeom>
          <a:noFill/>
          <a:extLst>
            <a:ext uri="{909E8E84-426E-40DD-AFC4-6F175D3DCCD1}">
              <a14:hiddenFill xmlns:a14="http://schemas.microsoft.com/office/drawing/2010/main">
                <a:solidFill>
                  <a:srgbClr val="FFFFFF"/>
                </a:solidFill>
              </a14:hiddenFill>
            </a:ext>
          </a:extLst>
        </p:spPr>
      </p:pic>
      <p:sp>
        <p:nvSpPr>
          <p:cNvPr id="34" name="吹き出し: 四角形 33">
            <a:extLst>
              <a:ext uri="{FF2B5EF4-FFF2-40B4-BE49-F238E27FC236}">
                <a16:creationId xmlns:a16="http://schemas.microsoft.com/office/drawing/2014/main" id="{23C61C82-E462-4C7C-88CA-DFB41B69B1B3}"/>
              </a:ext>
            </a:extLst>
          </p:cNvPr>
          <p:cNvSpPr/>
          <p:nvPr/>
        </p:nvSpPr>
        <p:spPr>
          <a:xfrm>
            <a:off x="521388" y="1652289"/>
            <a:ext cx="1052843" cy="360000"/>
          </a:xfrm>
          <a:prstGeom prst="wedgeRectCallout">
            <a:avLst>
              <a:gd name="adj1" fmla="val -25947"/>
              <a:gd name="adj2" fmla="val 74745"/>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solidFill>
                  <a:srgbClr val="002060"/>
                </a:solidFill>
                <a:latin typeface="Meiryo UI"/>
                <a:ea typeface="Meiryo UI"/>
              </a:rPr>
              <a:t>○○個</a:t>
            </a:r>
            <a:r>
              <a:rPr kumimoji="1" lang="ja-JP" altLang="en-US" sz="1200" b="0" i="0" u="none" strike="noStrike" kern="1200" cap="none" spc="0" normalizeH="0" baseline="0" noProof="0" dirty="0">
                <a:ln>
                  <a:noFill/>
                </a:ln>
                <a:solidFill>
                  <a:srgbClr val="002060"/>
                </a:solidFill>
                <a:effectLst/>
                <a:uLnTx/>
                <a:uFillTx/>
                <a:latin typeface="Meiryo UI"/>
                <a:ea typeface="Meiryo UI"/>
              </a:rPr>
              <a:t>作って</a:t>
            </a:r>
          </a:p>
        </p:txBody>
      </p:sp>
      <p:sp>
        <p:nvSpPr>
          <p:cNvPr id="37" name="吹き出し: 四角形 36">
            <a:extLst>
              <a:ext uri="{FF2B5EF4-FFF2-40B4-BE49-F238E27FC236}">
                <a16:creationId xmlns:a16="http://schemas.microsoft.com/office/drawing/2014/main" id="{1F0EFC6B-D06B-4CFB-AD79-24219075E4F8}"/>
              </a:ext>
            </a:extLst>
          </p:cNvPr>
          <p:cNvSpPr/>
          <p:nvPr/>
        </p:nvSpPr>
        <p:spPr>
          <a:xfrm>
            <a:off x="1830313" y="1657028"/>
            <a:ext cx="877163" cy="351122"/>
          </a:xfrm>
          <a:prstGeom prst="wedgeRectCallout">
            <a:avLst>
              <a:gd name="adj1" fmla="val -20887"/>
              <a:gd name="adj2" fmla="val 77211"/>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solidFill>
                  <a:srgbClr val="002060"/>
                </a:solidFill>
                <a:latin typeface="Meiryo UI"/>
                <a:ea typeface="Meiryo UI"/>
              </a:rPr>
              <a:t>了解！</a:t>
            </a:r>
            <a:endParaRPr kumimoji="1" lang="ja-JP" altLang="en-US" sz="1200" b="0" i="0" u="none" strike="noStrike" kern="1200" cap="none" spc="0" normalizeH="0" baseline="0" noProof="0" dirty="0">
              <a:ln>
                <a:noFill/>
              </a:ln>
              <a:solidFill>
                <a:srgbClr val="002060"/>
              </a:solidFill>
              <a:effectLst/>
              <a:uLnTx/>
              <a:uFillTx/>
              <a:latin typeface="Meiryo UI"/>
              <a:ea typeface="Meiryo UI"/>
            </a:endParaRPr>
          </a:p>
        </p:txBody>
      </p:sp>
      <p:sp>
        <p:nvSpPr>
          <p:cNvPr id="40" name="二等辺三角形 39">
            <a:extLst>
              <a:ext uri="{FF2B5EF4-FFF2-40B4-BE49-F238E27FC236}">
                <a16:creationId xmlns:a16="http://schemas.microsoft.com/office/drawing/2014/main" id="{5A6AD304-FC66-4CD5-853F-46D51B3CE5EF}"/>
              </a:ext>
            </a:extLst>
          </p:cNvPr>
          <p:cNvSpPr/>
          <p:nvPr/>
        </p:nvSpPr>
        <p:spPr>
          <a:xfrm rot="5400000">
            <a:off x="2567794" y="2612103"/>
            <a:ext cx="250723" cy="16690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41" name="矢印: 山形 40">
            <a:extLst>
              <a:ext uri="{FF2B5EF4-FFF2-40B4-BE49-F238E27FC236}">
                <a16:creationId xmlns:a16="http://schemas.microsoft.com/office/drawing/2014/main" id="{A990E7E7-33D5-4A15-9243-FBB58896AB58}"/>
              </a:ext>
            </a:extLst>
          </p:cNvPr>
          <p:cNvSpPr/>
          <p:nvPr/>
        </p:nvSpPr>
        <p:spPr>
          <a:xfrm>
            <a:off x="6534194" y="1122109"/>
            <a:ext cx="1607267" cy="36000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a:ea typeface="Meiryo UI"/>
                <a:cs typeface="+mn-cs"/>
              </a:rPr>
              <a:t>荷下ろし</a:t>
            </a:r>
          </a:p>
        </p:txBody>
      </p:sp>
      <p:sp>
        <p:nvSpPr>
          <p:cNvPr id="42" name="矢印: 山形 41">
            <a:extLst>
              <a:ext uri="{FF2B5EF4-FFF2-40B4-BE49-F238E27FC236}">
                <a16:creationId xmlns:a16="http://schemas.microsoft.com/office/drawing/2014/main" id="{FE382D00-7622-4322-9266-81D486F632EB}"/>
              </a:ext>
            </a:extLst>
          </p:cNvPr>
          <p:cNvSpPr/>
          <p:nvPr/>
        </p:nvSpPr>
        <p:spPr>
          <a:xfrm>
            <a:off x="1657262" y="1127660"/>
            <a:ext cx="2285906" cy="36000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a:ea typeface="Meiryo UI"/>
                <a:cs typeface="+mn-cs"/>
              </a:rPr>
              <a:t>かんばん印刷</a:t>
            </a:r>
            <a:r>
              <a:rPr kumimoji="1" lang="en-US" altLang="ja-JP" sz="1200" b="0" i="0" u="none" strike="noStrike" kern="1200" cap="none" spc="0" normalizeH="0" baseline="0" noProof="0" dirty="0">
                <a:ln>
                  <a:noFill/>
                </a:ln>
                <a:solidFill>
                  <a:prstClr val="white"/>
                </a:solidFill>
                <a:effectLst/>
                <a:uLnTx/>
                <a:uFillTx/>
                <a:latin typeface="Meiryo UI"/>
                <a:ea typeface="Meiryo UI"/>
                <a:cs typeface="+mn-cs"/>
              </a:rPr>
              <a:t>&amp;</a:t>
            </a:r>
            <a:r>
              <a:rPr kumimoji="1" lang="ja-JP" altLang="en-US" sz="1200" b="0" i="0" u="none" strike="noStrike" kern="1200" cap="none" spc="0" normalizeH="0" baseline="0" noProof="0" dirty="0">
                <a:ln>
                  <a:noFill/>
                </a:ln>
                <a:solidFill>
                  <a:prstClr val="white"/>
                </a:solidFill>
                <a:effectLst/>
                <a:uLnTx/>
                <a:uFillTx/>
                <a:latin typeface="Meiryo UI"/>
                <a:ea typeface="Meiryo UI"/>
                <a:cs typeface="+mn-cs"/>
              </a:rPr>
              <a:t>生産</a:t>
            </a:r>
          </a:p>
        </p:txBody>
      </p:sp>
      <p:sp>
        <p:nvSpPr>
          <p:cNvPr id="43" name="矢印: 山形 42">
            <a:extLst>
              <a:ext uri="{FF2B5EF4-FFF2-40B4-BE49-F238E27FC236}">
                <a16:creationId xmlns:a16="http://schemas.microsoft.com/office/drawing/2014/main" id="{AC57FEA8-2EB0-48C9-AFF3-8789BFFB8387}"/>
              </a:ext>
            </a:extLst>
          </p:cNvPr>
          <p:cNvSpPr/>
          <p:nvPr/>
        </p:nvSpPr>
        <p:spPr>
          <a:xfrm>
            <a:off x="5262467" y="1129483"/>
            <a:ext cx="1415711" cy="36000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prstClr val="white"/>
                </a:solidFill>
                <a:latin typeface="Meiryo UI"/>
                <a:ea typeface="Meiryo UI"/>
              </a:rPr>
              <a:t>トラック輸送</a:t>
            </a:r>
            <a:endParaRPr kumimoji="1" lang="ja-JP" altLang="en-US" sz="1200" b="0" i="0" u="none" strike="noStrike" kern="1200" cap="none" spc="0" normalizeH="0" baseline="0" noProof="0" dirty="0">
              <a:ln>
                <a:noFill/>
              </a:ln>
              <a:solidFill>
                <a:prstClr val="white"/>
              </a:solidFill>
              <a:effectLst/>
              <a:uLnTx/>
              <a:uFillTx/>
              <a:latin typeface="Meiryo UI"/>
              <a:ea typeface="Meiryo UI"/>
              <a:cs typeface="+mn-cs"/>
            </a:endParaRPr>
          </a:p>
        </p:txBody>
      </p:sp>
      <p:pic>
        <p:nvPicPr>
          <p:cNvPr id="33" name="図 32">
            <a:extLst>
              <a:ext uri="{FF2B5EF4-FFF2-40B4-BE49-F238E27FC236}">
                <a16:creationId xmlns:a16="http://schemas.microsoft.com/office/drawing/2014/main" id="{6079167C-E5B2-40A3-B24A-D303BD380D46}"/>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247" b="98456" l="2473" r="96429">
                        <a14:foregroundMark x1="18407" y1="72587" x2="18407" y2="72587"/>
                        <a14:foregroundMark x1="6593" y1="54440" x2="6593" y2="54440"/>
                        <a14:foregroundMark x1="3571" y1="48649" x2="3571" y2="48649"/>
                        <a14:foregroundMark x1="29121" y1="98456" x2="29121" y2="98456"/>
                        <a14:foregroundMark x1="93681" y1="63707" x2="93681" y2="63707"/>
                        <a14:foregroundMark x1="96978" y1="47104" x2="96978" y2="47104"/>
                        <a14:foregroundMark x1="73352" y1="4633" x2="73352" y2="4633"/>
                        <a14:foregroundMark x1="2473" y1="53282" x2="2473" y2="53282"/>
                        <a14:foregroundMark x1="2473" y1="62162" x2="2473" y2="62162"/>
                        <a14:foregroundMark x1="4670" y1="77220" x2="4670" y2="77220"/>
                      </a14:backgroundRemoval>
                    </a14:imgEffect>
                  </a14:imgLayer>
                </a14:imgProps>
              </a:ext>
            </a:extLst>
          </a:blip>
          <a:stretch>
            <a:fillRect/>
          </a:stretch>
        </p:blipFill>
        <p:spPr>
          <a:xfrm>
            <a:off x="2953107" y="2414287"/>
            <a:ext cx="746720" cy="531321"/>
          </a:xfrm>
          <a:prstGeom prst="rect">
            <a:avLst/>
          </a:prstGeom>
        </p:spPr>
      </p:pic>
      <p:sp>
        <p:nvSpPr>
          <p:cNvPr id="55" name="矢印: 山形 54">
            <a:extLst>
              <a:ext uri="{FF2B5EF4-FFF2-40B4-BE49-F238E27FC236}">
                <a16:creationId xmlns:a16="http://schemas.microsoft.com/office/drawing/2014/main" id="{1855795B-4CFD-4BB8-96C8-CB7815E313D9}"/>
              </a:ext>
            </a:extLst>
          </p:cNvPr>
          <p:cNvSpPr/>
          <p:nvPr/>
        </p:nvSpPr>
        <p:spPr>
          <a:xfrm>
            <a:off x="7997477" y="1122109"/>
            <a:ext cx="1621831" cy="36000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prstClr val="white"/>
                </a:solidFill>
                <a:latin typeface="Meiryo UI"/>
                <a:ea typeface="Meiryo UI"/>
              </a:rPr>
              <a:t>納入</a:t>
            </a:r>
            <a:endParaRPr kumimoji="1" lang="ja-JP" altLang="en-US" sz="1200" b="0" i="0" u="none" strike="noStrike" kern="1200" cap="none" spc="0" normalizeH="0" baseline="0" noProof="0" dirty="0">
              <a:ln>
                <a:noFill/>
              </a:ln>
              <a:solidFill>
                <a:prstClr val="white"/>
              </a:solidFill>
              <a:effectLst/>
              <a:uLnTx/>
              <a:uFillTx/>
              <a:latin typeface="Meiryo UI"/>
              <a:ea typeface="Meiryo UI"/>
              <a:cs typeface="+mn-cs"/>
            </a:endParaRPr>
          </a:p>
        </p:txBody>
      </p:sp>
      <p:sp>
        <p:nvSpPr>
          <p:cNvPr id="56" name="正方形/長方形 55">
            <a:extLst>
              <a:ext uri="{FF2B5EF4-FFF2-40B4-BE49-F238E27FC236}">
                <a16:creationId xmlns:a16="http://schemas.microsoft.com/office/drawing/2014/main" id="{9392A5B1-76ED-4C6A-B55F-BFE7A4329EF7}"/>
              </a:ext>
            </a:extLst>
          </p:cNvPr>
          <p:cNvSpPr/>
          <p:nvPr/>
        </p:nvSpPr>
        <p:spPr>
          <a:xfrm>
            <a:off x="8052278" y="1528086"/>
            <a:ext cx="1432670" cy="185375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cap="none" spc="0" normalizeH="0" baseline="0" noProof="0" dirty="0">
              <a:ln>
                <a:noFill/>
              </a:ln>
              <a:solidFill>
                <a:srgbClr val="333333"/>
              </a:solidFill>
              <a:effectLst/>
              <a:uLnTx/>
              <a:uFillTx/>
              <a:latin typeface="Meiryo UI"/>
              <a:ea typeface="Meiryo UI"/>
              <a:cs typeface="+mn-cs"/>
            </a:endParaRPr>
          </a:p>
        </p:txBody>
      </p:sp>
      <p:pic>
        <p:nvPicPr>
          <p:cNvPr id="2054" name="Picture 6" descr="在庫をさばいた人のイラスト | かわいいフリー素材集 いらすとや">
            <a:extLst>
              <a:ext uri="{FF2B5EF4-FFF2-40B4-BE49-F238E27FC236}">
                <a16:creationId xmlns:a16="http://schemas.microsoft.com/office/drawing/2014/main" id="{C3A185DF-37E9-4FFF-9984-4019378197FC}"/>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221019" y="2104045"/>
            <a:ext cx="1078999" cy="921195"/>
          </a:xfrm>
          <a:prstGeom prst="rect">
            <a:avLst/>
          </a:prstGeom>
          <a:noFill/>
          <a:extLst>
            <a:ext uri="{909E8E84-426E-40DD-AFC4-6F175D3DCCD1}">
              <a14:hiddenFill xmlns:a14="http://schemas.microsoft.com/office/drawing/2010/main">
                <a:solidFill>
                  <a:srgbClr val="FFFFFF"/>
                </a:solidFill>
              </a14:hiddenFill>
            </a:ext>
          </a:extLst>
        </p:spPr>
      </p:pic>
      <p:sp>
        <p:nvSpPr>
          <p:cNvPr id="59" name="正方形/長方形 58">
            <a:extLst>
              <a:ext uri="{FF2B5EF4-FFF2-40B4-BE49-F238E27FC236}">
                <a16:creationId xmlns:a16="http://schemas.microsoft.com/office/drawing/2014/main" id="{7DD0E362-4FAF-4A1E-8929-9B083D0C4F0A}"/>
              </a:ext>
            </a:extLst>
          </p:cNvPr>
          <p:cNvSpPr/>
          <p:nvPr/>
        </p:nvSpPr>
        <p:spPr>
          <a:xfrm>
            <a:off x="9539547" y="1528086"/>
            <a:ext cx="2192266" cy="185375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cap="none" spc="0" normalizeH="0" baseline="0" noProof="0" dirty="0">
              <a:ln>
                <a:noFill/>
              </a:ln>
              <a:solidFill>
                <a:srgbClr val="333333"/>
              </a:solidFill>
              <a:effectLst/>
              <a:uLnTx/>
              <a:uFillTx/>
              <a:latin typeface="Meiryo UI"/>
              <a:ea typeface="Meiryo UI"/>
              <a:cs typeface="+mn-cs"/>
            </a:endParaRPr>
          </a:p>
        </p:txBody>
      </p:sp>
      <p:sp>
        <p:nvSpPr>
          <p:cNvPr id="60" name="矢印: 山形 59">
            <a:extLst>
              <a:ext uri="{FF2B5EF4-FFF2-40B4-BE49-F238E27FC236}">
                <a16:creationId xmlns:a16="http://schemas.microsoft.com/office/drawing/2014/main" id="{BB0D40B9-9AA5-4AB5-99C9-8504202B9018}"/>
              </a:ext>
            </a:extLst>
          </p:cNvPr>
          <p:cNvSpPr/>
          <p:nvPr/>
        </p:nvSpPr>
        <p:spPr>
          <a:xfrm>
            <a:off x="9475325" y="1120232"/>
            <a:ext cx="2366004" cy="36000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prstClr val="white"/>
                </a:solidFill>
                <a:latin typeface="Meiryo UI"/>
                <a:ea typeface="Meiryo UI"/>
              </a:rPr>
              <a:t>入庫</a:t>
            </a:r>
            <a:endParaRPr kumimoji="1" lang="ja-JP" altLang="en-US" sz="1200" b="0" i="0" u="none" strike="noStrike" kern="1200" cap="none" spc="0" normalizeH="0" baseline="0" noProof="0" dirty="0">
              <a:ln>
                <a:noFill/>
              </a:ln>
              <a:solidFill>
                <a:prstClr val="white"/>
              </a:solidFill>
              <a:effectLst/>
              <a:uLnTx/>
              <a:uFillTx/>
              <a:latin typeface="Meiryo UI"/>
              <a:ea typeface="Meiryo UI"/>
              <a:cs typeface="+mn-cs"/>
            </a:endParaRPr>
          </a:p>
        </p:txBody>
      </p:sp>
      <p:pic>
        <p:nvPicPr>
          <p:cNvPr id="2060" name="Picture 12" descr="立体的な倉庫の保管ラックのイラスト | マップラボ-地図アイコンを無料ダウンロード maplab">
            <a:extLst>
              <a:ext uri="{FF2B5EF4-FFF2-40B4-BE49-F238E27FC236}">
                <a16:creationId xmlns:a16="http://schemas.microsoft.com/office/drawing/2014/main" id="{E86BF42C-C39D-4971-AD4D-167E64C6CB8B}"/>
              </a:ext>
            </a:extLst>
          </p:cNvPr>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899" b="98734" l="9916" r="89662">
                        <a14:foregroundMark x1="25316" y1="1899" x2="25316" y2="1899"/>
                        <a14:foregroundMark x1="10127" y1="14346" x2="10127" y2="14346"/>
                        <a14:foregroundMark x1="76371" y1="94093" x2="76371" y2="94093"/>
                        <a14:foregroundMark x1="89873" y1="78059" x2="89873" y2="78059"/>
                        <a14:foregroundMark x1="73207" y1="98734" x2="73207" y2="98734"/>
                      </a14:backgroundRemoval>
                    </a14:imgEffect>
                  </a14:imgLayer>
                </a14:imgProps>
              </a:ext>
              <a:ext uri="{28A0092B-C50C-407E-A947-70E740481C1C}">
                <a14:useLocalDpi xmlns:a14="http://schemas.microsoft.com/office/drawing/2010/main" val="0"/>
              </a:ext>
            </a:extLst>
          </a:blip>
          <a:srcRect/>
          <a:stretch>
            <a:fillRect/>
          </a:stretch>
        </p:blipFill>
        <p:spPr bwMode="auto">
          <a:xfrm>
            <a:off x="10854682" y="2285455"/>
            <a:ext cx="779846" cy="779846"/>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工場のロボット アーム - イラストレーションのベクターアート素材や画像を多数ご用意 - iStock">
            <a:extLst>
              <a:ext uri="{FF2B5EF4-FFF2-40B4-BE49-F238E27FC236}">
                <a16:creationId xmlns:a16="http://schemas.microsoft.com/office/drawing/2014/main" id="{D9287254-233F-4982-BA21-4B314C703E96}"/>
              </a:ext>
            </a:extLst>
          </p:cNvPr>
          <p:cNvPicPr>
            <a:picLocks noChangeAspect="1" noChangeArrowheads="1"/>
          </p:cNvPicPr>
          <p:nvPr/>
        </p:nvPicPr>
        <p:blipFill>
          <a:blip r:embed="rId11" cstate="print">
            <a:extLst>
              <a:ext uri="{BEBA8EAE-BF5A-486C-A8C5-ECC9F3942E4B}">
                <a14:imgProps xmlns:a14="http://schemas.microsoft.com/office/drawing/2010/main">
                  <a14:imgLayer r:embed="rId12">
                    <a14:imgEffect>
                      <a14:backgroundRemoval t="9856" b="90144" l="9856" r="89904">
                        <a14:foregroundMark x1="42788" y1="90144" x2="42788" y2="90144"/>
                      </a14:backgroundRemoval>
                    </a14:imgEffect>
                  </a14:imgLayer>
                </a14:imgProps>
              </a:ext>
              <a:ext uri="{28A0092B-C50C-407E-A947-70E740481C1C}">
                <a14:useLocalDpi xmlns:a14="http://schemas.microsoft.com/office/drawing/2010/main" val="0"/>
              </a:ext>
            </a:extLst>
          </a:blip>
          <a:srcRect/>
          <a:stretch>
            <a:fillRect/>
          </a:stretch>
        </p:blipFill>
        <p:spPr bwMode="auto">
          <a:xfrm>
            <a:off x="10272804" y="1606209"/>
            <a:ext cx="803882" cy="803882"/>
          </a:xfrm>
          <a:prstGeom prst="rect">
            <a:avLst/>
          </a:prstGeom>
          <a:noFill/>
          <a:extLst>
            <a:ext uri="{909E8E84-426E-40DD-AFC4-6F175D3DCCD1}">
              <a14:hiddenFill xmlns:a14="http://schemas.microsoft.com/office/drawing/2010/main">
                <a:solidFill>
                  <a:srgbClr val="FFFFFF"/>
                </a:solidFill>
              </a14:hiddenFill>
            </a:ext>
          </a:extLst>
        </p:spPr>
      </p:pic>
      <p:sp>
        <p:nvSpPr>
          <p:cNvPr id="65" name="正方形/長方形 64">
            <a:extLst>
              <a:ext uri="{FF2B5EF4-FFF2-40B4-BE49-F238E27FC236}">
                <a16:creationId xmlns:a16="http://schemas.microsoft.com/office/drawing/2014/main" id="{67018D4C-C803-479A-9EB3-1FC74C79EF53}"/>
              </a:ext>
            </a:extLst>
          </p:cNvPr>
          <p:cNvSpPr/>
          <p:nvPr/>
        </p:nvSpPr>
        <p:spPr>
          <a:xfrm>
            <a:off x="4360212" y="4282920"/>
            <a:ext cx="1750749" cy="185375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cap="none" spc="0" normalizeH="0" baseline="0" noProof="0" dirty="0">
              <a:ln>
                <a:noFill/>
              </a:ln>
              <a:solidFill>
                <a:srgbClr val="333333"/>
              </a:solidFill>
              <a:effectLst/>
              <a:uLnTx/>
              <a:uFillTx/>
              <a:latin typeface="Meiryo UI"/>
              <a:ea typeface="Meiryo UI"/>
              <a:cs typeface="+mn-cs"/>
            </a:endParaRPr>
          </a:p>
        </p:txBody>
      </p:sp>
      <p:sp>
        <p:nvSpPr>
          <p:cNvPr id="70" name="テキスト ボックス 69">
            <a:extLst>
              <a:ext uri="{FF2B5EF4-FFF2-40B4-BE49-F238E27FC236}">
                <a16:creationId xmlns:a16="http://schemas.microsoft.com/office/drawing/2014/main" id="{90E8AF79-B627-4ACC-A891-CD8688E14084}"/>
              </a:ext>
            </a:extLst>
          </p:cNvPr>
          <p:cNvSpPr txBox="1"/>
          <p:nvPr/>
        </p:nvSpPr>
        <p:spPr>
          <a:xfrm>
            <a:off x="2340578" y="2836942"/>
            <a:ext cx="681361"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2060"/>
                </a:solidFill>
                <a:effectLst/>
                <a:uLnTx/>
                <a:uFillTx/>
                <a:latin typeface="Meiryo UI"/>
                <a:ea typeface="Meiryo UI"/>
              </a:rPr>
              <a:t>生産</a:t>
            </a:r>
          </a:p>
        </p:txBody>
      </p:sp>
      <p:sp>
        <p:nvSpPr>
          <p:cNvPr id="71" name="矢印: 山形 70">
            <a:extLst>
              <a:ext uri="{FF2B5EF4-FFF2-40B4-BE49-F238E27FC236}">
                <a16:creationId xmlns:a16="http://schemas.microsoft.com/office/drawing/2014/main" id="{6CDB8C63-E660-4E75-99FF-2F5A0B1A469A}"/>
              </a:ext>
            </a:extLst>
          </p:cNvPr>
          <p:cNvSpPr/>
          <p:nvPr/>
        </p:nvSpPr>
        <p:spPr>
          <a:xfrm>
            <a:off x="3799184" y="1129483"/>
            <a:ext cx="1607267" cy="36000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prstClr val="white"/>
                </a:solidFill>
                <a:latin typeface="Meiryo UI"/>
                <a:ea typeface="Meiryo UI"/>
              </a:rPr>
              <a:t>積込み</a:t>
            </a:r>
            <a:endParaRPr kumimoji="1" lang="ja-JP" altLang="en-US" sz="1200" b="0" i="0" u="none" strike="noStrike" kern="1200" cap="none" spc="0" normalizeH="0" baseline="0" noProof="0" dirty="0">
              <a:ln>
                <a:noFill/>
              </a:ln>
              <a:solidFill>
                <a:prstClr val="white"/>
              </a:solidFill>
              <a:effectLst/>
              <a:uLnTx/>
              <a:uFillTx/>
              <a:latin typeface="Meiryo UI"/>
              <a:ea typeface="Meiryo UI"/>
              <a:cs typeface="+mn-cs"/>
            </a:endParaRPr>
          </a:p>
        </p:txBody>
      </p:sp>
      <p:sp>
        <p:nvSpPr>
          <p:cNvPr id="72" name="正方形/長方形 71">
            <a:extLst>
              <a:ext uri="{FF2B5EF4-FFF2-40B4-BE49-F238E27FC236}">
                <a16:creationId xmlns:a16="http://schemas.microsoft.com/office/drawing/2014/main" id="{261DCE7F-85AF-42F8-AFE9-B0820D16A2DF}"/>
              </a:ext>
            </a:extLst>
          </p:cNvPr>
          <p:cNvSpPr/>
          <p:nvPr/>
        </p:nvSpPr>
        <p:spPr>
          <a:xfrm>
            <a:off x="3796439" y="1528086"/>
            <a:ext cx="1409746" cy="185375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cap="none" spc="0" normalizeH="0" baseline="0" noProof="0" dirty="0">
              <a:ln>
                <a:noFill/>
              </a:ln>
              <a:solidFill>
                <a:srgbClr val="333333"/>
              </a:solidFill>
              <a:effectLst/>
              <a:uLnTx/>
              <a:uFillTx/>
              <a:latin typeface="Meiryo UI"/>
              <a:ea typeface="Meiryo UI"/>
              <a:cs typeface="+mn-cs"/>
            </a:endParaRPr>
          </a:p>
        </p:txBody>
      </p:sp>
      <p:pic>
        <p:nvPicPr>
          <p:cNvPr id="2068" name="Picture 20" descr="フォークリフトのイラスト02 | 無料のフリー素材 イラストエイト">
            <a:extLst>
              <a:ext uri="{FF2B5EF4-FFF2-40B4-BE49-F238E27FC236}">
                <a16:creationId xmlns:a16="http://schemas.microsoft.com/office/drawing/2014/main" id="{0C612C30-2A4F-4AF8-8C8D-B23E1D102A3A}"/>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922228" y="2142961"/>
            <a:ext cx="1084611" cy="992064"/>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0" descr="フォークリフトのイラスト02 | 無料のフリー素材 イラストエイト">
            <a:extLst>
              <a:ext uri="{FF2B5EF4-FFF2-40B4-BE49-F238E27FC236}">
                <a16:creationId xmlns:a16="http://schemas.microsoft.com/office/drawing/2014/main" id="{DA81F7EC-5E05-4964-9D85-2901DB2F4D31}"/>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721763" y="2137171"/>
            <a:ext cx="1084611" cy="992064"/>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0" descr="フォークリフトのイラスト02 | 無料のフリー素材 イラストエイト">
            <a:extLst>
              <a:ext uri="{FF2B5EF4-FFF2-40B4-BE49-F238E27FC236}">
                <a16:creationId xmlns:a16="http://schemas.microsoft.com/office/drawing/2014/main" id="{E0F100C1-1462-484C-9282-5166B2A6F186}"/>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569366" y="2304779"/>
            <a:ext cx="803882" cy="735289"/>
          </a:xfrm>
          <a:prstGeom prst="rect">
            <a:avLst/>
          </a:prstGeom>
          <a:noFill/>
          <a:extLst>
            <a:ext uri="{909E8E84-426E-40DD-AFC4-6F175D3DCCD1}">
              <a14:hiddenFill xmlns:a14="http://schemas.microsoft.com/office/drawing/2010/main">
                <a:solidFill>
                  <a:srgbClr val="FFFFFF"/>
                </a:solidFill>
              </a14:hiddenFill>
            </a:ext>
          </a:extLst>
        </p:spPr>
      </p:pic>
      <p:sp>
        <p:nvSpPr>
          <p:cNvPr id="78" name="矢印: 山形 77">
            <a:extLst>
              <a:ext uri="{FF2B5EF4-FFF2-40B4-BE49-F238E27FC236}">
                <a16:creationId xmlns:a16="http://schemas.microsoft.com/office/drawing/2014/main" id="{D8EC9940-1BA0-421F-8699-A3E79D1D4D0B}"/>
              </a:ext>
            </a:extLst>
          </p:cNvPr>
          <p:cNvSpPr/>
          <p:nvPr/>
        </p:nvSpPr>
        <p:spPr>
          <a:xfrm flipH="1">
            <a:off x="9380767" y="3895766"/>
            <a:ext cx="2463423" cy="36000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a:ea typeface="Meiryo UI"/>
                <a:cs typeface="+mn-cs"/>
              </a:rPr>
              <a:t>出庫</a:t>
            </a:r>
          </a:p>
        </p:txBody>
      </p:sp>
      <p:sp>
        <p:nvSpPr>
          <p:cNvPr id="79" name="正方形/長方形 78">
            <a:extLst>
              <a:ext uri="{FF2B5EF4-FFF2-40B4-BE49-F238E27FC236}">
                <a16:creationId xmlns:a16="http://schemas.microsoft.com/office/drawing/2014/main" id="{9B5A9742-5859-4ECD-BF80-E79CBA89335F}"/>
              </a:ext>
            </a:extLst>
          </p:cNvPr>
          <p:cNvSpPr/>
          <p:nvPr/>
        </p:nvSpPr>
        <p:spPr>
          <a:xfrm>
            <a:off x="9542408" y="4313655"/>
            <a:ext cx="2192266" cy="185375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cap="none" spc="0" normalizeH="0" baseline="0" noProof="0" dirty="0">
              <a:ln>
                <a:noFill/>
              </a:ln>
              <a:solidFill>
                <a:srgbClr val="333333"/>
              </a:solidFill>
              <a:effectLst/>
              <a:uLnTx/>
              <a:uFillTx/>
              <a:latin typeface="Meiryo UI"/>
              <a:ea typeface="Meiryo UI"/>
              <a:cs typeface="+mn-cs"/>
            </a:endParaRPr>
          </a:p>
        </p:txBody>
      </p:sp>
      <p:pic>
        <p:nvPicPr>
          <p:cNvPr id="80" name="Picture 12" descr="立体的な倉庫の保管ラックのイラスト | マップラボ-地図アイコンを無料ダウンロード maplab">
            <a:extLst>
              <a:ext uri="{FF2B5EF4-FFF2-40B4-BE49-F238E27FC236}">
                <a16:creationId xmlns:a16="http://schemas.microsoft.com/office/drawing/2014/main" id="{BDB662CF-201C-4363-B5A7-B9899E4C6F2B}"/>
              </a:ext>
            </a:extLst>
          </p:cNvPr>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899" b="98734" l="9916" r="89662">
                        <a14:foregroundMark x1="25316" y1="1899" x2="25316" y2="1899"/>
                        <a14:foregroundMark x1="10127" y1="14346" x2="10127" y2="14346"/>
                        <a14:foregroundMark x1="76371" y1="94093" x2="76371" y2="94093"/>
                        <a14:foregroundMark x1="89873" y1="78059" x2="89873" y2="78059"/>
                        <a14:foregroundMark x1="73207" y1="98734" x2="73207" y2="98734"/>
                      </a14:backgroundRemoval>
                    </a14:imgEffect>
                  </a14:imgLayer>
                </a14:imgProps>
              </a:ext>
              <a:ext uri="{28A0092B-C50C-407E-A947-70E740481C1C}">
                <a14:useLocalDpi xmlns:a14="http://schemas.microsoft.com/office/drawing/2010/main" val="0"/>
              </a:ext>
            </a:extLst>
          </a:blip>
          <a:srcRect/>
          <a:stretch>
            <a:fillRect/>
          </a:stretch>
        </p:blipFill>
        <p:spPr bwMode="auto">
          <a:xfrm>
            <a:off x="10999414" y="5001971"/>
            <a:ext cx="779846" cy="77984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Souko Shiwake - 倉庫 作業 イラスト - Free Transparent PNG Clipart Images Download">
            <a:extLst>
              <a:ext uri="{FF2B5EF4-FFF2-40B4-BE49-F238E27FC236}">
                <a16:creationId xmlns:a16="http://schemas.microsoft.com/office/drawing/2014/main" id="{A4F82B9B-B012-45D0-A5ED-0A7E56389377}"/>
              </a:ext>
            </a:extLst>
          </p:cNvPr>
          <p:cNvPicPr>
            <a:picLocks noChangeAspect="1" noChangeArrowheads="1"/>
          </p:cNvPicPr>
          <p:nvPr/>
        </p:nvPicPr>
        <p:blipFill rotWithShape="1">
          <a:blip r:embed="rId15" cstate="print">
            <a:extLst>
              <a:ext uri="{BEBA8EAE-BF5A-486C-A8C5-ECC9F3942E4B}">
                <a14:imgProps xmlns:a14="http://schemas.microsoft.com/office/drawing/2010/main">
                  <a14:imgLayer r:embed="rId16">
                    <a14:imgEffect>
                      <a14:backgroundRemoval t="10000" b="90000" l="10000" r="90000"/>
                    </a14:imgEffect>
                  </a14:imgLayer>
                </a14:imgProps>
              </a:ext>
              <a:ext uri="{28A0092B-C50C-407E-A947-70E740481C1C}">
                <a14:useLocalDpi xmlns:a14="http://schemas.microsoft.com/office/drawing/2010/main" val="0"/>
              </a:ext>
            </a:extLst>
          </a:blip>
          <a:srcRect l="19640" r="21055"/>
          <a:stretch/>
        </p:blipFill>
        <p:spPr bwMode="auto">
          <a:xfrm>
            <a:off x="9586994" y="4894989"/>
            <a:ext cx="976217" cy="848511"/>
          </a:xfrm>
          <a:prstGeom prst="rect">
            <a:avLst/>
          </a:prstGeom>
          <a:noFill/>
          <a:extLst>
            <a:ext uri="{909E8E84-426E-40DD-AFC4-6F175D3DCCD1}">
              <a14:hiddenFill xmlns:a14="http://schemas.microsoft.com/office/drawing/2010/main">
                <a:solidFill>
                  <a:srgbClr val="FFFFFF"/>
                </a:solidFill>
              </a14:hiddenFill>
            </a:ext>
          </a:extLst>
        </p:spPr>
      </p:pic>
      <p:sp>
        <p:nvSpPr>
          <p:cNvPr id="81" name="二等辺三角形 80">
            <a:extLst>
              <a:ext uri="{FF2B5EF4-FFF2-40B4-BE49-F238E27FC236}">
                <a16:creationId xmlns:a16="http://schemas.microsoft.com/office/drawing/2014/main" id="{CF0F91B6-0744-41C8-A088-181365F56CBA}"/>
              </a:ext>
            </a:extLst>
          </p:cNvPr>
          <p:cNvSpPr/>
          <p:nvPr/>
        </p:nvSpPr>
        <p:spPr>
          <a:xfrm rot="16200000">
            <a:off x="10621622" y="5233761"/>
            <a:ext cx="250723" cy="16690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82" name="矢印: 山形 81">
            <a:extLst>
              <a:ext uri="{FF2B5EF4-FFF2-40B4-BE49-F238E27FC236}">
                <a16:creationId xmlns:a16="http://schemas.microsoft.com/office/drawing/2014/main" id="{A1E8D4FC-BE7F-44B7-B139-8B14869073F1}"/>
              </a:ext>
            </a:extLst>
          </p:cNvPr>
          <p:cNvSpPr/>
          <p:nvPr/>
        </p:nvSpPr>
        <p:spPr>
          <a:xfrm flipH="1">
            <a:off x="7904346" y="3889749"/>
            <a:ext cx="1621832" cy="36000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a:ea typeface="Meiryo UI"/>
                <a:cs typeface="+mn-cs"/>
              </a:rPr>
              <a:t>台車に投入</a:t>
            </a:r>
          </a:p>
        </p:txBody>
      </p:sp>
      <p:sp>
        <p:nvSpPr>
          <p:cNvPr id="84" name="正方形/長方形 83">
            <a:extLst>
              <a:ext uri="{FF2B5EF4-FFF2-40B4-BE49-F238E27FC236}">
                <a16:creationId xmlns:a16="http://schemas.microsoft.com/office/drawing/2014/main" id="{105BC945-30B3-438A-86C6-578B1B96B391}"/>
              </a:ext>
            </a:extLst>
          </p:cNvPr>
          <p:cNvSpPr/>
          <p:nvPr/>
        </p:nvSpPr>
        <p:spPr>
          <a:xfrm>
            <a:off x="8033310" y="4313655"/>
            <a:ext cx="1459569" cy="185375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cap="none" spc="0" normalizeH="0" baseline="0" noProof="0" dirty="0">
              <a:ln>
                <a:noFill/>
              </a:ln>
              <a:solidFill>
                <a:srgbClr val="333333"/>
              </a:solidFill>
              <a:effectLst/>
              <a:uLnTx/>
              <a:uFillTx/>
              <a:latin typeface="Meiryo UI"/>
              <a:ea typeface="Meiryo UI"/>
              <a:cs typeface="+mn-cs"/>
            </a:endParaRPr>
          </a:p>
        </p:txBody>
      </p:sp>
      <p:pic>
        <p:nvPicPr>
          <p:cNvPr id="2070" name="Picture 22" descr="台車のイラスト | フリー、無料で使えるイラストカット.com">
            <a:extLst>
              <a:ext uri="{FF2B5EF4-FFF2-40B4-BE49-F238E27FC236}">
                <a16:creationId xmlns:a16="http://schemas.microsoft.com/office/drawing/2014/main" id="{C94A394E-9C4E-478B-8C0A-024EFE138EF8}"/>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334208" y="4974444"/>
            <a:ext cx="959395" cy="804118"/>
          </a:xfrm>
          <a:prstGeom prst="rect">
            <a:avLst/>
          </a:prstGeom>
          <a:noFill/>
          <a:extLst>
            <a:ext uri="{909E8E84-426E-40DD-AFC4-6F175D3DCCD1}">
              <a14:hiddenFill xmlns:a14="http://schemas.microsoft.com/office/drawing/2010/main">
                <a:solidFill>
                  <a:srgbClr val="FFFFFF"/>
                </a:solidFill>
              </a14:hiddenFill>
            </a:ext>
          </a:extLst>
        </p:spPr>
      </p:pic>
      <p:pic>
        <p:nvPicPr>
          <p:cNvPr id="85" name="図 84">
            <a:extLst>
              <a:ext uri="{FF2B5EF4-FFF2-40B4-BE49-F238E27FC236}">
                <a16:creationId xmlns:a16="http://schemas.microsoft.com/office/drawing/2014/main" id="{19A35E82-EBF1-4A5E-ADD5-6F91941BFD03}"/>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247" b="98456" l="2473" r="96429">
                        <a14:foregroundMark x1="18407" y1="72587" x2="18407" y2="72587"/>
                        <a14:foregroundMark x1="6593" y1="54440" x2="6593" y2="54440"/>
                        <a14:foregroundMark x1="3571" y1="48649" x2="3571" y2="48649"/>
                        <a14:foregroundMark x1="29121" y1="98456" x2="29121" y2="98456"/>
                        <a14:foregroundMark x1="93681" y1="63707" x2="93681" y2="63707"/>
                        <a14:foregroundMark x1="96978" y1="47104" x2="96978" y2="47104"/>
                        <a14:foregroundMark x1="73352" y1="4633" x2="73352" y2="4633"/>
                        <a14:foregroundMark x1="2473" y1="53282" x2="2473" y2="53282"/>
                        <a14:foregroundMark x1="2473" y1="62162" x2="2473" y2="62162"/>
                        <a14:foregroundMark x1="4670" y1="77220" x2="4670" y2="77220"/>
                      </a14:backgroundRemoval>
                    </a14:imgEffect>
                  </a14:imgLayer>
                </a14:imgProps>
              </a:ext>
            </a:extLst>
          </a:blip>
          <a:stretch>
            <a:fillRect/>
          </a:stretch>
        </p:blipFill>
        <p:spPr>
          <a:xfrm>
            <a:off x="8538375" y="4794444"/>
            <a:ext cx="505945" cy="360000"/>
          </a:xfrm>
          <a:prstGeom prst="rect">
            <a:avLst/>
          </a:prstGeom>
        </p:spPr>
      </p:pic>
      <p:pic>
        <p:nvPicPr>
          <p:cNvPr id="86" name="図 85">
            <a:extLst>
              <a:ext uri="{FF2B5EF4-FFF2-40B4-BE49-F238E27FC236}">
                <a16:creationId xmlns:a16="http://schemas.microsoft.com/office/drawing/2014/main" id="{85F1EED9-89A7-4F86-8C7C-9DC08EE2B77B}"/>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247" b="98456" l="2473" r="96429">
                        <a14:foregroundMark x1="18407" y1="72587" x2="18407" y2="72587"/>
                        <a14:foregroundMark x1="6593" y1="54440" x2="6593" y2="54440"/>
                        <a14:foregroundMark x1="3571" y1="48649" x2="3571" y2="48649"/>
                        <a14:foregroundMark x1="29121" y1="98456" x2="29121" y2="98456"/>
                        <a14:foregroundMark x1="93681" y1="63707" x2="93681" y2="63707"/>
                        <a14:foregroundMark x1="96978" y1="47104" x2="96978" y2="47104"/>
                        <a14:foregroundMark x1="73352" y1="4633" x2="73352" y2="4633"/>
                        <a14:foregroundMark x1="2473" y1="53282" x2="2473" y2="53282"/>
                        <a14:foregroundMark x1="2473" y1="62162" x2="2473" y2="62162"/>
                        <a14:foregroundMark x1="4670" y1="77220" x2="4670" y2="77220"/>
                      </a14:backgroundRemoval>
                    </a14:imgEffect>
                  </a14:imgLayer>
                </a14:imgProps>
              </a:ext>
            </a:extLst>
          </a:blip>
          <a:stretch>
            <a:fillRect/>
          </a:stretch>
        </p:blipFill>
        <p:spPr>
          <a:xfrm>
            <a:off x="8529646" y="5225353"/>
            <a:ext cx="505945" cy="360000"/>
          </a:xfrm>
          <a:prstGeom prst="rect">
            <a:avLst/>
          </a:prstGeom>
        </p:spPr>
      </p:pic>
      <p:sp>
        <p:nvSpPr>
          <p:cNvPr id="87" name="矢印: 山形 86">
            <a:extLst>
              <a:ext uri="{FF2B5EF4-FFF2-40B4-BE49-F238E27FC236}">
                <a16:creationId xmlns:a16="http://schemas.microsoft.com/office/drawing/2014/main" id="{8D7E0A6D-7B96-43F3-AF98-C0C82F6BD3D1}"/>
              </a:ext>
            </a:extLst>
          </p:cNvPr>
          <p:cNvSpPr/>
          <p:nvPr/>
        </p:nvSpPr>
        <p:spPr>
          <a:xfrm flipH="1">
            <a:off x="6059866" y="3895766"/>
            <a:ext cx="1973443" cy="36000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prstClr val="white"/>
                </a:solidFill>
                <a:latin typeface="Meiryo UI"/>
                <a:ea typeface="Meiryo UI"/>
              </a:rPr>
              <a:t>AGV</a:t>
            </a:r>
            <a:r>
              <a:rPr lang="ja-JP" altLang="en-US" sz="1200" dirty="0">
                <a:solidFill>
                  <a:prstClr val="white"/>
                </a:solidFill>
                <a:latin typeface="Meiryo UI"/>
                <a:ea typeface="Meiryo UI"/>
              </a:rPr>
              <a:t>搬送</a:t>
            </a:r>
            <a:endParaRPr kumimoji="1" lang="ja-JP" altLang="en-US" sz="1200" b="0" i="0" u="none" strike="noStrike" kern="1200" cap="none" spc="0" normalizeH="0" baseline="0" noProof="0" dirty="0">
              <a:ln>
                <a:noFill/>
              </a:ln>
              <a:solidFill>
                <a:prstClr val="white"/>
              </a:solidFill>
              <a:effectLst/>
              <a:uLnTx/>
              <a:uFillTx/>
              <a:latin typeface="Meiryo UI"/>
              <a:ea typeface="Meiryo UI"/>
              <a:cs typeface="+mn-cs"/>
            </a:endParaRPr>
          </a:p>
        </p:txBody>
      </p:sp>
      <p:pic>
        <p:nvPicPr>
          <p:cNvPr id="2072" name="Picture 24" descr="Agv イラスト素材 - iStock">
            <a:extLst>
              <a:ext uri="{FF2B5EF4-FFF2-40B4-BE49-F238E27FC236}">
                <a16:creationId xmlns:a16="http://schemas.microsoft.com/office/drawing/2014/main" id="{D7BF9E01-3C65-4438-8B6E-41A1455593C1}"/>
              </a:ext>
            </a:extLst>
          </p:cNvPr>
          <p:cNvPicPr>
            <a:picLocks noChangeAspect="1" noChangeArrowheads="1"/>
          </p:cNvPicPr>
          <p:nvPr/>
        </p:nvPicPr>
        <p:blipFill rotWithShape="1">
          <a:blip r:embed="rId18" cstate="print">
            <a:extLst>
              <a:ext uri="{BEBA8EAE-BF5A-486C-A8C5-ECC9F3942E4B}">
                <a14:imgProps xmlns:a14="http://schemas.microsoft.com/office/drawing/2010/main">
                  <a14:imgLayer r:embed="rId19">
                    <a14:imgEffect>
                      <a14:backgroundRemoval t="66667" b="92484" l="53431" r="87582">
                        <a14:foregroundMark x1="87582" y1="78268" x2="87582" y2="78268"/>
                        <a14:foregroundMark x1="75490" y1="66667" x2="75490" y2="66667"/>
                        <a14:foregroundMark x1="80556" y1="81863" x2="80556" y2="81863"/>
                        <a14:foregroundMark x1="53431" y1="80065" x2="53431" y2="80065"/>
                        <a14:foregroundMark x1="67810" y1="92320" x2="67810" y2="92320"/>
                      </a14:backgroundRemoval>
                    </a14:imgEffect>
                  </a14:imgLayer>
                </a14:imgProps>
              </a:ext>
              <a:ext uri="{28A0092B-C50C-407E-A947-70E740481C1C}">
                <a14:useLocalDpi xmlns:a14="http://schemas.microsoft.com/office/drawing/2010/main" val="0"/>
              </a:ext>
            </a:extLst>
          </a:blip>
          <a:srcRect l="50663" t="64442" r="9868" b="3991"/>
          <a:stretch/>
        </p:blipFill>
        <p:spPr bwMode="auto">
          <a:xfrm>
            <a:off x="6596737" y="5506328"/>
            <a:ext cx="665108" cy="531929"/>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2" descr="台車のイラスト | フリー、無料で使えるイラストカット.com">
            <a:extLst>
              <a:ext uri="{FF2B5EF4-FFF2-40B4-BE49-F238E27FC236}">
                <a16:creationId xmlns:a16="http://schemas.microsoft.com/office/drawing/2014/main" id="{9FD81272-9263-4C54-95FE-BF92A236EEA0}"/>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551733" y="4901427"/>
            <a:ext cx="959395" cy="804118"/>
          </a:xfrm>
          <a:prstGeom prst="rect">
            <a:avLst/>
          </a:prstGeom>
          <a:noFill/>
          <a:extLst>
            <a:ext uri="{909E8E84-426E-40DD-AFC4-6F175D3DCCD1}">
              <a14:hiddenFill xmlns:a14="http://schemas.microsoft.com/office/drawing/2010/main">
                <a:solidFill>
                  <a:srgbClr val="FFFFFF"/>
                </a:solidFill>
              </a14:hiddenFill>
            </a:ext>
          </a:extLst>
        </p:spPr>
      </p:pic>
      <p:pic>
        <p:nvPicPr>
          <p:cNvPr id="91" name="図 90">
            <a:extLst>
              <a:ext uri="{FF2B5EF4-FFF2-40B4-BE49-F238E27FC236}">
                <a16:creationId xmlns:a16="http://schemas.microsoft.com/office/drawing/2014/main" id="{AF448E7A-F50A-43AB-AF2D-0BA95EFBE358}"/>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247" b="98456" l="2473" r="96429">
                        <a14:foregroundMark x1="18407" y1="72587" x2="18407" y2="72587"/>
                        <a14:foregroundMark x1="6593" y1="54440" x2="6593" y2="54440"/>
                        <a14:foregroundMark x1="3571" y1="48649" x2="3571" y2="48649"/>
                        <a14:foregroundMark x1="29121" y1="98456" x2="29121" y2="98456"/>
                        <a14:foregroundMark x1="93681" y1="63707" x2="93681" y2="63707"/>
                        <a14:foregroundMark x1="96978" y1="47104" x2="96978" y2="47104"/>
                        <a14:foregroundMark x1="73352" y1="4633" x2="73352" y2="4633"/>
                        <a14:foregroundMark x1="2473" y1="53282" x2="2473" y2="53282"/>
                        <a14:foregroundMark x1="2473" y1="62162" x2="2473" y2="62162"/>
                        <a14:foregroundMark x1="4670" y1="77220" x2="4670" y2="77220"/>
                      </a14:backgroundRemoval>
                    </a14:imgEffect>
                  </a14:imgLayer>
                </a14:imgProps>
              </a:ext>
            </a:extLst>
          </a:blip>
          <a:stretch>
            <a:fillRect/>
          </a:stretch>
        </p:blipFill>
        <p:spPr>
          <a:xfrm>
            <a:off x="6755900" y="4721427"/>
            <a:ext cx="505945" cy="360000"/>
          </a:xfrm>
          <a:prstGeom prst="rect">
            <a:avLst/>
          </a:prstGeom>
        </p:spPr>
      </p:pic>
      <p:pic>
        <p:nvPicPr>
          <p:cNvPr id="92" name="図 91">
            <a:extLst>
              <a:ext uri="{FF2B5EF4-FFF2-40B4-BE49-F238E27FC236}">
                <a16:creationId xmlns:a16="http://schemas.microsoft.com/office/drawing/2014/main" id="{A3D4D81E-C9D6-4052-B1B3-68FD76542D2F}"/>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247" b="98456" l="2473" r="96429">
                        <a14:foregroundMark x1="18407" y1="72587" x2="18407" y2="72587"/>
                        <a14:foregroundMark x1="6593" y1="54440" x2="6593" y2="54440"/>
                        <a14:foregroundMark x1="3571" y1="48649" x2="3571" y2="48649"/>
                        <a14:foregroundMark x1="29121" y1="98456" x2="29121" y2="98456"/>
                        <a14:foregroundMark x1="93681" y1="63707" x2="93681" y2="63707"/>
                        <a14:foregroundMark x1="96978" y1="47104" x2="96978" y2="47104"/>
                        <a14:foregroundMark x1="73352" y1="4633" x2="73352" y2="4633"/>
                        <a14:foregroundMark x1="2473" y1="53282" x2="2473" y2="53282"/>
                        <a14:foregroundMark x1="2473" y1="62162" x2="2473" y2="62162"/>
                        <a14:foregroundMark x1="4670" y1="77220" x2="4670" y2="77220"/>
                      </a14:backgroundRemoval>
                    </a14:imgEffect>
                  </a14:imgLayer>
                </a14:imgProps>
              </a:ext>
            </a:extLst>
          </a:blip>
          <a:stretch>
            <a:fillRect/>
          </a:stretch>
        </p:blipFill>
        <p:spPr>
          <a:xfrm>
            <a:off x="6747171" y="5152336"/>
            <a:ext cx="505945" cy="360000"/>
          </a:xfrm>
          <a:prstGeom prst="rect">
            <a:avLst/>
          </a:prstGeom>
        </p:spPr>
      </p:pic>
      <p:sp>
        <p:nvSpPr>
          <p:cNvPr id="94" name="矢印: 山形 93">
            <a:extLst>
              <a:ext uri="{FF2B5EF4-FFF2-40B4-BE49-F238E27FC236}">
                <a16:creationId xmlns:a16="http://schemas.microsoft.com/office/drawing/2014/main" id="{6489F209-92D0-47CA-9E2B-D0A720022C00}"/>
              </a:ext>
            </a:extLst>
          </p:cNvPr>
          <p:cNvSpPr/>
          <p:nvPr/>
        </p:nvSpPr>
        <p:spPr>
          <a:xfrm flipH="1">
            <a:off x="4211410" y="3900617"/>
            <a:ext cx="1995271" cy="36000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a:ea typeface="Meiryo UI"/>
                <a:cs typeface="+mn-cs"/>
              </a:rPr>
              <a:t>シュートに投入</a:t>
            </a:r>
          </a:p>
        </p:txBody>
      </p:sp>
      <p:pic>
        <p:nvPicPr>
          <p:cNvPr id="2074" name="Picture 26" descr="重い荷物を運ぶ作業員のイラスト（女性） | かわいいフリー素材集 いらすとや">
            <a:extLst>
              <a:ext uri="{FF2B5EF4-FFF2-40B4-BE49-F238E27FC236}">
                <a16:creationId xmlns:a16="http://schemas.microsoft.com/office/drawing/2014/main" id="{81ACB29C-B593-4593-87BA-56C5F6981760}"/>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5323878" y="4838190"/>
            <a:ext cx="818141" cy="907878"/>
          </a:xfrm>
          <a:prstGeom prst="rect">
            <a:avLst/>
          </a:prstGeom>
          <a:noFill/>
          <a:extLst>
            <a:ext uri="{909E8E84-426E-40DD-AFC4-6F175D3DCCD1}">
              <a14:hiddenFill xmlns:a14="http://schemas.microsoft.com/office/drawing/2010/main">
                <a:solidFill>
                  <a:srgbClr val="FFFFFF"/>
                </a:solidFill>
              </a14:hiddenFill>
            </a:ext>
          </a:extLst>
        </p:spPr>
      </p:pic>
      <p:sp>
        <p:nvSpPr>
          <p:cNvPr id="96" name="矢印: 山形 95">
            <a:extLst>
              <a:ext uri="{FF2B5EF4-FFF2-40B4-BE49-F238E27FC236}">
                <a16:creationId xmlns:a16="http://schemas.microsoft.com/office/drawing/2014/main" id="{C3F307DB-5317-4CBB-A4CD-31BA16C3993F}"/>
              </a:ext>
            </a:extLst>
          </p:cNvPr>
          <p:cNvSpPr/>
          <p:nvPr/>
        </p:nvSpPr>
        <p:spPr>
          <a:xfrm flipH="1">
            <a:off x="2364942" y="3889749"/>
            <a:ext cx="1995271" cy="36000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prstClr val="white"/>
                </a:solidFill>
                <a:latin typeface="Meiryo UI"/>
                <a:ea typeface="Meiryo UI"/>
              </a:rPr>
              <a:t>組付け</a:t>
            </a:r>
            <a:endParaRPr kumimoji="1" lang="ja-JP" altLang="en-US" sz="1200" b="0" i="0" u="none" strike="noStrike" kern="1200" cap="none" spc="0" normalizeH="0" baseline="0" noProof="0" dirty="0">
              <a:ln>
                <a:noFill/>
              </a:ln>
              <a:solidFill>
                <a:prstClr val="white"/>
              </a:solidFill>
              <a:effectLst/>
              <a:uLnTx/>
              <a:uFillTx/>
              <a:latin typeface="Meiryo UI"/>
              <a:ea typeface="Meiryo UI"/>
              <a:cs typeface="+mn-cs"/>
            </a:endParaRPr>
          </a:p>
        </p:txBody>
      </p:sp>
      <p:sp>
        <p:nvSpPr>
          <p:cNvPr id="97" name="正方形/長方形 96">
            <a:extLst>
              <a:ext uri="{FF2B5EF4-FFF2-40B4-BE49-F238E27FC236}">
                <a16:creationId xmlns:a16="http://schemas.microsoft.com/office/drawing/2014/main" id="{B313DB8F-6BF3-47CF-8D1E-86463B757ADF}"/>
              </a:ext>
            </a:extLst>
          </p:cNvPr>
          <p:cNvSpPr/>
          <p:nvPr/>
        </p:nvSpPr>
        <p:spPr>
          <a:xfrm>
            <a:off x="2509571" y="4305592"/>
            <a:ext cx="1800607" cy="185375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cap="none" spc="0" normalizeH="0" baseline="0" noProof="0" dirty="0">
              <a:ln>
                <a:noFill/>
              </a:ln>
              <a:solidFill>
                <a:srgbClr val="333333"/>
              </a:solidFill>
              <a:effectLst/>
              <a:uLnTx/>
              <a:uFillTx/>
              <a:latin typeface="Meiryo UI"/>
              <a:ea typeface="Meiryo UI"/>
              <a:cs typeface="+mn-cs"/>
            </a:endParaRPr>
          </a:p>
        </p:txBody>
      </p:sp>
      <p:sp>
        <p:nvSpPr>
          <p:cNvPr id="98" name="矢印: 山形 97">
            <a:extLst>
              <a:ext uri="{FF2B5EF4-FFF2-40B4-BE49-F238E27FC236}">
                <a16:creationId xmlns:a16="http://schemas.microsoft.com/office/drawing/2014/main" id="{0DDF3206-EA30-4D2C-8E39-596B1EDC27A1}"/>
              </a:ext>
            </a:extLst>
          </p:cNvPr>
          <p:cNvSpPr/>
          <p:nvPr/>
        </p:nvSpPr>
        <p:spPr>
          <a:xfrm flipH="1">
            <a:off x="443077" y="3889749"/>
            <a:ext cx="2066495" cy="36000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a:ea typeface="Meiryo UI"/>
                <a:cs typeface="+mn-cs"/>
              </a:rPr>
              <a:t>かんばん回収</a:t>
            </a:r>
          </a:p>
        </p:txBody>
      </p:sp>
      <p:sp>
        <p:nvSpPr>
          <p:cNvPr id="99" name="正方形/長方形 98">
            <a:extLst>
              <a:ext uri="{FF2B5EF4-FFF2-40B4-BE49-F238E27FC236}">
                <a16:creationId xmlns:a16="http://schemas.microsoft.com/office/drawing/2014/main" id="{AEF82513-0981-42C2-9B5A-7233B5C1008B}"/>
              </a:ext>
            </a:extLst>
          </p:cNvPr>
          <p:cNvSpPr/>
          <p:nvPr/>
        </p:nvSpPr>
        <p:spPr>
          <a:xfrm>
            <a:off x="484652" y="4286162"/>
            <a:ext cx="1985390" cy="185375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cap="none" spc="0" normalizeH="0" baseline="0" noProof="0" dirty="0">
              <a:ln>
                <a:noFill/>
              </a:ln>
              <a:solidFill>
                <a:srgbClr val="333333"/>
              </a:solidFill>
              <a:effectLst/>
              <a:uLnTx/>
              <a:uFillTx/>
              <a:latin typeface="Meiryo UI"/>
              <a:ea typeface="Meiryo UI"/>
              <a:cs typeface="+mn-cs"/>
            </a:endParaRPr>
          </a:p>
        </p:txBody>
      </p:sp>
      <p:pic>
        <p:nvPicPr>
          <p:cNvPr id="2078" name="Picture 30" descr="品切れで空になっている陳列棚の線画イラスト｜フリーのイラスト素材集 ソコスト | 陳列棚, 本棚 イラスト, 棚">
            <a:extLst>
              <a:ext uri="{FF2B5EF4-FFF2-40B4-BE49-F238E27FC236}">
                <a16:creationId xmlns:a16="http://schemas.microsoft.com/office/drawing/2014/main" id="{99F038E4-01D2-4C96-8D9E-E56828C0DEFB}"/>
              </a:ext>
            </a:extLst>
          </p:cNvPr>
          <p:cNvPicPr>
            <a:picLocks noChangeAspect="1" noChangeArrowheads="1"/>
          </p:cNvPicPr>
          <p:nvPr/>
        </p:nvPicPr>
        <p:blipFill>
          <a:blip r:embed="rId21" cstate="print">
            <a:extLst>
              <a:ext uri="{BEBA8EAE-BF5A-486C-A8C5-ECC9F3942E4B}">
                <a14:imgProps xmlns:a14="http://schemas.microsoft.com/office/drawing/2010/main">
                  <a14:imgLayer r:embed="rId22">
                    <a14:imgEffect>
                      <a14:backgroundRemoval t="10000" b="90000" l="10000" r="90000">
                        <a14:foregroundMark x1="24684" y1="16245" x2="24684" y2="16245"/>
                        <a14:foregroundMark x1="23840" y1="14979" x2="23840" y2="14979"/>
                        <a14:foregroundMark x1="26582" y1="16034" x2="26582" y2="16034"/>
                        <a14:foregroundMark x1="32068" y1="15823" x2="32068" y2="15823"/>
                        <a14:foregroundMark x1="38819" y1="14979" x2="38819" y2="14979"/>
                        <a14:foregroundMark x1="23207" y1="20253" x2="23207" y2="20253"/>
                        <a14:foregroundMark x1="22996" y1="25105" x2="22996" y2="25105"/>
                        <a14:foregroundMark x1="47468" y1="16245" x2="47468" y2="16245"/>
                        <a14:foregroundMark x1="64346" y1="14979" x2="64346" y2="14979"/>
                        <a14:foregroundMark x1="75105" y1="15190" x2="75105" y2="15190"/>
                        <a14:foregroundMark x1="73418" y1="16034" x2="73418" y2="16034"/>
                        <a14:foregroundMark x1="65612" y1="16034" x2="65612" y2="16034"/>
                        <a14:foregroundMark x1="59283" y1="15823" x2="59283" y2="15823"/>
                        <a14:foregroundMark x1="77004" y1="22152" x2="77004" y2="22152"/>
                        <a14:foregroundMark x1="76371" y1="30802" x2="76371" y2="30802"/>
                        <a14:foregroundMark x1="75316" y1="31857" x2="75316" y2="31857"/>
                        <a14:foregroundMark x1="75316" y1="33333" x2="75316" y2="33333"/>
                        <a14:foregroundMark x1="70675" y1="33755" x2="70675" y2="33755"/>
                        <a14:foregroundMark x1="56118" y1="33544" x2="56118" y2="33544"/>
                        <a14:foregroundMark x1="45148" y1="34177" x2="45148" y2="34177"/>
                        <a14:foregroundMark x1="35021" y1="34388" x2="35021" y2="34388"/>
                        <a14:foregroundMark x1="27426" y1="33333" x2="27426" y2="33333"/>
                        <a14:foregroundMark x1="38186" y1="33122" x2="38186" y2="33122"/>
                        <a14:foregroundMark x1="41561" y1="34177" x2="41561" y2="34177"/>
                        <a14:foregroundMark x1="53376" y1="34177" x2="53376" y2="34177"/>
                        <a14:foregroundMark x1="62447" y1="33755" x2="62447" y2="33755"/>
                        <a14:foregroundMark x1="30169" y1="33544" x2="30169" y2="33544"/>
                        <a14:foregroundMark x1="24051" y1="41983" x2="24051" y2="41983"/>
                        <a14:foregroundMark x1="23840" y1="45570" x2="23840" y2="45570"/>
                        <a14:foregroundMark x1="23840" y1="48312" x2="23840" y2="48312"/>
                        <a14:foregroundMark x1="24051" y1="55485" x2="24051" y2="55485"/>
                        <a14:foregroundMark x1="31435" y1="55485" x2="31435" y2="55485"/>
                        <a14:foregroundMark x1="39030" y1="56329" x2="39030" y2="56329"/>
                        <a14:foregroundMark x1="48734" y1="57384" x2="48734" y2="57384"/>
                        <a14:foregroundMark x1="55063" y1="56540" x2="55063" y2="56540"/>
                        <a14:foregroundMark x1="62869" y1="56329" x2="62869" y2="56329"/>
                        <a14:foregroundMark x1="71308" y1="55696" x2="71308" y2="55696"/>
                        <a14:foregroundMark x1="77004" y1="55696" x2="77004" y2="55696"/>
                        <a14:foregroundMark x1="78270" y1="48734" x2="78270" y2="48734"/>
                        <a14:foregroundMark x1="76793" y1="46414" x2="76793" y2="46414"/>
                        <a14:foregroundMark x1="76582" y1="42405" x2="76582" y2="42405"/>
                        <a14:foregroundMark x1="75527" y1="48312" x2="75527" y2="48312"/>
                        <a14:foregroundMark x1="76371" y1="50844" x2="76371" y2="50844"/>
                        <a14:foregroundMark x1="72785" y1="55696" x2="72785" y2="55696"/>
                        <a14:foregroundMark x1="61603" y1="56118" x2="61603" y2="56118"/>
                        <a14:foregroundMark x1="50633" y1="55696" x2="50633" y2="55696"/>
                        <a14:foregroundMark x1="40928" y1="55063" x2="40928" y2="55063"/>
                        <a14:foregroundMark x1="35021" y1="56329" x2="35021" y2="56329"/>
                        <a14:foregroundMark x1="23629" y1="65823" x2="23629" y2="65823"/>
                        <a14:foregroundMark x1="23207" y1="76371" x2="23207" y2="76371"/>
                        <a14:foregroundMark x1="26582" y1="77637" x2="26582" y2="77637"/>
                        <a14:foregroundMark x1="23840" y1="69620" x2="23840" y2="69620"/>
                        <a14:foregroundMark x1="76582" y1="64979" x2="76582" y2="64979"/>
                        <a14:foregroundMark x1="76582" y1="68987" x2="76582" y2="68987"/>
                        <a14:foregroundMark x1="75738" y1="76793" x2="75738" y2="76793"/>
                        <a14:foregroundMark x1="63924" y1="77215" x2="63924" y2="77215"/>
                        <a14:foregroundMark x1="52954" y1="77215" x2="52954" y2="77215"/>
                        <a14:foregroundMark x1="44515" y1="76793" x2="44515" y2="76793"/>
                        <a14:foregroundMark x1="40295" y1="76793" x2="40295" y2="76793"/>
                        <a14:foregroundMark x1="37553" y1="76793" x2="37553" y2="76793"/>
                        <a14:foregroundMark x1="56751" y1="77004" x2="56751" y2="77004"/>
                        <a14:foregroundMark x1="71941" y1="77004" x2="71941" y2="77004"/>
                        <a14:foregroundMark x1="33966" y1="84388" x2="33966" y2="84388"/>
                        <a14:foregroundMark x1="36709" y1="85865" x2="36709" y2="85865"/>
                        <a14:foregroundMark x1="38819" y1="86076" x2="38819" y2="86076"/>
                        <a14:foregroundMark x1="37764" y1="83755" x2="37764" y2="83755"/>
                        <a14:foregroundMark x1="46203" y1="84599" x2="46203" y2="84599"/>
                        <a14:foregroundMark x1="54641" y1="85021" x2="54641" y2="85021"/>
                        <a14:foregroundMark x1="65190" y1="85021" x2="65190" y2="85021"/>
                        <a14:foregroundMark x1="69620" y1="83966" x2="69620" y2="83966"/>
                        <a14:foregroundMark x1="72152" y1="84388" x2="72152" y2="84388"/>
                        <a14:foregroundMark x1="72996" y1="86709" x2="72996" y2="86709"/>
                        <a14:foregroundMark x1="31013" y1="85865" x2="31013" y2="85865"/>
                        <a14:foregroundMark x1="27004" y1="83966" x2="27004" y2="83966"/>
                        <a14:foregroundMark x1="25949" y1="84810" x2="25949" y2="84810"/>
                        <a14:foregroundMark x1="44515" y1="85021" x2="44515" y2="85021"/>
                        <a14:foregroundMark x1="49156" y1="86920" x2="49156" y2="86920"/>
                        <a14:foregroundMark x1="51688" y1="84177" x2="51688" y2="84177"/>
                        <a14:foregroundMark x1="62025" y1="84177" x2="62025" y2="84177"/>
                        <a14:foregroundMark x1="64768" y1="85021" x2="64768" y2="85021"/>
                        <a14:foregroundMark x1="71730" y1="86287" x2="71730" y2="86287"/>
                      </a14:backgroundRemoval>
                    </a14:imgEffect>
                  </a14:imgLayer>
                </a14:imgProps>
              </a:ext>
              <a:ext uri="{28A0092B-C50C-407E-A947-70E740481C1C}">
                <a14:useLocalDpi xmlns:a14="http://schemas.microsoft.com/office/drawing/2010/main" val="0"/>
              </a:ext>
            </a:extLst>
          </a:blip>
          <a:srcRect/>
          <a:stretch>
            <a:fillRect/>
          </a:stretch>
        </p:blipFill>
        <p:spPr bwMode="auto">
          <a:xfrm>
            <a:off x="4284931" y="4739541"/>
            <a:ext cx="1095339" cy="1095339"/>
          </a:xfrm>
          <a:prstGeom prst="rect">
            <a:avLst/>
          </a:prstGeom>
          <a:noFill/>
          <a:extLst>
            <a:ext uri="{909E8E84-426E-40DD-AFC4-6F175D3DCCD1}">
              <a14:hiddenFill xmlns:a14="http://schemas.microsoft.com/office/drawing/2010/main">
                <a:solidFill>
                  <a:srgbClr val="FFFFFF"/>
                </a:solidFill>
              </a14:hiddenFill>
            </a:ext>
          </a:extLst>
        </p:spPr>
      </p:pic>
      <p:pic>
        <p:nvPicPr>
          <p:cNvPr id="2080" name="Picture 32" descr="機械のメンテナンスをする人のイラスト | かわいいフリー素材集 いらすとや">
            <a:extLst>
              <a:ext uri="{FF2B5EF4-FFF2-40B4-BE49-F238E27FC236}">
                <a16:creationId xmlns:a16="http://schemas.microsoft.com/office/drawing/2014/main" id="{232A6E32-48CD-4B59-95D3-DDE15F1FBF96}"/>
              </a:ext>
            </a:extLst>
          </p:cNvPr>
          <p:cNvPicPr>
            <a:picLocks noChangeAspect="1" noChangeArrowheads="1"/>
          </p:cNvPicPr>
          <p:nvPr/>
        </p:nvPicPr>
        <p:blipFill>
          <a:blip r:embed="rId23" cstate="print">
            <a:extLst>
              <a:ext uri="{BEBA8EAE-BF5A-486C-A8C5-ECC9F3942E4B}">
                <a14:imgProps xmlns:a14="http://schemas.microsoft.com/office/drawing/2010/main">
                  <a14:imgLayer r:embed="rId24">
                    <a14:imgEffect>
                      <a14:backgroundRemoval t="6000" b="92500" l="9500" r="91500">
                        <a14:foregroundMark x1="45750" y1="6000" x2="45750" y2="6000"/>
                        <a14:foregroundMark x1="9500" y1="55500" x2="9500" y2="55500"/>
                        <a14:foregroundMark x1="91500" y1="55250" x2="91500" y2="55250"/>
                        <a14:foregroundMark x1="56250" y1="92500" x2="56250" y2="92500"/>
                        <a14:foregroundMark x1="23000" y1="32750" x2="23000" y2="32750"/>
                        <a14:foregroundMark x1="23500" y1="35750" x2="23500" y2="35750"/>
                        <a14:foregroundMark x1="21250" y1="32000" x2="21250" y2="32000"/>
                        <a14:foregroundMark x1="20250" y1="35750" x2="20250" y2="35750"/>
                        <a14:foregroundMark x1="18750" y1="38500" x2="18750" y2="38500"/>
                        <a14:foregroundMark x1="19000" y1="34000" x2="19000" y2="34000"/>
                        <a14:foregroundMark x1="18000" y1="37000" x2="18000" y2="37000"/>
                        <a14:foregroundMark x1="76000" y1="54750" x2="76000" y2="54750"/>
                        <a14:foregroundMark x1="90500" y1="83750" x2="90500" y2="83750"/>
                      </a14:backgroundRemoval>
                    </a14:imgEffect>
                  </a14:imgLayer>
                </a14:imgProps>
              </a:ext>
              <a:ext uri="{28A0092B-C50C-407E-A947-70E740481C1C}">
                <a14:useLocalDpi xmlns:a14="http://schemas.microsoft.com/office/drawing/2010/main" val="0"/>
              </a:ext>
            </a:extLst>
          </a:blip>
          <a:srcRect/>
          <a:stretch>
            <a:fillRect/>
          </a:stretch>
        </p:blipFill>
        <p:spPr bwMode="auto">
          <a:xfrm>
            <a:off x="2868512" y="4794444"/>
            <a:ext cx="1036539" cy="1036539"/>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4" descr="台灣製造商 - 新台塑膠工業股份有限公司 TP131(物流箱)">
            <a:extLst>
              <a:ext uri="{FF2B5EF4-FFF2-40B4-BE49-F238E27FC236}">
                <a16:creationId xmlns:a16="http://schemas.microsoft.com/office/drawing/2014/main" id="{ED77A9BE-1B75-4CBB-BA80-C0E85AB0ED0F}"/>
              </a:ext>
            </a:extLst>
          </p:cNvPr>
          <p:cNvPicPr>
            <a:picLocks noChangeAspect="1" noChangeArrowheads="1"/>
          </p:cNvPicPr>
          <p:nvPr/>
        </p:nvPicPr>
        <p:blipFill rotWithShape="1">
          <a:blip r:embed="rId25" cstate="print">
            <a:extLst>
              <a:ext uri="{BEBA8EAE-BF5A-486C-A8C5-ECC9F3942E4B}">
                <a14:imgProps xmlns:a14="http://schemas.microsoft.com/office/drawing/2010/main">
                  <a14:imgLayer r:embed="rId26">
                    <a14:imgEffect>
                      <a14:backgroundRemoval t="28000" b="72167" l="15167" r="82167">
                        <a14:foregroundMark x1="20500" y1="51167" x2="20500" y2="51167"/>
                        <a14:foregroundMark x1="25833" y1="44333" x2="25833" y2="44333"/>
                        <a14:foregroundMark x1="16667" y1="45833" x2="16667" y2="45833"/>
                        <a14:foregroundMark x1="39000" y1="72167" x2="39000" y2="72167"/>
                        <a14:foregroundMark x1="66167" y1="28000" x2="66167" y2="28000"/>
                        <a14:foregroundMark x1="80000" y1="38833" x2="80000" y2="38833"/>
                        <a14:foregroundMark x1="82333" y1="40333" x2="82333" y2="40333"/>
                        <a14:foregroundMark x1="15833" y1="55167" x2="15833" y2="55167"/>
                        <a14:foregroundMark x1="15833" y1="52833" x2="15833" y2="52833"/>
                        <a14:foregroundMark x1="15167" y1="51167" x2="15167" y2="51167"/>
                      </a14:backgroundRemoval>
                    </a14:imgEffect>
                  </a14:imgLayer>
                </a14:imgProps>
              </a:ext>
              <a:ext uri="{28A0092B-C50C-407E-A947-70E740481C1C}">
                <a14:useLocalDpi xmlns:a14="http://schemas.microsoft.com/office/drawing/2010/main" val="0"/>
              </a:ext>
            </a:extLst>
          </a:blip>
          <a:srcRect l="14404" t="24027" r="14139" b="25163"/>
          <a:stretch/>
        </p:blipFill>
        <p:spPr bwMode="auto">
          <a:xfrm>
            <a:off x="1054079" y="5116351"/>
            <a:ext cx="783683" cy="557247"/>
          </a:xfrm>
          <a:prstGeom prst="rect">
            <a:avLst/>
          </a:prstGeom>
          <a:noFill/>
          <a:extLst>
            <a:ext uri="{909E8E84-426E-40DD-AFC4-6F175D3DCCD1}">
              <a14:hiddenFill xmlns:a14="http://schemas.microsoft.com/office/drawing/2010/main">
                <a:solidFill>
                  <a:srgbClr val="FFFFFF"/>
                </a:solidFill>
              </a14:hiddenFill>
            </a:ext>
          </a:extLst>
        </p:spPr>
      </p:pic>
      <p:pic>
        <p:nvPicPr>
          <p:cNvPr id="105" name="図 104">
            <a:extLst>
              <a:ext uri="{FF2B5EF4-FFF2-40B4-BE49-F238E27FC236}">
                <a16:creationId xmlns:a16="http://schemas.microsoft.com/office/drawing/2014/main" id="{131ACFCD-E635-431E-8F68-AD057DF1C78A}"/>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247" b="98456" l="2473" r="96429">
                        <a14:foregroundMark x1="18407" y1="72587" x2="18407" y2="72587"/>
                        <a14:foregroundMark x1="6593" y1="54440" x2="6593" y2="54440"/>
                        <a14:foregroundMark x1="3571" y1="48649" x2="3571" y2="48649"/>
                        <a14:foregroundMark x1="29121" y1="98456" x2="29121" y2="98456"/>
                        <a14:foregroundMark x1="93681" y1="63707" x2="93681" y2="63707"/>
                        <a14:foregroundMark x1="96978" y1="47104" x2="96978" y2="47104"/>
                        <a14:foregroundMark x1="73352" y1="4633" x2="73352" y2="4633"/>
                        <a14:foregroundMark x1="2473" y1="53282" x2="2473" y2="53282"/>
                        <a14:foregroundMark x1="2473" y1="62162" x2="2473" y2="62162"/>
                        <a14:foregroundMark x1="4670" y1="77220" x2="4670" y2="77220"/>
                      </a14:backgroundRemoval>
                    </a14:imgEffect>
                  </a14:imgLayer>
                </a14:imgProps>
              </a:ext>
            </a:extLst>
          </a:blip>
          <a:stretch>
            <a:fillRect/>
          </a:stretch>
        </p:blipFill>
        <p:spPr>
          <a:xfrm rot="2176249">
            <a:off x="5380172" y="5089224"/>
            <a:ext cx="505945" cy="360000"/>
          </a:xfrm>
          <a:prstGeom prst="rect">
            <a:avLst/>
          </a:prstGeom>
        </p:spPr>
      </p:pic>
      <p:pic>
        <p:nvPicPr>
          <p:cNvPr id="106" name="図 105">
            <a:extLst>
              <a:ext uri="{FF2B5EF4-FFF2-40B4-BE49-F238E27FC236}">
                <a16:creationId xmlns:a16="http://schemas.microsoft.com/office/drawing/2014/main" id="{5317FEF7-10D8-4F11-8A34-44CF5A467E57}"/>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247" b="98456" l="2473" r="96429">
                        <a14:foregroundMark x1="18407" y1="72587" x2="18407" y2="72587"/>
                        <a14:foregroundMark x1="6593" y1="54440" x2="6593" y2="54440"/>
                        <a14:foregroundMark x1="3571" y1="48649" x2="3571" y2="48649"/>
                        <a14:foregroundMark x1="29121" y1="98456" x2="29121" y2="98456"/>
                        <a14:foregroundMark x1="93681" y1="63707" x2="93681" y2="63707"/>
                        <a14:foregroundMark x1="96978" y1="47104" x2="96978" y2="47104"/>
                        <a14:foregroundMark x1="73352" y1="4633" x2="73352" y2="4633"/>
                        <a14:foregroundMark x1="2473" y1="53282" x2="2473" y2="53282"/>
                        <a14:foregroundMark x1="2473" y1="62162" x2="2473" y2="62162"/>
                        <a14:foregroundMark x1="4670" y1="77220" x2="4670" y2="77220"/>
                      </a14:backgroundRemoval>
                    </a14:imgEffect>
                  </a14:imgLayer>
                </a14:imgProps>
              </a:ext>
            </a:extLst>
          </a:blip>
          <a:stretch>
            <a:fillRect/>
          </a:stretch>
        </p:blipFill>
        <p:spPr>
          <a:xfrm>
            <a:off x="9661855" y="5319244"/>
            <a:ext cx="467384" cy="332562"/>
          </a:xfrm>
          <a:prstGeom prst="rect">
            <a:avLst/>
          </a:prstGeom>
        </p:spPr>
      </p:pic>
      <p:pic>
        <p:nvPicPr>
          <p:cNvPr id="107" name="図 106">
            <a:extLst>
              <a:ext uri="{FF2B5EF4-FFF2-40B4-BE49-F238E27FC236}">
                <a16:creationId xmlns:a16="http://schemas.microsoft.com/office/drawing/2014/main" id="{C6DC431E-8358-4A82-99A3-5F9DFB572B6C}"/>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247" b="98456" l="2473" r="96429">
                        <a14:foregroundMark x1="18407" y1="72587" x2="18407" y2="72587"/>
                        <a14:foregroundMark x1="6593" y1="54440" x2="6593" y2="54440"/>
                        <a14:foregroundMark x1="3571" y1="48649" x2="3571" y2="48649"/>
                        <a14:foregroundMark x1="29121" y1="98456" x2="29121" y2="98456"/>
                        <a14:foregroundMark x1="93681" y1="63707" x2="93681" y2="63707"/>
                        <a14:foregroundMark x1="96978" y1="47104" x2="96978" y2="47104"/>
                        <a14:foregroundMark x1="73352" y1="4633" x2="73352" y2="4633"/>
                        <a14:foregroundMark x1="2473" y1="53282" x2="2473" y2="53282"/>
                        <a14:foregroundMark x1="2473" y1="62162" x2="2473" y2="62162"/>
                        <a14:foregroundMark x1="4670" y1="77220" x2="4670" y2="77220"/>
                      </a14:backgroundRemoval>
                    </a14:imgEffect>
                  </a14:imgLayer>
                </a14:imgProps>
              </a:ext>
            </a:extLst>
          </a:blip>
          <a:stretch>
            <a:fillRect/>
          </a:stretch>
        </p:blipFill>
        <p:spPr>
          <a:xfrm>
            <a:off x="8868536" y="2624074"/>
            <a:ext cx="505945" cy="360000"/>
          </a:xfrm>
          <a:prstGeom prst="rect">
            <a:avLst/>
          </a:prstGeom>
        </p:spPr>
      </p:pic>
      <p:pic>
        <p:nvPicPr>
          <p:cNvPr id="108" name="図 107">
            <a:extLst>
              <a:ext uri="{FF2B5EF4-FFF2-40B4-BE49-F238E27FC236}">
                <a16:creationId xmlns:a16="http://schemas.microsoft.com/office/drawing/2014/main" id="{6E3D7A8F-E42F-4995-A81C-73D09701C3BB}"/>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247" b="98456" l="2473" r="96429">
                        <a14:foregroundMark x1="18407" y1="72587" x2="18407" y2="72587"/>
                        <a14:foregroundMark x1="6593" y1="54440" x2="6593" y2="54440"/>
                        <a14:foregroundMark x1="3571" y1="48649" x2="3571" y2="48649"/>
                        <a14:foregroundMark x1="29121" y1="98456" x2="29121" y2="98456"/>
                        <a14:foregroundMark x1="93681" y1="63707" x2="93681" y2="63707"/>
                        <a14:foregroundMark x1="96978" y1="47104" x2="96978" y2="47104"/>
                        <a14:foregroundMark x1="73352" y1="4633" x2="73352" y2="4633"/>
                        <a14:foregroundMark x1="2473" y1="53282" x2="2473" y2="53282"/>
                        <a14:foregroundMark x1="2473" y1="62162" x2="2473" y2="62162"/>
                        <a14:foregroundMark x1="4670" y1="77220" x2="4670" y2="77220"/>
                      </a14:backgroundRemoval>
                    </a14:imgEffect>
                  </a14:imgLayer>
                </a14:imgProps>
              </a:ext>
            </a:extLst>
          </a:blip>
          <a:stretch>
            <a:fillRect/>
          </a:stretch>
        </p:blipFill>
        <p:spPr>
          <a:xfrm>
            <a:off x="6587920" y="2659648"/>
            <a:ext cx="505945" cy="360000"/>
          </a:xfrm>
          <a:prstGeom prst="rect">
            <a:avLst/>
          </a:prstGeom>
        </p:spPr>
      </p:pic>
      <p:pic>
        <p:nvPicPr>
          <p:cNvPr id="109" name="図 108">
            <a:extLst>
              <a:ext uri="{FF2B5EF4-FFF2-40B4-BE49-F238E27FC236}">
                <a16:creationId xmlns:a16="http://schemas.microsoft.com/office/drawing/2014/main" id="{2C988E88-0D3C-45D3-A335-265C019A8A71}"/>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247" b="98456" l="2473" r="96429">
                        <a14:foregroundMark x1="18407" y1="72587" x2="18407" y2="72587"/>
                        <a14:foregroundMark x1="6593" y1="54440" x2="6593" y2="54440"/>
                        <a14:foregroundMark x1="3571" y1="48649" x2="3571" y2="48649"/>
                        <a14:foregroundMark x1="29121" y1="98456" x2="29121" y2="98456"/>
                        <a14:foregroundMark x1="93681" y1="63707" x2="93681" y2="63707"/>
                        <a14:foregroundMark x1="96978" y1="47104" x2="96978" y2="47104"/>
                        <a14:foregroundMark x1="73352" y1="4633" x2="73352" y2="4633"/>
                        <a14:foregroundMark x1="2473" y1="53282" x2="2473" y2="53282"/>
                        <a14:foregroundMark x1="2473" y1="62162" x2="2473" y2="62162"/>
                        <a14:foregroundMark x1="4670" y1="77220" x2="4670" y2="77220"/>
                      </a14:backgroundRemoval>
                    </a14:imgEffect>
                  </a14:imgLayer>
                </a14:imgProps>
              </a:ext>
            </a:extLst>
          </a:blip>
          <a:stretch>
            <a:fillRect/>
          </a:stretch>
        </p:blipFill>
        <p:spPr>
          <a:xfrm>
            <a:off x="3819172" y="2715485"/>
            <a:ext cx="505945" cy="360000"/>
          </a:xfrm>
          <a:prstGeom prst="rect">
            <a:avLst/>
          </a:prstGeom>
        </p:spPr>
      </p:pic>
      <p:grpSp>
        <p:nvGrpSpPr>
          <p:cNvPr id="110" name="Group 594">
            <a:extLst>
              <a:ext uri="{FF2B5EF4-FFF2-40B4-BE49-F238E27FC236}">
                <a16:creationId xmlns:a16="http://schemas.microsoft.com/office/drawing/2014/main" id="{68BFB6FE-E62E-4B84-923D-070D8876FF76}"/>
              </a:ext>
            </a:extLst>
          </p:cNvPr>
          <p:cNvGrpSpPr>
            <a:grpSpLocks/>
          </p:cNvGrpSpPr>
          <p:nvPr/>
        </p:nvGrpSpPr>
        <p:grpSpPr bwMode="auto">
          <a:xfrm>
            <a:off x="5468345" y="2524056"/>
            <a:ext cx="853629" cy="305336"/>
            <a:chOff x="0" y="0"/>
            <a:chExt cx="592" cy="188"/>
          </a:xfrm>
        </p:grpSpPr>
        <p:sp>
          <p:nvSpPr>
            <p:cNvPr id="111" name="Rectangle 595">
              <a:extLst>
                <a:ext uri="{FF2B5EF4-FFF2-40B4-BE49-F238E27FC236}">
                  <a16:creationId xmlns:a16="http://schemas.microsoft.com/office/drawing/2014/main" id="{1F22BB1F-6A8D-499C-862F-9CA0956912F2}"/>
                </a:ext>
              </a:extLst>
            </p:cNvPr>
            <p:cNvSpPr>
              <a:spLocks noChangeAspect="1" noChangeArrowheads="1"/>
            </p:cNvSpPr>
            <p:nvPr/>
          </p:nvSpPr>
          <p:spPr bwMode="auto">
            <a:xfrm>
              <a:off x="464" y="104"/>
              <a:ext cx="9" cy="39"/>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12" name="Rectangle 596">
              <a:extLst>
                <a:ext uri="{FF2B5EF4-FFF2-40B4-BE49-F238E27FC236}">
                  <a16:creationId xmlns:a16="http://schemas.microsoft.com/office/drawing/2014/main" id="{BF777D15-007B-48DD-80E8-73C0B87522E9}"/>
                </a:ext>
              </a:extLst>
            </p:cNvPr>
            <p:cNvSpPr>
              <a:spLocks noChangeAspect="1" noChangeArrowheads="1"/>
            </p:cNvSpPr>
            <p:nvPr/>
          </p:nvSpPr>
          <p:spPr bwMode="auto">
            <a:xfrm>
              <a:off x="447" y="133"/>
              <a:ext cx="39" cy="15"/>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13" name="Freeform 597">
              <a:extLst>
                <a:ext uri="{FF2B5EF4-FFF2-40B4-BE49-F238E27FC236}">
                  <a16:creationId xmlns:a16="http://schemas.microsoft.com/office/drawing/2014/main" id="{397B5818-F291-4A10-B3E1-8B4ED39D990C}"/>
                </a:ext>
              </a:extLst>
            </p:cNvPr>
            <p:cNvSpPr>
              <a:spLocks noChangeAspect="1"/>
            </p:cNvSpPr>
            <p:nvPr/>
          </p:nvSpPr>
          <p:spPr bwMode="auto">
            <a:xfrm>
              <a:off x="481" y="44"/>
              <a:ext cx="106" cy="122"/>
            </a:xfrm>
            <a:custGeom>
              <a:avLst/>
              <a:gdLst>
                <a:gd name="T0" fmla="*/ 8 w 176"/>
                <a:gd name="T1" fmla="*/ 2 h 203"/>
                <a:gd name="T2" fmla="*/ 4 w 176"/>
                <a:gd name="T3" fmla="*/ 6 h 203"/>
                <a:gd name="T4" fmla="*/ 0 w 176"/>
                <a:gd name="T5" fmla="*/ 11 h 203"/>
                <a:gd name="T6" fmla="*/ 147 w 176"/>
                <a:gd name="T7" fmla="*/ 15 h 203"/>
                <a:gd name="T8" fmla="*/ 149 w 176"/>
                <a:gd name="T9" fmla="*/ 21 h 203"/>
                <a:gd name="T10" fmla="*/ 151 w 176"/>
                <a:gd name="T11" fmla="*/ 28 h 203"/>
                <a:gd name="T12" fmla="*/ 153 w 176"/>
                <a:gd name="T13" fmla="*/ 36 h 203"/>
                <a:gd name="T14" fmla="*/ 155 w 176"/>
                <a:gd name="T15" fmla="*/ 43 h 203"/>
                <a:gd name="T16" fmla="*/ 157 w 176"/>
                <a:gd name="T17" fmla="*/ 51 h 203"/>
                <a:gd name="T18" fmla="*/ 159 w 176"/>
                <a:gd name="T19" fmla="*/ 58 h 203"/>
                <a:gd name="T20" fmla="*/ 161 w 176"/>
                <a:gd name="T21" fmla="*/ 66 h 203"/>
                <a:gd name="T22" fmla="*/ 81 w 176"/>
                <a:gd name="T23" fmla="*/ 70 h 203"/>
                <a:gd name="T24" fmla="*/ 0 w 176"/>
                <a:gd name="T25" fmla="*/ 11 h 203"/>
                <a:gd name="T26" fmla="*/ 2 w 176"/>
                <a:gd name="T27" fmla="*/ 169 h 203"/>
                <a:gd name="T28" fmla="*/ 4 w 176"/>
                <a:gd name="T29" fmla="*/ 173 h 203"/>
                <a:gd name="T30" fmla="*/ 6 w 176"/>
                <a:gd name="T31" fmla="*/ 177 h 203"/>
                <a:gd name="T32" fmla="*/ 8 w 176"/>
                <a:gd name="T33" fmla="*/ 180 h 203"/>
                <a:gd name="T34" fmla="*/ 10 w 176"/>
                <a:gd name="T35" fmla="*/ 186 h 203"/>
                <a:gd name="T36" fmla="*/ 12 w 176"/>
                <a:gd name="T37" fmla="*/ 190 h 203"/>
                <a:gd name="T38" fmla="*/ 14 w 176"/>
                <a:gd name="T39" fmla="*/ 194 h 203"/>
                <a:gd name="T40" fmla="*/ 16 w 176"/>
                <a:gd name="T41" fmla="*/ 197 h 203"/>
                <a:gd name="T42" fmla="*/ 18 w 176"/>
                <a:gd name="T43" fmla="*/ 201 h 203"/>
                <a:gd name="T44" fmla="*/ 176 w 176"/>
                <a:gd name="T45" fmla="*/ 203 h 203"/>
                <a:gd name="T46" fmla="*/ 174 w 176"/>
                <a:gd name="T47" fmla="*/ 70 h 203"/>
                <a:gd name="T48" fmla="*/ 168 w 176"/>
                <a:gd name="T49" fmla="*/ 66 h 203"/>
                <a:gd name="T50" fmla="*/ 164 w 176"/>
                <a:gd name="T51" fmla="*/ 62 h 203"/>
                <a:gd name="T52" fmla="*/ 163 w 176"/>
                <a:gd name="T53" fmla="*/ 56 h 203"/>
                <a:gd name="T54" fmla="*/ 161 w 176"/>
                <a:gd name="T55" fmla="*/ 49 h 203"/>
                <a:gd name="T56" fmla="*/ 159 w 176"/>
                <a:gd name="T57" fmla="*/ 41 h 203"/>
                <a:gd name="T58" fmla="*/ 157 w 176"/>
                <a:gd name="T59" fmla="*/ 32 h 203"/>
                <a:gd name="T60" fmla="*/ 155 w 176"/>
                <a:gd name="T61" fmla="*/ 25 h 203"/>
                <a:gd name="T62" fmla="*/ 153 w 176"/>
                <a:gd name="T63" fmla="*/ 17 h 203"/>
                <a:gd name="T64" fmla="*/ 151 w 176"/>
                <a:gd name="T65" fmla="*/ 11 h 203"/>
                <a:gd name="T66" fmla="*/ 149 w 176"/>
                <a:gd name="T67" fmla="*/ 8 h 203"/>
                <a:gd name="T68" fmla="*/ 145 w 176"/>
                <a:gd name="T69" fmla="*/ 4 h 203"/>
                <a:gd name="T70" fmla="*/ 8 w 176"/>
                <a:gd name="T71"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203">
                  <a:moveTo>
                    <a:pt x="8" y="0"/>
                  </a:moveTo>
                  <a:lnTo>
                    <a:pt x="8" y="2"/>
                  </a:lnTo>
                  <a:lnTo>
                    <a:pt x="4" y="4"/>
                  </a:lnTo>
                  <a:lnTo>
                    <a:pt x="4" y="6"/>
                  </a:lnTo>
                  <a:lnTo>
                    <a:pt x="0" y="8"/>
                  </a:lnTo>
                  <a:lnTo>
                    <a:pt x="0" y="11"/>
                  </a:lnTo>
                  <a:lnTo>
                    <a:pt x="145" y="11"/>
                  </a:lnTo>
                  <a:lnTo>
                    <a:pt x="147" y="15"/>
                  </a:lnTo>
                  <a:lnTo>
                    <a:pt x="147" y="21"/>
                  </a:lnTo>
                  <a:lnTo>
                    <a:pt x="149" y="21"/>
                  </a:lnTo>
                  <a:lnTo>
                    <a:pt x="149" y="28"/>
                  </a:lnTo>
                  <a:lnTo>
                    <a:pt x="151" y="28"/>
                  </a:lnTo>
                  <a:lnTo>
                    <a:pt x="151" y="36"/>
                  </a:lnTo>
                  <a:lnTo>
                    <a:pt x="153" y="36"/>
                  </a:lnTo>
                  <a:lnTo>
                    <a:pt x="153" y="43"/>
                  </a:lnTo>
                  <a:lnTo>
                    <a:pt x="155" y="43"/>
                  </a:lnTo>
                  <a:lnTo>
                    <a:pt x="155" y="51"/>
                  </a:lnTo>
                  <a:lnTo>
                    <a:pt x="157" y="51"/>
                  </a:lnTo>
                  <a:lnTo>
                    <a:pt x="157" y="58"/>
                  </a:lnTo>
                  <a:lnTo>
                    <a:pt x="159" y="58"/>
                  </a:lnTo>
                  <a:lnTo>
                    <a:pt x="159" y="66"/>
                  </a:lnTo>
                  <a:lnTo>
                    <a:pt x="161" y="66"/>
                  </a:lnTo>
                  <a:lnTo>
                    <a:pt x="161" y="70"/>
                  </a:lnTo>
                  <a:lnTo>
                    <a:pt x="81" y="70"/>
                  </a:lnTo>
                  <a:lnTo>
                    <a:pt x="81" y="11"/>
                  </a:lnTo>
                  <a:lnTo>
                    <a:pt x="0" y="11"/>
                  </a:lnTo>
                  <a:lnTo>
                    <a:pt x="0" y="169"/>
                  </a:lnTo>
                  <a:lnTo>
                    <a:pt x="2" y="169"/>
                  </a:lnTo>
                  <a:lnTo>
                    <a:pt x="2" y="173"/>
                  </a:lnTo>
                  <a:lnTo>
                    <a:pt x="4" y="173"/>
                  </a:lnTo>
                  <a:lnTo>
                    <a:pt x="4" y="177"/>
                  </a:lnTo>
                  <a:lnTo>
                    <a:pt x="6" y="177"/>
                  </a:lnTo>
                  <a:lnTo>
                    <a:pt x="6" y="180"/>
                  </a:lnTo>
                  <a:lnTo>
                    <a:pt x="8" y="180"/>
                  </a:lnTo>
                  <a:lnTo>
                    <a:pt x="8" y="186"/>
                  </a:lnTo>
                  <a:lnTo>
                    <a:pt x="10" y="186"/>
                  </a:lnTo>
                  <a:lnTo>
                    <a:pt x="10" y="190"/>
                  </a:lnTo>
                  <a:lnTo>
                    <a:pt x="12" y="190"/>
                  </a:lnTo>
                  <a:lnTo>
                    <a:pt x="12" y="194"/>
                  </a:lnTo>
                  <a:lnTo>
                    <a:pt x="14" y="194"/>
                  </a:lnTo>
                  <a:lnTo>
                    <a:pt x="14" y="197"/>
                  </a:lnTo>
                  <a:lnTo>
                    <a:pt x="16" y="197"/>
                  </a:lnTo>
                  <a:lnTo>
                    <a:pt x="16" y="201"/>
                  </a:lnTo>
                  <a:lnTo>
                    <a:pt x="18" y="201"/>
                  </a:lnTo>
                  <a:lnTo>
                    <a:pt x="18" y="203"/>
                  </a:lnTo>
                  <a:lnTo>
                    <a:pt x="176" y="203"/>
                  </a:lnTo>
                  <a:lnTo>
                    <a:pt x="176" y="70"/>
                  </a:lnTo>
                  <a:lnTo>
                    <a:pt x="174" y="70"/>
                  </a:lnTo>
                  <a:lnTo>
                    <a:pt x="172" y="66"/>
                  </a:lnTo>
                  <a:lnTo>
                    <a:pt x="168" y="66"/>
                  </a:lnTo>
                  <a:lnTo>
                    <a:pt x="166" y="62"/>
                  </a:lnTo>
                  <a:lnTo>
                    <a:pt x="164" y="62"/>
                  </a:lnTo>
                  <a:lnTo>
                    <a:pt x="164" y="56"/>
                  </a:lnTo>
                  <a:lnTo>
                    <a:pt x="163" y="56"/>
                  </a:lnTo>
                  <a:lnTo>
                    <a:pt x="163" y="49"/>
                  </a:lnTo>
                  <a:lnTo>
                    <a:pt x="161" y="49"/>
                  </a:lnTo>
                  <a:lnTo>
                    <a:pt x="161" y="41"/>
                  </a:lnTo>
                  <a:lnTo>
                    <a:pt x="159" y="41"/>
                  </a:lnTo>
                  <a:lnTo>
                    <a:pt x="159" y="32"/>
                  </a:lnTo>
                  <a:lnTo>
                    <a:pt x="157" y="32"/>
                  </a:lnTo>
                  <a:lnTo>
                    <a:pt x="157" y="25"/>
                  </a:lnTo>
                  <a:lnTo>
                    <a:pt x="155" y="25"/>
                  </a:lnTo>
                  <a:lnTo>
                    <a:pt x="155" y="17"/>
                  </a:lnTo>
                  <a:lnTo>
                    <a:pt x="153" y="17"/>
                  </a:lnTo>
                  <a:lnTo>
                    <a:pt x="153" y="11"/>
                  </a:lnTo>
                  <a:lnTo>
                    <a:pt x="151" y="11"/>
                  </a:lnTo>
                  <a:lnTo>
                    <a:pt x="151" y="8"/>
                  </a:lnTo>
                  <a:lnTo>
                    <a:pt x="149" y="8"/>
                  </a:lnTo>
                  <a:lnTo>
                    <a:pt x="147" y="4"/>
                  </a:lnTo>
                  <a:lnTo>
                    <a:pt x="145" y="4"/>
                  </a:lnTo>
                  <a:lnTo>
                    <a:pt x="143" y="0"/>
                  </a:lnTo>
                  <a:lnTo>
                    <a:pt x="8"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14" name="Rectangle 598">
              <a:extLst>
                <a:ext uri="{FF2B5EF4-FFF2-40B4-BE49-F238E27FC236}">
                  <a16:creationId xmlns:a16="http://schemas.microsoft.com/office/drawing/2014/main" id="{60123F77-0003-442F-B604-6AE9ACDDE117}"/>
                </a:ext>
              </a:extLst>
            </p:cNvPr>
            <p:cNvSpPr>
              <a:spLocks noChangeAspect="1" noChangeArrowheads="1"/>
            </p:cNvSpPr>
            <p:nvPr/>
          </p:nvSpPr>
          <p:spPr bwMode="auto">
            <a:xfrm>
              <a:off x="458" y="47"/>
              <a:ext cx="21" cy="65"/>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15" name="Oval 599">
              <a:extLst>
                <a:ext uri="{FF2B5EF4-FFF2-40B4-BE49-F238E27FC236}">
                  <a16:creationId xmlns:a16="http://schemas.microsoft.com/office/drawing/2014/main" id="{F0ED8AEC-56B1-469C-BFB4-58048A11476E}"/>
                </a:ext>
              </a:extLst>
            </p:cNvPr>
            <p:cNvSpPr>
              <a:spLocks noChangeAspect="1" noChangeArrowheads="1"/>
            </p:cNvSpPr>
            <p:nvPr/>
          </p:nvSpPr>
          <p:spPr bwMode="auto">
            <a:xfrm>
              <a:off x="378" y="138"/>
              <a:ext cx="53" cy="50"/>
            </a:xfrm>
            <a:prstGeom prst="ellipse">
              <a:avLst/>
            </a:prstGeom>
            <a:solidFill>
              <a:srgbClr val="000000"/>
            </a:solidFill>
            <a:ln w="0">
              <a:solidFill>
                <a:srgbClr val="000000"/>
              </a:solidFill>
              <a:round/>
              <a:headEnd/>
              <a:tailEnd/>
            </a:ln>
          </p:spPr>
          <p:txBody>
            <a:bodyPr/>
            <a:lstStyle/>
            <a:p>
              <a:endParaRPr lang="ja-JP" altLang="en-US"/>
            </a:p>
          </p:txBody>
        </p:sp>
        <p:sp>
          <p:nvSpPr>
            <p:cNvPr id="116" name="Oval 600">
              <a:extLst>
                <a:ext uri="{FF2B5EF4-FFF2-40B4-BE49-F238E27FC236}">
                  <a16:creationId xmlns:a16="http://schemas.microsoft.com/office/drawing/2014/main" id="{4C2EFFF1-1390-4E4C-9362-745C76C92DB2}"/>
                </a:ext>
              </a:extLst>
            </p:cNvPr>
            <p:cNvSpPr>
              <a:spLocks noChangeAspect="1" noChangeArrowheads="1"/>
            </p:cNvSpPr>
            <p:nvPr/>
          </p:nvSpPr>
          <p:spPr bwMode="auto">
            <a:xfrm>
              <a:off x="388" y="148"/>
              <a:ext cx="32" cy="30"/>
            </a:xfrm>
            <a:prstGeom prst="ellipse">
              <a:avLst/>
            </a:prstGeom>
            <a:solidFill>
              <a:srgbClr val="FFFFFF"/>
            </a:solidFill>
            <a:ln w="0">
              <a:solidFill>
                <a:srgbClr val="000000"/>
              </a:solidFill>
              <a:round/>
              <a:headEnd/>
              <a:tailEnd/>
            </a:ln>
          </p:spPr>
          <p:txBody>
            <a:bodyPr/>
            <a:lstStyle/>
            <a:p>
              <a:endParaRPr lang="ja-JP" altLang="en-US"/>
            </a:p>
          </p:txBody>
        </p:sp>
        <p:sp>
          <p:nvSpPr>
            <p:cNvPr id="117" name="Oval 601">
              <a:extLst>
                <a:ext uri="{FF2B5EF4-FFF2-40B4-BE49-F238E27FC236}">
                  <a16:creationId xmlns:a16="http://schemas.microsoft.com/office/drawing/2014/main" id="{649C1331-7210-4201-A6EC-72797310E87C}"/>
                </a:ext>
              </a:extLst>
            </p:cNvPr>
            <p:cNvSpPr>
              <a:spLocks noChangeAspect="1" noChangeArrowheads="1"/>
            </p:cNvSpPr>
            <p:nvPr/>
          </p:nvSpPr>
          <p:spPr bwMode="auto">
            <a:xfrm>
              <a:off x="401" y="159"/>
              <a:ext cx="6" cy="7"/>
            </a:xfrm>
            <a:prstGeom prst="ellipse">
              <a:avLst/>
            </a:prstGeom>
            <a:solidFill>
              <a:srgbClr val="000000"/>
            </a:solidFill>
            <a:ln w="0">
              <a:solidFill>
                <a:srgbClr val="000000"/>
              </a:solidFill>
              <a:round/>
              <a:headEnd/>
              <a:tailEnd/>
            </a:ln>
          </p:spPr>
          <p:txBody>
            <a:bodyPr/>
            <a:lstStyle/>
            <a:p>
              <a:endParaRPr lang="ja-JP" altLang="en-US"/>
            </a:p>
          </p:txBody>
        </p:sp>
        <p:sp>
          <p:nvSpPr>
            <p:cNvPr id="118" name="Oval 602">
              <a:extLst>
                <a:ext uri="{FF2B5EF4-FFF2-40B4-BE49-F238E27FC236}">
                  <a16:creationId xmlns:a16="http://schemas.microsoft.com/office/drawing/2014/main" id="{16CB5E70-FB54-483C-BAAA-8C2664B123EC}"/>
                </a:ext>
              </a:extLst>
            </p:cNvPr>
            <p:cNvSpPr>
              <a:spLocks noChangeAspect="1" noChangeArrowheads="1"/>
            </p:cNvSpPr>
            <p:nvPr/>
          </p:nvSpPr>
          <p:spPr bwMode="auto">
            <a:xfrm>
              <a:off x="439" y="138"/>
              <a:ext cx="51" cy="50"/>
            </a:xfrm>
            <a:prstGeom prst="ellipse">
              <a:avLst/>
            </a:prstGeom>
            <a:solidFill>
              <a:srgbClr val="000000"/>
            </a:solidFill>
            <a:ln w="0">
              <a:solidFill>
                <a:srgbClr val="000000"/>
              </a:solidFill>
              <a:round/>
              <a:headEnd/>
              <a:tailEnd/>
            </a:ln>
          </p:spPr>
          <p:txBody>
            <a:bodyPr/>
            <a:lstStyle/>
            <a:p>
              <a:endParaRPr lang="ja-JP" altLang="en-US"/>
            </a:p>
          </p:txBody>
        </p:sp>
        <p:sp>
          <p:nvSpPr>
            <p:cNvPr id="119" name="Oval 603">
              <a:extLst>
                <a:ext uri="{FF2B5EF4-FFF2-40B4-BE49-F238E27FC236}">
                  <a16:creationId xmlns:a16="http://schemas.microsoft.com/office/drawing/2014/main" id="{539365D0-59AD-4364-A396-BD2835D62F15}"/>
                </a:ext>
              </a:extLst>
            </p:cNvPr>
            <p:cNvSpPr>
              <a:spLocks noChangeAspect="1" noChangeArrowheads="1"/>
            </p:cNvSpPr>
            <p:nvPr/>
          </p:nvSpPr>
          <p:spPr bwMode="auto">
            <a:xfrm>
              <a:off x="449" y="148"/>
              <a:ext cx="31" cy="30"/>
            </a:xfrm>
            <a:prstGeom prst="ellipse">
              <a:avLst/>
            </a:prstGeom>
            <a:solidFill>
              <a:srgbClr val="FFFFFF"/>
            </a:solidFill>
            <a:ln w="0">
              <a:solidFill>
                <a:srgbClr val="000000"/>
              </a:solidFill>
              <a:round/>
              <a:headEnd/>
              <a:tailEnd/>
            </a:ln>
          </p:spPr>
          <p:txBody>
            <a:bodyPr/>
            <a:lstStyle/>
            <a:p>
              <a:endParaRPr lang="ja-JP" altLang="en-US"/>
            </a:p>
          </p:txBody>
        </p:sp>
        <p:sp>
          <p:nvSpPr>
            <p:cNvPr id="120" name="Oval 604">
              <a:extLst>
                <a:ext uri="{FF2B5EF4-FFF2-40B4-BE49-F238E27FC236}">
                  <a16:creationId xmlns:a16="http://schemas.microsoft.com/office/drawing/2014/main" id="{A53E00F2-885D-4BB9-96FA-93B7C1E54C06}"/>
                </a:ext>
              </a:extLst>
            </p:cNvPr>
            <p:cNvSpPr>
              <a:spLocks noChangeAspect="1" noChangeArrowheads="1"/>
            </p:cNvSpPr>
            <p:nvPr/>
          </p:nvSpPr>
          <p:spPr bwMode="auto">
            <a:xfrm>
              <a:off x="460" y="159"/>
              <a:ext cx="9" cy="7"/>
            </a:xfrm>
            <a:prstGeom prst="ellipse">
              <a:avLst/>
            </a:prstGeom>
            <a:solidFill>
              <a:srgbClr val="000000"/>
            </a:solidFill>
            <a:ln w="0">
              <a:solidFill>
                <a:srgbClr val="000000"/>
              </a:solidFill>
              <a:round/>
              <a:headEnd/>
              <a:tailEnd/>
            </a:ln>
          </p:spPr>
          <p:txBody>
            <a:bodyPr/>
            <a:lstStyle/>
            <a:p>
              <a:endParaRPr lang="ja-JP" altLang="en-US"/>
            </a:p>
          </p:txBody>
        </p:sp>
        <p:sp>
          <p:nvSpPr>
            <p:cNvPr id="121" name="Oval 605">
              <a:extLst>
                <a:ext uri="{FF2B5EF4-FFF2-40B4-BE49-F238E27FC236}">
                  <a16:creationId xmlns:a16="http://schemas.microsoft.com/office/drawing/2014/main" id="{375A6EB8-6C95-4123-8ABB-56E63158F7D8}"/>
                </a:ext>
              </a:extLst>
            </p:cNvPr>
            <p:cNvSpPr>
              <a:spLocks noChangeAspect="1" noChangeArrowheads="1"/>
            </p:cNvSpPr>
            <p:nvPr/>
          </p:nvSpPr>
          <p:spPr bwMode="auto">
            <a:xfrm>
              <a:off x="528" y="138"/>
              <a:ext cx="53" cy="50"/>
            </a:xfrm>
            <a:prstGeom prst="ellipse">
              <a:avLst/>
            </a:prstGeom>
            <a:solidFill>
              <a:srgbClr val="000000"/>
            </a:solidFill>
            <a:ln w="0">
              <a:solidFill>
                <a:srgbClr val="000000"/>
              </a:solidFill>
              <a:round/>
              <a:headEnd/>
              <a:tailEnd/>
            </a:ln>
          </p:spPr>
          <p:txBody>
            <a:bodyPr/>
            <a:lstStyle/>
            <a:p>
              <a:endParaRPr lang="ja-JP" altLang="en-US"/>
            </a:p>
          </p:txBody>
        </p:sp>
        <p:sp>
          <p:nvSpPr>
            <p:cNvPr id="122" name="Oval 606">
              <a:extLst>
                <a:ext uri="{FF2B5EF4-FFF2-40B4-BE49-F238E27FC236}">
                  <a16:creationId xmlns:a16="http://schemas.microsoft.com/office/drawing/2014/main" id="{110EB0C1-038F-4DB8-82EB-D7928EAB6976}"/>
                </a:ext>
              </a:extLst>
            </p:cNvPr>
            <p:cNvSpPr>
              <a:spLocks noChangeAspect="1" noChangeArrowheads="1"/>
            </p:cNvSpPr>
            <p:nvPr/>
          </p:nvSpPr>
          <p:spPr bwMode="auto">
            <a:xfrm>
              <a:off x="539" y="148"/>
              <a:ext cx="31" cy="30"/>
            </a:xfrm>
            <a:prstGeom prst="ellipse">
              <a:avLst/>
            </a:prstGeom>
            <a:solidFill>
              <a:srgbClr val="FFFFFF"/>
            </a:solidFill>
            <a:ln w="0">
              <a:solidFill>
                <a:srgbClr val="000000"/>
              </a:solidFill>
              <a:round/>
              <a:headEnd/>
              <a:tailEnd/>
            </a:ln>
          </p:spPr>
          <p:txBody>
            <a:bodyPr/>
            <a:lstStyle/>
            <a:p>
              <a:endParaRPr lang="ja-JP" altLang="en-US"/>
            </a:p>
          </p:txBody>
        </p:sp>
        <p:sp>
          <p:nvSpPr>
            <p:cNvPr id="123" name="Oval 607">
              <a:extLst>
                <a:ext uri="{FF2B5EF4-FFF2-40B4-BE49-F238E27FC236}">
                  <a16:creationId xmlns:a16="http://schemas.microsoft.com/office/drawing/2014/main" id="{2E6F9A03-4AB4-4BAC-8A07-6017AE512D64}"/>
                </a:ext>
              </a:extLst>
            </p:cNvPr>
            <p:cNvSpPr>
              <a:spLocks noChangeAspect="1" noChangeArrowheads="1"/>
            </p:cNvSpPr>
            <p:nvPr/>
          </p:nvSpPr>
          <p:spPr bwMode="auto">
            <a:xfrm>
              <a:off x="551" y="159"/>
              <a:ext cx="7" cy="7"/>
            </a:xfrm>
            <a:prstGeom prst="ellipse">
              <a:avLst/>
            </a:prstGeom>
            <a:solidFill>
              <a:srgbClr val="000000"/>
            </a:solidFill>
            <a:ln w="0">
              <a:solidFill>
                <a:srgbClr val="000000"/>
              </a:solidFill>
              <a:round/>
              <a:headEnd/>
              <a:tailEnd/>
            </a:ln>
          </p:spPr>
          <p:txBody>
            <a:bodyPr/>
            <a:lstStyle/>
            <a:p>
              <a:endParaRPr lang="ja-JP" altLang="en-US"/>
            </a:p>
          </p:txBody>
        </p:sp>
        <p:sp>
          <p:nvSpPr>
            <p:cNvPr id="124" name="Rectangle 608">
              <a:extLst>
                <a:ext uri="{FF2B5EF4-FFF2-40B4-BE49-F238E27FC236}">
                  <a16:creationId xmlns:a16="http://schemas.microsoft.com/office/drawing/2014/main" id="{107122E2-6261-4102-97D4-D7448E868571}"/>
                </a:ext>
              </a:extLst>
            </p:cNvPr>
            <p:cNvSpPr>
              <a:spLocks noChangeAspect="1" noChangeArrowheads="1"/>
            </p:cNvSpPr>
            <p:nvPr/>
          </p:nvSpPr>
          <p:spPr bwMode="auto">
            <a:xfrm>
              <a:off x="584" y="144"/>
              <a:ext cx="8" cy="16"/>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25" name="Oval 609">
              <a:extLst>
                <a:ext uri="{FF2B5EF4-FFF2-40B4-BE49-F238E27FC236}">
                  <a16:creationId xmlns:a16="http://schemas.microsoft.com/office/drawing/2014/main" id="{F220D6E7-619C-40FF-B002-49DFF298C735}"/>
                </a:ext>
              </a:extLst>
            </p:cNvPr>
            <p:cNvSpPr>
              <a:spLocks noChangeAspect="1" noChangeArrowheads="1"/>
            </p:cNvSpPr>
            <p:nvPr/>
          </p:nvSpPr>
          <p:spPr bwMode="auto">
            <a:xfrm>
              <a:off x="75" y="138"/>
              <a:ext cx="52" cy="50"/>
            </a:xfrm>
            <a:prstGeom prst="ellipse">
              <a:avLst/>
            </a:prstGeom>
            <a:solidFill>
              <a:srgbClr val="000000"/>
            </a:solidFill>
            <a:ln w="0">
              <a:solidFill>
                <a:srgbClr val="000000"/>
              </a:solidFill>
              <a:round/>
              <a:headEnd/>
              <a:tailEnd/>
            </a:ln>
          </p:spPr>
          <p:txBody>
            <a:bodyPr/>
            <a:lstStyle/>
            <a:p>
              <a:endParaRPr lang="ja-JP" altLang="en-US"/>
            </a:p>
          </p:txBody>
        </p:sp>
        <p:sp>
          <p:nvSpPr>
            <p:cNvPr id="126" name="Oval 610">
              <a:extLst>
                <a:ext uri="{FF2B5EF4-FFF2-40B4-BE49-F238E27FC236}">
                  <a16:creationId xmlns:a16="http://schemas.microsoft.com/office/drawing/2014/main" id="{8D02E309-4492-4B42-8FEB-F80884196A03}"/>
                </a:ext>
              </a:extLst>
            </p:cNvPr>
            <p:cNvSpPr>
              <a:spLocks noChangeAspect="1" noChangeArrowheads="1"/>
            </p:cNvSpPr>
            <p:nvPr/>
          </p:nvSpPr>
          <p:spPr bwMode="auto">
            <a:xfrm>
              <a:off x="85" y="148"/>
              <a:ext cx="32" cy="30"/>
            </a:xfrm>
            <a:prstGeom prst="ellipse">
              <a:avLst/>
            </a:prstGeom>
            <a:solidFill>
              <a:srgbClr val="FFFFFF"/>
            </a:solidFill>
            <a:ln w="0">
              <a:solidFill>
                <a:srgbClr val="000000"/>
              </a:solidFill>
              <a:round/>
              <a:headEnd/>
              <a:tailEnd/>
            </a:ln>
          </p:spPr>
          <p:txBody>
            <a:bodyPr/>
            <a:lstStyle/>
            <a:p>
              <a:endParaRPr lang="ja-JP" altLang="en-US"/>
            </a:p>
          </p:txBody>
        </p:sp>
        <p:sp>
          <p:nvSpPr>
            <p:cNvPr id="127" name="Oval 611">
              <a:extLst>
                <a:ext uri="{FF2B5EF4-FFF2-40B4-BE49-F238E27FC236}">
                  <a16:creationId xmlns:a16="http://schemas.microsoft.com/office/drawing/2014/main" id="{2436862A-6BC4-4958-9F5E-E5D91B2636B1}"/>
                </a:ext>
              </a:extLst>
            </p:cNvPr>
            <p:cNvSpPr>
              <a:spLocks noChangeAspect="1" noChangeArrowheads="1"/>
            </p:cNvSpPr>
            <p:nvPr/>
          </p:nvSpPr>
          <p:spPr bwMode="auto">
            <a:xfrm>
              <a:off x="97" y="159"/>
              <a:ext cx="7" cy="7"/>
            </a:xfrm>
            <a:prstGeom prst="ellipse">
              <a:avLst/>
            </a:prstGeom>
            <a:solidFill>
              <a:srgbClr val="000000"/>
            </a:solidFill>
            <a:ln w="0">
              <a:solidFill>
                <a:srgbClr val="000000"/>
              </a:solidFill>
              <a:round/>
              <a:headEnd/>
              <a:tailEnd/>
            </a:ln>
          </p:spPr>
          <p:txBody>
            <a:bodyPr/>
            <a:lstStyle/>
            <a:p>
              <a:endParaRPr lang="ja-JP" altLang="en-US"/>
            </a:p>
          </p:txBody>
        </p:sp>
        <p:sp>
          <p:nvSpPr>
            <p:cNvPr id="128" name="Oval 612">
              <a:extLst>
                <a:ext uri="{FF2B5EF4-FFF2-40B4-BE49-F238E27FC236}">
                  <a16:creationId xmlns:a16="http://schemas.microsoft.com/office/drawing/2014/main" id="{5BC638F7-176F-4210-8ACA-0AAD715D5270}"/>
                </a:ext>
              </a:extLst>
            </p:cNvPr>
            <p:cNvSpPr>
              <a:spLocks noChangeAspect="1" noChangeArrowheads="1"/>
            </p:cNvSpPr>
            <p:nvPr/>
          </p:nvSpPr>
          <p:spPr bwMode="auto">
            <a:xfrm>
              <a:off x="14" y="138"/>
              <a:ext cx="52" cy="50"/>
            </a:xfrm>
            <a:prstGeom prst="ellipse">
              <a:avLst/>
            </a:prstGeom>
            <a:solidFill>
              <a:srgbClr val="000000"/>
            </a:solidFill>
            <a:ln w="0">
              <a:solidFill>
                <a:srgbClr val="000000"/>
              </a:solidFill>
              <a:round/>
              <a:headEnd/>
              <a:tailEnd/>
            </a:ln>
          </p:spPr>
          <p:txBody>
            <a:bodyPr/>
            <a:lstStyle/>
            <a:p>
              <a:endParaRPr lang="ja-JP" altLang="en-US"/>
            </a:p>
          </p:txBody>
        </p:sp>
        <p:sp>
          <p:nvSpPr>
            <p:cNvPr id="129" name="Oval 613">
              <a:extLst>
                <a:ext uri="{FF2B5EF4-FFF2-40B4-BE49-F238E27FC236}">
                  <a16:creationId xmlns:a16="http://schemas.microsoft.com/office/drawing/2014/main" id="{4362E52B-ECE8-4682-9C5E-E4D6936B6CAD}"/>
                </a:ext>
              </a:extLst>
            </p:cNvPr>
            <p:cNvSpPr>
              <a:spLocks noChangeAspect="1" noChangeArrowheads="1"/>
            </p:cNvSpPr>
            <p:nvPr/>
          </p:nvSpPr>
          <p:spPr bwMode="auto">
            <a:xfrm>
              <a:off x="24" y="148"/>
              <a:ext cx="32" cy="30"/>
            </a:xfrm>
            <a:prstGeom prst="ellipse">
              <a:avLst/>
            </a:prstGeom>
            <a:solidFill>
              <a:srgbClr val="FFFFFF"/>
            </a:solidFill>
            <a:ln w="0">
              <a:solidFill>
                <a:srgbClr val="000000"/>
              </a:solidFill>
              <a:round/>
              <a:headEnd/>
              <a:tailEnd/>
            </a:ln>
          </p:spPr>
          <p:txBody>
            <a:bodyPr/>
            <a:lstStyle/>
            <a:p>
              <a:endParaRPr lang="ja-JP" altLang="en-US"/>
            </a:p>
          </p:txBody>
        </p:sp>
        <p:sp>
          <p:nvSpPr>
            <p:cNvPr id="130" name="Oval 614">
              <a:extLst>
                <a:ext uri="{FF2B5EF4-FFF2-40B4-BE49-F238E27FC236}">
                  <a16:creationId xmlns:a16="http://schemas.microsoft.com/office/drawing/2014/main" id="{C554E14C-666E-4584-803D-D969449AB2C9}"/>
                </a:ext>
              </a:extLst>
            </p:cNvPr>
            <p:cNvSpPr>
              <a:spLocks noChangeAspect="1" noChangeArrowheads="1"/>
            </p:cNvSpPr>
            <p:nvPr/>
          </p:nvSpPr>
          <p:spPr bwMode="auto">
            <a:xfrm>
              <a:off x="37" y="159"/>
              <a:ext cx="6" cy="7"/>
            </a:xfrm>
            <a:prstGeom prst="ellipse">
              <a:avLst/>
            </a:prstGeom>
            <a:solidFill>
              <a:srgbClr val="000000"/>
            </a:solidFill>
            <a:ln w="0">
              <a:solidFill>
                <a:srgbClr val="000000"/>
              </a:solidFill>
              <a:round/>
              <a:headEnd/>
              <a:tailEnd/>
            </a:ln>
          </p:spPr>
          <p:txBody>
            <a:bodyPr/>
            <a:lstStyle/>
            <a:p>
              <a:endParaRPr lang="ja-JP" altLang="en-US"/>
            </a:p>
          </p:txBody>
        </p:sp>
        <p:sp>
          <p:nvSpPr>
            <p:cNvPr id="131" name="Rectangle 615">
              <a:extLst>
                <a:ext uri="{FF2B5EF4-FFF2-40B4-BE49-F238E27FC236}">
                  <a16:creationId xmlns:a16="http://schemas.microsoft.com/office/drawing/2014/main" id="{6ABFC865-4A8A-45C8-B575-9C208B2F1688}"/>
                </a:ext>
              </a:extLst>
            </p:cNvPr>
            <p:cNvSpPr>
              <a:spLocks noChangeAspect="1" noChangeArrowheads="1"/>
            </p:cNvSpPr>
            <p:nvPr/>
          </p:nvSpPr>
          <p:spPr bwMode="auto">
            <a:xfrm>
              <a:off x="0" y="129"/>
              <a:ext cx="449" cy="11"/>
            </a:xfrm>
            <a:prstGeom prst="rect">
              <a:avLst/>
            </a:prstGeom>
            <a:solidFill>
              <a:srgbClr val="000000"/>
            </a:solidFill>
            <a:ln w="0">
              <a:solidFill>
                <a:srgbClr val="000000"/>
              </a:solidFill>
              <a:miter lim="800000"/>
              <a:headEnd/>
              <a:tailEnd/>
            </a:ln>
          </p:spPr>
          <p:txBody>
            <a:bodyPr/>
            <a:lstStyle/>
            <a:p>
              <a:endParaRPr lang="ja-JP" altLang="en-US"/>
            </a:p>
          </p:txBody>
        </p:sp>
        <p:sp>
          <p:nvSpPr>
            <p:cNvPr id="132" name="Line 616">
              <a:extLst>
                <a:ext uri="{FF2B5EF4-FFF2-40B4-BE49-F238E27FC236}">
                  <a16:creationId xmlns:a16="http://schemas.microsoft.com/office/drawing/2014/main" id="{6C84F559-5B41-407F-9E8E-2ADCE906B162}"/>
                </a:ext>
              </a:extLst>
            </p:cNvPr>
            <p:cNvSpPr>
              <a:spLocks noChangeAspect="1" noChangeShapeType="1"/>
            </p:cNvSpPr>
            <p:nvPr/>
          </p:nvSpPr>
          <p:spPr bwMode="auto">
            <a:xfrm>
              <a:off x="52" y="140"/>
              <a:ext cx="3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33" name="Line 617">
              <a:extLst>
                <a:ext uri="{FF2B5EF4-FFF2-40B4-BE49-F238E27FC236}">
                  <a16:creationId xmlns:a16="http://schemas.microsoft.com/office/drawing/2014/main" id="{D18FEA25-6C7E-456E-8285-06B1FCE97DD8}"/>
                </a:ext>
              </a:extLst>
            </p:cNvPr>
            <p:cNvSpPr>
              <a:spLocks noChangeAspect="1" noChangeShapeType="1"/>
            </p:cNvSpPr>
            <p:nvPr/>
          </p:nvSpPr>
          <p:spPr bwMode="auto">
            <a:xfrm>
              <a:off x="114" y="140"/>
              <a:ext cx="27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34" name="Freeform 618">
              <a:extLst>
                <a:ext uri="{FF2B5EF4-FFF2-40B4-BE49-F238E27FC236}">
                  <a16:creationId xmlns:a16="http://schemas.microsoft.com/office/drawing/2014/main" id="{69186899-6E40-46EF-A5F9-7245D9175945}"/>
                </a:ext>
              </a:extLst>
            </p:cNvPr>
            <p:cNvSpPr>
              <a:spLocks noChangeAspect="1"/>
            </p:cNvSpPr>
            <p:nvPr/>
          </p:nvSpPr>
          <p:spPr bwMode="auto">
            <a:xfrm>
              <a:off x="127" y="147"/>
              <a:ext cx="63" cy="15"/>
            </a:xfrm>
            <a:custGeom>
              <a:avLst/>
              <a:gdLst>
                <a:gd name="T0" fmla="*/ 79 w 105"/>
                <a:gd name="T1" fmla="*/ 0 h 26"/>
                <a:gd name="T2" fmla="*/ 79 w 105"/>
                <a:gd name="T3" fmla="*/ 2 h 26"/>
                <a:gd name="T4" fmla="*/ 71 w 105"/>
                <a:gd name="T5" fmla="*/ 2 h 26"/>
                <a:gd name="T6" fmla="*/ 71 w 105"/>
                <a:gd name="T7" fmla="*/ 4 h 26"/>
                <a:gd name="T8" fmla="*/ 65 w 105"/>
                <a:gd name="T9" fmla="*/ 4 h 26"/>
                <a:gd name="T10" fmla="*/ 65 w 105"/>
                <a:gd name="T11" fmla="*/ 6 h 26"/>
                <a:gd name="T12" fmla="*/ 58 w 105"/>
                <a:gd name="T13" fmla="*/ 6 h 26"/>
                <a:gd name="T14" fmla="*/ 58 w 105"/>
                <a:gd name="T15" fmla="*/ 8 h 26"/>
                <a:gd name="T16" fmla="*/ 50 w 105"/>
                <a:gd name="T17" fmla="*/ 8 h 26"/>
                <a:gd name="T18" fmla="*/ 50 w 105"/>
                <a:gd name="T19" fmla="*/ 9 h 26"/>
                <a:gd name="T20" fmla="*/ 42 w 105"/>
                <a:gd name="T21" fmla="*/ 9 h 26"/>
                <a:gd name="T22" fmla="*/ 42 w 105"/>
                <a:gd name="T23" fmla="*/ 11 h 26"/>
                <a:gd name="T24" fmla="*/ 37 w 105"/>
                <a:gd name="T25" fmla="*/ 11 h 26"/>
                <a:gd name="T26" fmla="*/ 37 w 105"/>
                <a:gd name="T27" fmla="*/ 13 h 26"/>
                <a:gd name="T28" fmla="*/ 29 w 105"/>
                <a:gd name="T29" fmla="*/ 13 h 26"/>
                <a:gd name="T30" fmla="*/ 29 w 105"/>
                <a:gd name="T31" fmla="*/ 15 h 26"/>
                <a:gd name="T32" fmla="*/ 21 w 105"/>
                <a:gd name="T33" fmla="*/ 15 h 26"/>
                <a:gd name="T34" fmla="*/ 21 w 105"/>
                <a:gd name="T35" fmla="*/ 17 h 26"/>
                <a:gd name="T36" fmla="*/ 14 w 105"/>
                <a:gd name="T37" fmla="*/ 17 h 26"/>
                <a:gd name="T38" fmla="*/ 14 w 105"/>
                <a:gd name="T39" fmla="*/ 19 h 26"/>
                <a:gd name="T40" fmla="*/ 8 w 105"/>
                <a:gd name="T41" fmla="*/ 19 h 26"/>
                <a:gd name="T42" fmla="*/ 8 w 105"/>
                <a:gd name="T43" fmla="*/ 21 h 26"/>
                <a:gd name="T44" fmla="*/ 0 w 105"/>
                <a:gd name="T45" fmla="*/ 21 h 26"/>
                <a:gd name="T46" fmla="*/ 0 w 105"/>
                <a:gd name="T47" fmla="*/ 26 h 26"/>
                <a:gd name="T48" fmla="*/ 8 w 105"/>
                <a:gd name="T49" fmla="*/ 26 h 26"/>
                <a:gd name="T50" fmla="*/ 8 w 105"/>
                <a:gd name="T51" fmla="*/ 24 h 26"/>
                <a:gd name="T52" fmla="*/ 16 w 105"/>
                <a:gd name="T53" fmla="*/ 24 h 26"/>
                <a:gd name="T54" fmla="*/ 16 w 105"/>
                <a:gd name="T55" fmla="*/ 23 h 26"/>
                <a:gd name="T56" fmla="*/ 23 w 105"/>
                <a:gd name="T57" fmla="*/ 23 h 26"/>
                <a:gd name="T58" fmla="*/ 23 w 105"/>
                <a:gd name="T59" fmla="*/ 21 h 26"/>
                <a:gd name="T60" fmla="*/ 31 w 105"/>
                <a:gd name="T61" fmla="*/ 21 h 26"/>
                <a:gd name="T62" fmla="*/ 31 w 105"/>
                <a:gd name="T63" fmla="*/ 19 h 26"/>
                <a:gd name="T64" fmla="*/ 39 w 105"/>
                <a:gd name="T65" fmla="*/ 19 h 26"/>
                <a:gd name="T66" fmla="*/ 39 w 105"/>
                <a:gd name="T67" fmla="*/ 17 h 26"/>
                <a:gd name="T68" fmla="*/ 46 w 105"/>
                <a:gd name="T69" fmla="*/ 17 h 26"/>
                <a:gd name="T70" fmla="*/ 46 w 105"/>
                <a:gd name="T71" fmla="*/ 15 h 26"/>
                <a:gd name="T72" fmla="*/ 52 w 105"/>
                <a:gd name="T73" fmla="*/ 15 h 26"/>
                <a:gd name="T74" fmla="*/ 52 w 105"/>
                <a:gd name="T75" fmla="*/ 13 h 26"/>
                <a:gd name="T76" fmla="*/ 60 w 105"/>
                <a:gd name="T77" fmla="*/ 13 h 26"/>
                <a:gd name="T78" fmla="*/ 60 w 105"/>
                <a:gd name="T79" fmla="*/ 11 h 26"/>
                <a:gd name="T80" fmla="*/ 67 w 105"/>
                <a:gd name="T81" fmla="*/ 11 h 26"/>
                <a:gd name="T82" fmla="*/ 67 w 105"/>
                <a:gd name="T83" fmla="*/ 9 h 26"/>
                <a:gd name="T84" fmla="*/ 75 w 105"/>
                <a:gd name="T85" fmla="*/ 9 h 26"/>
                <a:gd name="T86" fmla="*/ 75 w 105"/>
                <a:gd name="T87" fmla="*/ 8 h 26"/>
                <a:gd name="T88" fmla="*/ 82 w 105"/>
                <a:gd name="T89" fmla="*/ 8 h 26"/>
                <a:gd name="T90" fmla="*/ 82 w 105"/>
                <a:gd name="T91" fmla="*/ 6 h 26"/>
                <a:gd name="T92" fmla="*/ 90 w 105"/>
                <a:gd name="T93" fmla="*/ 6 h 26"/>
                <a:gd name="T94" fmla="*/ 90 w 105"/>
                <a:gd name="T95" fmla="*/ 4 h 26"/>
                <a:gd name="T96" fmla="*/ 98 w 105"/>
                <a:gd name="T97" fmla="*/ 4 h 26"/>
                <a:gd name="T98" fmla="*/ 98 w 105"/>
                <a:gd name="T99" fmla="*/ 2 h 26"/>
                <a:gd name="T100" fmla="*/ 105 w 105"/>
                <a:gd name="T101" fmla="*/ 2 h 26"/>
                <a:gd name="T102" fmla="*/ 105 w 105"/>
                <a:gd name="T103" fmla="*/ 0 h 26"/>
                <a:gd name="T104" fmla="*/ 79 w 105"/>
                <a:gd name="T10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 h="26">
                  <a:moveTo>
                    <a:pt x="79" y="0"/>
                  </a:moveTo>
                  <a:lnTo>
                    <a:pt x="79" y="2"/>
                  </a:lnTo>
                  <a:lnTo>
                    <a:pt x="71" y="2"/>
                  </a:lnTo>
                  <a:lnTo>
                    <a:pt x="71" y="4"/>
                  </a:lnTo>
                  <a:lnTo>
                    <a:pt x="65" y="4"/>
                  </a:lnTo>
                  <a:lnTo>
                    <a:pt x="65" y="6"/>
                  </a:lnTo>
                  <a:lnTo>
                    <a:pt x="58" y="6"/>
                  </a:lnTo>
                  <a:lnTo>
                    <a:pt x="58" y="8"/>
                  </a:lnTo>
                  <a:lnTo>
                    <a:pt x="50" y="8"/>
                  </a:lnTo>
                  <a:lnTo>
                    <a:pt x="50" y="9"/>
                  </a:lnTo>
                  <a:lnTo>
                    <a:pt x="42" y="9"/>
                  </a:lnTo>
                  <a:lnTo>
                    <a:pt x="42" y="11"/>
                  </a:lnTo>
                  <a:lnTo>
                    <a:pt x="37" y="11"/>
                  </a:lnTo>
                  <a:lnTo>
                    <a:pt x="37" y="13"/>
                  </a:lnTo>
                  <a:lnTo>
                    <a:pt x="29" y="13"/>
                  </a:lnTo>
                  <a:lnTo>
                    <a:pt x="29" y="15"/>
                  </a:lnTo>
                  <a:lnTo>
                    <a:pt x="21" y="15"/>
                  </a:lnTo>
                  <a:lnTo>
                    <a:pt x="21" y="17"/>
                  </a:lnTo>
                  <a:lnTo>
                    <a:pt x="14" y="17"/>
                  </a:lnTo>
                  <a:lnTo>
                    <a:pt x="14" y="19"/>
                  </a:lnTo>
                  <a:lnTo>
                    <a:pt x="8" y="19"/>
                  </a:lnTo>
                  <a:lnTo>
                    <a:pt x="8" y="21"/>
                  </a:lnTo>
                  <a:lnTo>
                    <a:pt x="0" y="21"/>
                  </a:lnTo>
                  <a:lnTo>
                    <a:pt x="0" y="26"/>
                  </a:lnTo>
                  <a:lnTo>
                    <a:pt x="8" y="26"/>
                  </a:lnTo>
                  <a:lnTo>
                    <a:pt x="8" y="24"/>
                  </a:lnTo>
                  <a:lnTo>
                    <a:pt x="16" y="24"/>
                  </a:lnTo>
                  <a:lnTo>
                    <a:pt x="16" y="23"/>
                  </a:lnTo>
                  <a:lnTo>
                    <a:pt x="23" y="23"/>
                  </a:lnTo>
                  <a:lnTo>
                    <a:pt x="23" y="21"/>
                  </a:lnTo>
                  <a:lnTo>
                    <a:pt x="31" y="21"/>
                  </a:lnTo>
                  <a:lnTo>
                    <a:pt x="31" y="19"/>
                  </a:lnTo>
                  <a:lnTo>
                    <a:pt x="39" y="19"/>
                  </a:lnTo>
                  <a:lnTo>
                    <a:pt x="39" y="17"/>
                  </a:lnTo>
                  <a:lnTo>
                    <a:pt x="46" y="17"/>
                  </a:lnTo>
                  <a:lnTo>
                    <a:pt x="46" y="15"/>
                  </a:lnTo>
                  <a:lnTo>
                    <a:pt x="52" y="15"/>
                  </a:lnTo>
                  <a:lnTo>
                    <a:pt x="52" y="13"/>
                  </a:lnTo>
                  <a:lnTo>
                    <a:pt x="60" y="13"/>
                  </a:lnTo>
                  <a:lnTo>
                    <a:pt x="60" y="11"/>
                  </a:lnTo>
                  <a:lnTo>
                    <a:pt x="67" y="11"/>
                  </a:lnTo>
                  <a:lnTo>
                    <a:pt x="67" y="9"/>
                  </a:lnTo>
                  <a:lnTo>
                    <a:pt x="75" y="9"/>
                  </a:lnTo>
                  <a:lnTo>
                    <a:pt x="75" y="8"/>
                  </a:lnTo>
                  <a:lnTo>
                    <a:pt x="82" y="8"/>
                  </a:lnTo>
                  <a:lnTo>
                    <a:pt x="82" y="6"/>
                  </a:lnTo>
                  <a:lnTo>
                    <a:pt x="90" y="6"/>
                  </a:lnTo>
                  <a:lnTo>
                    <a:pt x="90" y="4"/>
                  </a:lnTo>
                  <a:lnTo>
                    <a:pt x="98" y="4"/>
                  </a:lnTo>
                  <a:lnTo>
                    <a:pt x="98" y="2"/>
                  </a:lnTo>
                  <a:lnTo>
                    <a:pt x="105" y="2"/>
                  </a:lnTo>
                  <a:lnTo>
                    <a:pt x="105" y="0"/>
                  </a:lnTo>
                  <a:lnTo>
                    <a:pt x="7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35" name="Freeform 619">
              <a:extLst>
                <a:ext uri="{FF2B5EF4-FFF2-40B4-BE49-F238E27FC236}">
                  <a16:creationId xmlns:a16="http://schemas.microsoft.com/office/drawing/2014/main" id="{4F9E6442-B4C6-49AC-9849-89FA723FD151}"/>
                </a:ext>
              </a:extLst>
            </p:cNvPr>
            <p:cNvSpPr>
              <a:spLocks noChangeAspect="1"/>
            </p:cNvSpPr>
            <p:nvPr/>
          </p:nvSpPr>
          <p:spPr bwMode="auto">
            <a:xfrm>
              <a:off x="127" y="147"/>
              <a:ext cx="63" cy="15"/>
            </a:xfrm>
            <a:custGeom>
              <a:avLst/>
              <a:gdLst>
                <a:gd name="T0" fmla="*/ 105 w 105"/>
                <a:gd name="T1" fmla="*/ 0 h 26"/>
                <a:gd name="T2" fmla="*/ 0 w 105"/>
                <a:gd name="T3" fmla="*/ 26 h 26"/>
                <a:gd name="T4" fmla="*/ 0 w 105"/>
                <a:gd name="T5" fmla="*/ 21 h 26"/>
                <a:gd name="T6" fmla="*/ 79 w 105"/>
                <a:gd name="T7" fmla="*/ 0 h 26"/>
                <a:gd name="T8" fmla="*/ 105 w 105"/>
                <a:gd name="T9" fmla="*/ 0 h 26"/>
              </a:gdLst>
              <a:ahLst/>
              <a:cxnLst>
                <a:cxn ang="0">
                  <a:pos x="T0" y="T1"/>
                </a:cxn>
                <a:cxn ang="0">
                  <a:pos x="T2" y="T3"/>
                </a:cxn>
                <a:cxn ang="0">
                  <a:pos x="T4" y="T5"/>
                </a:cxn>
                <a:cxn ang="0">
                  <a:pos x="T6" y="T7"/>
                </a:cxn>
                <a:cxn ang="0">
                  <a:pos x="T8" y="T9"/>
                </a:cxn>
              </a:cxnLst>
              <a:rect l="0" t="0" r="r" b="b"/>
              <a:pathLst>
                <a:path w="105" h="26">
                  <a:moveTo>
                    <a:pt x="105" y="0"/>
                  </a:moveTo>
                  <a:lnTo>
                    <a:pt x="0" y="26"/>
                  </a:lnTo>
                  <a:lnTo>
                    <a:pt x="0" y="21"/>
                  </a:lnTo>
                  <a:lnTo>
                    <a:pt x="79" y="0"/>
                  </a:lnTo>
                  <a:lnTo>
                    <a:pt x="105"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136" name="Freeform 620">
              <a:extLst>
                <a:ext uri="{FF2B5EF4-FFF2-40B4-BE49-F238E27FC236}">
                  <a16:creationId xmlns:a16="http://schemas.microsoft.com/office/drawing/2014/main" id="{68CAA9B4-80D3-43BB-BCDD-D94468224AF0}"/>
                </a:ext>
              </a:extLst>
            </p:cNvPr>
            <p:cNvSpPr>
              <a:spLocks noChangeAspect="1"/>
            </p:cNvSpPr>
            <p:nvPr/>
          </p:nvSpPr>
          <p:spPr bwMode="auto">
            <a:xfrm>
              <a:off x="121" y="147"/>
              <a:ext cx="279" cy="4"/>
            </a:xfrm>
            <a:custGeom>
              <a:avLst/>
              <a:gdLst>
                <a:gd name="T0" fmla="*/ 0 w 463"/>
                <a:gd name="T1" fmla="*/ 0 h 8"/>
                <a:gd name="T2" fmla="*/ 2 w 463"/>
                <a:gd name="T3" fmla="*/ 4 h 8"/>
                <a:gd name="T4" fmla="*/ 4 w 463"/>
                <a:gd name="T5" fmla="*/ 8 h 8"/>
                <a:gd name="T6" fmla="*/ 452 w 463"/>
                <a:gd name="T7" fmla="*/ 8 h 8"/>
                <a:gd name="T8" fmla="*/ 452 w 463"/>
                <a:gd name="T9" fmla="*/ 6 h 8"/>
                <a:gd name="T10" fmla="*/ 456 w 463"/>
                <a:gd name="T11" fmla="*/ 6 h 8"/>
                <a:gd name="T12" fmla="*/ 456 w 463"/>
                <a:gd name="T13" fmla="*/ 4 h 8"/>
                <a:gd name="T14" fmla="*/ 459 w 463"/>
                <a:gd name="T15" fmla="*/ 4 h 8"/>
                <a:gd name="T16" fmla="*/ 459 w 463"/>
                <a:gd name="T17" fmla="*/ 2 h 8"/>
                <a:gd name="T18" fmla="*/ 463 w 463"/>
                <a:gd name="T19" fmla="*/ 2 h 8"/>
                <a:gd name="T20" fmla="*/ 463 w 463"/>
                <a:gd name="T21" fmla="*/ 0 h 8"/>
                <a:gd name="T22" fmla="*/ 0 w 463"/>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3" h="8">
                  <a:moveTo>
                    <a:pt x="0" y="0"/>
                  </a:moveTo>
                  <a:lnTo>
                    <a:pt x="2" y="4"/>
                  </a:lnTo>
                  <a:lnTo>
                    <a:pt x="4" y="8"/>
                  </a:lnTo>
                  <a:lnTo>
                    <a:pt x="452" y="8"/>
                  </a:lnTo>
                  <a:lnTo>
                    <a:pt x="452" y="6"/>
                  </a:lnTo>
                  <a:lnTo>
                    <a:pt x="456" y="6"/>
                  </a:lnTo>
                  <a:lnTo>
                    <a:pt x="456" y="4"/>
                  </a:lnTo>
                  <a:lnTo>
                    <a:pt x="459" y="4"/>
                  </a:lnTo>
                  <a:lnTo>
                    <a:pt x="459" y="2"/>
                  </a:lnTo>
                  <a:lnTo>
                    <a:pt x="463" y="2"/>
                  </a:lnTo>
                  <a:lnTo>
                    <a:pt x="46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37" name="Freeform 621">
              <a:extLst>
                <a:ext uri="{FF2B5EF4-FFF2-40B4-BE49-F238E27FC236}">
                  <a16:creationId xmlns:a16="http://schemas.microsoft.com/office/drawing/2014/main" id="{4768F733-BD63-41A7-B89C-1DE0A7E7B42C}"/>
                </a:ext>
              </a:extLst>
            </p:cNvPr>
            <p:cNvSpPr>
              <a:spLocks noChangeAspect="1"/>
            </p:cNvSpPr>
            <p:nvPr/>
          </p:nvSpPr>
          <p:spPr bwMode="auto">
            <a:xfrm>
              <a:off x="121" y="147"/>
              <a:ext cx="279" cy="4"/>
            </a:xfrm>
            <a:custGeom>
              <a:avLst/>
              <a:gdLst>
                <a:gd name="T0" fmla="*/ 448 w 463"/>
                <a:gd name="T1" fmla="*/ 8 h 8"/>
                <a:gd name="T2" fmla="*/ 4 w 463"/>
                <a:gd name="T3" fmla="*/ 8 h 8"/>
                <a:gd name="T4" fmla="*/ 0 w 463"/>
                <a:gd name="T5" fmla="*/ 0 h 8"/>
                <a:gd name="T6" fmla="*/ 463 w 463"/>
                <a:gd name="T7" fmla="*/ 0 h 8"/>
                <a:gd name="T8" fmla="*/ 448 w 463"/>
                <a:gd name="T9" fmla="*/ 8 h 8"/>
              </a:gdLst>
              <a:ahLst/>
              <a:cxnLst>
                <a:cxn ang="0">
                  <a:pos x="T0" y="T1"/>
                </a:cxn>
                <a:cxn ang="0">
                  <a:pos x="T2" y="T3"/>
                </a:cxn>
                <a:cxn ang="0">
                  <a:pos x="T4" y="T5"/>
                </a:cxn>
                <a:cxn ang="0">
                  <a:pos x="T6" y="T7"/>
                </a:cxn>
                <a:cxn ang="0">
                  <a:pos x="T8" y="T9"/>
                </a:cxn>
              </a:cxnLst>
              <a:rect l="0" t="0" r="r" b="b"/>
              <a:pathLst>
                <a:path w="463" h="8">
                  <a:moveTo>
                    <a:pt x="448" y="8"/>
                  </a:moveTo>
                  <a:lnTo>
                    <a:pt x="4" y="8"/>
                  </a:lnTo>
                  <a:lnTo>
                    <a:pt x="0" y="0"/>
                  </a:lnTo>
                  <a:lnTo>
                    <a:pt x="463" y="0"/>
                  </a:lnTo>
                  <a:lnTo>
                    <a:pt x="448" y="8"/>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138" name="Rectangle 622">
              <a:extLst>
                <a:ext uri="{FF2B5EF4-FFF2-40B4-BE49-F238E27FC236}">
                  <a16:creationId xmlns:a16="http://schemas.microsoft.com/office/drawing/2014/main" id="{E52ADB70-498D-4369-A9C5-2EBF2E23A7F5}"/>
                </a:ext>
              </a:extLst>
            </p:cNvPr>
            <p:cNvSpPr>
              <a:spLocks noChangeAspect="1" noChangeArrowheads="1"/>
            </p:cNvSpPr>
            <p:nvPr/>
          </p:nvSpPr>
          <p:spPr bwMode="auto">
            <a:xfrm>
              <a:off x="66" y="159"/>
              <a:ext cx="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39" name="Rectangle 623">
              <a:extLst>
                <a:ext uri="{FF2B5EF4-FFF2-40B4-BE49-F238E27FC236}">
                  <a16:creationId xmlns:a16="http://schemas.microsoft.com/office/drawing/2014/main" id="{B7E58FB7-F1DE-4AFA-B60D-67F35A940BCA}"/>
                </a:ext>
              </a:extLst>
            </p:cNvPr>
            <p:cNvSpPr>
              <a:spLocks noChangeAspect="1" noChangeArrowheads="1"/>
            </p:cNvSpPr>
            <p:nvPr/>
          </p:nvSpPr>
          <p:spPr bwMode="auto">
            <a:xfrm>
              <a:off x="66" y="159"/>
              <a:ext cx="9" cy="7"/>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140" name="Freeform 624">
              <a:extLst>
                <a:ext uri="{FF2B5EF4-FFF2-40B4-BE49-F238E27FC236}">
                  <a16:creationId xmlns:a16="http://schemas.microsoft.com/office/drawing/2014/main" id="{8DC00E35-62A5-4F44-938D-6346D6A102A9}"/>
                </a:ext>
              </a:extLst>
            </p:cNvPr>
            <p:cNvSpPr>
              <a:spLocks noChangeAspect="1"/>
            </p:cNvSpPr>
            <p:nvPr/>
          </p:nvSpPr>
          <p:spPr bwMode="auto">
            <a:xfrm>
              <a:off x="425" y="148"/>
              <a:ext cx="19" cy="18"/>
            </a:xfrm>
            <a:custGeom>
              <a:avLst/>
              <a:gdLst>
                <a:gd name="T0" fmla="*/ 0 w 32"/>
                <a:gd name="T1" fmla="*/ 0 h 30"/>
                <a:gd name="T2" fmla="*/ 0 w 32"/>
                <a:gd name="T3" fmla="*/ 4 h 30"/>
                <a:gd name="T4" fmla="*/ 2 w 32"/>
                <a:gd name="T5" fmla="*/ 4 h 30"/>
                <a:gd name="T6" fmla="*/ 2 w 32"/>
                <a:gd name="T7" fmla="*/ 9 h 30"/>
                <a:gd name="T8" fmla="*/ 4 w 32"/>
                <a:gd name="T9" fmla="*/ 9 h 30"/>
                <a:gd name="T10" fmla="*/ 4 w 32"/>
                <a:gd name="T11" fmla="*/ 17 h 30"/>
                <a:gd name="T12" fmla="*/ 6 w 32"/>
                <a:gd name="T13" fmla="*/ 17 h 30"/>
                <a:gd name="T14" fmla="*/ 6 w 32"/>
                <a:gd name="T15" fmla="*/ 22 h 30"/>
                <a:gd name="T16" fmla="*/ 8 w 32"/>
                <a:gd name="T17" fmla="*/ 22 h 30"/>
                <a:gd name="T18" fmla="*/ 8 w 32"/>
                <a:gd name="T19" fmla="*/ 28 h 30"/>
                <a:gd name="T20" fmla="*/ 10 w 32"/>
                <a:gd name="T21" fmla="*/ 28 h 30"/>
                <a:gd name="T22" fmla="*/ 10 w 32"/>
                <a:gd name="T23" fmla="*/ 30 h 30"/>
                <a:gd name="T24" fmla="*/ 23 w 32"/>
                <a:gd name="T25" fmla="*/ 30 h 30"/>
                <a:gd name="T26" fmla="*/ 23 w 32"/>
                <a:gd name="T27" fmla="*/ 28 h 30"/>
                <a:gd name="T28" fmla="*/ 25 w 32"/>
                <a:gd name="T29" fmla="*/ 28 h 30"/>
                <a:gd name="T30" fmla="*/ 25 w 32"/>
                <a:gd name="T31" fmla="*/ 22 h 30"/>
                <a:gd name="T32" fmla="*/ 27 w 32"/>
                <a:gd name="T33" fmla="*/ 22 h 30"/>
                <a:gd name="T34" fmla="*/ 27 w 32"/>
                <a:gd name="T35" fmla="*/ 17 h 30"/>
                <a:gd name="T36" fmla="*/ 29 w 32"/>
                <a:gd name="T37" fmla="*/ 17 h 30"/>
                <a:gd name="T38" fmla="*/ 29 w 32"/>
                <a:gd name="T39" fmla="*/ 9 h 30"/>
                <a:gd name="T40" fmla="*/ 31 w 32"/>
                <a:gd name="T41" fmla="*/ 9 h 30"/>
                <a:gd name="T42" fmla="*/ 31 w 32"/>
                <a:gd name="T43" fmla="*/ 4 h 30"/>
                <a:gd name="T44" fmla="*/ 32 w 32"/>
                <a:gd name="T45" fmla="*/ 4 h 30"/>
                <a:gd name="T46" fmla="*/ 32 w 32"/>
                <a:gd name="T47" fmla="*/ 0 h 30"/>
                <a:gd name="T48" fmla="*/ 0 w 32"/>
                <a:gd name="T4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0">
                  <a:moveTo>
                    <a:pt x="0" y="0"/>
                  </a:moveTo>
                  <a:lnTo>
                    <a:pt x="0" y="4"/>
                  </a:lnTo>
                  <a:lnTo>
                    <a:pt x="2" y="4"/>
                  </a:lnTo>
                  <a:lnTo>
                    <a:pt x="2" y="9"/>
                  </a:lnTo>
                  <a:lnTo>
                    <a:pt x="4" y="9"/>
                  </a:lnTo>
                  <a:lnTo>
                    <a:pt x="4" y="17"/>
                  </a:lnTo>
                  <a:lnTo>
                    <a:pt x="6" y="17"/>
                  </a:lnTo>
                  <a:lnTo>
                    <a:pt x="6" y="22"/>
                  </a:lnTo>
                  <a:lnTo>
                    <a:pt x="8" y="22"/>
                  </a:lnTo>
                  <a:lnTo>
                    <a:pt x="8" y="28"/>
                  </a:lnTo>
                  <a:lnTo>
                    <a:pt x="10" y="28"/>
                  </a:lnTo>
                  <a:lnTo>
                    <a:pt x="10" y="30"/>
                  </a:lnTo>
                  <a:lnTo>
                    <a:pt x="23" y="30"/>
                  </a:lnTo>
                  <a:lnTo>
                    <a:pt x="23" y="28"/>
                  </a:lnTo>
                  <a:lnTo>
                    <a:pt x="25" y="28"/>
                  </a:lnTo>
                  <a:lnTo>
                    <a:pt x="25" y="22"/>
                  </a:lnTo>
                  <a:lnTo>
                    <a:pt x="27" y="22"/>
                  </a:lnTo>
                  <a:lnTo>
                    <a:pt x="27" y="17"/>
                  </a:lnTo>
                  <a:lnTo>
                    <a:pt x="29" y="17"/>
                  </a:lnTo>
                  <a:lnTo>
                    <a:pt x="29" y="9"/>
                  </a:lnTo>
                  <a:lnTo>
                    <a:pt x="31" y="9"/>
                  </a:lnTo>
                  <a:lnTo>
                    <a:pt x="31" y="4"/>
                  </a:lnTo>
                  <a:lnTo>
                    <a:pt x="32" y="4"/>
                  </a:lnTo>
                  <a:lnTo>
                    <a:pt x="3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41" name="Freeform 625">
              <a:extLst>
                <a:ext uri="{FF2B5EF4-FFF2-40B4-BE49-F238E27FC236}">
                  <a16:creationId xmlns:a16="http://schemas.microsoft.com/office/drawing/2014/main" id="{62572582-A527-4A0E-BC87-2466020FF47C}"/>
                </a:ext>
              </a:extLst>
            </p:cNvPr>
            <p:cNvSpPr>
              <a:spLocks noChangeAspect="1"/>
            </p:cNvSpPr>
            <p:nvPr/>
          </p:nvSpPr>
          <p:spPr bwMode="auto">
            <a:xfrm>
              <a:off x="463" y="9"/>
              <a:ext cx="9" cy="55"/>
            </a:xfrm>
            <a:custGeom>
              <a:avLst/>
              <a:gdLst>
                <a:gd name="T0" fmla="*/ 0 w 15"/>
                <a:gd name="T1" fmla="*/ 28 h 92"/>
                <a:gd name="T2" fmla="*/ 0 w 15"/>
                <a:gd name="T3" fmla="*/ 92 h 92"/>
                <a:gd name="T4" fmla="*/ 15 w 15"/>
                <a:gd name="T5" fmla="*/ 92 h 92"/>
                <a:gd name="T6" fmla="*/ 15 w 15"/>
                <a:gd name="T7" fmla="*/ 0 h 92"/>
                <a:gd name="T8" fmla="*/ 13 w 15"/>
                <a:gd name="T9" fmla="*/ 0 h 92"/>
                <a:gd name="T10" fmla="*/ 13 w 15"/>
                <a:gd name="T11" fmla="*/ 2 h 92"/>
                <a:gd name="T12" fmla="*/ 11 w 15"/>
                <a:gd name="T13" fmla="*/ 2 h 92"/>
                <a:gd name="T14" fmla="*/ 8 w 15"/>
                <a:gd name="T15" fmla="*/ 6 h 92"/>
                <a:gd name="T16" fmla="*/ 6 w 15"/>
                <a:gd name="T17" fmla="*/ 9 h 92"/>
                <a:gd name="T18" fmla="*/ 4 w 15"/>
                <a:gd name="T19" fmla="*/ 11 h 92"/>
                <a:gd name="T20" fmla="*/ 4 w 15"/>
                <a:gd name="T21" fmla="*/ 13 h 92"/>
                <a:gd name="T22" fmla="*/ 2 w 15"/>
                <a:gd name="T23" fmla="*/ 13 h 92"/>
                <a:gd name="T24" fmla="*/ 2 w 15"/>
                <a:gd name="T25" fmla="*/ 17 h 92"/>
                <a:gd name="T26" fmla="*/ 0 w 15"/>
                <a:gd name="T27" fmla="*/ 19 h 92"/>
                <a:gd name="T28" fmla="*/ 0 w 15"/>
                <a:gd name="T29" fmla="*/ 2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92">
                  <a:moveTo>
                    <a:pt x="0" y="28"/>
                  </a:moveTo>
                  <a:lnTo>
                    <a:pt x="0" y="92"/>
                  </a:lnTo>
                  <a:lnTo>
                    <a:pt x="15" y="92"/>
                  </a:lnTo>
                  <a:lnTo>
                    <a:pt x="15" y="0"/>
                  </a:lnTo>
                  <a:lnTo>
                    <a:pt x="13" y="0"/>
                  </a:lnTo>
                  <a:lnTo>
                    <a:pt x="13" y="2"/>
                  </a:lnTo>
                  <a:lnTo>
                    <a:pt x="11" y="2"/>
                  </a:lnTo>
                  <a:lnTo>
                    <a:pt x="8" y="6"/>
                  </a:lnTo>
                  <a:lnTo>
                    <a:pt x="6" y="9"/>
                  </a:lnTo>
                  <a:lnTo>
                    <a:pt x="4" y="11"/>
                  </a:lnTo>
                  <a:lnTo>
                    <a:pt x="4" y="13"/>
                  </a:lnTo>
                  <a:lnTo>
                    <a:pt x="2" y="13"/>
                  </a:lnTo>
                  <a:lnTo>
                    <a:pt x="2" y="17"/>
                  </a:lnTo>
                  <a:lnTo>
                    <a:pt x="0" y="19"/>
                  </a:lnTo>
                  <a:lnTo>
                    <a:pt x="0" y="28"/>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42" name="Freeform 626">
              <a:extLst>
                <a:ext uri="{FF2B5EF4-FFF2-40B4-BE49-F238E27FC236}">
                  <a16:creationId xmlns:a16="http://schemas.microsoft.com/office/drawing/2014/main" id="{8DBDA052-BA3B-4189-A694-BACAE6FFA073}"/>
                </a:ext>
              </a:extLst>
            </p:cNvPr>
            <p:cNvSpPr>
              <a:spLocks noChangeAspect="1"/>
            </p:cNvSpPr>
            <p:nvPr/>
          </p:nvSpPr>
          <p:spPr bwMode="auto">
            <a:xfrm>
              <a:off x="588" y="89"/>
              <a:ext cx="2" cy="56"/>
            </a:xfrm>
            <a:custGeom>
              <a:avLst/>
              <a:gdLst>
                <a:gd name="T0" fmla="*/ 0 w 4"/>
                <a:gd name="T1" fmla="*/ 0 h 94"/>
                <a:gd name="T2" fmla="*/ 0 w 4"/>
                <a:gd name="T3" fmla="*/ 94 h 94"/>
                <a:gd name="T4" fmla="*/ 4 w 4"/>
                <a:gd name="T5" fmla="*/ 94 h 94"/>
                <a:gd name="T6" fmla="*/ 4 w 4"/>
                <a:gd name="T7" fmla="*/ 4 h 94"/>
                <a:gd name="T8" fmla="*/ 2 w 4"/>
                <a:gd name="T9" fmla="*/ 4 h 94"/>
                <a:gd name="T10" fmla="*/ 2 w 4"/>
                <a:gd name="T11" fmla="*/ 0 h 94"/>
                <a:gd name="T12" fmla="*/ 0 w 4"/>
                <a:gd name="T13" fmla="*/ 0 h 94"/>
              </a:gdLst>
              <a:ahLst/>
              <a:cxnLst>
                <a:cxn ang="0">
                  <a:pos x="T0" y="T1"/>
                </a:cxn>
                <a:cxn ang="0">
                  <a:pos x="T2" y="T3"/>
                </a:cxn>
                <a:cxn ang="0">
                  <a:pos x="T4" y="T5"/>
                </a:cxn>
                <a:cxn ang="0">
                  <a:pos x="T6" y="T7"/>
                </a:cxn>
                <a:cxn ang="0">
                  <a:pos x="T8" y="T9"/>
                </a:cxn>
                <a:cxn ang="0">
                  <a:pos x="T10" y="T11"/>
                </a:cxn>
                <a:cxn ang="0">
                  <a:pos x="T12" y="T13"/>
                </a:cxn>
              </a:cxnLst>
              <a:rect l="0" t="0" r="r" b="b"/>
              <a:pathLst>
                <a:path w="4" h="94">
                  <a:moveTo>
                    <a:pt x="0" y="0"/>
                  </a:moveTo>
                  <a:lnTo>
                    <a:pt x="0" y="94"/>
                  </a:lnTo>
                  <a:lnTo>
                    <a:pt x="4" y="94"/>
                  </a:lnTo>
                  <a:lnTo>
                    <a:pt x="4" y="4"/>
                  </a:lnTo>
                  <a:lnTo>
                    <a:pt x="2" y="4"/>
                  </a:lnTo>
                  <a:lnTo>
                    <a:pt x="2" y="0"/>
                  </a:lnTo>
                  <a:lnTo>
                    <a:pt x="0"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43" name="Rectangle 627">
              <a:extLst>
                <a:ext uri="{FF2B5EF4-FFF2-40B4-BE49-F238E27FC236}">
                  <a16:creationId xmlns:a16="http://schemas.microsoft.com/office/drawing/2014/main" id="{AB107290-6A3B-450C-84E2-2F91EE93573F}"/>
                </a:ext>
              </a:extLst>
            </p:cNvPr>
            <p:cNvSpPr>
              <a:spLocks noChangeAspect="1" noChangeArrowheads="1"/>
            </p:cNvSpPr>
            <p:nvPr/>
          </p:nvSpPr>
          <p:spPr bwMode="auto">
            <a:xfrm>
              <a:off x="1" y="0"/>
              <a:ext cx="447" cy="122"/>
            </a:xfrm>
            <a:prstGeom prst="rect">
              <a:avLst/>
            </a:prstGeom>
            <a:solidFill>
              <a:srgbClr val="FFFFFF"/>
            </a:solidFill>
            <a:ln w="0">
              <a:solidFill>
                <a:srgbClr val="000000"/>
              </a:solidFill>
              <a:miter lim="800000"/>
              <a:headEnd/>
              <a:tailEnd/>
            </a:ln>
          </p:spPr>
          <p:txBody>
            <a:bodyPr/>
            <a:lstStyle/>
            <a:p>
              <a:endParaRPr lang="ja-JP" altLang="en-US"/>
            </a:p>
          </p:txBody>
        </p:sp>
        <p:sp>
          <p:nvSpPr>
            <p:cNvPr id="144" name="Rectangle 628">
              <a:extLst>
                <a:ext uri="{FF2B5EF4-FFF2-40B4-BE49-F238E27FC236}">
                  <a16:creationId xmlns:a16="http://schemas.microsoft.com/office/drawing/2014/main" id="{0E852C35-E7BE-4E24-93CB-E62786273817}"/>
                </a:ext>
              </a:extLst>
            </p:cNvPr>
            <p:cNvSpPr>
              <a:spLocks noChangeAspect="1" noChangeArrowheads="1"/>
            </p:cNvSpPr>
            <p:nvPr/>
          </p:nvSpPr>
          <p:spPr bwMode="auto">
            <a:xfrm>
              <a:off x="13" y="9"/>
              <a:ext cx="423" cy="106"/>
            </a:xfrm>
            <a:prstGeom prst="rect">
              <a:avLst/>
            </a:prstGeom>
            <a:solidFill>
              <a:srgbClr val="FFFFFF"/>
            </a:solidFill>
            <a:ln w="0">
              <a:solidFill>
                <a:srgbClr val="000000"/>
              </a:solidFill>
              <a:miter lim="800000"/>
              <a:headEnd/>
              <a:tailEnd/>
            </a:ln>
          </p:spPr>
          <p:txBody>
            <a:bodyPr wrap="square" lIns="91440" tIns="45720" rIns="91440" bIns="4572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endParaRPr lang="ja-JP" altLang="en-US" sz="800">
                <a:solidFill>
                  <a:srgbClr val="000000"/>
                </a:solidFill>
                <a:latin typeface="ＭＳ Ｐゴシック"/>
                <a:ea typeface="ＭＳ Ｐゴシック"/>
              </a:endParaRPr>
            </a:p>
            <a:p>
              <a:pPr algn="l" rtl="0">
                <a:defRPr sz="1000"/>
              </a:pPr>
              <a:endParaRPr lang="ja-JP" altLang="en-US" sz="800">
                <a:solidFill>
                  <a:srgbClr val="000000"/>
                </a:solidFill>
                <a:latin typeface="ＭＳ Ｐゴシック"/>
                <a:ea typeface="ＭＳ Ｐゴシック"/>
              </a:endParaRPr>
            </a:p>
          </p:txBody>
        </p:sp>
      </p:grpSp>
      <p:pic>
        <p:nvPicPr>
          <p:cNvPr id="145" name="図 144">
            <a:extLst>
              <a:ext uri="{FF2B5EF4-FFF2-40B4-BE49-F238E27FC236}">
                <a16:creationId xmlns:a16="http://schemas.microsoft.com/office/drawing/2014/main" id="{B8CB5B49-0064-4C8A-B88D-39036A571EF9}"/>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247" b="98456" l="2473" r="96429">
                        <a14:foregroundMark x1="18407" y1="72587" x2="18407" y2="72587"/>
                        <a14:foregroundMark x1="6593" y1="54440" x2="6593" y2="54440"/>
                        <a14:foregroundMark x1="3571" y1="48649" x2="3571" y2="48649"/>
                        <a14:foregroundMark x1="29121" y1="98456" x2="29121" y2="98456"/>
                        <a14:foregroundMark x1="93681" y1="63707" x2="93681" y2="63707"/>
                        <a14:foregroundMark x1="96978" y1="47104" x2="96978" y2="47104"/>
                        <a14:foregroundMark x1="73352" y1="4633" x2="73352" y2="4633"/>
                        <a14:foregroundMark x1="2473" y1="53282" x2="2473" y2="53282"/>
                        <a14:foregroundMark x1="2473" y1="62162" x2="2473" y2="62162"/>
                        <a14:foregroundMark x1="4670" y1="77220" x2="4670" y2="77220"/>
                      </a14:backgroundRemoval>
                    </a14:imgEffect>
                  </a14:imgLayer>
                </a14:imgProps>
              </a:ext>
            </a:extLst>
          </a:blip>
          <a:stretch>
            <a:fillRect/>
          </a:stretch>
        </p:blipFill>
        <p:spPr>
          <a:xfrm>
            <a:off x="5573899" y="2297513"/>
            <a:ext cx="505945" cy="360000"/>
          </a:xfrm>
          <a:prstGeom prst="rect">
            <a:avLst/>
          </a:prstGeom>
        </p:spPr>
      </p:pic>
    </p:spTree>
    <p:extLst>
      <p:ext uri="{BB962C8B-B14F-4D97-AF65-F5344CB8AC3E}">
        <p14:creationId xmlns:p14="http://schemas.microsoft.com/office/powerpoint/2010/main" val="1252022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133CC33-27C4-4A8E-963D-6884BF05D8CC}"/>
              </a:ext>
            </a:extLst>
          </p:cNvPr>
          <p:cNvSpPr>
            <a:spLocks noGrp="1"/>
          </p:cNvSpPr>
          <p:nvPr>
            <p:ph type="body" sz="quarter" idx="18"/>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569DFB0B-AFA1-4BCE-854F-0F4A8675FDB2}"/>
              </a:ext>
            </a:extLst>
          </p:cNvPr>
          <p:cNvSpPr>
            <a:spLocks noGrp="1"/>
          </p:cNvSpPr>
          <p:nvPr>
            <p:ph type="body" sz="quarter" idx="20"/>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7BC660FD-7B1E-46A7-9B49-32535A3A08C3}"/>
              </a:ext>
            </a:extLst>
          </p:cNvPr>
          <p:cNvSpPr>
            <a:spLocks noGrp="1"/>
          </p:cNvSpPr>
          <p:nvPr>
            <p:ph type="dt" sz="half" idx="19"/>
          </p:nvPr>
        </p:nvSpPr>
        <p:spPr/>
        <p:txBody>
          <a:bodyPr/>
          <a:lstStyle/>
          <a:p>
            <a:fld id="{FCAFAC13-DB77-42F2-BE26-45BA5532FD50}" type="datetime4">
              <a:rPr lang="en-US" altLang="ja-JP" smtClean="0"/>
              <a:pPr/>
              <a:t>January 12, 2024</a:t>
            </a:fld>
            <a:endParaRPr lang="en-US" dirty="0"/>
          </a:p>
        </p:txBody>
      </p:sp>
    </p:spTree>
    <p:extLst>
      <p:ext uri="{BB962C8B-B14F-4D97-AF65-F5344CB8AC3E}">
        <p14:creationId xmlns:p14="http://schemas.microsoft.com/office/powerpoint/2010/main" val="619620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3BF28F8-A1C7-46A5-8A19-325D0921C0FF}"/>
              </a:ext>
            </a:extLst>
          </p:cNvPr>
          <p:cNvSpPr>
            <a:spLocks noGrp="1"/>
          </p:cNvSpPr>
          <p:nvPr>
            <p:ph type="body" sz="quarter" idx="18"/>
          </p:nvPr>
        </p:nvSpPr>
        <p:spPr>
          <a:xfrm>
            <a:off x="-1898295" y="-2036812"/>
            <a:ext cx="11341555" cy="5637600"/>
          </a:xfrm>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9E61276C-ABD4-4B97-B297-2527FF8F3C39}"/>
              </a:ext>
            </a:extLst>
          </p:cNvPr>
          <p:cNvSpPr>
            <a:spLocks noGrp="1"/>
          </p:cNvSpPr>
          <p:nvPr>
            <p:ph type="body" sz="quarter" idx="20"/>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4671B188-B13A-4AB7-9782-BF251FA31F60}"/>
              </a:ext>
            </a:extLst>
          </p:cNvPr>
          <p:cNvSpPr>
            <a:spLocks noGrp="1"/>
          </p:cNvSpPr>
          <p:nvPr>
            <p:ph type="dt" sz="half" idx="19"/>
          </p:nvPr>
        </p:nvSpPr>
        <p:spPr/>
        <p:txBody>
          <a:bodyPr/>
          <a:lstStyle/>
          <a:p>
            <a:fld id="{FCAFAC13-DB77-42F2-BE26-45BA5532FD50}" type="datetime4">
              <a:rPr lang="en-US" altLang="ja-JP" smtClean="0"/>
              <a:pPr/>
              <a:t>January 12, 2024</a:t>
            </a:fld>
            <a:endParaRPr lang="en-US" dirty="0"/>
          </a:p>
        </p:txBody>
      </p:sp>
      <p:sp>
        <p:nvSpPr>
          <p:cNvPr id="5" name="矢印: 五方向 4">
            <a:extLst>
              <a:ext uri="{FF2B5EF4-FFF2-40B4-BE49-F238E27FC236}">
                <a16:creationId xmlns:a16="http://schemas.microsoft.com/office/drawing/2014/main" id="{B929EE2E-EFC5-425B-A051-C12CFE16B4FD}"/>
              </a:ext>
            </a:extLst>
          </p:cNvPr>
          <p:cNvSpPr/>
          <p:nvPr/>
        </p:nvSpPr>
        <p:spPr>
          <a:xfrm rot="16200000">
            <a:off x="-1448251" y="3511122"/>
            <a:ext cx="4785202" cy="100254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8" name="Picture 4" descr="台灣製造商 - 新台塑膠工業股份有限公司 TP131(物流箱)">
            <a:extLst>
              <a:ext uri="{FF2B5EF4-FFF2-40B4-BE49-F238E27FC236}">
                <a16:creationId xmlns:a16="http://schemas.microsoft.com/office/drawing/2014/main" id="{5AD213F0-A685-4B31-A8DA-DE8BEDD8CA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404" t="24027" r="14139" b="25163"/>
          <a:stretch/>
        </p:blipFill>
        <p:spPr bwMode="auto">
          <a:xfrm>
            <a:off x="3130425" y="4346518"/>
            <a:ext cx="2216782" cy="157626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いろいろなネジのイラスト | かわいいフリー素材集 いらすとや">
            <a:extLst>
              <a:ext uri="{FF2B5EF4-FFF2-40B4-BE49-F238E27FC236}">
                <a16:creationId xmlns:a16="http://schemas.microsoft.com/office/drawing/2014/main" id="{A322FE0D-1475-42F4-A5DD-4C06CC67249C}"/>
              </a:ext>
            </a:extLst>
          </p:cNvPr>
          <p:cNvPicPr>
            <a:picLocks noChangeAspect="1" noChangeArrowheads="1"/>
          </p:cNvPicPr>
          <p:nvPr/>
        </p:nvPicPr>
        <p:blipFill rotWithShape="1">
          <a:blip r:embed="rId3" cstate="print">
            <a:duotone>
              <a:schemeClr val="accent6">
                <a:shade val="45000"/>
                <a:satMod val="135000"/>
              </a:schemeClr>
              <a:prstClr val="white"/>
            </a:duotone>
            <a:extLst>
              <a:ext uri="{BEBA8EAE-BF5A-486C-A8C5-ECC9F3942E4B}">
                <a14:imgProps xmlns:a14="http://schemas.microsoft.com/office/drawing/2010/main">
                  <a14:imgLayer r:embed="rId4">
                    <a14:imgEffect>
                      <a14:backgroundRemoval t="9916" b="93038" l="8228" r="90295">
                        <a14:foregroundMark x1="63713" y1="9916" x2="63713" y2="9916"/>
                        <a14:foregroundMark x1="90717" y1="36287" x2="90717" y2="36287"/>
                        <a14:foregroundMark x1="67300" y1="17089" x2="67300" y2="17089"/>
                        <a14:foregroundMark x1="67511" y1="14768" x2="67511" y2="14768"/>
                        <a14:foregroundMark x1="8228" y1="82068" x2="8228" y2="82068"/>
                        <a14:foregroundMark x1="17932" y1="93038" x2="17932" y2="93038"/>
                      </a14:backgroundRemoval>
                    </a14:imgEffect>
                  </a14:imgLayer>
                </a14:imgProps>
              </a:ext>
              <a:ext uri="{28A0092B-C50C-407E-A947-70E740481C1C}">
                <a14:useLocalDpi xmlns:a14="http://schemas.microsoft.com/office/drawing/2010/main" val="0"/>
              </a:ext>
            </a:extLst>
          </a:blip>
          <a:srcRect t="1165" b="-1"/>
          <a:stretch/>
        </p:blipFill>
        <p:spPr bwMode="auto">
          <a:xfrm>
            <a:off x="3570626" y="4758125"/>
            <a:ext cx="482817" cy="47719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いろいろなネジのイラスト | かわいいフリー素材集 いらすとや">
            <a:extLst>
              <a:ext uri="{FF2B5EF4-FFF2-40B4-BE49-F238E27FC236}">
                <a16:creationId xmlns:a16="http://schemas.microsoft.com/office/drawing/2014/main" id="{D9169A82-854A-4DBE-BAA6-D3D69DEBBB6D}"/>
              </a:ext>
            </a:extLst>
          </p:cNvPr>
          <p:cNvPicPr>
            <a:picLocks noChangeAspect="1" noChangeArrowheads="1"/>
          </p:cNvPicPr>
          <p:nvPr/>
        </p:nvPicPr>
        <p:blipFill rotWithShape="1">
          <a:blip r:embed="rId3" cstate="print">
            <a:duotone>
              <a:schemeClr val="accent6">
                <a:shade val="45000"/>
                <a:satMod val="135000"/>
              </a:schemeClr>
              <a:prstClr val="white"/>
            </a:duotone>
            <a:extLst>
              <a:ext uri="{BEBA8EAE-BF5A-486C-A8C5-ECC9F3942E4B}">
                <a14:imgProps xmlns:a14="http://schemas.microsoft.com/office/drawing/2010/main">
                  <a14:imgLayer r:embed="rId4">
                    <a14:imgEffect>
                      <a14:backgroundRemoval t="9916" b="93038" l="8228" r="90295">
                        <a14:foregroundMark x1="63713" y1="9916" x2="63713" y2="9916"/>
                        <a14:foregroundMark x1="90717" y1="36287" x2="90717" y2="36287"/>
                        <a14:foregroundMark x1="67300" y1="17089" x2="67300" y2="17089"/>
                        <a14:foregroundMark x1="67511" y1="14768" x2="67511" y2="14768"/>
                        <a14:foregroundMark x1="8228" y1="82068" x2="8228" y2="82068"/>
                        <a14:foregroundMark x1="17932" y1="93038" x2="17932" y2="93038"/>
                      </a14:backgroundRemoval>
                    </a14:imgEffect>
                  </a14:imgLayer>
                </a14:imgProps>
              </a:ext>
              <a:ext uri="{28A0092B-C50C-407E-A947-70E740481C1C}">
                <a14:useLocalDpi xmlns:a14="http://schemas.microsoft.com/office/drawing/2010/main" val="0"/>
              </a:ext>
            </a:extLst>
          </a:blip>
          <a:srcRect t="1165" b="-1"/>
          <a:stretch/>
        </p:blipFill>
        <p:spPr bwMode="auto">
          <a:xfrm>
            <a:off x="4019738" y="4626060"/>
            <a:ext cx="482817" cy="47719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いろいろなネジのイラスト | かわいいフリー素材集 いらすとや">
            <a:extLst>
              <a:ext uri="{FF2B5EF4-FFF2-40B4-BE49-F238E27FC236}">
                <a16:creationId xmlns:a16="http://schemas.microsoft.com/office/drawing/2014/main" id="{51E17BDB-4345-4AE7-8D5B-D22D6A93E9A6}"/>
              </a:ext>
            </a:extLst>
          </p:cNvPr>
          <p:cNvPicPr>
            <a:picLocks noChangeAspect="1" noChangeArrowheads="1"/>
          </p:cNvPicPr>
          <p:nvPr/>
        </p:nvPicPr>
        <p:blipFill rotWithShape="1">
          <a:blip r:embed="rId3" cstate="print">
            <a:duotone>
              <a:schemeClr val="accent6">
                <a:shade val="45000"/>
                <a:satMod val="135000"/>
              </a:schemeClr>
              <a:prstClr val="white"/>
            </a:duotone>
            <a:extLst>
              <a:ext uri="{BEBA8EAE-BF5A-486C-A8C5-ECC9F3942E4B}">
                <a14:imgProps xmlns:a14="http://schemas.microsoft.com/office/drawing/2010/main">
                  <a14:imgLayer r:embed="rId4">
                    <a14:imgEffect>
                      <a14:backgroundRemoval t="9916" b="93038" l="8228" r="90295">
                        <a14:foregroundMark x1="63713" y1="9916" x2="63713" y2="9916"/>
                        <a14:foregroundMark x1="90717" y1="36287" x2="90717" y2="36287"/>
                        <a14:foregroundMark x1="67300" y1="17089" x2="67300" y2="17089"/>
                        <a14:foregroundMark x1="67511" y1="14768" x2="67511" y2="14768"/>
                        <a14:foregroundMark x1="8228" y1="82068" x2="8228" y2="82068"/>
                        <a14:foregroundMark x1="17932" y1="93038" x2="17932" y2="93038"/>
                      </a14:backgroundRemoval>
                    </a14:imgEffect>
                  </a14:imgLayer>
                </a14:imgProps>
              </a:ext>
              <a:ext uri="{28A0092B-C50C-407E-A947-70E740481C1C}">
                <a14:useLocalDpi xmlns:a14="http://schemas.microsoft.com/office/drawing/2010/main" val="0"/>
              </a:ext>
            </a:extLst>
          </a:blip>
          <a:srcRect t="1165" b="-1"/>
          <a:stretch/>
        </p:blipFill>
        <p:spPr bwMode="auto">
          <a:xfrm>
            <a:off x="4442063" y="4467050"/>
            <a:ext cx="482817" cy="477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672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8116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2884F4B-B3E0-4B63-9E77-F72DF4EFF413}"/>
              </a:ext>
            </a:extLst>
          </p:cNvPr>
          <p:cNvSpPr>
            <a:spLocks noGrp="1"/>
          </p:cNvSpPr>
          <p:nvPr>
            <p:ph type="body" sz="quarter" idx="18"/>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467F3014-E5DF-439A-9C5F-CE5339BE5280}"/>
              </a:ext>
            </a:extLst>
          </p:cNvPr>
          <p:cNvSpPr>
            <a:spLocks noGrp="1"/>
          </p:cNvSpPr>
          <p:nvPr>
            <p:ph type="body" sz="quarter" idx="20"/>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423607B4-DB07-4607-BAF7-A5008D95B532}"/>
              </a:ext>
            </a:extLst>
          </p:cNvPr>
          <p:cNvSpPr>
            <a:spLocks noGrp="1"/>
          </p:cNvSpPr>
          <p:nvPr>
            <p:ph type="dt" sz="half" idx="19"/>
          </p:nvPr>
        </p:nvSpPr>
        <p:spPr/>
        <p:txBody>
          <a:bodyPr/>
          <a:lstStyle/>
          <a:p>
            <a:fld id="{FCAFAC13-DB77-42F2-BE26-45BA5532FD50}" type="datetime4">
              <a:rPr lang="en-US" altLang="ja-JP" smtClean="0"/>
              <a:pPr/>
              <a:t>January 12, 2024</a:t>
            </a:fld>
            <a:endParaRPr lang="en-US" dirty="0"/>
          </a:p>
        </p:txBody>
      </p:sp>
    </p:spTree>
    <p:extLst>
      <p:ext uri="{BB962C8B-B14F-4D97-AF65-F5344CB8AC3E}">
        <p14:creationId xmlns:p14="http://schemas.microsoft.com/office/powerpoint/2010/main" val="4162578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85E3B17-FC17-4CB4-B070-9366F8174F6C}"/>
              </a:ext>
            </a:extLst>
          </p:cNvPr>
          <p:cNvSpPr>
            <a:spLocks noGrp="1"/>
          </p:cNvSpPr>
          <p:nvPr>
            <p:ph type="body" sz="quarter" idx="18"/>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EAC3D745-3C2D-43EA-B2BA-2CABB291C257}"/>
              </a:ext>
            </a:extLst>
          </p:cNvPr>
          <p:cNvSpPr>
            <a:spLocks noGrp="1"/>
          </p:cNvSpPr>
          <p:nvPr>
            <p:ph type="body" sz="quarter" idx="20"/>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89490B67-63C0-4F42-8E23-F4EDAD144C12}"/>
              </a:ext>
            </a:extLst>
          </p:cNvPr>
          <p:cNvSpPr>
            <a:spLocks noGrp="1"/>
          </p:cNvSpPr>
          <p:nvPr>
            <p:ph type="dt" sz="half" idx="19"/>
          </p:nvPr>
        </p:nvSpPr>
        <p:spPr/>
        <p:txBody>
          <a:bodyPr/>
          <a:lstStyle/>
          <a:p>
            <a:fld id="{FCAFAC13-DB77-42F2-BE26-45BA5532FD50}" type="datetime4">
              <a:rPr lang="en-US" altLang="ja-JP" smtClean="0"/>
              <a:pPr/>
              <a:t>January 12, 2024</a:t>
            </a:fld>
            <a:endParaRPr lang="en-US" dirty="0"/>
          </a:p>
        </p:txBody>
      </p:sp>
    </p:spTree>
    <p:extLst>
      <p:ext uri="{BB962C8B-B14F-4D97-AF65-F5344CB8AC3E}">
        <p14:creationId xmlns:p14="http://schemas.microsoft.com/office/powerpoint/2010/main" val="3633618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E6B4219-8D27-4B64-8780-60404AB3AD60}"/>
              </a:ext>
            </a:extLst>
          </p:cNvPr>
          <p:cNvSpPr>
            <a:spLocks noGrp="1"/>
          </p:cNvSpPr>
          <p:nvPr>
            <p:ph type="body" sz="quarter" idx="18"/>
          </p:nvPr>
        </p:nvSpPr>
        <p:spPr/>
        <p:txBody>
          <a:bodyPr/>
          <a:lstStyle/>
          <a:p>
            <a:r>
              <a:rPr kumimoji="1" lang="ja-JP" altLang="en-US" dirty="0"/>
              <a:t>そもそもこの中に要因あるの？</a:t>
            </a:r>
          </a:p>
        </p:txBody>
      </p:sp>
      <p:sp>
        <p:nvSpPr>
          <p:cNvPr id="3" name="テキスト プレースホルダー 2">
            <a:extLst>
              <a:ext uri="{FF2B5EF4-FFF2-40B4-BE49-F238E27FC236}">
                <a16:creationId xmlns:a16="http://schemas.microsoft.com/office/drawing/2014/main" id="{7AE795B8-D379-4AB9-A3D8-5A5FA23E2C00}"/>
              </a:ext>
            </a:extLst>
          </p:cNvPr>
          <p:cNvSpPr>
            <a:spLocks noGrp="1"/>
          </p:cNvSpPr>
          <p:nvPr>
            <p:ph type="body" sz="quarter" idx="20"/>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E18843AD-0ED9-4D75-BAC6-AFB992686747}"/>
              </a:ext>
            </a:extLst>
          </p:cNvPr>
          <p:cNvSpPr>
            <a:spLocks noGrp="1"/>
          </p:cNvSpPr>
          <p:nvPr>
            <p:ph type="dt" sz="half" idx="19"/>
          </p:nvPr>
        </p:nvSpPr>
        <p:spPr/>
        <p:txBody>
          <a:bodyPr/>
          <a:lstStyle/>
          <a:p>
            <a:fld id="{FCAFAC13-DB77-42F2-BE26-45BA5532FD50}" type="datetime4">
              <a:rPr lang="en-US" altLang="ja-JP" smtClean="0"/>
              <a:pPr/>
              <a:t>January 12, 2024</a:t>
            </a:fld>
            <a:endParaRPr lang="en-US" dirty="0"/>
          </a:p>
        </p:txBody>
      </p:sp>
    </p:spTree>
    <p:extLst>
      <p:ext uri="{BB962C8B-B14F-4D97-AF65-F5344CB8AC3E}">
        <p14:creationId xmlns:p14="http://schemas.microsoft.com/office/powerpoint/2010/main" val="396568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55C04FF-3550-416C-8B3F-D8F466035DD3}"/>
              </a:ext>
            </a:extLst>
          </p:cNvPr>
          <p:cNvSpPr>
            <a:spLocks noGrp="1"/>
          </p:cNvSpPr>
          <p:nvPr>
            <p:ph type="body" sz="quarter" idx="18"/>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A0AA5989-73AB-42EF-9438-5E57325F95B7}"/>
              </a:ext>
            </a:extLst>
          </p:cNvPr>
          <p:cNvSpPr>
            <a:spLocks noGrp="1"/>
          </p:cNvSpPr>
          <p:nvPr>
            <p:ph type="body" sz="quarter" idx="20"/>
          </p:nvPr>
        </p:nvSpPr>
        <p:spPr/>
        <p:txBody>
          <a:bodyPr/>
          <a:lstStyle/>
          <a:p>
            <a:r>
              <a:rPr kumimoji="1" lang="ja-JP" altLang="en-US" dirty="0"/>
              <a:t>在庫管理の現状とありたい姿</a:t>
            </a:r>
          </a:p>
        </p:txBody>
      </p:sp>
      <p:sp>
        <p:nvSpPr>
          <p:cNvPr id="4" name="日付プレースホルダー 3">
            <a:extLst>
              <a:ext uri="{FF2B5EF4-FFF2-40B4-BE49-F238E27FC236}">
                <a16:creationId xmlns:a16="http://schemas.microsoft.com/office/drawing/2014/main" id="{9A96B24B-0D69-4558-B148-1D24760CCFC6}"/>
              </a:ext>
            </a:extLst>
          </p:cNvPr>
          <p:cNvSpPr>
            <a:spLocks noGrp="1"/>
          </p:cNvSpPr>
          <p:nvPr>
            <p:ph type="dt" sz="half" idx="19"/>
          </p:nvPr>
        </p:nvSpPr>
        <p:spPr/>
        <p:txBody>
          <a:bodyPr/>
          <a:lstStyle/>
          <a:p>
            <a:fld id="{FCAFAC13-DB77-42F2-BE26-45BA5532FD50}" type="datetime4">
              <a:rPr lang="en-US" altLang="ja-JP" smtClean="0"/>
              <a:pPr/>
              <a:t>January 12, 2024</a:t>
            </a:fld>
            <a:endParaRPr lang="en-US" dirty="0"/>
          </a:p>
        </p:txBody>
      </p:sp>
      <p:sp>
        <p:nvSpPr>
          <p:cNvPr id="5" name="正方形/長方形 4">
            <a:extLst>
              <a:ext uri="{FF2B5EF4-FFF2-40B4-BE49-F238E27FC236}">
                <a16:creationId xmlns:a16="http://schemas.microsoft.com/office/drawing/2014/main" id="{F0EF3AE9-6E28-4F29-A164-1FDBE1FD951C}"/>
              </a:ext>
            </a:extLst>
          </p:cNvPr>
          <p:cNvSpPr/>
          <p:nvPr/>
        </p:nvSpPr>
        <p:spPr>
          <a:xfrm>
            <a:off x="443078" y="767396"/>
            <a:ext cx="5029496" cy="16072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■現状</a:t>
            </a:r>
            <a:endParaRPr kumimoji="1" lang="en-US" altLang="ja-JP" dirty="0">
              <a:solidFill>
                <a:schemeClr val="tx1"/>
              </a:solidFill>
            </a:endParaRPr>
          </a:p>
          <a:p>
            <a:r>
              <a:rPr kumimoji="1" lang="ja-JP" altLang="en-US" dirty="0">
                <a:solidFill>
                  <a:schemeClr val="tx1"/>
                </a:solidFill>
              </a:rPr>
              <a:t>・</a:t>
            </a:r>
            <a:r>
              <a:rPr kumimoji="1" lang="ja-JP" altLang="en-US" b="1" dirty="0">
                <a:solidFill>
                  <a:schemeClr val="tx1"/>
                </a:solidFill>
              </a:rPr>
              <a:t>実害が生じたら対策を打つ</a:t>
            </a:r>
            <a:r>
              <a:rPr kumimoji="1" lang="en-US" altLang="ja-JP" b="1" dirty="0">
                <a:solidFill>
                  <a:schemeClr val="tx1"/>
                </a:solidFill>
              </a:rPr>
              <a:t>※1</a:t>
            </a:r>
          </a:p>
          <a:p>
            <a:r>
              <a:rPr lang="ja-JP" altLang="en-US" dirty="0">
                <a:solidFill>
                  <a:schemeClr val="tx1"/>
                </a:solidFill>
              </a:rPr>
              <a:t>　</a:t>
            </a:r>
            <a:r>
              <a:rPr lang="en-US" altLang="ja-JP" dirty="0">
                <a:solidFill>
                  <a:schemeClr val="tx1"/>
                </a:solidFill>
              </a:rPr>
              <a:t>ex. </a:t>
            </a:r>
            <a:r>
              <a:rPr kumimoji="1" lang="ja-JP" altLang="en-US" dirty="0">
                <a:solidFill>
                  <a:schemeClr val="tx1"/>
                </a:solidFill>
              </a:rPr>
              <a:t>欠品したらモノを取りに行く</a:t>
            </a:r>
            <a:endParaRPr kumimoji="1" lang="en-US" altLang="ja-JP" dirty="0">
              <a:solidFill>
                <a:schemeClr val="tx1"/>
              </a:solidFill>
            </a:endParaRPr>
          </a:p>
          <a:p>
            <a:r>
              <a:rPr kumimoji="1" lang="ja-JP" altLang="en-US" sz="1400" dirty="0">
                <a:solidFill>
                  <a:schemeClr val="tx1"/>
                </a:solidFill>
              </a:rPr>
              <a:t>　</a:t>
            </a:r>
            <a:r>
              <a:rPr lang="ja-JP" altLang="en-US" sz="1400" dirty="0">
                <a:solidFill>
                  <a:schemeClr val="tx1"/>
                </a:solidFill>
              </a:rPr>
              <a:t>ー　現場）</a:t>
            </a:r>
            <a:r>
              <a:rPr kumimoji="1" lang="ja-JP" altLang="en-US" sz="1400" dirty="0">
                <a:solidFill>
                  <a:schemeClr val="tx1"/>
                </a:solidFill>
              </a:rPr>
              <a:t>実害が分かるまで異常に気付かない</a:t>
            </a:r>
            <a:endParaRPr kumimoji="1" lang="en-US" altLang="ja-JP" sz="1400" dirty="0">
              <a:solidFill>
                <a:schemeClr val="tx1"/>
              </a:solidFill>
            </a:endParaRPr>
          </a:p>
          <a:p>
            <a:r>
              <a:rPr lang="ja-JP" altLang="en-US" sz="1400" dirty="0">
                <a:solidFill>
                  <a:schemeClr val="tx1"/>
                </a:solidFill>
              </a:rPr>
              <a:t>　ー　現場）</a:t>
            </a:r>
            <a:r>
              <a:rPr kumimoji="1" lang="ja-JP" altLang="en-US" sz="1400" dirty="0">
                <a:solidFill>
                  <a:schemeClr val="tx1"/>
                </a:solidFill>
              </a:rPr>
              <a:t>通常の業務外。</a:t>
            </a:r>
            <a:r>
              <a:rPr lang="ja-JP" altLang="en-US" sz="1400" dirty="0">
                <a:solidFill>
                  <a:schemeClr val="tx1"/>
                </a:solidFill>
              </a:rPr>
              <a:t>忙しくて</a:t>
            </a:r>
            <a:r>
              <a:rPr kumimoji="1" lang="ja-JP" altLang="en-US" sz="1400" dirty="0">
                <a:solidFill>
                  <a:schemeClr val="tx1"/>
                </a:solidFill>
              </a:rPr>
              <a:t>データを活用できない</a:t>
            </a:r>
            <a:endParaRPr lang="en-US" altLang="ja-JP" sz="1400" dirty="0">
              <a:solidFill>
                <a:schemeClr val="tx1"/>
              </a:solidFill>
            </a:endParaRPr>
          </a:p>
          <a:p>
            <a:r>
              <a:rPr lang="ja-JP" altLang="en-US" sz="1400" dirty="0">
                <a:solidFill>
                  <a:schemeClr val="tx1"/>
                </a:solidFill>
              </a:rPr>
              <a:t>　　　（データを集約して分析することは大変）　</a:t>
            </a:r>
            <a:endParaRPr kumimoji="1" lang="en-US" altLang="ja-JP" sz="1400" dirty="0">
              <a:solidFill>
                <a:schemeClr val="tx1"/>
              </a:solidFill>
            </a:endParaRPr>
          </a:p>
        </p:txBody>
      </p:sp>
      <p:sp>
        <p:nvSpPr>
          <p:cNvPr id="7" name="正方形/長方形 6">
            <a:extLst>
              <a:ext uri="{FF2B5EF4-FFF2-40B4-BE49-F238E27FC236}">
                <a16:creationId xmlns:a16="http://schemas.microsoft.com/office/drawing/2014/main" id="{64710D45-C53A-4098-85FE-C5CA07559236}"/>
              </a:ext>
            </a:extLst>
          </p:cNvPr>
          <p:cNvSpPr/>
          <p:nvPr/>
        </p:nvSpPr>
        <p:spPr>
          <a:xfrm>
            <a:off x="6165669" y="767396"/>
            <a:ext cx="5621265" cy="13764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■ありたい姿（仮）</a:t>
            </a:r>
            <a:endParaRPr kumimoji="1" lang="en-US" altLang="ja-JP" dirty="0">
              <a:solidFill>
                <a:schemeClr val="tx1"/>
              </a:solidFill>
            </a:endParaRPr>
          </a:p>
          <a:p>
            <a:r>
              <a:rPr kumimoji="1" lang="ja-JP" altLang="en-US" dirty="0">
                <a:solidFill>
                  <a:schemeClr val="tx1"/>
                </a:solidFill>
              </a:rPr>
              <a:t>・</a:t>
            </a:r>
            <a:r>
              <a:rPr kumimoji="1" lang="ja-JP" altLang="en-US" b="1" dirty="0">
                <a:solidFill>
                  <a:schemeClr val="tx1"/>
                </a:solidFill>
              </a:rPr>
              <a:t>実害が生じる前に対策を打つ</a:t>
            </a:r>
            <a:r>
              <a:rPr kumimoji="1" lang="en-US" altLang="ja-JP" b="1" dirty="0">
                <a:solidFill>
                  <a:schemeClr val="tx1"/>
                </a:solidFill>
              </a:rPr>
              <a:t>※2</a:t>
            </a:r>
          </a:p>
          <a:p>
            <a:r>
              <a:rPr lang="ja-JP" altLang="en-US" dirty="0">
                <a:solidFill>
                  <a:schemeClr val="tx1"/>
                </a:solidFill>
              </a:rPr>
              <a:t>　</a:t>
            </a:r>
            <a:r>
              <a:rPr lang="en-US" altLang="ja-JP" dirty="0">
                <a:solidFill>
                  <a:schemeClr val="tx1"/>
                </a:solidFill>
              </a:rPr>
              <a:t>ex. </a:t>
            </a:r>
            <a:r>
              <a:rPr lang="ja-JP" altLang="en-US" dirty="0">
                <a:solidFill>
                  <a:schemeClr val="tx1"/>
                </a:solidFill>
              </a:rPr>
              <a:t>異常が起こるとアラートが出て対策を打てる</a:t>
            </a:r>
            <a:endParaRPr kumimoji="1" lang="en-US" altLang="ja-JP" dirty="0">
              <a:solidFill>
                <a:schemeClr val="tx1"/>
              </a:solidFill>
            </a:endParaRPr>
          </a:p>
          <a:p>
            <a:r>
              <a:rPr kumimoji="1" lang="ja-JP" altLang="en-US" sz="1400" dirty="0">
                <a:solidFill>
                  <a:schemeClr val="tx1"/>
                </a:solidFill>
              </a:rPr>
              <a:t>　</a:t>
            </a:r>
            <a:r>
              <a:rPr lang="ja-JP" altLang="en-US" sz="1400" dirty="0">
                <a:solidFill>
                  <a:schemeClr val="tx1"/>
                </a:solidFill>
              </a:rPr>
              <a:t>ー　現場）正常</a:t>
            </a:r>
            <a:r>
              <a:rPr lang="en-US" altLang="ja-JP" sz="1400" dirty="0">
                <a:solidFill>
                  <a:schemeClr val="tx1"/>
                </a:solidFill>
              </a:rPr>
              <a:t>/</a:t>
            </a:r>
            <a:r>
              <a:rPr lang="ja-JP" altLang="en-US" sz="1400" dirty="0">
                <a:solidFill>
                  <a:schemeClr val="tx1"/>
                </a:solidFill>
              </a:rPr>
              <a:t>異常が一目で分かる</a:t>
            </a:r>
            <a:endParaRPr kumimoji="1" lang="en-US" altLang="ja-JP" sz="1400" dirty="0">
              <a:solidFill>
                <a:schemeClr val="tx1"/>
              </a:solidFill>
            </a:endParaRPr>
          </a:p>
          <a:p>
            <a:r>
              <a:rPr lang="ja-JP" altLang="en-US" sz="1400" dirty="0">
                <a:solidFill>
                  <a:schemeClr val="tx1"/>
                </a:solidFill>
              </a:rPr>
              <a:t>　ー　現場）異常の原因が分かり、対策が取れる</a:t>
            </a:r>
            <a:endParaRPr lang="en-US" altLang="ja-JP" sz="1400" dirty="0">
              <a:solidFill>
                <a:schemeClr val="tx1"/>
              </a:solidFill>
            </a:endParaRPr>
          </a:p>
        </p:txBody>
      </p:sp>
      <p:sp>
        <p:nvSpPr>
          <p:cNvPr id="8" name="二等辺三角形 7">
            <a:extLst>
              <a:ext uri="{FF2B5EF4-FFF2-40B4-BE49-F238E27FC236}">
                <a16:creationId xmlns:a16="http://schemas.microsoft.com/office/drawing/2014/main" id="{A1F1EC8E-7156-4C51-BA42-B46870BAAEB6}"/>
              </a:ext>
            </a:extLst>
          </p:cNvPr>
          <p:cNvSpPr/>
          <p:nvPr/>
        </p:nvSpPr>
        <p:spPr>
          <a:xfrm rot="5400000">
            <a:off x="5703968" y="1673562"/>
            <a:ext cx="392178" cy="2257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9" name="正方形/長方形 8">
            <a:extLst>
              <a:ext uri="{FF2B5EF4-FFF2-40B4-BE49-F238E27FC236}">
                <a16:creationId xmlns:a16="http://schemas.microsoft.com/office/drawing/2014/main" id="{6A4EE021-44C4-497F-B47E-BF8092EFC412}"/>
              </a:ext>
            </a:extLst>
          </p:cNvPr>
          <p:cNvSpPr/>
          <p:nvPr/>
        </p:nvSpPr>
        <p:spPr>
          <a:xfrm>
            <a:off x="6719429" y="5671263"/>
            <a:ext cx="5065203" cy="5895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a:solidFill>
                  <a:schemeClr val="tx1"/>
                </a:solidFill>
              </a:rPr>
              <a:t>※1</a:t>
            </a:r>
            <a:r>
              <a:rPr lang="ja-JP" altLang="en-US" sz="1200" dirty="0">
                <a:solidFill>
                  <a:schemeClr val="tx1"/>
                </a:solidFill>
              </a:rPr>
              <a:t> 基準在庫</a:t>
            </a:r>
            <a:r>
              <a:rPr lang="en-US" altLang="ja-JP" sz="1200" dirty="0">
                <a:solidFill>
                  <a:schemeClr val="tx1"/>
                </a:solidFill>
              </a:rPr>
              <a:t>MIN</a:t>
            </a:r>
            <a:r>
              <a:rPr lang="ja-JP" altLang="en-US" sz="1200" dirty="0">
                <a:solidFill>
                  <a:schemeClr val="tx1"/>
                </a:solidFill>
              </a:rPr>
              <a:t>（設計値）を下回るとモノを取りに行くことはある</a:t>
            </a:r>
            <a:endParaRPr lang="en-US" altLang="ja-JP" sz="1200" dirty="0">
              <a:solidFill>
                <a:schemeClr val="tx1"/>
              </a:solidFill>
            </a:endParaRPr>
          </a:p>
          <a:p>
            <a:r>
              <a:rPr lang="en-US" altLang="ja-JP" sz="1200" dirty="0">
                <a:solidFill>
                  <a:schemeClr val="tx1"/>
                </a:solidFill>
              </a:rPr>
              <a:t>※2</a:t>
            </a:r>
            <a:r>
              <a:rPr lang="ja-JP" altLang="en-US" sz="1200" dirty="0">
                <a:solidFill>
                  <a:schemeClr val="tx1"/>
                </a:solidFill>
              </a:rPr>
              <a:t> </a:t>
            </a:r>
            <a:r>
              <a:rPr kumimoji="1" lang="ja-JP" altLang="en-US" sz="1200" dirty="0">
                <a:solidFill>
                  <a:schemeClr val="tx1"/>
                </a:solidFill>
              </a:rPr>
              <a:t>実害はないが数値上異常なものを察知する</a:t>
            </a:r>
            <a:endParaRPr kumimoji="1" lang="en-US" altLang="ja-JP" sz="1200" dirty="0">
              <a:solidFill>
                <a:schemeClr val="tx1"/>
              </a:solidFill>
            </a:endParaRPr>
          </a:p>
        </p:txBody>
      </p:sp>
      <p:sp>
        <p:nvSpPr>
          <p:cNvPr id="11" name="吹き出し: 角を丸めた四角形 10">
            <a:extLst>
              <a:ext uri="{FF2B5EF4-FFF2-40B4-BE49-F238E27FC236}">
                <a16:creationId xmlns:a16="http://schemas.microsoft.com/office/drawing/2014/main" id="{50BFF2C2-7FF3-4741-B96C-2A53842721C5}"/>
              </a:ext>
            </a:extLst>
          </p:cNvPr>
          <p:cNvSpPr/>
          <p:nvPr/>
        </p:nvSpPr>
        <p:spPr>
          <a:xfrm>
            <a:off x="7979820" y="116949"/>
            <a:ext cx="3804812" cy="579225"/>
          </a:xfrm>
          <a:prstGeom prst="wedgeRoundRectCallout">
            <a:avLst>
              <a:gd name="adj1" fmla="val -55168"/>
              <a:gd name="adj2" fmla="val 5300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t>現場の偉い人（室長レベル）とものづくり革新部の間で検討中</a:t>
            </a:r>
          </a:p>
        </p:txBody>
      </p:sp>
      <p:pic>
        <p:nvPicPr>
          <p:cNvPr id="12" name="図 11">
            <a:extLst>
              <a:ext uri="{FF2B5EF4-FFF2-40B4-BE49-F238E27FC236}">
                <a16:creationId xmlns:a16="http://schemas.microsoft.com/office/drawing/2014/main" id="{4035FF5A-7C7E-4BE8-957F-21F9637C34F5}"/>
              </a:ext>
            </a:extLst>
          </p:cNvPr>
          <p:cNvPicPr>
            <a:picLocks noChangeAspect="1"/>
          </p:cNvPicPr>
          <p:nvPr/>
        </p:nvPicPr>
        <p:blipFill>
          <a:blip r:embed="rId2"/>
          <a:stretch>
            <a:fillRect/>
          </a:stretch>
        </p:blipFill>
        <p:spPr>
          <a:xfrm>
            <a:off x="604948" y="4619933"/>
            <a:ext cx="4867625" cy="1640831"/>
          </a:xfrm>
          <a:prstGeom prst="rect">
            <a:avLst/>
          </a:prstGeom>
        </p:spPr>
      </p:pic>
      <p:sp>
        <p:nvSpPr>
          <p:cNvPr id="15" name="正方形/長方形 14">
            <a:extLst>
              <a:ext uri="{FF2B5EF4-FFF2-40B4-BE49-F238E27FC236}">
                <a16:creationId xmlns:a16="http://schemas.microsoft.com/office/drawing/2014/main" id="{67952675-2848-4DA7-8E40-494E38BF735E}"/>
              </a:ext>
            </a:extLst>
          </p:cNvPr>
          <p:cNvSpPr/>
          <p:nvPr/>
        </p:nvSpPr>
        <p:spPr>
          <a:xfrm>
            <a:off x="604948" y="3487558"/>
            <a:ext cx="4867625" cy="763279"/>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ja-JP" altLang="en-US" sz="1400" dirty="0">
                <a:solidFill>
                  <a:schemeClr val="tx1"/>
                </a:solidFill>
              </a:rPr>
              <a:t>■データ蓄積</a:t>
            </a:r>
            <a:endParaRPr kumimoji="1" lang="en-US" altLang="ja-JP" sz="1400" dirty="0">
              <a:solidFill>
                <a:schemeClr val="tx1"/>
              </a:solidFill>
            </a:endParaRPr>
          </a:p>
          <a:p>
            <a:r>
              <a:rPr kumimoji="1" lang="ja-JP" altLang="en-US" sz="1400" dirty="0">
                <a:solidFill>
                  <a:schemeClr val="tx1"/>
                </a:solidFill>
              </a:rPr>
              <a:t>・通過実績や運用情報などは蓄積できている（トラックの荷量などはデータが取れていなものもある）</a:t>
            </a:r>
          </a:p>
        </p:txBody>
      </p:sp>
      <p:sp>
        <p:nvSpPr>
          <p:cNvPr id="16" name="正方形/長方形 15">
            <a:extLst>
              <a:ext uri="{FF2B5EF4-FFF2-40B4-BE49-F238E27FC236}">
                <a16:creationId xmlns:a16="http://schemas.microsoft.com/office/drawing/2014/main" id="{654124FE-E653-4AAC-95D6-F07D28512A44}"/>
              </a:ext>
            </a:extLst>
          </p:cNvPr>
          <p:cNvSpPr/>
          <p:nvPr/>
        </p:nvSpPr>
        <p:spPr>
          <a:xfrm>
            <a:off x="604948" y="2518902"/>
            <a:ext cx="4867625" cy="763278"/>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■データ活用</a:t>
            </a:r>
            <a:endParaRPr lang="en-US" altLang="ja-JP" sz="1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・正常</a:t>
            </a:r>
            <a:r>
              <a:rPr kumimoji="1" lang="en-US" altLang="ja-JP" sz="1400" dirty="0">
                <a:solidFill>
                  <a:schemeClr val="tx1"/>
                </a:solidFill>
              </a:rPr>
              <a:t>/</a:t>
            </a:r>
            <a:r>
              <a:rPr kumimoji="1" lang="ja-JP" altLang="en-US" sz="1400" dirty="0">
                <a:solidFill>
                  <a:schemeClr val="tx1"/>
                </a:solidFill>
              </a:rPr>
              <a:t>異常（基準在庫に対して多い</a:t>
            </a:r>
            <a:r>
              <a:rPr kumimoji="1" lang="en-US" altLang="ja-JP" sz="1400" dirty="0">
                <a:solidFill>
                  <a:schemeClr val="tx1"/>
                </a:solidFill>
              </a:rPr>
              <a:t>or</a:t>
            </a:r>
            <a:r>
              <a:rPr kumimoji="1" lang="ja-JP" altLang="en-US" sz="1400" dirty="0">
                <a:solidFill>
                  <a:schemeClr val="tx1"/>
                </a:solidFill>
              </a:rPr>
              <a:t>少ない。</a:t>
            </a:r>
            <a:r>
              <a:rPr lang="ja-JP" altLang="en-US" sz="1400" dirty="0">
                <a:solidFill>
                  <a:schemeClr val="tx1"/>
                </a:solidFill>
              </a:rPr>
              <a:t>基準</a:t>
            </a:r>
            <a:r>
              <a:rPr lang="en-US" altLang="ja-JP" sz="1400" dirty="0">
                <a:solidFill>
                  <a:schemeClr val="tx1"/>
                </a:solidFill>
              </a:rPr>
              <a:t>LT</a:t>
            </a:r>
            <a:r>
              <a:rPr lang="ja-JP" altLang="en-US" sz="1400" dirty="0">
                <a:solidFill>
                  <a:schemeClr val="tx1"/>
                </a:solidFill>
              </a:rPr>
              <a:t>に対して長い</a:t>
            </a:r>
            <a:r>
              <a:rPr lang="en-US" altLang="ja-JP" sz="1400" dirty="0">
                <a:solidFill>
                  <a:schemeClr val="tx1"/>
                </a:solidFill>
              </a:rPr>
              <a:t>or</a:t>
            </a:r>
            <a:r>
              <a:rPr lang="ja-JP" altLang="en-US" sz="1400" dirty="0">
                <a:solidFill>
                  <a:schemeClr val="tx1"/>
                </a:solidFill>
              </a:rPr>
              <a:t>短い）は分かるが、活用まで至っていない</a:t>
            </a:r>
            <a:endParaRPr kumimoji="1" lang="ja-JP" alt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b="0" i="0" u="none" strike="noStrike" kern="1200" cap="none" spc="0" normalizeH="0" baseline="0" noProof="0" dirty="0">
              <a:ln>
                <a:noFill/>
              </a:ln>
              <a:solidFill>
                <a:srgbClr val="333333"/>
              </a:solidFill>
              <a:effectLst/>
              <a:uLnTx/>
              <a:uFillTx/>
              <a:latin typeface="Meiryo UI"/>
              <a:ea typeface="Meiryo UI"/>
              <a:cs typeface="+mn-cs"/>
            </a:endParaRPr>
          </a:p>
        </p:txBody>
      </p:sp>
      <p:sp>
        <p:nvSpPr>
          <p:cNvPr id="20" name="正方形/長方形 19">
            <a:extLst>
              <a:ext uri="{FF2B5EF4-FFF2-40B4-BE49-F238E27FC236}">
                <a16:creationId xmlns:a16="http://schemas.microsoft.com/office/drawing/2014/main" id="{C946E5A0-0B8F-46D8-A950-3BE22A1396C9}"/>
              </a:ext>
            </a:extLst>
          </p:cNvPr>
          <p:cNvSpPr/>
          <p:nvPr/>
        </p:nvSpPr>
        <p:spPr>
          <a:xfrm>
            <a:off x="6395562" y="2518903"/>
            <a:ext cx="5095570" cy="763278"/>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kern="1200" cap="none" spc="0" normalizeH="0" baseline="0" noProof="0" dirty="0">
                <a:ln>
                  <a:noFill/>
                </a:ln>
                <a:solidFill>
                  <a:srgbClr val="333333"/>
                </a:solidFill>
                <a:effectLst/>
                <a:uLnTx/>
                <a:uFillTx/>
                <a:latin typeface="+mn-ea"/>
                <a:cs typeface="+mn-cs"/>
              </a:rPr>
              <a:t>■データ活用</a:t>
            </a:r>
            <a:endParaRPr kumimoji="1" lang="en-US" altLang="ja-JP" sz="1400" b="0" i="0" u="none" kern="1200" cap="none" spc="0" normalizeH="0" baseline="0" noProof="0" dirty="0">
              <a:ln>
                <a:noFill/>
              </a:ln>
              <a:solidFill>
                <a:srgbClr val="333333"/>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dirty="0">
                <a:solidFill>
                  <a:srgbClr val="333333"/>
                </a:solidFill>
                <a:latin typeface="+mn-ea"/>
              </a:rPr>
              <a:t>・</a:t>
            </a:r>
            <a:endParaRPr kumimoji="1" lang="en-US" altLang="ja-JP" sz="1400" b="0" i="0" u="none" kern="1200" cap="none" spc="0" normalizeH="0" baseline="0" noProof="0" dirty="0">
              <a:ln>
                <a:noFill/>
              </a:ln>
              <a:solidFill>
                <a:srgbClr val="333333"/>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b="0" i="0" u="none" strike="noStrike" kern="1200" cap="none" spc="0" normalizeH="0" baseline="0" noProof="0" dirty="0">
              <a:ln>
                <a:noFill/>
              </a:ln>
              <a:solidFill>
                <a:srgbClr val="333333"/>
              </a:solidFill>
              <a:effectLst/>
              <a:uLnTx/>
              <a:uFillTx/>
              <a:latin typeface="Meiryo UI"/>
              <a:ea typeface="Meiryo UI"/>
              <a:cs typeface="+mn-cs"/>
            </a:endParaRPr>
          </a:p>
        </p:txBody>
      </p:sp>
      <p:sp>
        <p:nvSpPr>
          <p:cNvPr id="21" name="正方形/長方形 20">
            <a:extLst>
              <a:ext uri="{FF2B5EF4-FFF2-40B4-BE49-F238E27FC236}">
                <a16:creationId xmlns:a16="http://schemas.microsoft.com/office/drawing/2014/main" id="{846DDDDE-3640-4B55-B0D8-B5D5F94164AA}"/>
              </a:ext>
            </a:extLst>
          </p:cNvPr>
          <p:cNvSpPr/>
          <p:nvPr/>
        </p:nvSpPr>
        <p:spPr>
          <a:xfrm>
            <a:off x="6395562" y="3458404"/>
            <a:ext cx="5095570" cy="763279"/>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ja-JP" altLang="en-US" sz="1400" dirty="0">
                <a:solidFill>
                  <a:schemeClr val="tx1"/>
                </a:solidFill>
              </a:rPr>
              <a:t>■データ蓄積</a:t>
            </a:r>
            <a:endParaRPr kumimoji="1" lang="en-US" altLang="ja-JP" sz="1400" dirty="0">
              <a:solidFill>
                <a:schemeClr val="tx1"/>
              </a:solidFill>
            </a:endParaRPr>
          </a:p>
          <a:p>
            <a:r>
              <a:rPr kumimoji="1" lang="ja-JP" altLang="en-US" sz="1400" dirty="0">
                <a:solidFill>
                  <a:schemeClr val="tx1"/>
                </a:solidFill>
              </a:rPr>
              <a:t>・必要なデータを蓄積できている</a:t>
            </a:r>
          </a:p>
        </p:txBody>
      </p:sp>
      <p:sp>
        <p:nvSpPr>
          <p:cNvPr id="25" name="矢印: 上 24">
            <a:extLst>
              <a:ext uri="{FF2B5EF4-FFF2-40B4-BE49-F238E27FC236}">
                <a16:creationId xmlns:a16="http://schemas.microsoft.com/office/drawing/2014/main" id="{0C577F3D-ABB1-4DD8-8F0B-F69170F44630}"/>
              </a:ext>
            </a:extLst>
          </p:cNvPr>
          <p:cNvSpPr/>
          <p:nvPr/>
        </p:nvSpPr>
        <p:spPr>
          <a:xfrm>
            <a:off x="2915289" y="3229265"/>
            <a:ext cx="261870" cy="34187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08217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EED65C2-3DA6-4A1E-A295-89CC8D6673E2}"/>
              </a:ext>
            </a:extLst>
          </p:cNvPr>
          <p:cNvSpPr>
            <a:spLocks noGrp="1"/>
          </p:cNvSpPr>
          <p:nvPr>
            <p:ph type="body" sz="quarter" idx="18"/>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BEEA58AC-2830-471E-8A93-20C3F3EACC4A}"/>
              </a:ext>
            </a:extLst>
          </p:cNvPr>
          <p:cNvSpPr>
            <a:spLocks noGrp="1"/>
          </p:cNvSpPr>
          <p:nvPr>
            <p:ph type="body" sz="quarter" idx="20"/>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6AF23EED-F8B7-4C90-8773-65EC152C8ADB}"/>
              </a:ext>
            </a:extLst>
          </p:cNvPr>
          <p:cNvSpPr>
            <a:spLocks noGrp="1"/>
          </p:cNvSpPr>
          <p:nvPr>
            <p:ph type="dt" sz="half" idx="19"/>
          </p:nvPr>
        </p:nvSpPr>
        <p:spPr/>
        <p:txBody>
          <a:bodyPr/>
          <a:lstStyle/>
          <a:p>
            <a:fld id="{FCAFAC13-DB77-42F2-BE26-45BA5532FD50}" type="datetime4">
              <a:rPr lang="en-US" altLang="ja-JP" smtClean="0"/>
              <a:pPr/>
              <a:t>January 12, 2024</a:t>
            </a:fld>
            <a:endParaRPr lang="en-US" dirty="0"/>
          </a:p>
        </p:txBody>
      </p:sp>
      <p:sp>
        <p:nvSpPr>
          <p:cNvPr id="5" name="正方形/長方形 4">
            <a:extLst>
              <a:ext uri="{FF2B5EF4-FFF2-40B4-BE49-F238E27FC236}">
                <a16:creationId xmlns:a16="http://schemas.microsoft.com/office/drawing/2014/main" id="{A1634933-3AED-4870-BA8D-FA9AC3778E63}"/>
              </a:ext>
            </a:extLst>
          </p:cNvPr>
          <p:cNvSpPr/>
          <p:nvPr/>
        </p:nvSpPr>
        <p:spPr>
          <a:xfrm>
            <a:off x="443077" y="767396"/>
            <a:ext cx="5191369" cy="6695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■アイデア（ものづくり革新推進部）</a:t>
            </a:r>
            <a:endParaRPr kumimoji="1" lang="en-US" altLang="ja-JP" dirty="0">
              <a:solidFill>
                <a:schemeClr val="tx1"/>
              </a:solidFill>
            </a:endParaRPr>
          </a:p>
          <a:p>
            <a:r>
              <a:rPr kumimoji="1" lang="ja-JP" altLang="en-US" dirty="0">
                <a:solidFill>
                  <a:schemeClr val="tx1"/>
                </a:solidFill>
              </a:rPr>
              <a:t>・</a:t>
            </a:r>
            <a:r>
              <a:rPr kumimoji="1" lang="ja-JP" altLang="en-US" b="1" dirty="0">
                <a:solidFill>
                  <a:schemeClr val="tx1"/>
                </a:solidFill>
              </a:rPr>
              <a:t>在庫の状態と</a:t>
            </a:r>
            <a:r>
              <a:rPr lang="ja-JP" altLang="en-US" b="1" dirty="0">
                <a:solidFill>
                  <a:schemeClr val="tx1"/>
                </a:solidFill>
              </a:rPr>
              <a:t>原因候補</a:t>
            </a:r>
            <a:r>
              <a:rPr kumimoji="1" lang="ja-JP" altLang="en-US" b="1" dirty="0">
                <a:solidFill>
                  <a:schemeClr val="tx1"/>
                </a:solidFill>
              </a:rPr>
              <a:t>が一目で分かる</a:t>
            </a:r>
            <a:endParaRPr kumimoji="1" lang="en-US" altLang="ja-JP" b="1" dirty="0">
              <a:solidFill>
                <a:schemeClr val="tx1"/>
              </a:solidFill>
            </a:endParaRPr>
          </a:p>
        </p:txBody>
      </p:sp>
      <p:pic>
        <p:nvPicPr>
          <p:cNvPr id="6" name="図 5">
            <a:extLst>
              <a:ext uri="{FF2B5EF4-FFF2-40B4-BE49-F238E27FC236}">
                <a16:creationId xmlns:a16="http://schemas.microsoft.com/office/drawing/2014/main" id="{76B46483-5315-496A-9DC3-7B7C5BD40D46}"/>
              </a:ext>
            </a:extLst>
          </p:cNvPr>
          <p:cNvPicPr>
            <a:picLocks noChangeAspect="1"/>
          </p:cNvPicPr>
          <p:nvPr/>
        </p:nvPicPr>
        <p:blipFill>
          <a:blip r:embed="rId2"/>
          <a:stretch>
            <a:fillRect/>
          </a:stretch>
        </p:blipFill>
        <p:spPr>
          <a:xfrm>
            <a:off x="692165" y="2268218"/>
            <a:ext cx="4693191" cy="2635956"/>
          </a:xfrm>
          <a:prstGeom prst="rect">
            <a:avLst/>
          </a:prstGeom>
        </p:spPr>
      </p:pic>
    </p:spTree>
    <p:extLst>
      <p:ext uri="{BB962C8B-B14F-4D97-AF65-F5344CB8AC3E}">
        <p14:creationId xmlns:p14="http://schemas.microsoft.com/office/powerpoint/2010/main" val="1889605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C84F3C2-5278-4EDB-9EEA-0B769D911C41}"/>
              </a:ext>
            </a:extLst>
          </p:cNvPr>
          <p:cNvSpPr>
            <a:spLocks noGrp="1"/>
          </p:cNvSpPr>
          <p:nvPr>
            <p:ph type="body" sz="quarter" idx="18"/>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4BEB99EF-F11B-447E-A5F8-B8A3E873D632}"/>
              </a:ext>
            </a:extLst>
          </p:cNvPr>
          <p:cNvSpPr>
            <a:spLocks noGrp="1"/>
          </p:cNvSpPr>
          <p:nvPr>
            <p:ph type="body" sz="quarter" idx="20"/>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075B166D-80AE-4ECF-804C-7F4E39940592}"/>
              </a:ext>
            </a:extLst>
          </p:cNvPr>
          <p:cNvSpPr>
            <a:spLocks noGrp="1"/>
          </p:cNvSpPr>
          <p:nvPr>
            <p:ph type="dt" sz="half" idx="19"/>
          </p:nvPr>
        </p:nvSpPr>
        <p:spPr/>
        <p:txBody>
          <a:bodyPr/>
          <a:lstStyle/>
          <a:p>
            <a:fld id="{FCAFAC13-DB77-42F2-BE26-45BA5532FD50}" type="datetime4">
              <a:rPr lang="en-US" altLang="ja-JP" smtClean="0"/>
              <a:pPr/>
              <a:t>January 12, 2024</a:t>
            </a:fld>
            <a:endParaRPr lang="en-US" dirty="0"/>
          </a:p>
        </p:txBody>
      </p:sp>
      <p:graphicFrame>
        <p:nvGraphicFramePr>
          <p:cNvPr id="5" name="表 5">
            <a:extLst>
              <a:ext uri="{FF2B5EF4-FFF2-40B4-BE49-F238E27FC236}">
                <a16:creationId xmlns:a16="http://schemas.microsoft.com/office/drawing/2014/main" id="{240D677A-CA2C-40A1-A245-695A206AE3E4}"/>
              </a:ext>
            </a:extLst>
          </p:cNvPr>
          <p:cNvGraphicFramePr>
            <a:graphicFrameLocks noGrp="1"/>
          </p:cNvGraphicFramePr>
          <p:nvPr>
            <p:extLst>
              <p:ext uri="{D42A27DB-BD31-4B8C-83A1-F6EECF244321}">
                <p14:modId xmlns:p14="http://schemas.microsoft.com/office/powerpoint/2010/main" val="3492581808"/>
              </p:ext>
            </p:extLst>
          </p:nvPr>
        </p:nvGraphicFramePr>
        <p:xfrm>
          <a:off x="443077" y="767396"/>
          <a:ext cx="9947123" cy="2108200"/>
        </p:xfrm>
        <a:graphic>
          <a:graphicData uri="http://schemas.openxmlformats.org/drawingml/2006/table">
            <a:tbl>
              <a:tblPr firstRow="1" bandRow="1">
                <a:tableStyleId>{5C22544A-7EE6-4342-B048-85BDC9FD1C3A}</a:tableStyleId>
              </a:tblPr>
              <a:tblGrid>
                <a:gridCol w="5094514">
                  <a:extLst>
                    <a:ext uri="{9D8B030D-6E8A-4147-A177-3AD203B41FA5}">
                      <a16:colId xmlns:a16="http://schemas.microsoft.com/office/drawing/2014/main" val="1027222075"/>
                    </a:ext>
                  </a:extLst>
                </a:gridCol>
                <a:gridCol w="4852609">
                  <a:extLst>
                    <a:ext uri="{9D8B030D-6E8A-4147-A177-3AD203B41FA5}">
                      <a16:colId xmlns:a16="http://schemas.microsoft.com/office/drawing/2014/main" val="3180579788"/>
                    </a:ext>
                  </a:extLst>
                </a:gridCol>
              </a:tblGrid>
              <a:tr h="370840">
                <a:tc>
                  <a:txBody>
                    <a:bodyPr/>
                    <a:lstStyle/>
                    <a:p>
                      <a:r>
                        <a:rPr kumimoji="1" lang="ja-JP" altLang="en-US" dirty="0"/>
                        <a:t>現状</a:t>
                      </a:r>
                    </a:p>
                  </a:txBody>
                  <a:tcPr/>
                </a:tc>
                <a:tc>
                  <a:txBody>
                    <a:bodyPr/>
                    <a:lstStyle/>
                    <a:p>
                      <a:r>
                        <a:rPr kumimoji="1" lang="ja-JP" altLang="en-US" dirty="0"/>
                        <a:t>将来</a:t>
                      </a:r>
                    </a:p>
                  </a:txBody>
                  <a:tcPr/>
                </a:tc>
                <a:extLst>
                  <a:ext uri="{0D108BD9-81ED-4DB2-BD59-A6C34878D82A}">
                    <a16:rowId xmlns:a16="http://schemas.microsoft.com/office/drawing/2014/main" val="1438570679"/>
                  </a:ext>
                </a:extLst>
              </a:tr>
              <a:tr h="370840">
                <a:tc>
                  <a:txBody>
                    <a:bodyPr/>
                    <a:lstStyle/>
                    <a:p>
                      <a:r>
                        <a:rPr kumimoji="1" lang="ja-JP" altLang="en-US" dirty="0"/>
                        <a:t>運用</a:t>
                      </a:r>
                      <a:endParaRPr kumimoji="1" lang="en-US" altLang="ja-JP" dirty="0"/>
                    </a:p>
                    <a:p>
                      <a:r>
                        <a:rPr kumimoji="1" lang="ja-JP" altLang="en-US" dirty="0"/>
                        <a:t>・異常が起こってから対策を打つ（欠品したらモノを取りに行く）</a:t>
                      </a:r>
                      <a:endParaRPr kumimoji="1" lang="en-US" altLang="ja-JP" dirty="0"/>
                    </a:p>
                    <a:p>
                      <a:r>
                        <a:rPr kumimoji="1" lang="ja-JP" altLang="en-US" dirty="0"/>
                        <a:t>・実害が分かるまで異常に気付かない</a:t>
                      </a:r>
                      <a:endParaRPr kumimoji="1" lang="en-US" altLang="ja-JP" dirty="0"/>
                    </a:p>
                    <a:p>
                      <a:r>
                        <a:rPr kumimoji="1" lang="ja-JP" altLang="en-US" dirty="0"/>
                        <a:t>・</a:t>
                      </a:r>
                      <a:endParaRPr kumimoji="1" lang="en-US" altLang="ja-JP" dirty="0"/>
                    </a:p>
                    <a:p>
                      <a:r>
                        <a:rPr kumimoji="1" lang="ja-JP" altLang="en-US" dirty="0"/>
                        <a:t>・日々データを分析する余裕がない</a:t>
                      </a:r>
                      <a:endParaRPr kumimoji="1" lang="en-US" altLang="ja-JP" dirty="0"/>
                    </a:p>
                  </a:txBody>
                  <a:tcPr/>
                </a:tc>
                <a:tc>
                  <a:txBody>
                    <a:bodyPr/>
                    <a:lstStyle/>
                    <a:p>
                      <a:r>
                        <a:rPr kumimoji="1" lang="ja-JP" altLang="en-US" dirty="0"/>
                        <a:t>・異常が起こる前に対策を打つ（在庫の維持管理ができるようにする）</a:t>
                      </a:r>
                    </a:p>
                  </a:txBody>
                  <a:tcPr/>
                </a:tc>
                <a:extLst>
                  <a:ext uri="{0D108BD9-81ED-4DB2-BD59-A6C34878D82A}">
                    <a16:rowId xmlns:a16="http://schemas.microsoft.com/office/drawing/2014/main" val="1233435981"/>
                  </a:ext>
                </a:extLst>
              </a:tr>
            </a:tbl>
          </a:graphicData>
        </a:graphic>
      </p:graphicFrame>
    </p:spTree>
    <p:extLst>
      <p:ext uri="{BB962C8B-B14F-4D97-AF65-F5344CB8AC3E}">
        <p14:creationId xmlns:p14="http://schemas.microsoft.com/office/powerpoint/2010/main" val="2985673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F7AD71C-A4EA-494C-816F-268C15D0415C}"/>
              </a:ext>
            </a:extLst>
          </p:cNvPr>
          <p:cNvSpPr>
            <a:spLocks noGrp="1"/>
          </p:cNvSpPr>
          <p:nvPr>
            <p:ph type="body" sz="quarter" idx="18"/>
          </p:nvPr>
        </p:nvSpPr>
        <p:spPr/>
        <p:txBody>
          <a:bodyPr/>
          <a:lstStyle/>
          <a:p>
            <a:r>
              <a:rPr kumimoji="1" lang="ja-JP" altLang="en-US" sz="1600" b="0" dirty="0"/>
              <a:t>データを集約して分析対策を行いたい</a:t>
            </a:r>
          </a:p>
        </p:txBody>
      </p:sp>
      <p:sp>
        <p:nvSpPr>
          <p:cNvPr id="3" name="テキスト プレースホルダー 2">
            <a:extLst>
              <a:ext uri="{FF2B5EF4-FFF2-40B4-BE49-F238E27FC236}">
                <a16:creationId xmlns:a16="http://schemas.microsoft.com/office/drawing/2014/main" id="{A0B11439-7AA0-4EBE-889C-5D7353CDF204}"/>
              </a:ext>
            </a:extLst>
          </p:cNvPr>
          <p:cNvSpPr>
            <a:spLocks noGrp="1"/>
          </p:cNvSpPr>
          <p:nvPr>
            <p:ph type="body" sz="quarter" idx="20"/>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C87C09E9-6F52-415F-A383-6286D1B5B58B}"/>
              </a:ext>
            </a:extLst>
          </p:cNvPr>
          <p:cNvSpPr>
            <a:spLocks noGrp="1"/>
          </p:cNvSpPr>
          <p:nvPr>
            <p:ph type="dt" sz="half" idx="19"/>
          </p:nvPr>
        </p:nvSpPr>
        <p:spPr/>
        <p:txBody>
          <a:bodyPr/>
          <a:lstStyle/>
          <a:p>
            <a:fld id="{FCAFAC13-DB77-42F2-BE26-45BA5532FD50}" type="datetime4">
              <a:rPr lang="en-US" altLang="ja-JP" smtClean="0"/>
              <a:pPr/>
              <a:t>January 12, 2024</a:t>
            </a:fld>
            <a:endParaRPr lang="en-US" dirty="0"/>
          </a:p>
        </p:txBody>
      </p:sp>
      <p:sp>
        <p:nvSpPr>
          <p:cNvPr id="10" name="日付プレースホルダー 3">
            <a:extLst>
              <a:ext uri="{FF2B5EF4-FFF2-40B4-BE49-F238E27FC236}">
                <a16:creationId xmlns:a16="http://schemas.microsoft.com/office/drawing/2014/main" id="{0BEB45D9-F5F0-422E-BFF2-204745D106A3}"/>
              </a:ext>
            </a:extLst>
          </p:cNvPr>
          <p:cNvSpPr txBox="1">
            <a:spLocks/>
          </p:cNvSpPr>
          <p:nvPr/>
        </p:nvSpPr>
        <p:spPr>
          <a:xfrm>
            <a:off x="6962400" y="6454611"/>
            <a:ext cx="2228850" cy="129789"/>
          </a:xfrm>
          <a:prstGeom prst="rect">
            <a:avLst/>
          </a:prstGeom>
        </p:spPr>
        <p:txBody>
          <a:bodyPr vert="horz" lIns="91440" tIns="45720" rIns="91440" bIns="45720" rtlCol="0" anchor="ctr"/>
          <a:lstStyle>
            <a:defPPr>
              <a:defRPr lang="ja-JP"/>
            </a:defPPr>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FCAFAC13-DB77-42F2-BE26-45BA5532FD50}" type="datetime4">
              <a:rPr lang="en-US" altLang="ja-JP" smtClean="0"/>
              <a:pPr/>
              <a:t>January 12, 2024</a:t>
            </a:fld>
            <a:endParaRPr lang="en-US" dirty="0"/>
          </a:p>
        </p:txBody>
      </p:sp>
      <p:pic>
        <p:nvPicPr>
          <p:cNvPr id="11" name="Picture 2" descr="工場の作業員のイラスト（男性） | かわいいフリー素材集 いらすとや">
            <a:extLst>
              <a:ext uri="{FF2B5EF4-FFF2-40B4-BE49-F238E27FC236}">
                <a16:creationId xmlns:a16="http://schemas.microsoft.com/office/drawing/2014/main" id="{E2109C59-D473-42B2-A760-E7AC6CE99D68}"/>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4085" b="97606" l="9283" r="89241">
                        <a14:foregroundMark x1="64557" y1="7746" x2="64557" y2="7746"/>
                        <a14:foregroundMark x1="61181" y1="4225" x2="61181" y2="4225"/>
                        <a14:foregroundMark x1="68143" y1="96479" x2="68143" y2="96479"/>
                        <a14:foregroundMark x1="47257" y1="97606" x2="47257" y2="97606"/>
                        <a14:foregroundMark x1="9283" y1="41127" x2="9283" y2="41127"/>
                      </a14:backgroundRemoval>
                    </a14:imgEffect>
                  </a14:imgLayer>
                </a14:imgProps>
              </a:ext>
              <a:ext uri="{28A0092B-C50C-407E-A947-70E740481C1C}">
                <a14:useLocalDpi xmlns:a14="http://schemas.microsoft.com/office/drawing/2010/main" val="0"/>
              </a:ext>
            </a:extLst>
          </a:blip>
          <a:srcRect/>
          <a:stretch>
            <a:fillRect/>
          </a:stretch>
        </p:blipFill>
        <p:spPr bwMode="auto">
          <a:xfrm>
            <a:off x="1983228" y="3003050"/>
            <a:ext cx="646665" cy="96863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コンピューターを使うロボットのイラスト | かわいいフリー素材集 いらすとや">
            <a:extLst>
              <a:ext uri="{FF2B5EF4-FFF2-40B4-BE49-F238E27FC236}">
                <a16:creationId xmlns:a16="http://schemas.microsoft.com/office/drawing/2014/main" id="{AE205EC6-483B-478A-9091-7F611375E9D1}"/>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4233" b="91005" l="6750" r="96000">
                        <a14:foregroundMark x1="6750" y1="37302" x2="6750" y2="37302"/>
                        <a14:foregroundMark x1="18750" y1="91005" x2="18750" y2="91005"/>
                        <a14:foregroundMark x1="92750" y1="57143" x2="92750" y2="57143"/>
                        <a14:foregroundMark x1="96000" y1="80423" x2="96000" y2="80423"/>
                        <a14:foregroundMark x1="27750" y1="66402" x2="27750" y2="66402"/>
                        <a14:foregroundMark x1="41000" y1="61640" x2="41000" y2="61640"/>
                        <a14:foregroundMark x1="39750" y1="66402" x2="39750" y2="66402"/>
                        <a14:foregroundMark x1="42000" y1="52381" x2="42000" y2="52381"/>
                        <a14:foregroundMark x1="42000" y1="48942" x2="42000" y2="48942"/>
                        <a14:foregroundMark x1="37500" y1="48942" x2="37500" y2="48942"/>
                        <a14:foregroundMark x1="32000" y1="4497" x2="32000" y2="4497"/>
                        <a14:foregroundMark x1="75000" y1="89683" x2="75000" y2="89683"/>
                        <a14:foregroundMark x1="73000" y1="91005" x2="73000" y2="91005"/>
                        <a14:foregroundMark x1="73000" y1="83862" x2="73000" y2="83862"/>
                        <a14:foregroundMark x1="79500" y1="66402" x2="79500" y2="66402"/>
                      </a14:backgroundRemoval>
                    </a14:imgEffect>
                  </a14:imgLayer>
                </a14:imgProps>
              </a:ext>
              <a:ext uri="{28A0092B-C50C-407E-A947-70E740481C1C}">
                <a14:useLocalDpi xmlns:a14="http://schemas.microsoft.com/office/drawing/2010/main" val="0"/>
              </a:ext>
            </a:extLst>
          </a:blip>
          <a:srcRect/>
          <a:stretch>
            <a:fillRect/>
          </a:stretch>
        </p:blipFill>
        <p:spPr bwMode="auto">
          <a:xfrm>
            <a:off x="683261" y="3047148"/>
            <a:ext cx="804081" cy="759857"/>
          </a:xfrm>
          <a:prstGeom prst="rect">
            <a:avLst/>
          </a:prstGeom>
          <a:noFill/>
          <a:extLst>
            <a:ext uri="{909E8E84-426E-40DD-AFC4-6F175D3DCCD1}">
              <a14:hiddenFill xmlns:a14="http://schemas.microsoft.com/office/drawing/2010/main">
                <a:solidFill>
                  <a:srgbClr val="FFFFFF"/>
                </a:solidFill>
              </a14:hiddenFill>
            </a:ext>
          </a:extLst>
        </p:spPr>
      </p:pic>
      <p:sp>
        <p:nvSpPr>
          <p:cNvPr id="14" name="吹き出し: 四角形 13">
            <a:extLst>
              <a:ext uri="{FF2B5EF4-FFF2-40B4-BE49-F238E27FC236}">
                <a16:creationId xmlns:a16="http://schemas.microsoft.com/office/drawing/2014/main" id="{08462BFD-2A88-4172-9B9A-3610CA3AFF57}"/>
              </a:ext>
            </a:extLst>
          </p:cNvPr>
          <p:cNvSpPr/>
          <p:nvPr/>
        </p:nvSpPr>
        <p:spPr>
          <a:xfrm>
            <a:off x="555551" y="2567656"/>
            <a:ext cx="1052843" cy="360000"/>
          </a:xfrm>
          <a:prstGeom prst="wedgeRectCallout">
            <a:avLst>
              <a:gd name="adj1" fmla="val -25947"/>
              <a:gd name="adj2" fmla="val 74745"/>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solidFill>
                  <a:srgbClr val="002060"/>
                </a:solidFill>
                <a:latin typeface="Meiryo UI"/>
                <a:ea typeface="Meiryo UI"/>
              </a:rPr>
              <a:t>○○個</a:t>
            </a:r>
            <a:r>
              <a:rPr kumimoji="1" lang="ja-JP" altLang="en-US" sz="1200" b="0" i="0" u="none" strike="noStrike" kern="1200" cap="none" spc="0" normalizeH="0" baseline="0" noProof="0" dirty="0">
                <a:ln>
                  <a:noFill/>
                </a:ln>
                <a:solidFill>
                  <a:srgbClr val="002060"/>
                </a:solidFill>
                <a:effectLst/>
                <a:uLnTx/>
                <a:uFillTx/>
                <a:latin typeface="Meiryo UI"/>
                <a:ea typeface="Meiryo UI"/>
              </a:rPr>
              <a:t>作って</a:t>
            </a:r>
          </a:p>
        </p:txBody>
      </p:sp>
      <p:sp>
        <p:nvSpPr>
          <p:cNvPr id="15" name="吹き出し: 四角形 14">
            <a:extLst>
              <a:ext uri="{FF2B5EF4-FFF2-40B4-BE49-F238E27FC236}">
                <a16:creationId xmlns:a16="http://schemas.microsoft.com/office/drawing/2014/main" id="{DF55E205-F60B-40ED-A444-A9571C0006F3}"/>
              </a:ext>
            </a:extLst>
          </p:cNvPr>
          <p:cNvSpPr/>
          <p:nvPr/>
        </p:nvSpPr>
        <p:spPr>
          <a:xfrm>
            <a:off x="1875335" y="2580707"/>
            <a:ext cx="877163" cy="351122"/>
          </a:xfrm>
          <a:prstGeom prst="wedgeRectCallout">
            <a:avLst>
              <a:gd name="adj1" fmla="val -20887"/>
              <a:gd name="adj2" fmla="val 77211"/>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solidFill>
                  <a:srgbClr val="002060"/>
                </a:solidFill>
                <a:latin typeface="Meiryo UI"/>
                <a:ea typeface="Meiryo UI"/>
              </a:rPr>
              <a:t>了解！</a:t>
            </a:r>
            <a:endParaRPr kumimoji="1" lang="ja-JP" altLang="en-US" sz="1200" b="0" i="0" u="none" strike="noStrike" kern="1200" cap="none" spc="0" normalizeH="0" baseline="0" noProof="0" dirty="0">
              <a:ln>
                <a:noFill/>
              </a:ln>
              <a:solidFill>
                <a:srgbClr val="002060"/>
              </a:solidFill>
              <a:effectLst/>
              <a:uLnTx/>
              <a:uFillTx/>
              <a:latin typeface="Meiryo UI"/>
              <a:ea typeface="Meiryo UI"/>
            </a:endParaRPr>
          </a:p>
        </p:txBody>
      </p:sp>
      <p:pic>
        <p:nvPicPr>
          <p:cNvPr id="20" name="図 19">
            <a:extLst>
              <a:ext uri="{FF2B5EF4-FFF2-40B4-BE49-F238E27FC236}">
                <a16:creationId xmlns:a16="http://schemas.microsoft.com/office/drawing/2014/main" id="{EEF6C211-BA02-4DBE-860D-AAFF82BA47DD}"/>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247" b="98456" l="2473" r="96429">
                        <a14:foregroundMark x1="18407" y1="72587" x2="18407" y2="72587"/>
                        <a14:foregroundMark x1="6593" y1="54440" x2="6593" y2="54440"/>
                        <a14:foregroundMark x1="3571" y1="48649" x2="3571" y2="48649"/>
                        <a14:foregroundMark x1="29121" y1="98456" x2="29121" y2="98456"/>
                        <a14:foregroundMark x1="93681" y1="63707" x2="93681" y2="63707"/>
                        <a14:foregroundMark x1="96978" y1="47104" x2="96978" y2="47104"/>
                        <a14:foregroundMark x1="73352" y1="4633" x2="73352" y2="4633"/>
                        <a14:foregroundMark x1="2473" y1="53282" x2="2473" y2="53282"/>
                        <a14:foregroundMark x1="2473" y1="62162" x2="2473" y2="62162"/>
                        <a14:foregroundMark x1="4670" y1="77220" x2="4670" y2="77220"/>
                      </a14:backgroundRemoval>
                    </a14:imgEffect>
                  </a14:imgLayer>
                </a14:imgProps>
              </a:ext>
            </a:extLst>
          </a:blip>
          <a:stretch>
            <a:fillRect/>
          </a:stretch>
        </p:blipFill>
        <p:spPr>
          <a:xfrm>
            <a:off x="2778254" y="3431159"/>
            <a:ext cx="576012" cy="409855"/>
          </a:xfrm>
          <a:prstGeom prst="rect">
            <a:avLst/>
          </a:prstGeom>
        </p:spPr>
      </p:pic>
      <p:pic>
        <p:nvPicPr>
          <p:cNvPr id="23" name="Picture 6" descr="在庫をさばいた人のイラスト | かわいいフリー素材集 いらすとや">
            <a:extLst>
              <a:ext uri="{FF2B5EF4-FFF2-40B4-BE49-F238E27FC236}">
                <a16:creationId xmlns:a16="http://schemas.microsoft.com/office/drawing/2014/main" id="{CDDB1388-6E08-4754-A42C-6D57C7111D7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255854" y="2835565"/>
            <a:ext cx="1078999" cy="92119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2" descr="立体的な倉庫の保管ラックのイラスト | マップラボ-地図アイコンを無料ダウンロード maplab">
            <a:extLst>
              <a:ext uri="{FF2B5EF4-FFF2-40B4-BE49-F238E27FC236}">
                <a16:creationId xmlns:a16="http://schemas.microsoft.com/office/drawing/2014/main" id="{9D0D0369-C874-434A-AE7E-90D77627D875}"/>
              </a:ext>
            </a:extLst>
          </p:cNvPr>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899" b="98734" l="9916" r="89662">
                        <a14:foregroundMark x1="25316" y1="1899" x2="25316" y2="1899"/>
                        <a14:foregroundMark x1="10127" y1="14346" x2="10127" y2="14346"/>
                        <a14:foregroundMark x1="76371" y1="94093" x2="76371" y2="94093"/>
                        <a14:foregroundMark x1="89873" y1="78059" x2="89873" y2="78059"/>
                        <a14:foregroundMark x1="73207" y1="98734" x2="73207" y2="98734"/>
                      </a14:backgroundRemoval>
                    </a14:imgEffect>
                  </a14:imgLayer>
                </a14:imgProps>
              </a:ext>
              <a:ext uri="{28A0092B-C50C-407E-A947-70E740481C1C}">
                <a14:useLocalDpi xmlns:a14="http://schemas.microsoft.com/office/drawing/2010/main" val="0"/>
              </a:ext>
            </a:extLst>
          </a:blip>
          <a:srcRect/>
          <a:stretch>
            <a:fillRect/>
          </a:stretch>
        </p:blipFill>
        <p:spPr bwMode="auto">
          <a:xfrm>
            <a:off x="10889517" y="3016975"/>
            <a:ext cx="779846" cy="77984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4" descr="工場のロボット アーム - イラストレーションのベクターアート素材や画像を多数ご用意 - iStock">
            <a:extLst>
              <a:ext uri="{FF2B5EF4-FFF2-40B4-BE49-F238E27FC236}">
                <a16:creationId xmlns:a16="http://schemas.microsoft.com/office/drawing/2014/main" id="{5B2DBA37-4DCB-4655-9EC9-5689D645B06C}"/>
              </a:ext>
            </a:extLst>
          </p:cNvPr>
          <p:cNvPicPr>
            <a:picLocks noChangeAspect="1" noChangeArrowheads="1"/>
          </p:cNvPicPr>
          <p:nvPr/>
        </p:nvPicPr>
        <p:blipFill>
          <a:blip r:embed="rId11" cstate="print">
            <a:extLst>
              <a:ext uri="{BEBA8EAE-BF5A-486C-A8C5-ECC9F3942E4B}">
                <a14:imgProps xmlns:a14="http://schemas.microsoft.com/office/drawing/2010/main">
                  <a14:imgLayer r:embed="rId12">
                    <a14:imgEffect>
                      <a14:backgroundRemoval t="9856" b="90144" l="9856" r="89904">
                        <a14:foregroundMark x1="42788" y1="90144" x2="42788" y2="90144"/>
                      </a14:backgroundRemoval>
                    </a14:imgEffect>
                  </a14:imgLayer>
                </a14:imgProps>
              </a:ext>
              <a:ext uri="{28A0092B-C50C-407E-A947-70E740481C1C}">
                <a14:useLocalDpi xmlns:a14="http://schemas.microsoft.com/office/drawing/2010/main" val="0"/>
              </a:ext>
            </a:extLst>
          </a:blip>
          <a:srcRect/>
          <a:stretch>
            <a:fillRect/>
          </a:stretch>
        </p:blipFill>
        <p:spPr bwMode="auto">
          <a:xfrm>
            <a:off x="10243002" y="2501370"/>
            <a:ext cx="803882" cy="803882"/>
          </a:xfrm>
          <a:prstGeom prst="rect">
            <a:avLst/>
          </a:prstGeom>
          <a:noFill/>
          <a:extLst>
            <a:ext uri="{909E8E84-426E-40DD-AFC4-6F175D3DCCD1}">
              <a14:hiddenFill xmlns:a14="http://schemas.microsoft.com/office/drawing/2010/main">
                <a:solidFill>
                  <a:srgbClr val="FFFFFF"/>
                </a:solidFill>
              </a14:hiddenFill>
            </a:ext>
          </a:extLst>
        </p:spPr>
      </p:pic>
      <p:sp>
        <p:nvSpPr>
          <p:cNvPr id="29" name="テキスト ボックス 28">
            <a:extLst>
              <a:ext uri="{FF2B5EF4-FFF2-40B4-BE49-F238E27FC236}">
                <a16:creationId xmlns:a16="http://schemas.microsoft.com/office/drawing/2014/main" id="{9B558699-CA28-4A1B-BD5C-1C079CB09FBA}"/>
              </a:ext>
            </a:extLst>
          </p:cNvPr>
          <p:cNvSpPr txBox="1"/>
          <p:nvPr/>
        </p:nvSpPr>
        <p:spPr>
          <a:xfrm>
            <a:off x="2407400" y="3854950"/>
            <a:ext cx="681361"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2060"/>
                </a:solidFill>
                <a:effectLst/>
                <a:uLnTx/>
                <a:uFillTx/>
                <a:latin typeface="Meiryo UI"/>
                <a:ea typeface="Meiryo UI"/>
              </a:rPr>
              <a:t>生産</a:t>
            </a:r>
          </a:p>
        </p:txBody>
      </p:sp>
      <p:pic>
        <p:nvPicPr>
          <p:cNvPr id="32" name="Picture 20" descr="フォークリフトのイラスト02 | 無料のフリー素材 イラストエイト">
            <a:extLst>
              <a:ext uri="{FF2B5EF4-FFF2-40B4-BE49-F238E27FC236}">
                <a16:creationId xmlns:a16="http://schemas.microsoft.com/office/drawing/2014/main" id="{95D7856A-40B2-474E-B039-C5F92F31098A}"/>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931086" y="2900789"/>
            <a:ext cx="1084611" cy="99206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0" descr="フォークリフトのイラスト02 | 無料のフリー素材 イラストエイト">
            <a:extLst>
              <a:ext uri="{FF2B5EF4-FFF2-40B4-BE49-F238E27FC236}">
                <a16:creationId xmlns:a16="http://schemas.microsoft.com/office/drawing/2014/main" id="{95D8E668-DE65-4D18-ABAA-59D75811B2D9}"/>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904302" y="2858752"/>
            <a:ext cx="1084611" cy="99206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0" descr="フォークリフトのイラスト02 | 無料のフリー素材 イラストエイト">
            <a:extLst>
              <a:ext uri="{FF2B5EF4-FFF2-40B4-BE49-F238E27FC236}">
                <a16:creationId xmlns:a16="http://schemas.microsoft.com/office/drawing/2014/main" id="{0FCE86A0-AF79-4039-9F2D-2983ED1142B9}"/>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650114" y="3049588"/>
            <a:ext cx="803882" cy="73528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2" descr="立体的な倉庫の保管ラックのイラスト | マップラボ-地図アイコンを無料ダウンロード maplab">
            <a:extLst>
              <a:ext uri="{FF2B5EF4-FFF2-40B4-BE49-F238E27FC236}">
                <a16:creationId xmlns:a16="http://schemas.microsoft.com/office/drawing/2014/main" id="{77B932CE-FEA0-432E-A956-E37110661B24}"/>
              </a:ext>
            </a:extLst>
          </p:cNvPr>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899" b="98734" l="9916" r="89662">
                        <a14:foregroundMark x1="25316" y1="1899" x2="25316" y2="1899"/>
                        <a14:foregroundMark x1="10127" y1="14346" x2="10127" y2="14346"/>
                        <a14:foregroundMark x1="76371" y1="94093" x2="76371" y2="94093"/>
                        <a14:foregroundMark x1="89873" y1="78059" x2="89873" y2="78059"/>
                        <a14:foregroundMark x1="73207" y1="98734" x2="73207" y2="98734"/>
                      </a14:backgroundRemoval>
                    </a14:imgEffect>
                  </a14:imgLayer>
                </a14:imgProps>
              </a:ext>
              <a:ext uri="{28A0092B-C50C-407E-A947-70E740481C1C}">
                <a14:useLocalDpi xmlns:a14="http://schemas.microsoft.com/office/drawing/2010/main" val="0"/>
              </a:ext>
            </a:extLst>
          </a:blip>
          <a:srcRect/>
          <a:stretch>
            <a:fillRect/>
          </a:stretch>
        </p:blipFill>
        <p:spPr bwMode="auto">
          <a:xfrm>
            <a:off x="10897374" y="4855354"/>
            <a:ext cx="779846" cy="77984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6" descr="Souko Shiwake - 倉庫 作業 イラスト - Free Transparent PNG Clipart Images Download">
            <a:extLst>
              <a:ext uri="{FF2B5EF4-FFF2-40B4-BE49-F238E27FC236}">
                <a16:creationId xmlns:a16="http://schemas.microsoft.com/office/drawing/2014/main" id="{3906706D-FF27-413A-B620-AF878ECE1CC6}"/>
              </a:ext>
            </a:extLst>
          </p:cNvPr>
          <p:cNvPicPr>
            <a:picLocks noChangeAspect="1" noChangeArrowheads="1"/>
          </p:cNvPicPr>
          <p:nvPr/>
        </p:nvPicPr>
        <p:blipFill rotWithShape="1">
          <a:blip r:embed="rId15" cstate="print">
            <a:extLst>
              <a:ext uri="{BEBA8EAE-BF5A-486C-A8C5-ECC9F3942E4B}">
                <a14:imgProps xmlns:a14="http://schemas.microsoft.com/office/drawing/2010/main">
                  <a14:imgLayer r:embed="rId16">
                    <a14:imgEffect>
                      <a14:backgroundRemoval t="10000" b="90000" l="10000" r="90000"/>
                    </a14:imgEffect>
                  </a14:imgLayer>
                </a14:imgProps>
              </a:ext>
              <a:ext uri="{28A0092B-C50C-407E-A947-70E740481C1C}">
                <a14:useLocalDpi xmlns:a14="http://schemas.microsoft.com/office/drawing/2010/main" val="0"/>
              </a:ext>
            </a:extLst>
          </a:blip>
          <a:srcRect l="19640" r="21055"/>
          <a:stretch/>
        </p:blipFill>
        <p:spPr bwMode="auto">
          <a:xfrm>
            <a:off x="9592797" y="4773391"/>
            <a:ext cx="976217" cy="848511"/>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2" descr="台車のイラスト | フリー、無料で使えるイラストカット.com">
            <a:extLst>
              <a:ext uri="{FF2B5EF4-FFF2-40B4-BE49-F238E27FC236}">
                <a16:creationId xmlns:a16="http://schemas.microsoft.com/office/drawing/2014/main" id="{0C82A127-D505-4C78-9165-AFBDCD533E43}"/>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232168" y="4827827"/>
            <a:ext cx="959395" cy="804118"/>
          </a:xfrm>
          <a:prstGeom prst="rect">
            <a:avLst/>
          </a:prstGeom>
          <a:noFill/>
          <a:extLst>
            <a:ext uri="{909E8E84-426E-40DD-AFC4-6F175D3DCCD1}">
              <a14:hiddenFill xmlns:a14="http://schemas.microsoft.com/office/drawing/2010/main">
                <a:solidFill>
                  <a:srgbClr val="FFFFFF"/>
                </a:solidFill>
              </a14:hiddenFill>
            </a:ext>
          </a:extLst>
        </p:spPr>
      </p:pic>
      <p:pic>
        <p:nvPicPr>
          <p:cNvPr id="43" name="図 42">
            <a:extLst>
              <a:ext uri="{FF2B5EF4-FFF2-40B4-BE49-F238E27FC236}">
                <a16:creationId xmlns:a16="http://schemas.microsoft.com/office/drawing/2014/main" id="{A215FF97-3588-42B9-BEAE-2C39E5EFE0FA}"/>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247" b="98456" l="2473" r="96429">
                        <a14:foregroundMark x1="18407" y1="72587" x2="18407" y2="72587"/>
                        <a14:foregroundMark x1="6593" y1="54440" x2="6593" y2="54440"/>
                        <a14:foregroundMark x1="3571" y1="48649" x2="3571" y2="48649"/>
                        <a14:foregroundMark x1="29121" y1="98456" x2="29121" y2="98456"/>
                        <a14:foregroundMark x1="93681" y1="63707" x2="93681" y2="63707"/>
                        <a14:foregroundMark x1="96978" y1="47104" x2="96978" y2="47104"/>
                        <a14:foregroundMark x1="73352" y1="4633" x2="73352" y2="4633"/>
                        <a14:foregroundMark x1="2473" y1="53282" x2="2473" y2="53282"/>
                        <a14:foregroundMark x1="2473" y1="62162" x2="2473" y2="62162"/>
                        <a14:foregroundMark x1="4670" y1="77220" x2="4670" y2="77220"/>
                      </a14:backgroundRemoval>
                    </a14:imgEffect>
                  </a14:imgLayer>
                </a14:imgProps>
              </a:ext>
            </a:extLst>
          </a:blip>
          <a:stretch>
            <a:fillRect/>
          </a:stretch>
        </p:blipFill>
        <p:spPr>
          <a:xfrm>
            <a:off x="8436335" y="4647827"/>
            <a:ext cx="505945" cy="360000"/>
          </a:xfrm>
          <a:prstGeom prst="rect">
            <a:avLst/>
          </a:prstGeom>
        </p:spPr>
      </p:pic>
      <p:pic>
        <p:nvPicPr>
          <p:cNvPr id="44" name="図 43">
            <a:extLst>
              <a:ext uri="{FF2B5EF4-FFF2-40B4-BE49-F238E27FC236}">
                <a16:creationId xmlns:a16="http://schemas.microsoft.com/office/drawing/2014/main" id="{4F44750A-AFD6-4EE9-AEEF-8420815D8B7A}"/>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247" b="98456" l="2473" r="96429">
                        <a14:foregroundMark x1="18407" y1="72587" x2="18407" y2="72587"/>
                        <a14:foregroundMark x1="6593" y1="54440" x2="6593" y2="54440"/>
                        <a14:foregroundMark x1="3571" y1="48649" x2="3571" y2="48649"/>
                        <a14:foregroundMark x1="29121" y1="98456" x2="29121" y2="98456"/>
                        <a14:foregroundMark x1="93681" y1="63707" x2="93681" y2="63707"/>
                        <a14:foregroundMark x1="96978" y1="47104" x2="96978" y2="47104"/>
                        <a14:foregroundMark x1="73352" y1="4633" x2="73352" y2="4633"/>
                        <a14:foregroundMark x1="2473" y1="53282" x2="2473" y2="53282"/>
                        <a14:foregroundMark x1="2473" y1="62162" x2="2473" y2="62162"/>
                        <a14:foregroundMark x1="4670" y1="77220" x2="4670" y2="77220"/>
                      </a14:backgroundRemoval>
                    </a14:imgEffect>
                  </a14:imgLayer>
                </a14:imgProps>
              </a:ext>
            </a:extLst>
          </a:blip>
          <a:stretch>
            <a:fillRect/>
          </a:stretch>
        </p:blipFill>
        <p:spPr>
          <a:xfrm>
            <a:off x="8427606" y="5078736"/>
            <a:ext cx="505945" cy="360000"/>
          </a:xfrm>
          <a:prstGeom prst="rect">
            <a:avLst/>
          </a:prstGeom>
        </p:spPr>
      </p:pic>
      <p:pic>
        <p:nvPicPr>
          <p:cNvPr id="46" name="Picture 24" descr="Agv イラスト素材 - iStock">
            <a:extLst>
              <a:ext uri="{FF2B5EF4-FFF2-40B4-BE49-F238E27FC236}">
                <a16:creationId xmlns:a16="http://schemas.microsoft.com/office/drawing/2014/main" id="{F8904110-F89A-4F1B-AF1C-8EE828900885}"/>
              </a:ext>
            </a:extLst>
          </p:cNvPr>
          <p:cNvPicPr>
            <a:picLocks noChangeAspect="1" noChangeArrowheads="1"/>
          </p:cNvPicPr>
          <p:nvPr/>
        </p:nvPicPr>
        <p:blipFill rotWithShape="1">
          <a:blip r:embed="rId18" cstate="print">
            <a:extLst>
              <a:ext uri="{BEBA8EAE-BF5A-486C-A8C5-ECC9F3942E4B}">
                <a14:imgProps xmlns:a14="http://schemas.microsoft.com/office/drawing/2010/main">
                  <a14:imgLayer r:embed="rId19">
                    <a14:imgEffect>
                      <a14:backgroundRemoval t="66667" b="92484" l="53431" r="87582">
                        <a14:foregroundMark x1="87582" y1="78268" x2="87582" y2="78268"/>
                        <a14:foregroundMark x1="75490" y1="66667" x2="75490" y2="66667"/>
                        <a14:foregroundMark x1="80556" y1="81863" x2="80556" y2="81863"/>
                        <a14:foregroundMark x1="53431" y1="80065" x2="53431" y2="80065"/>
                        <a14:foregroundMark x1="67810" y1="92320" x2="67810" y2="92320"/>
                      </a14:backgroundRemoval>
                    </a14:imgEffect>
                  </a14:imgLayer>
                </a14:imgProps>
              </a:ext>
              <a:ext uri="{28A0092B-C50C-407E-A947-70E740481C1C}">
                <a14:useLocalDpi xmlns:a14="http://schemas.microsoft.com/office/drawing/2010/main" val="0"/>
              </a:ext>
            </a:extLst>
          </a:blip>
          <a:srcRect l="50663" t="64442" r="9868" b="3991"/>
          <a:stretch/>
        </p:blipFill>
        <p:spPr bwMode="auto">
          <a:xfrm>
            <a:off x="6494697" y="5359711"/>
            <a:ext cx="665108" cy="531929"/>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2" descr="台車のイラスト | フリー、無料で使えるイラストカット.com">
            <a:extLst>
              <a:ext uri="{FF2B5EF4-FFF2-40B4-BE49-F238E27FC236}">
                <a16:creationId xmlns:a16="http://schemas.microsoft.com/office/drawing/2014/main" id="{F0DE840A-8D0E-4ACF-BF10-09058AB184B2}"/>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449693" y="4754810"/>
            <a:ext cx="959395" cy="804118"/>
          </a:xfrm>
          <a:prstGeom prst="rect">
            <a:avLst/>
          </a:prstGeom>
          <a:noFill/>
          <a:extLst>
            <a:ext uri="{909E8E84-426E-40DD-AFC4-6F175D3DCCD1}">
              <a14:hiddenFill xmlns:a14="http://schemas.microsoft.com/office/drawing/2010/main">
                <a:solidFill>
                  <a:srgbClr val="FFFFFF"/>
                </a:solidFill>
              </a14:hiddenFill>
            </a:ext>
          </a:extLst>
        </p:spPr>
      </p:pic>
      <p:pic>
        <p:nvPicPr>
          <p:cNvPr id="48" name="図 47">
            <a:extLst>
              <a:ext uri="{FF2B5EF4-FFF2-40B4-BE49-F238E27FC236}">
                <a16:creationId xmlns:a16="http://schemas.microsoft.com/office/drawing/2014/main" id="{7F756ED3-A86D-43AB-93F3-5A010A5701F8}"/>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247" b="98456" l="2473" r="96429">
                        <a14:foregroundMark x1="18407" y1="72587" x2="18407" y2="72587"/>
                        <a14:foregroundMark x1="6593" y1="54440" x2="6593" y2="54440"/>
                        <a14:foregroundMark x1="3571" y1="48649" x2="3571" y2="48649"/>
                        <a14:foregroundMark x1="29121" y1="98456" x2="29121" y2="98456"/>
                        <a14:foregroundMark x1="93681" y1="63707" x2="93681" y2="63707"/>
                        <a14:foregroundMark x1="96978" y1="47104" x2="96978" y2="47104"/>
                        <a14:foregroundMark x1="73352" y1="4633" x2="73352" y2="4633"/>
                        <a14:foregroundMark x1="2473" y1="53282" x2="2473" y2="53282"/>
                        <a14:foregroundMark x1="2473" y1="62162" x2="2473" y2="62162"/>
                        <a14:foregroundMark x1="4670" y1="77220" x2="4670" y2="77220"/>
                      </a14:backgroundRemoval>
                    </a14:imgEffect>
                  </a14:imgLayer>
                </a14:imgProps>
              </a:ext>
            </a:extLst>
          </a:blip>
          <a:stretch>
            <a:fillRect/>
          </a:stretch>
        </p:blipFill>
        <p:spPr>
          <a:xfrm>
            <a:off x="6653860" y="4574810"/>
            <a:ext cx="505945" cy="360000"/>
          </a:xfrm>
          <a:prstGeom prst="rect">
            <a:avLst/>
          </a:prstGeom>
        </p:spPr>
      </p:pic>
      <p:pic>
        <p:nvPicPr>
          <p:cNvPr id="49" name="図 48">
            <a:extLst>
              <a:ext uri="{FF2B5EF4-FFF2-40B4-BE49-F238E27FC236}">
                <a16:creationId xmlns:a16="http://schemas.microsoft.com/office/drawing/2014/main" id="{F569D842-7673-4BB4-8C6E-13F27DF36364}"/>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247" b="98456" l="2473" r="96429">
                        <a14:foregroundMark x1="18407" y1="72587" x2="18407" y2="72587"/>
                        <a14:foregroundMark x1="6593" y1="54440" x2="6593" y2="54440"/>
                        <a14:foregroundMark x1="3571" y1="48649" x2="3571" y2="48649"/>
                        <a14:foregroundMark x1="29121" y1="98456" x2="29121" y2="98456"/>
                        <a14:foregroundMark x1="93681" y1="63707" x2="93681" y2="63707"/>
                        <a14:foregroundMark x1="96978" y1="47104" x2="96978" y2="47104"/>
                        <a14:foregroundMark x1="73352" y1="4633" x2="73352" y2="4633"/>
                        <a14:foregroundMark x1="2473" y1="53282" x2="2473" y2="53282"/>
                        <a14:foregroundMark x1="2473" y1="62162" x2="2473" y2="62162"/>
                        <a14:foregroundMark x1="4670" y1="77220" x2="4670" y2="77220"/>
                      </a14:backgroundRemoval>
                    </a14:imgEffect>
                  </a14:imgLayer>
                </a14:imgProps>
              </a:ext>
            </a:extLst>
          </a:blip>
          <a:stretch>
            <a:fillRect/>
          </a:stretch>
        </p:blipFill>
        <p:spPr>
          <a:xfrm>
            <a:off x="6645131" y="5005719"/>
            <a:ext cx="505945" cy="360000"/>
          </a:xfrm>
          <a:prstGeom prst="rect">
            <a:avLst/>
          </a:prstGeom>
        </p:spPr>
      </p:pic>
      <p:pic>
        <p:nvPicPr>
          <p:cNvPr id="51" name="Picture 26" descr="重い荷物を運ぶ作業員のイラスト（女性） | かわいいフリー素材集 いらすとや">
            <a:extLst>
              <a:ext uri="{FF2B5EF4-FFF2-40B4-BE49-F238E27FC236}">
                <a16:creationId xmlns:a16="http://schemas.microsoft.com/office/drawing/2014/main" id="{A81BB350-9215-4138-B428-BC53CAF32F04}"/>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5221838" y="4691573"/>
            <a:ext cx="818141" cy="907878"/>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30" descr="品切れで空になっている陳列棚の線画イラスト｜フリーのイラスト素材集 ソコスト | 陳列棚, 本棚 イラスト, 棚">
            <a:extLst>
              <a:ext uri="{FF2B5EF4-FFF2-40B4-BE49-F238E27FC236}">
                <a16:creationId xmlns:a16="http://schemas.microsoft.com/office/drawing/2014/main" id="{302210AB-B5C4-4FAD-8A06-268B6E6A8326}"/>
              </a:ext>
            </a:extLst>
          </p:cNvPr>
          <p:cNvPicPr>
            <a:picLocks noChangeAspect="1" noChangeArrowheads="1"/>
          </p:cNvPicPr>
          <p:nvPr/>
        </p:nvPicPr>
        <p:blipFill>
          <a:blip r:embed="rId21" cstate="print">
            <a:extLst>
              <a:ext uri="{BEBA8EAE-BF5A-486C-A8C5-ECC9F3942E4B}">
                <a14:imgProps xmlns:a14="http://schemas.microsoft.com/office/drawing/2010/main">
                  <a14:imgLayer r:embed="rId22">
                    <a14:imgEffect>
                      <a14:backgroundRemoval t="10000" b="90000" l="10000" r="90000">
                        <a14:foregroundMark x1="24684" y1="16245" x2="24684" y2="16245"/>
                        <a14:foregroundMark x1="23840" y1="14979" x2="23840" y2="14979"/>
                        <a14:foregroundMark x1="26582" y1="16034" x2="26582" y2="16034"/>
                        <a14:foregroundMark x1="32068" y1="15823" x2="32068" y2="15823"/>
                        <a14:foregroundMark x1="38819" y1="14979" x2="38819" y2="14979"/>
                        <a14:foregroundMark x1="23207" y1="20253" x2="23207" y2="20253"/>
                        <a14:foregroundMark x1="22996" y1="25105" x2="22996" y2="25105"/>
                        <a14:foregroundMark x1="47468" y1="16245" x2="47468" y2="16245"/>
                        <a14:foregroundMark x1="64346" y1="14979" x2="64346" y2="14979"/>
                        <a14:foregroundMark x1="75105" y1="15190" x2="75105" y2="15190"/>
                        <a14:foregroundMark x1="73418" y1="16034" x2="73418" y2="16034"/>
                        <a14:foregroundMark x1="65612" y1="16034" x2="65612" y2="16034"/>
                        <a14:foregroundMark x1="59283" y1="15823" x2="59283" y2="15823"/>
                        <a14:foregroundMark x1="77004" y1="22152" x2="77004" y2="22152"/>
                        <a14:foregroundMark x1="76371" y1="30802" x2="76371" y2="30802"/>
                        <a14:foregroundMark x1="75316" y1="31857" x2="75316" y2="31857"/>
                        <a14:foregroundMark x1="75316" y1="33333" x2="75316" y2="33333"/>
                        <a14:foregroundMark x1="70675" y1="33755" x2="70675" y2="33755"/>
                        <a14:foregroundMark x1="56118" y1="33544" x2="56118" y2="33544"/>
                        <a14:foregroundMark x1="45148" y1="34177" x2="45148" y2="34177"/>
                        <a14:foregroundMark x1="35021" y1="34388" x2="35021" y2="34388"/>
                        <a14:foregroundMark x1="27426" y1="33333" x2="27426" y2="33333"/>
                        <a14:foregroundMark x1="38186" y1="33122" x2="38186" y2="33122"/>
                        <a14:foregroundMark x1="41561" y1="34177" x2="41561" y2="34177"/>
                        <a14:foregroundMark x1="53376" y1="34177" x2="53376" y2="34177"/>
                        <a14:foregroundMark x1="62447" y1="33755" x2="62447" y2="33755"/>
                        <a14:foregroundMark x1="30169" y1="33544" x2="30169" y2="33544"/>
                        <a14:foregroundMark x1="24051" y1="41983" x2="24051" y2="41983"/>
                        <a14:foregroundMark x1="23840" y1="45570" x2="23840" y2="45570"/>
                        <a14:foregroundMark x1="23840" y1="48312" x2="23840" y2="48312"/>
                        <a14:foregroundMark x1="24051" y1="55485" x2="24051" y2="55485"/>
                        <a14:foregroundMark x1="31435" y1="55485" x2="31435" y2="55485"/>
                        <a14:foregroundMark x1="39030" y1="56329" x2="39030" y2="56329"/>
                        <a14:foregroundMark x1="48734" y1="57384" x2="48734" y2="57384"/>
                        <a14:foregroundMark x1="55063" y1="56540" x2="55063" y2="56540"/>
                        <a14:foregroundMark x1="62869" y1="56329" x2="62869" y2="56329"/>
                        <a14:foregroundMark x1="71308" y1="55696" x2="71308" y2="55696"/>
                        <a14:foregroundMark x1="77004" y1="55696" x2="77004" y2="55696"/>
                        <a14:foregroundMark x1="78270" y1="48734" x2="78270" y2="48734"/>
                        <a14:foregroundMark x1="76793" y1="46414" x2="76793" y2="46414"/>
                        <a14:foregroundMark x1="76582" y1="42405" x2="76582" y2="42405"/>
                        <a14:foregroundMark x1="75527" y1="48312" x2="75527" y2="48312"/>
                        <a14:foregroundMark x1="76371" y1="50844" x2="76371" y2="50844"/>
                        <a14:foregroundMark x1="72785" y1="55696" x2="72785" y2="55696"/>
                        <a14:foregroundMark x1="61603" y1="56118" x2="61603" y2="56118"/>
                        <a14:foregroundMark x1="50633" y1="55696" x2="50633" y2="55696"/>
                        <a14:foregroundMark x1="40928" y1="55063" x2="40928" y2="55063"/>
                        <a14:foregroundMark x1="35021" y1="56329" x2="35021" y2="56329"/>
                        <a14:foregroundMark x1="23629" y1="65823" x2="23629" y2="65823"/>
                        <a14:foregroundMark x1="23207" y1="76371" x2="23207" y2="76371"/>
                        <a14:foregroundMark x1="26582" y1="77637" x2="26582" y2="77637"/>
                        <a14:foregroundMark x1="23840" y1="69620" x2="23840" y2="69620"/>
                        <a14:foregroundMark x1="76582" y1="64979" x2="76582" y2="64979"/>
                        <a14:foregroundMark x1="76582" y1="68987" x2="76582" y2="68987"/>
                        <a14:foregroundMark x1="75738" y1="76793" x2="75738" y2="76793"/>
                        <a14:foregroundMark x1="63924" y1="77215" x2="63924" y2="77215"/>
                        <a14:foregroundMark x1="52954" y1="77215" x2="52954" y2="77215"/>
                        <a14:foregroundMark x1="44515" y1="76793" x2="44515" y2="76793"/>
                        <a14:foregroundMark x1="40295" y1="76793" x2="40295" y2="76793"/>
                        <a14:foregroundMark x1="37553" y1="76793" x2="37553" y2="76793"/>
                        <a14:foregroundMark x1="56751" y1="77004" x2="56751" y2="77004"/>
                        <a14:foregroundMark x1="71941" y1="77004" x2="71941" y2="77004"/>
                        <a14:foregroundMark x1="33966" y1="84388" x2="33966" y2="84388"/>
                        <a14:foregroundMark x1="36709" y1="85865" x2="36709" y2="85865"/>
                        <a14:foregroundMark x1="38819" y1="86076" x2="38819" y2="86076"/>
                        <a14:foregroundMark x1="37764" y1="83755" x2="37764" y2="83755"/>
                        <a14:foregroundMark x1="46203" y1="84599" x2="46203" y2="84599"/>
                        <a14:foregroundMark x1="54641" y1="85021" x2="54641" y2="85021"/>
                        <a14:foregroundMark x1="65190" y1="85021" x2="65190" y2="85021"/>
                        <a14:foregroundMark x1="69620" y1="83966" x2="69620" y2="83966"/>
                        <a14:foregroundMark x1="72152" y1="84388" x2="72152" y2="84388"/>
                        <a14:foregroundMark x1="72996" y1="86709" x2="72996" y2="86709"/>
                        <a14:foregroundMark x1="31013" y1="85865" x2="31013" y2="85865"/>
                        <a14:foregroundMark x1="27004" y1="83966" x2="27004" y2="83966"/>
                        <a14:foregroundMark x1="25949" y1="84810" x2="25949" y2="84810"/>
                        <a14:foregroundMark x1="44515" y1="85021" x2="44515" y2="85021"/>
                        <a14:foregroundMark x1="49156" y1="86920" x2="49156" y2="86920"/>
                        <a14:foregroundMark x1="51688" y1="84177" x2="51688" y2="84177"/>
                        <a14:foregroundMark x1="62025" y1="84177" x2="62025" y2="84177"/>
                        <a14:foregroundMark x1="64768" y1="85021" x2="64768" y2="85021"/>
                        <a14:foregroundMark x1="71730" y1="86287" x2="71730" y2="86287"/>
                      </a14:backgroundRemoval>
                    </a14:imgEffect>
                  </a14:imgLayer>
                </a14:imgProps>
              </a:ext>
              <a:ext uri="{28A0092B-C50C-407E-A947-70E740481C1C}">
                <a14:useLocalDpi xmlns:a14="http://schemas.microsoft.com/office/drawing/2010/main" val="0"/>
              </a:ext>
            </a:extLst>
          </a:blip>
          <a:srcRect/>
          <a:stretch>
            <a:fillRect/>
          </a:stretch>
        </p:blipFill>
        <p:spPr bwMode="auto">
          <a:xfrm>
            <a:off x="4182891" y="4592924"/>
            <a:ext cx="1095339" cy="1095339"/>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32" descr="機械のメンテナンスをする人のイラスト | かわいいフリー素材集 いらすとや">
            <a:extLst>
              <a:ext uri="{FF2B5EF4-FFF2-40B4-BE49-F238E27FC236}">
                <a16:creationId xmlns:a16="http://schemas.microsoft.com/office/drawing/2014/main" id="{1D281592-4150-4D8A-887E-685D467B29EA}"/>
              </a:ext>
            </a:extLst>
          </p:cNvPr>
          <p:cNvPicPr>
            <a:picLocks noChangeAspect="1" noChangeArrowheads="1"/>
          </p:cNvPicPr>
          <p:nvPr/>
        </p:nvPicPr>
        <p:blipFill>
          <a:blip r:embed="rId23" cstate="print">
            <a:extLst>
              <a:ext uri="{BEBA8EAE-BF5A-486C-A8C5-ECC9F3942E4B}">
                <a14:imgProps xmlns:a14="http://schemas.microsoft.com/office/drawing/2010/main">
                  <a14:imgLayer r:embed="rId24">
                    <a14:imgEffect>
                      <a14:backgroundRemoval t="6000" b="92500" l="9500" r="91500">
                        <a14:foregroundMark x1="45750" y1="6000" x2="45750" y2="6000"/>
                        <a14:foregroundMark x1="9500" y1="55500" x2="9500" y2="55500"/>
                        <a14:foregroundMark x1="91500" y1="55250" x2="91500" y2="55250"/>
                        <a14:foregroundMark x1="56250" y1="92500" x2="56250" y2="92500"/>
                        <a14:foregroundMark x1="23000" y1="32750" x2="23000" y2="32750"/>
                        <a14:foregroundMark x1="23500" y1="35750" x2="23500" y2="35750"/>
                        <a14:foregroundMark x1="21250" y1="32000" x2="21250" y2="32000"/>
                        <a14:foregroundMark x1="20250" y1="35750" x2="20250" y2="35750"/>
                        <a14:foregroundMark x1="18750" y1="38500" x2="18750" y2="38500"/>
                        <a14:foregroundMark x1="19000" y1="34000" x2="19000" y2="34000"/>
                        <a14:foregroundMark x1="18000" y1="37000" x2="18000" y2="37000"/>
                        <a14:foregroundMark x1="76000" y1="54750" x2="76000" y2="54750"/>
                        <a14:foregroundMark x1="90500" y1="83750" x2="90500" y2="83750"/>
                      </a14:backgroundRemoval>
                    </a14:imgEffect>
                  </a14:imgLayer>
                </a14:imgProps>
              </a:ext>
              <a:ext uri="{28A0092B-C50C-407E-A947-70E740481C1C}">
                <a14:useLocalDpi xmlns:a14="http://schemas.microsoft.com/office/drawing/2010/main" val="0"/>
              </a:ext>
            </a:extLst>
          </a:blip>
          <a:srcRect/>
          <a:stretch>
            <a:fillRect/>
          </a:stretch>
        </p:blipFill>
        <p:spPr bwMode="auto">
          <a:xfrm>
            <a:off x="2766472" y="4647827"/>
            <a:ext cx="1036539" cy="1036539"/>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4" descr="台灣製造商 - 新台塑膠工業股份有限公司 TP131(物流箱)">
            <a:extLst>
              <a:ext uri="{FF2B5EF4-FFF2-40B4-BE49-F238E27FC236}">
                <a16:creationId xmlns:a16="http://schemas.microsoft.com/office/drawing/2014/main" id="{8C5DB746-D9BC-41BE-B58A-6C867B3B7435}"/>
              </a:ext>
            </a:extLst>
          </p:cNvPr>
          <p:cNvPicPr>
            <a:picLocks noChangeAspect="1" noChangeArrowheads="1"/>
          </p:cNvPicPr>
          <p:nvPr/>
        </p:nvPicPr>
        <p:blipFill rotWithShape="1">
          <a:blip r:embed="rId25" cstate="print">
            <a:extLst>
              <a:ext uri="{BEBA8EAE-BF5A-486C-A8C5-ECC9F3942E4B}">
                <a14:imgProps xmlns:a14="http://schemas.microsoft.com/office/drawing/2010/main">
                  <a14:imgLayer r:embed="rId26">
                    <a14:imgEffect>
                      <a14:backgroundRemoval t="28000" b="72167" l="15167" r="82167">
                        <a14:foregroundMark x1="20500" y1="51167" x2="20500" y2="51167"/>
                        <a14:foregroundMark x1="25833" y1="44333" x2="25833" y2="44333"/>
                        <a14:foregroundMark x1="16667" y1="45833" x2="16667" y2="45833"/>
                        <a14:foregroundMark x1="39000" y1="72167" x2="39000" y2="72167"/>
                        <a14:foregroundMark x1="66167" y1="28000" x2="66167" y2="28000"/>
                        <a14:foregroundMark x1="80000" y1="38833" x2="80000" y2="38833"/>
                        <a14:foregroundMark x1="82333" y1="40333" x2="82333" y2="40333"/>
                        <a14:foregroundMark x1="15833" y1="55167" x2="15833" y2="55167"/>
                        <a14:foregroundMark x1="15833" y1="52833" x2="15833" y2="52833"/>
                        <a14:foregroundMark x1="15167" y1="51167" x2="15167" y2="51167"/>
                      </a14:backgroundRemoval>
                    </a14:imgEffect>
                  </a14:imgLayer>
                </a14:imgProps>
              </a:ext>
              <a:ext uri="{28A0092B-C50C-407E-A947-70E740481C1C}">
                <a14:useLocalDpi xmlns:a14="http://schemas.microsoft.com/office/drawing/2010/main" val="0"/>
              </a:ext>
            </a:extLst>
          </a:blip>
          <a:srcRect l="14404" t="24027" r="14139" b="25163"/>
          <a:stretch/>
        </p:blipFill>
        <p:spPr bwMode="auto">
          <a:xfrm>
            <a:off x="952039" y="4969734"/>
            <a:ext cx="783683" cy="557247"/>
          </a:xfrm>
          <a:prstGeom prst="rect">
            <a:avLst/>
          </a:prstGeom>
          <a:noFill/>
          <a:extLst>
            <a:ext uri="{909E8E84-426E-40DD-AFC4-6F175D3DCCD1}">
              <a14:hiddenFill xmlns:a14="http://schemas.microsoft.com/office/drawing/2010/main">
                <a:solidFill>
                  <a:srgbClr val="FFFFFF"/>
                </a:solidFill>
              </a14:hiddenFill>
            </a:ext>
          </a:extLst>
        </p:spPr>
      </p:pic>
      <p:pic>
        <p:nvPicPr>
          <p:cNvPr id="59" name="図 58">
            <a:extLst>
              <a:ext uri="{FF2B5EF4-FFF2-40B4-BE49-F238E27FC236}">
                <a16:creationId xmlns:a16="http://schemas.microsoft.com/office/drawing/2014/main" id="{EC1688C2-9371-48ED-A08A-0155CE6C4266}"/>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247" b="98456" l="2473" r="96429">
                        <a14:foregroundMark x1="18407" y1="72587" x2="18407" y2="72587"/>
                        <a14:foregroundMark x1="6593" y1="54440" x2="6593" y2="54440"/>
                        <a14:foregroundMark x1="3571" y1="48649" x2="3571" y2="48649"/>
                        <a14:foregroundMark x1="29121" y1="98456" x2="29121" y2="98456"/>
                        <a14:foregroundMark x1="93681" y1="63707" x2="93681" y2="63707"/>
                        <a14:foregroundMark x1="96978" y1="47104" x2="96978" y2="47104"/>
                        <a14:foregroundMark x1="73352" y1="4633" x2="73352" y2="4633"/>
                        <a14:foregroundMark x1="2473" y1="53282" x2="2473" y2="53282"/>
                        <a14:foregroundMark x1="2473" y1="62162" x2="2473" y2="62162"/>
                        <a14:foregroundMark x1="4670" y1="77220" x2="4670" y2="77220"/>
                      </a14:backgroundRemoval>
                    </a14:imgEffect>
                  </a14:imgLayer>
                </a14:imgProps>
              </a:ext>
            </a:extLst>
          </a:blip>
          <a:stretch>
            <a:fillRect/>
          </a:stretch>
        </p:blipFill>
        <p:spPr>
          <a:xfrm rot="2176249">
            <a:off x="5278132" y="4942607"/>
            <a:ext cx="505945" cy="360000"/>
          </a:xfrm>
          <a:prstGeom prst="rect">
            <a:avLst/>
          </a:prstGeom>
        </p:spPr>
      </p:pic>
      <p:pic>
        <p:nvPicPr>
          <p:cNvPr id="60" name="図 59">
            <a:extLst>
              <a:ext uri="{FF2B5EF4-FFF2-40B4-BE49-F238E27FC236}">
                <a16:creationId xmlns:a16="http://schemas.microsoft.com/office/drawing/2014/main" id="{8FAE566F-FF17-4431-922F-147145223210}"/>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247" b="98456" l="2473" r="96429">
                        <a14:foregroundMark x1="18407" y1="72587" x2="18407" y2="72587"/>
                        <a14:foregroundMark x1="6593" y1="54440" x2="6593" y2="54440"/>
                        <a14:foregroundMark x1="3571" y1="48649" x2="3571" y2="48649"/>
                        <a14:foregroundMark x1="29121" y1="98456" x2="29121" y2="98456"/>
                        <a14:foregroundMark x1="93681" y1="63707" x2="93681" y2="63707"/>
                        <a14:foregroundMark x1="96978" y1="47104" x2="96978" y2="47104"/>
                        <a14:foregroundMark x1="73352" y1="4633" x2="73352" y2="4633"/>
                        <a14:foregroundMark x1="2473" y1="53282" x2="2473" y2="53282"/>
                        <a14:foregroundMark x1="2473" y1="62162" x2="2473" y2="62162"/>
                        <a14:foregroundMark x1="4670" y1="77220" x2="4670" y2="77220"/>
                      </a14:backgroundRemoval>
                    </a14:imgEffect>
                  </a14:imgLayer>
                </a14:imgProps>
              </a:ext>
            </a:extLst>
          </a:blip>
          <a:stretch>
            <a:fillRect/>
          </a:stretch>
        </p:blipFill>
        <p:spPr>
          <a:xfrm>
            <a:off x="2568040" y="4611772"/>
            <a:ext cx="467384" cy="332562"/>
          </a:xfrm>
          <a:prstGeom prst="rect">
            <a:avLst/>
          </a:prstGeom>
        </p:spPr>
      </p:pic>
      <p:pic>
        <p:nvPicPr>
          <p:cNvPr id="61" name="図 60">
            <a:extLst>
              <a:ext uri="{FF2B5EF4-FFF2-40B4-BE49-F238E27FC236}">
                <a16:creationId xmlns:a16="http://schemas.microsoft.com/office/drawing/2014/main" id="{E6424F7C-3471-4900-839C-065C044DEEE8}"/>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247" b="98456" l="2473" r="96429">
                        <a14:foregroundMark x1="18407" y1="72587" x2="18407" y2="72587"/>
                        <a14:foregroundMark x1="6593" y1="54440" x2="6593" y2="54440"/>
                        <a14:foregroundMark x1="3571" y1="48649" x2="3571" y2="48649"/>
                        <a14:foregroundMark x1="29121" y1="98456" x2="29121" y2="98456"/>
                        <a14:foregroundMark x1="93681" y1="63707" x2="93681" y2="63707"/>
                        <a14:foregroundMark x1="96978" y1="47104" x2="96978" y2="47104"/>
                        <a14:foregroundMark x1="73352" y1="4633" x2="73352" y2="4633"/>
                        <a14:foregroundMark x1="2473" y1="53282" x2="2473" y2="53282"/>
                        <a14:foregroundMark x1="2473" y1="62162" x2="2473" y2="62162"/>
                        <a14:foregroundMark x1="4670" y1="77220" x2="4670" y2="77220"/>
                      </a14:backgroundRemoval>
                    </a14:imgEffect>
                  </a14:imgLayer>
                </a14:imgProps>
              </a:ext>
            </a:extLst>
          </a:blip>
          <a:stretch>
            <a:fillRect/>
          </a:stretch>
        </p:blipFill>
        <p:spPr>
          <a:xfrm>
            <a:off x="8903371" y="3355594"/>
            <a:ext cx="505945" cy="360000"/>
          </a:xfrm>
          <a:prstGeom prst="rect">
            <a:avLst/>
          </a:prstGeom>
        </p:spPr>
      </p:pic>
      <p:pic>
        <p:nvPicPr>
          <p:cNvPr id="62" name="図 61">
            <a:extLst>
              <a:ext uri="{FF2B5EF4-FFF2-40B4-BE49-F238E27FC236}">
                <a16:creationId xmlns:a16="http://schemas.microsoft.com/office/drawing/2014/main" id="{7B3FE75E-416A-45E4-B944-623A4834B07D}"/>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247" b="98456" l="2473" r="96429">
                        <a14:foregroundMark x1="18407" y1="72587" x2="18407" y2="72587"/>
                        <a14:foregroundMark x1="6593" y1="54440" x2="6593" y2="54440"/>
                        <a14:foregroundMark x1="3571" y1="48649" x2="3571" y2="48649"/>
                        <a14:foregroundMark x1="29121" y1="98456" x2="29121" y2="98456"/>
                        <a14:foregroundMark x1="93681" y1="63707" x2="93681" y2="63707"/>
                        <a14:foregroundMark x1="96978" y1="47104" x2="96978" y2="47104"/>
                        <a14:foregroundMark x1="73352" y1="4633" x2="73352" y2="4633"/>
                        <a14:foregroundMark x1="2473" y1="53282" x2="2473" y2="53282"/>
                        <a14:foregroundMark x1="2473" y1="62162" x2="2473" y2="62162"/>
                        <a14:foregroundMark x1="4670" y1="77220" x2="4670" y2="77220"/>
                      </a14:backgroundRemoval>
                    </a14:imgEffect>
                  </a14:imgLayer>
                </a14:imgProps>
              </a:ext>
            </a:extLst>
          </a:blip>
          <a:stretch>
            <a:fillRect/>
          </a:stretch>
        </p:blipFill>
        <p:spPr>
          <a:xfrm>
            <a:off x="6761540" y="3380912"/>
            <a:ext cx="505945" cy="360000"/>
          </a:xfrm>
          <a:prstGeom prst="rect">
            <a:avLst/>
          </a:prstGeom>
        </p:spPr>
      </p:pic>
      <p:pic>
        <p:nvPicPr>
          <p:cNvPr id="63" name="図 62">
            <a:extLst>
              <a:ext uri="{FF2B5EF4-FFF2-40B4-BE49-F238E27FC236}">
                <a16:creationId xmlns:a16="http://schemas.microsoft.com/office/drawing/2014/main" id="{BE88019D-C27E-4A9E-8292-C1163BBD7A34}"/>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247" b="98456" l="2473" r="96429">
                        <a14:foregroundMark x1="18407" y1="72587" x2="18407" y2="72587"/>
                        <a14:foregroundMark x1="6593" y1="54440" x2="6593" y2="54440"/>
                        <a14:foregroundMark x1="3571" y1="48649" x2="3571" y2="48649"/>
                        <a14:foregroundMark x1="29121" y1="98456" x2="29121" y2="98456"/>
                        <a14:foregroundMark x1="93681" y1="63707" x2="93681" y2="63707"/>
                        <a14:foregroundMark x1="96978" y1="47104" x2="96978" y2="47104"/>
                        <a14:foregroundMark x1="73352" y1="4633" x2="73352" y2="4633"/>
                        <a14:foregroundMark x1="2473" y1="53282" x2="2473" y2="53282"/>
                        <a14:foregroundMark x1="2473" y1="62162" x2="2473" y2="62162"/>
                        <a14:foregroundMark x1="4670" y1="77220" x2="4670" y2="77220"/>
                      </a14:backgroundRemoval>
                    </a14:imgEffect>
                  </a14:imgLayer>
                </a14:imgProps>
              </a:ext>
            </a:extLst>
          </a:blip>
          <a:stretch>
            <a:fillRect/>
          </a:stretch>
        </p:blipFill>
        <p:spPr>
          <a:xfrm>
            <a:off x="3782783" y="3481014"/>
            <a:ext cx="505945" cy="360000"/>
          </a:xfrm>
          <a:prstGeom prst="rect">
            <a:avLst/>
          </a:prstGeom>
        </p:spPr>
      </p:pic>
      <p:grpSp>
        <p:nvGrpSpPr>
          <p:cNvPr id="64" name="Group 594">
            <a:extLst>
              <a:ext uri="{FF2B5EF4-FFF2-40B4-BE49-F238E27FC236}">
                <a16:creationId xmlns:a16="http://schemas.microsoft.com/office/drawing/2014/main" id="{5BDC1952-A730-4A9B-B63B-5F74D6D35D37}"/>
              </a:ext>
            </a:extLst>
          </p:cNvPr>
          <p:cNvGrpSpPr>
            <a:grpSpLocks/>
          </p:cNvGrpSpPr>
          <p:nvPr/>
        </p:nvGrpSpPr>
        <p:grpSpPr bwMode="auto">
          <a:xfrm>
            <a:off x="5503180" y="3255576"/>
            <a:ext cx="853629" cy="305336"/>
            <a:chOff x="0" y="0"/>
            <a:chExt cx="592" cy="188"/>
          </a:xfrm>
        </p:grpSpPr>
        <p:sp>
          <p:nvSpPr>
            <p:cNvPr id="65" name="Rectangle 595">
              <a:extLst>
                <a:ext uri="{FF2B5EF4-FFF2-40B4-BE49-F238E27FC236}">
                  <a16:creationId xmlns:a16="http://schemas.microsoft.com/office/drawing/2014/main" id="{4E1D534D-094D-4A2D-95B7-520274CD041A}"/>
                </a:ext>
              </a:extLst>
            </p:cNvPr>
            <p:cNvSpPr>
              <a:spLocks noChangeAspect="1" noChangeArrowheads="1"/>
            </p:cNvSpPr>
            <p:nvPr/>
          </p:nvSpPr>
          <p:spPr bwMode="auto">
            <a:xfrm>
              <a:off x="464" y="104"/>
              <a:ext cx="9" cy="39"/>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6" name="Rectangle 596">
              <a:extLst>
                <a:ext uri="{FF2B5EF4-FFF2-40B4-BE49-F238E27FC236}">
                  <a16:creationId xmlns:a16="http://schemas.microsoft.com/office/drawing/2014/main" id="{AFE604FC-494C-464B-AA0A-741591C60AD9}"/>
                </a:ext>
              </a:extLst>
            </p:cNvPr>
            <p:cNvSpPr>
              <a:spLocks noChangeAspect="1" noChangeArrowheads="1"/>
            </p:cNvSpPr>
            <p:nvPr/>
          </p:nvSpPr>
          <p:spPr bwMode="auto">
            <a:xfrm>
              <a:off x="447" y="133"/>
              <a:ext cx="39" cy="15"/>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7" name="Freeform 597">
              <a:extLst>
                <a:ext uri="{FF2B5EF4-FFF2-40B4-BE49-F238E27FC236}">
                  <a16:creationId xmlns:a16="http://schemas.microsoft.com/office/drawing/2014/main" id="{464DEA9A-4B3C-4C37-8E67-AAC750546718}"/>
                </a:ext>
              </a:extLst>
            </p:cNvPr>
            <p:cNvSpPr>
              <a:spLocks noChangeAspect="1"/>
            </p:cNvSpPr>
            <p:nvPr/>
          </p:nvSpPr>
          <p:spPr bwMode="auto">
            <a:xfrm>
              <a:off x="481" y="44"/>
              <a:ext cx="106" cy="122"/>
            </a:xfrm>
            <a:custGeom>
              <a:avLst/>
              <a:gdLst>
                <a:gd name="T0" fmla="*/ 8 w 176"/>
                <a:gd name="T1" fmla="*/ 2 h 203"/>
                <a:gd name="T2" fmla="*/ 4 w 176"/>
                <a:gd name="T3" fmla="*/ 6 h 203"/>
                <a:gd name="T4" fmla="*/ 0 w 176"/>
                <a:gd name="T5" fmla="*/ 11 h 203"/>
                <a:gd name="T6" fmla="*/ 147 w 176"/>
                <a:gd name="T7" fmla="*/ 15 h 203"/>
                <a:gd name="T8" fmla="*/ 149 w 176"/>
                <a:gd name="T9" fmla="*/ 21 h 203"/>
                <a:gd name="T10" fmla="*/ 151 w 176"/>
                <a:gd name="T11" fmla="*/ 28 h 203"/>
                <a:gd name="T12" fmla="*/ 153 w 176"/>
                <a:gd name="T13" fmla="*/ 36 h 203"/>
                <a:gd name="T14" fmla="*/ 155 w 176"/>
                <a:gd name="T15" fmla="*/ 43 h 203"/>
                <a:gd name="T16" fmla="*/ 157 w 176"/>
                <a:gd name="T17" fmla="*/ 51 h 203"/>
                <a:gd name="T18" fmla="*/ 159 w 176"/>
                <a:gd name="T19" fmla="*/ 58 h 203"/>
                <a:gd name="T20" fmla="*/ 161 w 176"/>
                <a:gd name="T21" fmla="*/ 66 h 203"/>
                <a:gd name="T22" fmla="*/ 81 w 176"/>
                <a:gd name="T23" fmla="*/ 70 h 203"/>
                <a:gd name="T24" fmla="*/ 0 w 176"/>
                <a:gd name="T25" fmla="*/ 11 h 203"/>
                <a:gd name="T26" fmla="*/ 2 w 176"/>
                <a:gd name="T27" fmla="*/ 169 h 203"/>
                <a:gd name="T28" fmla="*/ 4 w 176"/>
                <a:gd name="T29" fmla="*/ 173 h 203"/>
                <a:gd name="T30" fmla="*/ 6 w 176"/>
                <a:gd name="T31" fmla="*/ 177 h 203"/>
                <a:gd name="T32" fmla="*/ 8 w 176"/>
                <a:gd name="T33" fmla="*/ 180 h 203"/>
                <a:gd name="T34" fmla="*/ 10 w 176"/>
                <a:gd name="T35" fmla="*/ 186 h 203"/>
                <a:gd name="T36" fmla="*/ 12 w 176"/>
                <a:gd name="T37" fmla="*/ 190 h 203"/>
                <a:gd name="T38" fmla="*/ 14 w 176"/>
                <a:gd name="T39" fmla="*/ 194 h 203"/>
                <a:gd name="T40" fmla="*/ 16 w 176"/>
                <a:gd name="T41" fmla="*/ 197 h 203"/>
                <a:gd name="T42" fmla="*/ 18 w 176"/>
                <a:gd name="T43" fmla="*/ 201 h 203"/>
                <a:gd name="T44" fmla="*/ 176 w 176"/>
                <a:gd name="T45" fmla="*/ 203 h 203"/>
                <a:gd name="T46" fmla="*/ 174 w 176"/>
                <a:gd name="T47" fmla="*/ 70 h 203"/>
                <a:gd name="T48" fmla="*/ 168 w 176"/>
                <a:gd name="T49" fmla="*/ 66 h 203"/>
                <a:gd name="T50" fmla="*/ 164 w 176"/>
                <a:gd name="T51" fmla="*/ 62 h 203"/>
                <a:gd name="T52" fmla="*/ 163 w 176"/>
                <a:gd name="T53" fmla="*/ 56 h 203"/>
                <a:gd name="T54" fmla="*/ 161 w 176"/>
                <a:gd name="T55" fmla="*/ 49 h 203"/>
                <a:gd name="T56" fmla="*/ 159 w 176"/>
                <a:gd name="T57" fmla="*/ 41 h 203"/>
                <a:gd name="T58" fmla="*/ 157 w 176"/>
                <a:gd name="T59" fmla="*/ 32 h 203"/>
                <a:gd name="T60" fmla="*/ 155 w 176"/>
                <a:gd name="T61" fmla="*/ 25 h 203"/>
                <a:gd name="T62" fmla="*/ 153 w 176"/>
                <a:gd name="T63" fmla="*/ 17 h 203"/>
                <a:gd name="T64" fmla="*/ 151 w 176"/>
                <a:gd name="T65" fmla="*/ 11 h 203"/>
                <a:gd name="T66" fmla="*/ 149 w 176"/>
                <a:gd name="T67" fmla="*/ 8 h 203"/>
                <a:gd name="T68" fmla="*/ 145 w 176"/>
                <a:gd name="T69" fmla="*/ 4 h 203"/>
                <a:gd name="T70" fmla="*/ 8 w 176"/>
                <a:gd name="T71"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203">
                  <a:moveTo>
                    <a:pt x="8" y="0"/>
                  </a:moveTo>
                  <a:lnTo>
                    <a:pt x="8" y="2"/>
                  </a:lnTo>
                  <a:lnTo>
                    <a:pt x="4" y="4"/>
                  </a:lnTo>
                  <a:lnTo>
                    <a:pt x="4" y="6"/>
                  </a:lnTo>
                  <a:lnTo>
                    <a:pt x="0" y="8"/>
                  </a:lnTo>
                  <a:lnTo>
                    <a:pt x="0" y="11"/>
                  </a:lnTo>
                  <a:lnTo>
                    <a:pt x="145" y="11"/>
                  </a:lnTo>
                  <a:lnTo>
                    <a:pt x="147" y="15"/>
                  </a:lnTo>
                  <a:lnTo>
                    <a:pt x="147" y="21"/>
                  </a:lnTo>
                  <a:lnTo>
                    <a:pt x="149" y="21"/>
                  </a:lnTo>
                  <a:lnTo>
                    <a:pt x="149" y="28"/>
                  </a:lnTo>
                  <a:lnTo>
                    <a:pt x="151" y="28"/>
                  </a:lnTo>
                  <a:lnTo>
                    <a:pt x="151" y="36"/>
                  </a:lnTo>
                  <a:lnTo>
                    <a:pt x="153" y="36"/>
                  </a:lnTo>
                  <a:lnTo>
                    <a:pt x="153" y="43"/>
                  </a:lnTo>
                  <a:lnTo>
                    <a:pt x="155" y="43"/>
                  </a:lnTo>
                  <a:lnTo>
                    <a:pt x="155" y="51"/>
                  </a:lnTo>
                  <a:lnTo>
                    <a:pt x="157" y="51"/>
                  </a:lnTo>
                  <a:lnTo>
                    <a:pt x="157" y="58"/>
                  </a:lnTo>
                  <a:lnTo>
                    <a:pt x="159" y="58"/>
                  </a:lnTo>
                  <a:lnTo>
                    <a:pt x="159" y="66"/>
                  </a:lnTo>
                  <a:lnTo>
                    <a:pt x="161" y="66"/>
                  </a:lnTo>
                  <a:lnTo>
                    <a:pt x="161" y="70"/>
                  </a:lnTo>
                  <a:lnTo>
                    <a:pt x="81" y="70"/>
                  </a:lnTo>
                  <a:lnTo>
                    <a:pt x="81" y="11"/>
                  </a:lnTo>
                  <a:lnTo>
                    <a:pt x="0" y="11"/>
                  </a:lnTo>
                  <a:lnTo>
                    <a:pt x="0" y="169"/>
                  </a:lnTo>
                  <a:lnTo>
                    <a:pt x="2" y="169"/>
                  </a:lnTo>
                  <a:lnTo>
                    <a:pt x="2" y="173"/>
                  </a:lnTo>
                  <a:lnTo>
                    <a:pt x="4" y="173"/>
                  </a:lnTo>
                  <a:lnTo>
                    <a:pt x="4" y="177"/>
                  </a:lnTo>
                  <a:lnTo>
                    <a:pt x="6" y="177"/>
                  </a:lnTo>
                  <a:lnTo>
                    <a:pt x="6" y="180"/>
                  </a:lnTo>
                  <a:lnTo>
                    <a:pt x="8" y="180"/>
                  </a:lnTo>
                  <a:lnTo>
                    <a:pt x="8" y="186"/>
                  </a:lnTo>
                  <a:lnTo>
                    <a:pt x="10" y="186"/>
                  </a:lnTo>
                  <a:lnTo>
                    <a:pt x="10" y="190"/>
                  </a:lnTo>
                  <a:lnTo>
                    <a:pt x="12" y="190"/>
                  </a:lnTo>
                  <a:lnTo>
                    <a:pt x="12" y="194"/>
                  </a:lnTo>
                  <a:lnTo>
                    <a:pt x="14" y="194"/>
                  </a:lnTo>
                  <a:lnTo>
                    <a:pt x="14" y="197"/>
                  </a:lnTo>
                  <a:lnTo>
                    <a:pt x="16" y="197"/>
                  </a:lnTo>
                  <a:lnTo>
                    <a:pt x="16" y="201"/>
                  </a:lnTo>
                  <a:lnTo>
                    <a:pt x="18" y="201"/>
                  </a:lnTo>
                  <a:lnTo>
                    <a:pt x="18" y="203"/>
                  </a:lnTo>
                  <a:lnTo>
                    <a:pt x="176" y="203"/>
                  </a:lnTo>
                  <a:lnTo>
                    <a:pt x="176" y="70"/>
                  </a:lnTo>
                  <a:lnTo>
                    <a:pt x="174" y="70"/>
                  </a:lnTo>
                  <a:lnTo>
                    <a:pt x="172" y="66"/>
                  </a:lnTo>
                  <a:lnTo>
                    <a:pt x="168" y="66"/>
                  </a:lnTo>
                  <a:lnTo>
                    <a:pt x="166" y="62"/>
                  </a:lnTo>
                  <a:lnTo>
                    <a:pt x="164" y="62"/>
                  </a:lnTo>
                  <a:lnTo>
                    <a:pt x="164" y="56"/>
                  </a:lnTo>
                  <a:lnTo>
                    <a:pt x="163" y="56"/>
                  </a:lnTo>
                  <a:lnTo>
                    <a:pt x="163" y="49"/>
                  </a:lnTo>
                  <a:lnTo>
                    <a:pt x="161" y="49"/>
                  </a:lnTo>
                  <a:lnTo>
                    <a:pt x="161" y="41"/>
                  </a:lnTo>
                  <a:lnTo>
                    <a:pt x="159" y="41"/>
                  </a:lnTo>
                  <a:lnTo>
                    <a:pt x="159" y="32"/>
                  </a:lnTo>
                  <a:lnTo>
                    <a:pt x="157" y="32"/>
                  </a:lnTo>
                  <a:lnTo>
                    <a:pt x="157" y="25"/>
                  </a:lnTo>
                  <a:lnTo>
                    <a:pt x="155" y="25"/>
                  </a:lnTo>
                  <a:lnTo>
                    <a:pt x="155" y="17"/>
                  </a:lnTo>
                  <a:lnTo>
                    <a:pt x="153" y="17"/>
                  </a:lnTo>
                  <a:lnTo>
                    <a:pt x="153" y="11"/>
                  </a:lnTo>
                  <a:lnTo>
                    <a:pt x="151" y="11"/>
                  </a:lnTo>
                  <a:lnTo>
                    <a:pt x="151" y="8"/>
                  </a:lnTo>
                  <a:lnTo>
                    <a:pt x="149" y="8"/>
                  </a:lnTo>
                  <a:lnTo>
                    <a:pt x="147" y="4"/>
                  </a:lnTo>
                  <a:lnTo>
                    <a:pt x="145" y="4"/>
                  </a:lnTo>
                  <a:lnTo>
                    <a:pt x="143" y="0"/>
                  </a:lnTo>
                  <a:lnTo>
                    <a:pt x="8"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8" name="Rectangle 598">
              <a:extLst>
                <a:ext uri="{FF2B5EF4-FFF2-40B4-BE49-F238E27FC236}">
                  <a16:creationId xmlns:a16="http://schemas.microsoft.com/office/drawing/2014/main" id="{6E1B3DB7-4652-41BE-806D-05CD5DAB56AC}"/>
                </a:ext>
              </a:extLst>
            </p:cNvPr>
            <p:cNvSpPr>
              <a:spLocks noChangeAspect="1" noChangeArrowheads="1"/>
            </p:cNvSpPr>
            <p:nvPr/>
          </p:nvSpPr>
          <p:spPr bwMode="auto">
            <a:xfrm>
              <a:off x="458" y="47"/>
              <a:ext cx="21" cy="65"/>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9" name="Oval 599">
              <a:extLst>
                <a:ext uri="{FF2B5EF4-FFF2-40B4-BE49-F238E27FC236}">
                  <a16:creationId xmlns:a16="http://schemas.microsoft.com/office/drawing/2014/main" id="{E7080468-84D1-4DBD-A4E1-0597BB3DC777}"/>
                </a:ext>
              </a:extLst>
            </p:cNvPr>
            <p:cNvSpPr>
              <a:spLocks noChangeAspect="1" noChangeArrowheads="1"/>
            </p:cNvSpPr>
            <p:nvPr/>
          </p:nvSpPr>
          <p:spPr bwMode="auto">
            <a:xfrm>
              <a:off x="378" y="138"/>
              <a:ext cx="53" cy="50"/>
            </a:xfrm>
            <a:prstGeom prst="ellipse">
              <a:avLst/>
            </a:prstGeom>
            <a:solidFill>
              <a:srgbClr val="000000"/>
            </a:solidFill>
            <a:ln w="0">
              <a:solidFill>
                <a:srgbClr val="000000"/>
              </a:solidFill>
              <a:round/>
              <a:headEnd/>
              <a:tailEnd/>
            </a:ln>
          </p:spPr>
          <p:txBody>
            <a:bodyPr/>
            <a:lstStyle/>
            <a:p>
              <a:endParaRPr lang="ja-JP" altLang="en-US"/>
            </a:p>
          </p:txBody>
        </p:sp>
        <p:sp>
          <p:nvSpPr>
            <p:cNvPr id="70" name="Oval 600">
              <a:extLst>
                <a:ext uri="{FF2B5EF4-FFF2-40B4-BE49-F238E27FC236}">
                  <a16:creationId xmlns:a16="http://schemas.microsoft.com/office/drawing/2014/main" id="{2F5C415D-0ADA-4E59-9448-D7E6EB11B960}"/>
                </a:ext>
              </a:extLst>
            </p:cNvPr>
            <p:cNvSpPr>
              <a:spLocks noChangeAspect="1" noChangeArrowheads="1"/>
            </p:cNvSpPr>
            <p:nvPr/>
          </p:nvSpPr>
          <p:spPr bwMode="auto">
            <a:xfrm>
              <a:off x="388" y="148"/>
              <a:ext cx="32" cy="30"/>
            </a:xfrm>
            <a:prstGeom prst="ellipse">
              <a:avLst/>
            </a:prstGeom>
            <a:solidFill>
              <a:srgbClr val="FFFFFF"/>
            </a:solidFill>
            <a:ln w="0">
              <a:solidFill>
                <a:srgbClr val="000000"/>
              </a:solidFill>
              <a:round/>
              <a:headEnd/>
              <a:tailEnd/>
            </a:ln>
          </p:spPr>
          <p:txBody>
            <a:bodyPr/>
            <a:lstStyle/>
            <a:p>
              <a:endParaRPr lang="ja-JP" altLang="en-US"/>
            </a:p>
          </p:txBody>
        </p:sp>
        <p:sp>
          <p:nvSpPr>
            <p:cNvPr id="71" name="Oval 601">
              <a:extLst>
                <a:ext uri="{FF2B5EF4-FFF2-40B4-BE49-F238E27FC236}">
                  <a16:creationId xmlns:a16="http://schemas.microsoft.com/office/drawing/2014/main" id="{DCD55046-8FFF-414F-AF04-977ADB788E2D}"/>
                </a:ext>
              </a:extLst>
            </p:cNvPr>
            <p:cNvSpPr>
              <a:spLocks noChangeAspect="1" noChangeArrowheads="1"/>
            </p:cNvSpPr>
            <p:nvPr/>
          </p:nvSpPr>
          <p:spPr bwMode="auto">
            <a:xfrm>
              <a:off x="401" y="159"/>
              <a:ext cx="6" cy="7"/>
            </a:xfrm>
            <a:prstGeom prst="ellipse">
              <a:avLst/>
            </a:prstGeom>
            <a:solidFill>
              <a:srgbClr val="000000"/>
            </a:solidFill>
            <a:ln w="0">
              <a:solidFill>
                <a:srgbClr val="000000"/>
              </a:solidFill>
              <a:round/>
              <a:headEnd/>
              <a:tailEnd/>
            </a:ln>
          </p:spPr>
          <p:txBody>
            <a:bodyPr/>
            <a:lstStyle/>
            <a:p>
              <a:endParaRPr lang="ja-JP" altLang="en-US"/>
            </a:p>
          </p:txBody>
        </p:sp>
        <p:sp>
          <p:nvSpPr>
            <p:cNvPr id="72" name="Oval 602">
              <a:extLst>
                <a:ext uri="{FF2B5EF4-FFF2-40B4-BE49-F238E27FC236}">
                  <a16:creationId xmlns:a16="http://schemas.microsoft.com/office/drawing/2014/main" id="{77787B2D-583B-42D5-A57B-E6F9946BDD7D}"/>
                </a:ext>
              </a:extLst>
            </p:cNvPr>
            <p:cNvSpPr>
              <a:spLocks noChangeAspect="1" noChangeArrowheads="1"/>
            </p:cNvSpPr>
            <p:nvPr/>
          </p:nvSpPr>
          <p:spPr bwMode="auto">
            <a:xfrm>
              <a:off x="439" y="138"/>
              <a:ext cx="51" cy="50"/>
            </a:xfrm>
            <a:prstGeom prst="ellipse">
              <a:avLst/>
            </a:prstGeom>
            <a:solidFill>
              <a:srgbClr val="000000"/>
            </a:solidFill>
            <a:ln w="0">
              <a:solidFill>
                <a:srgbClr val="000000"/>
              </a:solidFill>
              <a:round/>
              <a:headEnd/>
              <a:tailEnd/>
            </a:ln>
          </p:spPr>
          <p:txBody>
            <a:bodyPr/>
            <a:lstStyle/>
            <a:p>
              <a:endParaRPr lang="ja-JP" altLang="en-US"/>
            </a:p>
          </p:txBody>
        </p:sp>
        <p:sp>
          <p:nvSpPr>
            <p:cNvPr id="73" name="Oval 603">
              <a:extLst>
                <a:ext uri="{FF2B5EF4-FFF2-40B4-BE49-F238E27FC236}">
                  <a16:creationId xmlns:a16="http://schemas.microsoft.com/office/drawing/2014/main" id="{BBCB57E4-A563-48B7-9633-FC04AACF3DFD}"/>
                </a:ext>
              </a:extLst>
            </p:cNvPr>
            <p:cNvSpPr>
              <a:spLocks noChangeAspect="1" noChangeArrowheads="1"/>
            </p:cNvSpPr>
            <p:nvPr/>
          </p:nvSpPr>
          <p:spPr bwMode="auto">
            <a:xfrm>
              <a:off x="449" y="148"/>
              <a:ext cx="31" cy="30"/>
            </a:xfrm>
            <a:prstGeom prst="ellipse">
              <a:avLst/>
            </a:prstGeom>
            <a:solidFill>
              <a:srgbClr val="FFFFFF"/>
            </a:solidFill>
            <a:ln w="0">
              <a:solidFill>
                <a:srgbClr val="000000"/>
              </a:solidFill>
              <a:round/>
              <a:headEnd/>
              <a:tailEnd/>
            </a:ln>
          </p:spPr>
          <p:txBody>
            <a:bodyPr/>
            <a:lstStyle/>
            <a:p>
              <a:endParaRPr lang="ja-JP" altLang="en-US"/>
            </a:p>
          </p:txBody>
        </p:sp>
        <p:sp>
          <p:nvSpPr>
            <p:cNvPr id="74" name="Oval 604">
              <a:extLst>
                <a:ext uri="{FF2B5EF4-FFF2-40B4-BE49-F238E27FC236}">
                  <a16:creationId xmlns:a16="http://schemas.microsoft.com/office/drawing/2014/main" id="{5A1651F6-4039-4D87-8B34-A416E4A20287}"/>
                </a:ext>
              </a:extLst>
            </p:cNvPr>
            <p:cNvSpPr>
              <a:spLocks noChangeAspect="1" noChangeArrowheads="1"/>
            </p:cNvSpPr>
            <p:nvPr/>
          </p:nvSpPr>
          <p:spPr bwMode="auto">
            <a:xfrm>
              <a:off x="460" y="159"/>
              <a:ext cx="9" cy="7"/>
            </a:xfrm>
            <a:prstGeom prst="ellipse">
              <a:avLst/>
            </a:prstGeom>
            <a:solidFill>
              <a:srgbClr val="000000"/>
            </a:solidFill>
            <a:ln w="0">
              <a:solidFill>
                <a:srgbClr val="000000"/>
              </a:solidFill>
              <a:round/>
              <a:headEnd/>
              <a:tailEnd/>
            </a:ln>
          </p:spPr>
          <p:txBody>
            <a:bodyPr/>
            <a:lstStyle/>
            <a:p>
              <a:endParaRPr lang="ja-JP" altLang="en-US"/>
            </a:p>
          </p:txBody>
        </p:sp>
        <p:sp>
          <p:nvSpPr>
            <p:cNvPr id="75" name="Oval 605">
              <a:extLst>
                <a:ext uri="{FF2B5EF4-FFF2-40B4-BE49-F238E27FC236}">
                  <a16:creationId xmlns:a16="http://schemas.microsoft.com/office/drawing/2014/main" id="{15724677-F638-4652-B6A4-753D69F132ED}"/>
                </a:ext>
              </a:extLst>
            </p:cNvPr>
            <p:cNvSpPr>
              <a:spLocks noChangeAspect="1" noChangeArrowheads="1"/>
            </p:cNvSpPr>
            <p:nvPr/>
          </p:nvSpPr>
          <p:spPr bwMode="auto">
            <a:xfrm>
              <a:off x="528" y="138"/>
              <a:ext cx="53" cy="50"/>
            </a:xfrm>
            <a:prstGeom prst="ellipse">
              <a:avLst/>
            </a:prstGeom>
            <a:solidFill>
              <a:srgbClr val="000000"/>
            </a:solidFill>
            <a:ln w="0">
              <a:solidFill>
                <a:srgbClr val="000000"/>
              </a:solidFill>
              <a:round/>
              <a:headEnd/>
              <a:tailEnd/>
            </a:ln>
          </p:spPr>
          <p:txBody>
            <a:bodyPr/>
            <a:lstStyle/>
            <a:p>
              <a:endParaRPr lang="ja-JP" altLang="en-US"/>
            </a:p>
          </p:txBody>
        </p:sp>
        <p:sp>
          <p:nvSpPr>
            <p:cNvPr id="76" name="Oval 606">
              <a:extLst>
                <a:ext uri="{FF2B5EF4-FFF2-40B4-BE49-F238E27FC236}">
                  <a16:creationId xmlns:a16="http://schemas.microsoft.com/office/drawing/2014/main" id="{EA904C71-E4AE-4CB0-9C1D-B69CE42EF6FD}"/>
                </a:ext>
              </a:extLst>
            </p:cNvPr>
            <p:cNvSpPr>
              <a:spLocks noChangeAspect="1" noChangeArrowheads="1"/>
            </p:cNvSpPr>
            <p:nvPr/>
          </p:nvSpPr>
          <p:spPr bwMode="auto">
            <a:xfrm>
              <a:off x="539" y="148"/>
              <a:ext cx="31" cy="30"/>
            </a:xfrm>
            <a:prstGeom prst="ellipse">
              <a:avLst/>
            </a:prstGeom>
            <a:solidFill>
              <a:srgbClr val="FFFFFF"/>
            </a:solidFill>
            <a:ln w="0">
              <a:solidFill>
                <a:srgbClr val="000000"/>
              </a:solidFill>
              <a:round/>
              <a:headEnd/>
              <a:tailEnd/>
            </a:ln>
          </p:spPr>
          <p:txBody>
            <a:bodyPr/>
            <a:lstStyle/>
            <a:p>
              <a:endParaRPr lang="ja-JP" altLang="en-US"/>
            </a:p>
          </p:txBody>
        </p:sp>
        <p:sp>
          <p:nvSpPr>
            <p:cNvPr id="77" name="Oval 607">
              <a:extLst>
                <a:ext uri="{FF2B5EF4-FFF2-40B4-BE49-F238E27FC236}">
                  <a16:creationId xmlns:a16="http://schemas.microsoft.com/office/drawing/2014/main" id="{9CC3315B-856A-42A9-9FE7-6D283BD65763}"/>
                </a:ext>
              </a:extLst>
            </p:cNvPr>
            <p:cNvSpPr>
              <a:spLocks noChangeAspect="1" noChangeArrowheads="1"/>
            </p:cNvSpPr>
            <p:nvPr/>
          </p:nvSpPr>
          <p:spPr bwMode="auto">
            <a:xfrm>
              <a:off x="551" y="159"/>
              <a:ext cx="7" cy="7"/>
            </a:xfrm>
            <a:prstGeom prst="ellipse">
              <a:avLst/>
            </a:prstGeom>
            <a:solidFill>
              <a:srgbClr val="000000"/>
            </a:solidFill>
            <a:ln w="0">
              <a:solidFill>
                <a:srgbClr val="000000"/>
              </a:solidFill>
              <a:round/>
              <a:headEnd/>
              <a:tailEnd/>
            </a:ln>
          </p:spPr>
          <p:txBody>
            <a:bodyPr/>
            <a:lstStyle/>
            <a:p>
              <a:endParaRPr lang="ja-JP" altLang="en-US"/>
            </a:p>
          </p:txBody>
        </p:sp>
        <p:sp>
          <p:nvSpPr>
            <p:cNvPr id="78" name="Rectangle 608">
              <a:extLst>
                <a:ext uri="{FF2B5EF4-FFF2-40B4-BE49-F238E27FC236}">
                  <a16:creationId xmlns:a16="http://schemas.microsoft.com/office/drawing/2014/main" id="{0D9A91C8-A560-4781-A0D4-7302ABBE5B84}"/>
                </a:ext>
              </a:extLst>
            </p:cNvPr>
            <p:cNvSpPr>
              <a:spLocks noChangeAspect="1" noChangeArrowheads="1"/>
            </p:cNvSpPr>
            <p:nvPr/>
          </p:nvSpPr>
          <p:spPr bwMode="auto">
            <a:xfrm>
              <a:off x="584" y="144"/>
              <a:ext cx="8" cy="16"/>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79" name="Oval 609">
              <a:extLst>
                <a:ext uri="{FF2B5EF4-FFF2-40B4-BE49-F238E27FC236}">
                  <a16:creationId xmlns:a16="http://schemas.microsoft.com/office/drawing/2014/main" id="{90E34CF8-F3EC-4B91-9B39-4F9A3BF6B718}"/>
                </a:ext>
              </a:extLst>
            </p:cNvPr>
            <p:cNvSpPr>
              <a:spLocks noChangeAspect="1" noChangeArrowheads="1"/>
            </p:cNvSpPr>
            <p:nvPr/>
          </p:nvSpPr>
          <p:spPr bwMode="auto">
            <a:xfrm>
              <a:off x="75" y="138"/>
              <a:ext cx="52" cy="50"/>
            </a:xfrm>
            <a:prstGeom prst="ellipse">
              <a:avLst/>
            </a:prstGeom>
            <a:solidFill>
              <a:srgbClr val="000000"/>
            </a:solidFill>
            <a:ln w="0">
              <a:solidFill>
                <a:srgbClr val="000000"/>
              </a:solidFill>
              <a:round/>
              <a:headEnd/>
              <a:tailEnd/>
            </a:ln>
          </p:spPr>
          <p:txBody>
            <a:bodyPr/>
            <a:lstStyle/>
            <a:p>
              <a:endParaRPr lang="ja-JP" altLang="en-US"/>
            </a:p>
          </p:txBody>
        </p:sp>
        <p:sp>
          <p:nvSpPr>
            <p:cNvPr id="80" name="Oval 610">
              <a:extLst>
                <a:ext uri="{FF2B5EF4-FFF2-40B4-BE49-F238E27FC236}">
                  <a16:creationId xmlns:a16="http://schemas.microsoft.com/office/drawing/2014/main" id="{B0A2D908-5E47-45E3-90A8-667E806E842F}"/>
                </a:ext>
              </a:extLst>
            </p:cNvPr>
            <p:cNvSpPr>
              <a:spLocks noChangeAspect="1" noChangeArrowheads="1"/>
            </p:cNvSpPr>
            <p:nvPr/>
          </p:nvSpPr>
          <p:spPr bwMode="auto">
            <a:xfrm>
              <a:off x="85" y="148"/>
              <a:ext cx="32" cy="30"/>
            </a:xfrm>
            <a:prstGeom prst="ellipse">
              <a:avLst/>
            </a:prstGeom>
            <a:solidFill>
              <a:srgbClr val="FFFFFF"/>
            </a:solidFill>
            <a:ln w="0">
              <a:solidFill>
                <a:srgbClr val="000000"/>
              </a:solidFill>
              <a:round/>
              <a:headEnd/>
              <a:tailEnd/>
            </a:ln>
          </p:spPr>
          <p:txBody>
            <a:bodyPr/>
            <a:lstStyle/>
            <a:p>
              <a:endParaRPr lang="ja-JP" altLang="en-US"/>
            </a:p>
          </p:txBody>
        </p:sp>
        <p:sp>
          <p:nvSpPr>
            <p:cNvPr id="81" name="Oval 611">
              <a:extLst>
                <a:ext uri="{FF2B5EF4-FFF2-40B4-BE49-F238E27FC236}">
                  <a16:creationId xmlns:a16="http://schemas.microsoft.com/office/drawing/2014/main" id="{B3B104A6-0DD0-45DE-9C62-A38947E25577}"/>
                </a:ext>
              </a:extLst>
            </p:cNvPr>
            <p:cNvSpPr>
              <a:spLocks noChangeAspect="1" noChangeArrowheads="1"/>
            </p:cNvSpPr>
            <p:nvPr/>
          </p:nvSpPr>
          <p:spPr bwMode="auto">
            <a:xfrm>
              <a:off x="97" y="159"/>
              <a:ext cx="7" cy="7"/>
            </a:xfrm>
            <a:prstGeom prst="ellipse">
              <a:avLst/>
            </a:prstGeom>
            <a:solidFill>
              <a:srgbClr val="000000"/>
            </a:solidFill>
            <a:ln w="0">
              <a:solidFill>
                <a:srgbClr val="000000"/>
              </a:solidFill>
              <a:round/>
              <a:headEnd/>
              <a:tailEnd/>
            </a:ln>
          </p:spPr>
          <p:txBody>
            <a:bodyPr/>
            <a:lstStyle/>
            <a:p>
              <a:endParaRPr lang="ja-JP" altLang="en-US"/>
            </a:p>
          </p:txBody>
        </p:sp>
        <p:sp>
          <p:nvSpPr>
            <p:cNvPr id="82" name="Oval 612">
              <a:extLst>
                <a:ext uri="{FF2B5EF4-FFF2-40B4-BE49-F238E27FC236}">
                  <a16:creationId xmlns:a16="http://schemas.microsoft.com/office/drawing/2014/main" id="{71414C96-F13D-4724-90B5-4A09870130B0}"/>
                </a:ext>
              </a:extLst>
            </p:cNvPr>
            <p:cNvSpPr>
              <a:spLocks noChangeAspect="1" noChangeArrowheads="1"/>
            </p:cNvSpPr>
            <p:nvPr/>
          </p:nvSpPr>
          <p:spPr bwMode="auto">
            <a:xfrm>
              <a:off x="14" y="138"/>
              <a:ext cx="52" cy="50"/>
            </a:xfrm>
            <a:prstGeom prst="ellipse">
              <a:avLst/>
            </a:prstGeom>
            <a:solidFill>
              <a:srgbClr val="000000"/>
            </a:solidFill>
            <a:ln w="0">
              <a:solidFill>
                <a:srgbClr val="000000"/>
              </a:solidFill>
              <a:round/>
              <a:headEnd/>
              <a:tailEnd/>
            </a:ln>
          </p:spPr>
          <p:txBody>
            <a:bodyPr/>
            <a:lstStyle/>
            <a:p>
              <a:endParaRPr lang="ja-JP" altLang="en-US"/>
            </a:p>
          </p:txBody>
        </p:sp>
        <p:sp>
          <p:nvSpPr>
            <p:cNvPr id="83" name="Oval 613">
              <a:extLst>
                <a:ext uri="{FF2B5EF4-FFF2-40B4-BE49-F238E27FC236}">
                  <a16:creationId xmlns:a16="http://schemas.microsoft.com/office/drawing/2014/main" id="{25F9D710-981A-45BB-AABF-64ED979CDDFF}"/>
                </a:ext>
              </a:extLst>
            </p:cNvPr>
            <p:cNvSpPr>
              <a:spLocks noChangeAspect="1" noChangeArrowheads="1"/>
            </p:cNvSpPr>
            <p:nvPr/>
          </p:nvSpPr>
          <p:spPr bwMode="auto">
            <a:xfrm>
              <a:off x="24" y="148"/>
              <a:ext cx="32" cy="30"/>
            </a:xfrm>
            <a:prstGeom prst="ellipse">
              <a:avLst/>
            </a:prstGeom>
            <a:solidFill>
              <a:srgbClr val="FFFFFF"/>
            </a:solidFill>
            <a:ln w="0">
              <a:solidFill>
                <a:srgbClr val="000000"/>
              </a:solidFill>
              <a:round/>
              <a:headEnd/>
              <a:tailEnd/>
            </a:ln>
          </p:spPr>
          <p:txBody>
            <a:bodyPr/>
            <a:lstStyle/>
            <a:p>
              <a:endParaRPr lang="ja-JP" altLang="en-US"/>
            </a:p>
          </p:txBody>
        </p:sp>
        <p:sp>
          <p:nvSpPr>
            <p:cNvPr id="84" name="Oval 614">
              <a:extLst>
                <a:ext uri="{FF2B5EF4-FFF2-40B4-BE49-F238E27FC236}">
                  <a16:creationId xmlns:a16="http://schemas.microsoft.com/office/drawing/2014/main" id="{24C73EB2-7FA8-474C-B48B-09D85F2432BB}"/>
                </a:ext>
              </a:extLst>
            </p:cNvPr>
            <p:cNvSpPr>
              <a:spLocks noChangeAspect="1" noChangeArrowheads="1"/>
            </p:cNvSpPr>
            <p:nvPr/>
          </p:nvSpPr>
          <p:spPr bwMode="auto">
            <a:xfrm>
              <a:off x="37" y="159"/>
              <a:ext cx="6" cy="7"/>
            </a:xfrm>
            <a:prstGeom prst="ellipse">
              <a:avLst/>
            </a:prstGeom>
            <a:solidFill>
              <a:srgbClr val="000000"/>
            </a:solidFill>
            <a:ln w="0">
              <a:solidFill>
                <a:srgbClr val="000000"/>
              </a:solidFill>
              <a:round/>
              <a:headEnd/>
              <a:tailEnd/>
            </a:ln>
          </p:spPr>
          <p:txBody>
            <a:bodyPr/>
            <a:lstStyle/>
            <a:p>
              <a:endParaRPr lang="ja-JP" altLang="en-US"/>
            </a:p>
          </p:txBody>
        </p:sp>
        <p:sp>
          <p:nvSpPr>
            <p:cNvPr id="85" name="Rectangle 615">
              <a:extLst>
                <a:ext uri="{FF2B5EF4-FFF2-40B4-BE49-F238E27FC236}">
                  <a16:creationId xmlns:a16="http://schemas.microsoft.com/office/drawing/2014/main" id="{E4033FAD-AF61-4BAD-9891-A8CA19BAECF9}"/>
                </a:ext>
              </a:extLst>
            </p:cNvPr>
            <p:cNvSpPr>
              <a:spLocks noChangeAspect="1" noChangeArrowheads="1"/>
            </p:cNvSpPr>
            <p:nvPr/>
          </p:nvSpPr>
          <p:spPr bwMode="auto">
            <a:xfrm>
              <a:off x="0" y="129"/>
              <a:ext cx="449" cy="11"/>
            </a:xfrm>
            <a:prstGeom prst="rect">
              <a:avLst/>
            </a:prstGeom>
            <a:solidFill>
              <a:srgbClr val="000000"/>
            </a:solidFill>
            <a:ln w="0">
              <a:solidFill>
                <a:srgbClr val="000000"/>
              </a:solidFill>
              <a:miter lim="800000"/>
              <a:headEnd/>
              <a:tailEnd/>
            </a:ln>
          </p:spPr>
          <p:txBody>
            <a:bodyPr/>
            <a:lstStyle/>
            <a:p>
              <a:endParaRPr lang="ja-JP" altLang="en-US"/>
            </a:p>
          </p:txBody>
        </p:sp>
        <p:sp>
          <p:nvSpPr>
            <p:cNvPr id="86" name="Line 616">
              <a:extLst>
                <a:ext uri="{FF2B5EF4-FFF2-40B4-BE49-F238E27FC236}">
                  <a16:creationId xmlns:a16="http://schemas.microsoft.com/office/drawing/2014/main" id="{C899CC47-0865-45E4-A09F-46292D23DAE5}"/>
                </a:ext>
              </a:extLst>
            </p:cNvPr>
            <p:cNvSpPr>
              <a:spLocks noChangeAspect="1" noChangeShapeType="1"/>
            </p:cNvSpPr>
            <p:nvPr/>
          </p:nvSpPr>
          <p:spPr bwMode="auto">
            <a:xfrm>
              <a:off x="52" y="140"/>
              <a:ext cx="3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87" name="Line 617">
              <a:extLst>
                <a:ext uri="{FF2B5EF4-FFF2-40B4-BE49-F238E27FC236}">
                  <a16:creationId xmlns:a16="http://schemas.microsoft.com/office/drawing/2014/main" id="{22D71F7B-3464-4BB5-AEA6-DD68BB238B6C}"/>
                </a:ext>
              </a:extLst>
            </p:cNvPr>
            <p:cNvSpPr>
              <a:spLocks noChangeAspect="1" noChangeShapeType="1"/>
            </p:cNvSpPr>
            <p:nvPr/>
          </p:nvSpPr>
          <p:spPr bwMode="auto">
            <a:xfrm>
              <a:off x="114" y="140"/>
              <a:ext cx="27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88" name="Freeform 618">
              <a:extLst>
                <a:ext uri="{FF2B5EF4-FFF2-40B4-BE49-F238E27FC236}">
                  <a16:creationId xmlns:a16="http://schemas.microsoft.com/office/drawing/2014/main" id="{F7D41320-B60E-4AF8-9999-1DC113FB3C04}"/>
                </a:ext>
              </a:extLst>
            </p:cNvPr>
            <p:cNvSpPr>
              <a:spLocks noChangeAspect="1"/>
            </p:cNvSpPr>
            <p:nvPr/>
          </p:nvSpPr>
          <p:spPr bwMode="auto">
            <a:xfrm>
              <a:off x="127" y="147"/>
              <a:ext cx="63" cy="15"/>
            </a:xfrm>
            <a:custGeom>
              <a:avLst/>
              <a:gdLst>
                <a:gd name="T0" fmla="*/ 79 w 105"/>
                <a:gd name="T1" fmla="*/ 0 h 26"/>
                <a:gd name="T2" fmla="*/ 79 w 105"/>
                <a:gd name="T3" fmla="*/ 2 h 26"/>
                <a:gd name="T4" fmla="*/ 71 w 105"/>
                <a:gd name="T5" fmla="*/ 2 h 26"/>
                <a:gd name="T6" fmla="*/ 71 w 105"/>
                <a:gd name="T7" fmla="*/ 4 h 26"/>
                <a:gd name="T8" fmla="*/ 65 w 105"/>
                <a:gd name="T9" fmla="*/ 4 h 26"/>
                <a:gd name="T10" fmla="*/ 65 w 105"/>
                <a:gd name="T11" fmla="*/ 6 h 26"/>
                <a:gd name="T12" fmla="*/ 58 w 105"/>
                <a:gd name="T13" fmla="*/ 6 h 26"/>
                <a:gd name="T14" fmla="*/ 58 w 105"/>
                <a:gd name="T15" fmla="*/ 8 h 26"/>
                <a:gd name="T16" fmla="*/ 50 w 105"/>
                <a:gd name="T17" fmla="*/ 8 h 26"/>
                <a:gd name="T18" fmla="*/ 50 w 105"/>
                <a:gd name="T19" fmla="*/ 9 h 26"/>
                <a:gd name="T20" fmla="*/ 42 w 105"/>
                <a:gd name="T21" fmla="*/ 9 h 26"/>
                <a:gd name="T22" fmla="*/ 42 w 105"/>
                <a:gd name="T23" fmla="*/ 11 h 26"/>
                <a:gd name="T24" fmla="*/ 37 w 105"/>
                <a:gd name="T25" fmla="*/ 11 h 26"/>
                <a:gd name="T26" fmla="*/ 37 w 105"/>
                <a:gd name="T27" fmla="*/ 13 h 26"/>
                <a:gd name="T28" fmla="*/ 29 w 105"/>
                <a:gd name="T29" fmla="*/ 13 h 26"/>
                <a:gd name="T30" fmla="*/ 29 w 105"/>
                <a:gd name="T31" fmla="*/ 15 h 26"/>
                <a:gd name="T32" fmla="*/ 21 w 105"/>
                <a:gd name="T33" fmla="*/ 15 h 26"/>
                <a:gd name="T34" fmla="*/ 21 w 105"/>
                <a:gd name="T35" fmla="*/ 17 h 26"/>
                <a:gd name="T36" fmla="*/ 14 w 105"/>
                <a:gd name="T37" fmla="*/ 17 h 26"/>
                <a:gd name="T38" fmla="*/ 14 w 105"/>
                <a:gd name="T39" fmla="*/ 19 h 26"/>
                <a:gd name="T40" fmla="*/ 8 w 105"/>
                <a:gd name="T41" fmla="*/ 19 h 26"/>
                <a:gd name="T42" fmla="*/ 8 w 105"/>
                <a:gd name="T43" fmla="*/ 21 h 26"/>
                <a:gd name="T44" fmla="*/ 0 w 105"/>
                <a:gd name="T45" fmla="*/ 21 h 26"/>
                <a:gd name="T46" fmla="*/ 0 w 105"/>
                <a:gd name="T47" fmla="*/ 26 h 26"/>
                <a:gd name="T48" fmla="*/ 8 w 105"/>
                <a:gd name="T49" fmla="*/ 26 h 26"/>
                <a:gd name="T50" fmla="*/ 8 w 105"/>
                <a:gd name="T51" fmla="*/ 24 h 26"/>
                <a:gd name="T52" fmla="*/ 16 w 105"/>
                <a:gd name="T53" fmla="*/ 24 h 26"/>
                <a:gd name="T54" fmla="*/ 16 w 105"/>
                <a:gd name="T55" fmla="*/ 23 h 26"/>
                <a:gd name="T56" fmla="*/ 23 w 105"/>
                <a:gd name="T57" fmla="*/ 23 h 26"/>
                <a:gd name="T58" fmla="*/ 23 w 105"/>
                <a:gd name="T59" fmla="*/ 21 h 26"/>
                <a:gd name="T60" fmla="*/ 31 w 105"/>
                <a:gd name="T61" fmla="*/ 21 h 26"/>
                <a:gd name="T62" fmla="*/ 31 w 105"/>
                <a:gd name="T63" fmla="*/ 19 h 26"/>
                <a:gd name="T64" fmla="*/ 39 w 105"/>
                <a:gd name="T65" fmla="*/ 19 h 26"/>
                <a:gd name="T66" fmla="*/ 39 w 105"/>
                <a:gd name="T67" fmla="*/ 17 h 26"/>
                <a:gd name="T68" fmla="*/ 46 w 105"/>
                <a:gd name="T69" fmla="*/ 17 h 26"/>
                <a:gd name="T70" fmla="*/ 46 w 105"/>
                <a:gd name="T71" fmla="*/ 15 h 26"/>
                <a:gd name="T72" fmla="*/ 52 w 105"/>
                <a:gd name="T73" fmla="*/ 15 h 26"/>
                <a:gd name="T74" fmla="*/ 52 w 105"/>
                <a:gd name="T75" fmla="*/ 13 h 26"/>
                <a:gd name="T76" fmla="*/ 60 w 105"/>
                <a:gd name="T77" fmla="*/ 13 h 26"/>
                <a:gd name="T78" fmla="*/ 60 w 105"/>
                <a:gd name="T79" fmla="*/ 11 h 26"/>
                <a:gd name="T80" fmla="*/ 67 w 105"/>
                <a:gd name="T81" fmla="*/ 11 h 26"/>
                <a:gd name="T82" fmla="*/ 67 w 105"/>
                <a:gd name="T83" fmla="*/ 9 h 26"/>
                <a:gd name="T84" fmla="*/ 75 w 105"/>
                <a:gd name="T85" fmla="*/ 9 h 26"/>
                <a:gd name="T86" fmla="*/ 75 w 105"/>
                <a:gd name="T87" fmla="*/ 8 h 26"/>
                <a:gd name="T88" fmla="*/ 82 w 105"/>
                <a:gd name="T89" fmla="*/ 8 h 26"/>
                <a:gd name="T90" fmla="*/ 82 w 105"/>
                <a:gd name="T91" fmla="*/ 6 h 26"/>
                <a:gd name="T92" fmla="*/ 90 w 105"/>
                <a:gd name="T93" fmla="*/ 6 h 26"/>
                <a:gd name="T94" fmla="*/ 90 w 105"/>
                <a:gd name="T95" fmla="*/ 4 h 26"/>
                <a:gd name="T96" fmla="*/ 98 w 105"/>
                <a:gd name="T97" fmla="*/ 4 h 26"/>
                <a:gd name="T98" fmla="*/ 98 w 105"/>
                <a:gd name="T99" fmla="*/ 2 h 26"/>
                <a:gd name="T100" fmla="*/ 105 w 105"/>
                <a:gd name="T101" fmla="*/ 2 h 26"/>
                <a:gd name="T102" fmla="*/ 105 w 105"/>
                <a:gd name="T103" fmla="*/ 0 h 26"/>
                <a:gd name="T104" fmla="*/ 79 w 105"/>
                <a:gd name="T10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 h="26">
                  <a:moveTo>
                    <a:pt x="79" y="0"/>
                  </a:moveTo>
                  <a:lnTo>
                    <a:pt x="79" y="2"/>
                  </a:lnTo>
                  <a:lnTo>
                    <a:pt x="71" y="2"/>
                  </a:lnTo>
                  <a:lnTo>
                    <a:pt x="71" y="4"/>
                  </a:lnTo>
                  <a:lnTo>
                    <a:pt x="65" y="4"/>
                  </a:lnTo>
                  <a:lnTo>
                    <a:pt x="65" y="6"/>
                  </a:lnTo>
                  <a:lnTo>
                    <a:pt x="58" y="6"/>
                  </a:lnTo>
                  <a:lnTo>
                    <a:pt x="58" y="8"/>
                  </a:lnTo>
                  <a:lnTo>
                    <a:pt x="50" y="8"/>
                  </a:lnTo>
                  <a:lnTo>
                    <a:pt x="50" y="9"/>
                  </a:lnTo>
                  <a:lnTo>
                    <a:pt x="42" y="9"/>
                  </a:lnTo>
                  <a:lnTo>
                    <a:pt x="42" y="11"/>
                  </a:lnTo>
                  <a:lnTo>
                    <a:pt x="37" y="11"/>
                  </a:lnTo>
                  <a:lnTo>
                    <a:pt x="37" y="13"/>
                  </a:lnTo>
                  <a:lnTo>
                    <a:pt x="29" y="13"/>
                  </a:lnTo>
                  <a:lnTo>
                    <a:pt x="29" y="15"/>
                  </a:lnTo>
                  <a:lnTo>
                    <a:pt x="21" y="15"/>
                  </a:lnTo>
                  <a:lnTo>
                    <a:pt x="21" y="17"/>
                  </a:lnTo>
                  <a:lnTo>
                    <a:pt x="14" y="17"/>
                  </a:lnTo>
                  <a:lnTo>
                    <a:pt x="14" y="19"/>
                  </a:lnTo>
                  <a:lnTo>
                    <a:pt x="8" y="19"/>
                  </a:lnTo>
                  <a:lnTo>
                    <a:pt x="8" y="21"/>
                  </a:lnTo>
                  <a:lnTo>
                    <a:pt x="0" y="21"/>
                  </a:lnTo>
                  <a:lnTo>
                    <a:pt x="0" y="26"/>
                  </a:lnTo>
                  <a:lnTo>
                    <a:pt x="8" y="26"/>
                  </a:lnTo>
                  <a:lnTo>
                    <a:pt x="8" y="24"/>
                  </a:lnTo>
                  <a:lnTo>
                    <a:pt x="16" y="24"/>
                  </a:lnTo>
                  <a:lnTo>
                    <a:pt x="16" y="23"/>
                  </a:lnTo>
                  <a:lnTo>
                    <a:pt x="23" y="23"/>
                  </a:lnTo>
                  <a:lnTo>
                    <a:pt x="23" y="21"/>
                  </a:lnTo>
                  <a:lnTo>
                    <a:pt x="31" y="21"/>
                  </a:lnTo>
                  <a:lnTo>
                    <a:pt x="31" y="19"/>
                  </a:lnTo>
                  <a:lnTo>
                    <a:pt x="39" y="19"/>
                  </a:lnTo>
                  <a:lnTo>
                    <a:pt x="39" y="17"/>
                  </a:lnTo>
                  <a:lnTo>
                    <a:pt x="46" y="17"/>
                  </a:lnTo>
                  <a:lnTo>
                    <a:pt x="46" y="15"/>
                  </a:lnTo>
                  <a:lnTo>
                    <a:pt x="52" y="15"/>
                  </a:lnTo>
                  <a:lnTo>
                    <a:pt x="52" y="13"/>
                  </a:lnTo>
                  <a:lnTo>
                    <a:pt x="60" y="13"/>
                  </a:lnTo>
                  <a:lnTo>
                    <a:pt x="60" y="11"/>
                  </a:lnTo>
                  <a:lnTo>
                    <a:pt x="67" y="11"/>
                  </a:lnTo>
                  <a:lnTo>
                    <a:pt x="67" y="9"/>
                  </a:lnTo>
                  <a:lnTo>
                    <a:pt x="75" y="9"/>
                  </a:lnTo>
                  <a:lnTo>
                    <a:pt x="75" y="8"/>
                  </a:lnTo>
                  <a:lnTo>
                    <a:pt x="82" y="8"/>
                  </a:lnTo>
                  <a:lnTo>
                    <a:pt x="82" y="6"/>
                  </a:lnTo>
                  <a:lnTo>
                    <a:pt x="90" y="6"/>
                  </a:lnTo>
                  <a:lnTo>
                    <a:pt x="90" y="4"/>
                  </a:lnTo>
                  <a:lnTo>
                    <a:pt x="98" y="4"/>
                  </a:lnTo>
                  <a:lnTo>
                    <a:pt x="98" y="2"/>
                  </a:lnTo>
                  <a:lnTo>
                    <a:pt x="105" y="2"/>
                  </a:lnTo>
                  <a:lnTo>
                    <a:pt x="105" y="0"/>
                  </a:lnTo>
                  <a:lnTo>
                    <a:pt x="7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9" name="Freeform 619">
              <a:extLst>
                <a:ext uri="{FF2B5EF4-FFF2-40B4-BE49-F238E27FC236}">
                  <a16:creationId xmlns:a16="http://schemas.microsoft.com/office/drawing/2014/main" id="{A109763D-F8FF-4D20-A0B9-9E9D62E46EB0}"/>
                </a:ext>
              </a:extLst>
            </p:cNvPr>
            <p:cNvSpPr>
              <a:spLocks noChangeAspect="1"/>
            </p:cNvSpPr>
            <p:nvPr/>
          </p:nvSpPr>
          <p:spPr bwMode="auto">
            <a:xfrm>
              <a:off x="127" y="147"/>
              <a:ext cx="63" cy="15"/>
            </a:xfrm>
            <a:custGeom>
              <a:avLst/>
              <a:gdLst>
                <a:gd name="T0" fmla="*/ 105 w 105"/>
                <a:gd name="T1" fmla="*/ 0 h 26"/>
                <a:gd name="T2" fmla="*/ 0 w 105"/>
                <a:gd name="T3" fmla="*/ 26 h 26"/>
                <a:gd name="T4" fmla="*/ 0 w 105"/>
                <a:gd name="T5" fmla="*/ 21 h 26"/>
                <a:gd name="T6" fmla="*/ 79 w 105"/>
                <a:gd name="T7" fmla="*/ 0 h 26"/>
                <a:gd name="T8" fmla="*/ 105 w 105"/>
                <a:gd name="T9" fmla="*/ 0 h 26"/>
              </a:gdLst>
              <a:ahLst/>
              <a:cxnLst>
                <a:cxn ang="0">
                  <a:pos x="T0" y="T1"/>
                </a:cxn>
                <a:cxn ang="0">
                  <a:pos x="T2" y="T3"/>
                </a:cxn>
                <a:cxn ang="0">
                  <a:pos x="T4" y="T5"/>
                </a:cxn>
                <a:cxn ang="0">
                  <a:pos x="T6" y="T7"/>
                </a:cxn>
                <a:cxn ang="0">
                  <a:pos x="T8" y="T9"/>
                </a:cxn>
              </a:cxnLst>
              <a:rect l="0" t="0" r="r" b="b"/>
              <a:pathLst>
                <a:path w="105" h="26">
                  <a:moveTo>
                    <a:pt x="105" y="0"/>
                  </a:moveTo>
                  <a:lnTo>
                    <a:pt x="0" y="26"/>
                  </a:lnTo>
                  <a:lnTo>
                    <a:pt x="0" y="21"/>
                  </a:lnTo>
                  <a:lnTo>
                    <a:pt x="79" y="0"/>
                  </a:lnTo>
                  <a:lnTo>
                    <a:pt x="105"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90" name="Freeform 620">
              <a:extLst>
                <a:ext uri="{FF2B5EF4-FFF2-40B4-BE49-F238E27FC236}">
                  <a16:creationId xmlns:a16="http://schemas.microsoft.com/office/drawing/2014/main" id="{D951C3C1-F063-4440-AE58-D856E1F4B828}"/>
                </a:ext>
              </a:extLst>
            </p:cNvPr>
            <p:cNvSpPr>
              <a:spLocks noChangeAspect="1"/>
            </p:cNvSpPr>
            <p:nvPr/>
          </p:nvSpPr>
          <p:spPr bwMode="auto">
            <a:xfrm>
              <a:off x="121" y="147"/>
              <a:ext cx="279" cy="4"/>
            </a:xfrm>
            <a:custGeom>
              <a:avLst/>
              <a:gdLst>
                <a:gd name="T0" fmla="*/ 0 w 463"/>
                <a:gd name="T1" fmla="*/ 0 h 8"/>
                <a:gd name="T2" fmla="*/ 2 w 463"/>
                <a:gd name="T3" fmla="*/ 4 h 8"/>
                <a:gd name="T4" fmla="*/ 4 w 463"/>
                <a:gd name="T5" fmla="*/ 8 h 8"/>
                <a:gd name="T6" fmla="*/ 452 w 463"/>
                <a:gd name="T7" fmla="*/ 8 h 8"/>
                <a:gd name="T8" fmla="*/ 452 w 463"/>
                <a:gd name="T9" fmla="*/ 6 h 8"/>
                <a:gd name="T10" fmla="*/ 456 w 463"/>
                <a:gd name="T11" fmla="*/ 6 h 8"/>
                <a:gd name="T12" fmla="*/ 456 w 463"/>
                <a:gd name="T13" fmla="*/ 4 h 8"/>
                <a:gd name="T14" fmla="*/ 459 w 463"/>
                <a:gd name="T15" fmla="*/ 4 h 8"/>
                <a:gd name="T16" fmla="*/ 459 w 463"/>
                <a:gd name="T17" fmla="*/ 2 h 8"/>
                <a:gd name="T18" fmla="*/ 463 w 463"/>
                <a:gd name="T19" fmla="*/ 2 h 8"/>
                <a:gd name="T20" fmla="*/ 463 w 463"/>
                <a:gd name="T21" fmla="*/ 0 h 8"/>
                <a:gd name="T22" fmla="*/ 0 w 463"/>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3" h="8">
                  <a:moveTo>
                    <a:pt x="0" y="0"/>
                  </a:moveTo>
                  <a:lnTo>
                    <a:pt x="2" y="4"/>
                  </a:lnTo>
                  <a:lnTo>
                    <a:pt x="4" y="8"/>
                  </a:lnTo>
                  <a:lnTo>
                    <a:pt x="452" y="8"/>
                  </a:lnTo>
                  <a:lnTo>
                    <a:pt x="452" y="6"/>
                  </a:lnTo>
                  <a:lnTo>
                    <a:pt x="456" y="6"/>
                  </a:lnTo>
                  <a:lnTo>
                    <a:pt x="456" y="4"/>
                  </a:lnTo>
                  <a:lnTo>
                    <a:pt x="459" y="4"/>
                  </a:lnTo>
                  <a:lnTo>
                    <a:pt x="459" y="2"/>
                  </a:lnTo>
                  <a:lnTo>
                    <a:pt x="463" y="2"/>
                  </a:lnTo>
                  <a:lnTo>
                    <a:pt x="46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1" name="Freeform 621">
              <a:extLst>
                <a:ext uri="{FF2B5EF4-FFF2-40B4-BE49-F238E27FC236}">
                  <a16:creationId xmlns:a16="http://schemas.microsoft.com/office/drawing/2014/main" id="{E3B75A30-0C19-4618-AF3C-9B46F3776E23}"/>
                </a:ext>
              </a:extLst>
            </p:cNvPr>
            <p:cNvSpPr>
              <a:spLocks noChangeAspect="1"/>
            </p:cNvSpPr>
            <p:nvPr/>
          </p:nvSpPr>
          <p:spPr bwMode="auto">
            <a:xfrm>
              <a:off x="121" y="147"/>
              <a:ext cx="279" cy="4"/>
            </a:xfrm>
            <a:custGeom>
              <a:avLst/>
              <a:gdLst>
                <a:gd name="T0" fmla="*/ 448 w 463"/>
                <a:gd name="T1" fmla="*/ 8 h 8"/>
                <a:gd name="T2" fmla="*/ 4 w 463"/>
                <a:gd name="T3" fmla="*/ 8 h 8"/>
                <a:gd name="T4" fmla="*/ 0 w 463"/>
                <a:gd name="T5" fmla="*/ 0 h 8"/>
                <a:gd name="T6" fmla="*/ 463 w 463"/>
                <a:gd name="T7" fmla="*/ 0 h 8"/>
                <a:gd name="T8" fmla="*/ 448 w 463"/>
                <a:gd name="T9" fmla="*/ 8 h 8"/>
              </a:gdLst>
              <a:ahLst/>
              <a:cxnLst>
                <a:cxn ang="0">
                  <a:pos x="T0" y="T1"/>
                </a:cxn>
                <a:cxn ang="0">
                  <a:pos x="T2" y="T3"/>
                </a:cxn>
                <a:cxn ang="0">
                  <a:pos x="T4" y="T5"/>
                </a:cxn>
                <a:cxn ang="0">
                  <a:pos x="T6" y="T7"/>
                </a:cxn>
                <a:cxn ang="0">
                  <a:pos x="T8" y="T9"/>
                </a:cxn>
              </a:cxnLst>
              <a:rect l="0" t="0" r="r" b="b"/>
              <a:pathLst>
                <a:path w="463" h="8">
                  <a:moveTo>
                    <a:pt x="448" y="8"/>
                  </a:moveTo>
                  <a:lnTo>
                    <a:pt x="4" y="8"/>
                  </a:lnTo>
                  <a:lnTo>
                    <a:pt x="0" y="0"/>
                  </a:lnTo>
                  <a:lnTo>
                    <a:pt x="463" y="0"/>
                  </a:lnTo>
                  <a:lnTo>
                    <a:pt x="448" y="8"/>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92" name="Rectangle 622">
              <a:extLst>
                <a:ext uri="{FF2B5EF4-FFF2-40B4-BE49-F238E27FC236}">
                  <a16:creationId xmlns:a16="http://schemas.microsoft.com/office/drawing/2014/main" id="{77AF44A7-8F60-4AD7-8713-F7E1079D0B47}"/>
                </a:ext>
              </a:extLst>
            </p:cNvPr>
            <p:cNvSpPr>
              <a:spLocks noChangeAspect="1" noChangeArrowheads="1"/>
            </p:cNvSpPr>
            <p:nvPr/>
          </p:nvSpPr>
          <p:spPr bwMode="auto">
            <a:xfrm>
              <a:off x="66" y="159"/>
              <a:ext cx="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93" name="Rectangle 623">
              <a:extLst>
                <a:ext uri="{FF2B5EF4-FFF2-40B4-BE49-F238E27FC236}">
                  <a16:creationId xmlns:a16="http://schemas.microsoft.com/office/drawing/2014/main" id="{D7DE18CB-39D7-4D7C-9888-7CB22290CB22}"/>
                </a:ext>
              </a:extLst>
            </p:cNvPr>
            <p:cNvSpPr>
              <a:spLocks noChangeAspect="1" noChangeArrowheads="1"/>
            </p:cNvSpPr>
            <p:nvPr/>
          </p:nvSpPr>
          <p:spPr bwMode="auto">
            <a:xfrm>
              <a:off x="66" y="159"/>
              <a:ext cx="9" cy="7"/>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94" name="Freeform 624">
              <a:extLst>
                <a:ext uri="{FF2B5EF4-FFF2-40B4-BE49-F238E27FC236}">
                  <a16:creationId xmlns:a16="http://schemas.microsoft.com/office/drawing/2014/main" id="{A2118473-7247-4E7B-B7F4-01E405A609D2}"/>
                </a:ext>
              </a:extLst>
            </p:cNvPr>
            <p:cNvSpPr>
              <a:spLocks noChangeAspect="1"/>
            </p:cNvSpPr>
            <p:nvPr/>
          </p:nvSpPr>
          <p:spPr bwMode="auto">
            <a:xfrm>
              <a:off x="425" y="148"/>
              <a:ext cx="19" cy="18"/>
            </a:xfrm>
            <a:custGeom>
              <a:avLst/>
              <a:gdLst>
                <a:gd name="T0" fmla="*/ 0 w 32"/>
                <a:gd name="T1" fmla="*/ 0 h 30"/>
                <a:gd name="T2" fmla="*/ 0 w 32"/>
                <a:gd name="T3" fmla="*/ 4 h 30"/>
                <a:gd name="T4" fmla="*/ 2 w 32"/>
                <a:gd name="T5" fmla="*/ 4 h 30"/>
                <a:gd name="T6" fmla="*/ 2 w 32"/>
                <a:gd name="T7" fmla="*/ 9 h 30"/>
                <a:gd name="T8" fmla="*/ 4 w 32"/>
                <a:gd name="T9" fmla="*/ 9 h 30"/>
                <a:gd name="T10" fmla="*/ 4 w 32"/>
                <a:gd name="T11" fmla="*/ 17 h 30"/>
                <a:gd name="T12" fmla="*/ 6 w 32"/>
                <a:gd name="T13" fmla="*/ 17 h 30"/>
                <a:gd name="T14" fmla="*/ 6 w 32"/>
                <a:gd name="T15" fmla="*/ 22 h 30"/>
                <a:gd name="T16" fmla="*/ 8 w 32"/>
                <a:gd name="T17" fmla="*/ 22 h 30"/>
                <a:gd name="T18" fmla="*/ 8 w 32"/>
                <a:gd name="T19" fmla="*/ 28 h 30"/>
                <a:gd name="T20" fmla="*/ 10 w 32"/>
                <a:gd name="T21" fmla="*/ 28 h 30"/>
                <a:gd name="T22" fmla="*/ 10 w 32"/>
                <a:gd name="T23" fmla="*/ 30 h 30"/>
                <a:gd name="T24" fmla="*/ 23 w 32"/>
                <a:gd name="T25" fmla="*/ 30 h 30"/>
                <a:gd name="T26" fmla="*/ 23 w 32"/>
                <a:gd name="T27" fmla="*/ 28 h 30"/>
                <a:gd name="T28" fmla="*/ 25 w 32"/>
                <a:gd name="T29" fmla="*/ 28 h 30"/>
                <a:gd name="T30" fmla="*/ 25 w 32"/>
                <a:gd name="T31" fmla="*/ 22 h 30"/>
                <a:gd name="T32" fmla="*/ 27 w 32"/>
                <a:gd name="T33" fmla="*/ 22 h 30"/>
                <a:gd name="T34" fmla="*/ 27 w 32"/>
                <a:gd name="T35" fmla="*/ 17 h 30"/>
                <a:gd name="T36" fmla="*/ 29 w 32"/>
                <a:gd name="T37" fmla="*/ 17 h 30"/>
                <a:gd name="T38" fmla="*/ 29 w 32"/>
                <a:gd name="T39" fmla="*/ 9 h 30"/>
                <a:gd name="T40" fmla="*/ 31 w 32"/>
                <a:gd name="T41" fmla="*/ 9 h 30"/>
                <a:gd name="T42" fmla="*/ 31 w 32"/>
                <a:gd name="T43" fmla="*/ 4 h 30"/>
                <a:gd name="T44" fmla="*/ 32 w 32"/>
                <a:gd name="T45" fmla="*/ 4 h 30"/>
                <a:gd name="T46" fmla="*/ 32 w 32"/>
                <a:gd name="T47" fmla="*/ 0 h 30"/>
                <a:gd name="T48" fmla="*/ 0 w 32"/>
                <a:gd name="T4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0">
                  <a:moveTo>
                    <a:pt x="0" y="0"/>
                  </a:moveTo>
                  <a:lnTo>
                    <a:pt x="0" y="4"/>
                  </a:lnTo>
                  <a:lnTo>
                    <a:pt x="2" y="4"/>
                  </a:lnTo>
                  <a:lnTo>
                    <a:pt x="2" y="9"/>
                  </a:lnTo>
                  <a:lnTo>
                    <a:pt x="4" y="9"/>
                  </a:lnTo>
                  <a:lnTo>
                    <a:pt x="4" y="17"/>
                  </a:lnTo>
                  <a:lnTo>
                    <a:pt x="6" y="17"/>
                  </a:lnTo>
                  <a:lnTo>
                    <a:pt x="6" y="22"/>
                  </a:lnTo>
                  <a:lnTo>
                    <a:pt x="8" y="22"/>
                  </a:lnTo>
                  <a:lnTo>
                    <a:pt x="8" y="28"/>
                  </a:lnTo>
                  <a:lnTo>
                    <a:pt x="10" y="28"/>
                  </a:lnTo>
                  <a:lnTo>
                    <a:pt x="10" y="30"/>
                  </a:lnTo>
                  <a:lnTo>
                    <a:pt x="23" y="30"/>
                  </a:lnTo>
                  <a:lnTo>
                    <a:pt x="23" y="28"/>
                  </a:lnTo>
                  <a:lnTo>
                    <a:pt x="25" y="28"/>
                  </a:lnTo>
                  <a:lnTo>
                    <a:pt x="25" y="22"/>
                  </a:lnTo>
                  <a:lnTo>
                    <a:pt x="27" y="22"/>
                  </a:lnTo>
                  <a:lnTo>
                    <a:pt x="27" y="17"/>
                  </a:lnTo>
                  <a:lnTo>
                    <a:pt x="29" y="17"/>
                  </a:lnTo>
                  <a:lnTo>
                    <a:pt x="29" y="9"/>
                  </a:lnTo>
                  <a:lnTo>
                    <a:pt x="31" y="9"/>
                  </a:lnTo>
                  <a:lnTo>
                    <a:pt x="31" y="4"/>
                  </a:lnTo>
                  <a:lnTo>
                    <a:pt x="32" y="4"/>
                  </a:lnTo>
                  <a:lnTo>
                    <a:pt x="3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5" name="Freeform 625">
              <a:extLst>
                <a:ext uri="{FF2B5EF4-FFF2-40B4-BE49-F238E27FC236}">
                  <a16:creationId xmlns:a16="http://schemas.microsoft.com/office/drawing/2014/main" id="{A16A7C69-1DE4-4AE6-96B5-DC2B5FAF9134}"/>
                </a:ext>
              </a:extLst>
            </p:cNvPr>
            <p:cNvSpPr>
              <a:spLocks noChangeAspect="1"/>
            </p:cNvSpPr>
            <p:nvPr/>
          </p:nvSpPr>
          <p:spPr bwMode="auto">
            <a:xfrm>
              <a:off x="463" y="9"/>
              <a:ext cx="9" cy="55"/>
            </a:xfrm>
            <a:custGeom>
              <a:avLst/>
              <a:gdLst>
                <a:gd name="T0" fmla="*/ 0 w 15"/>
                <a:gd name="T1" fmla="*/ 28 h 92"/>
                <a:gd name="T2" fmla="*/ 0 w 15"/>
                <a:gd name="T3" fmla="*/ 92 h 92"/>
                <a:gd name="T4" fmla="*/ 15 w 15"/>
                <a:gd name="T5" fmla="*/ 92 h 92"/>
                <a:gd name="T6" fmla="*/ 15 w 15"/>
                <a:gd name="T7" fmla="*/ 0 h 92"/>
                <a:gd name="T8" fmla="*/ 13 w 15"/>
                <a:gd name="T9" fmla="*/ 0 h 92"/>
                <a:gd name="T10" fmla="*/ 13 w 15"/>
                <a:gd name="T11" fmla="*/ 2 h 92"/>
                <a:gd name="T12" fmla="*/ 11 w 15"/>
                <a:gd name="T13" fmla="*/ 2 h 92"/>
                <a:gd name="T14" fmla="*/ 8 w 15"/>
                <a:gd name="T15" fmla="*/ 6 h 92"/>
                <a:gd name="T16" fmla="*/ 6 w 15"/>
                <a:gd name="T17" fmla="*/ 9 h 92"/>
                <a:gd name="T18" fmla="*/ 4 w 15"/>
                <a:gd name="T19" fmla="*/ 11 h 92"/>
                <a:gd name="T20" fmla="*/ 4 w 15"/>
                <a:gd name="T21" fmla="*/ 13 h 92"/>
                <a:gd name="T22" fmla="*/ 2 w 15"/>
                <a:gd name="T23" fmla="*/ 13 h 92"/>
                <a:gd name="T24" fmla="*/ 2 w 15"/>
                <a:gd name="T25" fmla="*/ 17 h 92"/>
                <a:gd name="T26" fmla="*/ 0 w 15"/>
                <a:gd name="T27" fmla="*/ 19 h 92"/>
                <a:gd name="T28" fmla="*/ 0 w 15"/>
                <a:gd name="T29" fmla="*/ 2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92">
                  <a:moveTo>
                    <a:pt x="0" y="28"/>
                  </a:moveTo>
                  <a:lnTo>
                    <a:pt x="0" y="92"/>
                  </a:lnTo>
                  <a:lnTo>
                    <a:pt x="15" y="92"/>
                  </a:lnTo>
                  <a:lnTo>
                    <a:pt x="15" y="0"/>
                  </a:lnTo>
                  <a:lnTo>
                    <a:pt x="13" y="0"/>
                  </a:lnTo>
                  <a:lnTo>
                    <a:pt x="13" y="2"/>
                  </a:lnTo>
                  <a:lnTo>
                    <a:pt x="11" y="2"/>
                  </a:lnTo>
                  <a:lnTo>
                    <a:pt x="8" y="6"/>
                  </a:lnTo>
                  <a:lnTo>
                    <a:pt x="6" y="9"/>
                  </a:lnTo>
                  <a:lnTo>
                    <a:pt x="4" y="11"/>
                  </a:lnTo>
                  <a:lnTo>
                    <a:pt x="4" y="13"/>
                  </a:lnTo>
                  <a:lnTo>
                    <a:pt x="2" y="13"/>
                  </a:lnTo>
                  <a:lnTo>
                    <a:pt x="2" y="17"/>
                  </a:lnTo>
                  <a:lnTo>
                    <a:pt x="0" y="19"/>
                  </a:lnTo>
                  <a:lnTo>
                    <a:pt x="0" y="28"/>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6" name="Freeform 626">
              <a:extLst>
                <a:ext uri="{FF2B5EF4-FFF2-40B4-BE49-F238E27FC236}">
                  <a16:creationId xmlns:a16="http://schemas.microsoft.com/office/drawing/2014/main" id="{04C6E9B3-A23C-4695-8EA3-CB8FAEDCB2B4}"/>
                </a:ext>
              </a:extLst>
            </p:cNvPr>
            <p:cNvSpPr>
              <a:spLocks noChangeAspect="1"/>
            </p:cNvSpPr>
            <p:nvPr/>
          </p:nvSpPr>
          <p:spPr bwMode="auto">
            <a:xfrm>
              <a:off x="588" y="89"/>
              <a:ext cx="2" cy="56"/>
            </a:xfrm>
            <a:custGeom>
              <a:avLst/>
              <a:gdLst>
                <a:gd name="T0" fmla="*/ 0 w 4"/>
                <a:gd name="T1" fmla="*/ 0 h 94"/>
                <a:gd name="T2" fmla="*/ 0 w 4"/>
                <a:gd name="T3" fmla="*/ 94 h 94"/>
                <a:gd name="T4" fmla="*/ 4 w 4"/>
                <a:gd name="T5" fmla="*/ 94 h 94"/>
                <a:gd name="T6" fmla="*/ 4 w 4"/>
                <a:gd name="T7" fmla="*/ 4 h 94"/>
                <a:gd name="T8" fmla="*/ 2 w 4"/>
                <a:gd name="T9" fmla="*/ 4 h 94"/>
                <a:gd name="T10" fmla="*/ 2 w 4"/>
                <a:gd name="T11" fmla="*/ 0 h 94"/>
                <a:gd name="T12" fmla="*/ 0 w 4"/>
                <a:gd name="T13" fmla="*/ 0 h 94"/>
              </a:gdLst>
              <a:ahLst/>
              <a:cxnLst>
                <a:cxn ang="0">
                  <a:pos x="T0" y="T1"/>
                </a:cxn>
                <a:cxn ang="0">
                  <a:pos x="T2" y="T3"/>
                </a:cxn>
                <a:cxn ang="0">
                  <a:pos x="T4" y="T5"/>
                </a:cxn>
                <a:cxn ang="0">
                  <a:pos x="T6" y="T7"/>
                </a:cxn>
                <a:cxn ang="0">
                  <a:pos x="T8" y="T9"/>
                </a:cxn>
                <a:cxn ang="0">
                  <a:pos x="T10" y="T11"/>
                </a:cxn>
                <a:cxn ang="0">
                  <a:pos x="T12" y="T13"/>
                </a:cxn>
              </a:cxnLst>
              <a:rect l="0" t="0" r="r" b="b"/>
              <a:pathLst>
                <a:path w="4" h="94">
                  <a:moveTo>
                    <a:pt x="0" y="0"/>
                  </a:moveTo>
                  <a:lnTo>
                    <a:pt x="0" y="94"/>
                  </a:lnTo>
                  <a:lnTo>
                    <a:pt x="4" y="94"/>
                  </a:lnTo>
                  <a:lnTo>
                    <a:pt x="4" y="4"/>
                  </a:lnTo>
                  <a:lnTo>
                    <a:pt x="2" y="4"/>
                  </a:lnTo>
                  <a:lnTo>
                    <a:pt x="2" y="0"/>
                  </a:lnTo>
                  <a:lnTo>
                    <a:pt x="0"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7" name="Rectangle 627">
              <a:extLst>
                <a:ext uri="{FF2B5EF4-FFF2-40B4-BE49-F238E27FC236}">
                  <a16:creationId xmlns:a16="http://schemas.microsoft.com/office/drawing/2014/main" id="{26CC5F84-A543-4150-9338-4CD300EB8A85}"/>
                </a:ext>
              </a:extLst>
            </p:cNvPr>
            <p:cNvSpPr>
              <a:spLocks noChangeAspect="1" noChangeArrowheads="1"/>
            </p:cNvSpPr>
            <p:nvPr/>
          </p:nvSpPr>
          <p:spPr bwMode="auto">
            <a:xfrm>
              <a:off x="1" y="0"/>
              <a:ext cx="447" cy="122"/>
            </a:xfrm>
            <a:prstGeom prst="rect">
              <a:avLst/>
            </a:prstGeom>
            <a:solidFill>
              <a:srgbClr val="FFFFFF"/>
            </a:solidFill>
            <a:ln w="0">
              <a:solidFill>
                <a:srgbClr val="000000"/>
              </a:solidFill>
              <a:miter lim="800000"/>
              <a:headEnd/>
              <a:tailEnd/>
            </a:ln>
          </p:spPr>
          <p:txBody>
            <a:bodyPr/>
            <a:lstStyle/>
            <a:p>
              <a:endParaRPr lang="ja-JP" altLang="en-US"/>
            </a:p>
          </p:txBody>
        </p:sp>
        <p:sp>
          <p:nvSpPr>
            <p:cNvPr id="98" name="Rectangle 628">
              <a:extLst>
                <a:ext uri="{FF2B5EF4-FFF2-40B4-BE49-F238E27FC236}">
                  <a16:creationId xmlns:a16="http://schemas.microsoft.com/office/drawing/2014/main" id="{DB02B53F-7B41-406D-B4E2-BEC8DA2E95AB}"/>
                </a:ext>
              </a:extLst>
            </p:cNvPr>
            <p:cNvSpPr>
              <a:spLocks noChangeAspect="1" noChangeArrowheads="1"/>
            </p:cNvSpPr>
            <p:nvPr/>
          </p:nvSpPr>
          <p:spPr bwMode="auto">
            <a:xfrm>
              <a:off x="13" y="9"/>
              <a:ext cx="423" cy="106"/>
            </a:xfrm>
            <a:prstGeom prst="rect">
              <a:avLst/>
            </a:prstGeom>
            <a:solidFill>
              <a:srgbClr val="FFFFFF"/>
            </a:solidFill>
            <a:ln w="0">
              <a:solidFill>
                <a:srgbClr val="000000"/>
              </a:solidFill>
              <a:miter lim="800000"/>
              <a:headEnd/>
              <a:tailEnd/>
            </a:ln>
          </p:spPr>
          <p:txBody>
            <a:bodyPr wrap="square" lIns="91440" tIns="45720" rIns="91440" bIns="4572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endParaRPr lang="ja-JP" altLang="en-US" sz="800">
                <a:solidFill>
                  <a:srgbClr val="000000"/>
                </a:solidFill>
                <a:latin typeface="ＭＳ Ｐゴシック"/>
                <a:ea typeface="ＭＳ Ｐゴシック"/>
              </a:endParaRPr>
            </a:p>
            <a:p>
              <a:pPr algn="l" rtl="0">
                <a:defRPr sz="1000"/>
              </a:pPr>
              <a:endParaRPr lang="ja-JP" altLang="en-US" sz="800">
                <a:solidFill>
                  <a:srgbClr val="000000"/>
                </a:solidFill>
                <a:latin typeface="ＭＳ Ｐゴシック"/>
                <a:ea typeface="ＭＳ Ｐゴシック"/>
              </a:endParaRPr>
            </a:p>
          </p:txBody>
        </p:sp>
      </p:grpSp>
      <p:pic>
        <p:nvPicPr>
          <p:cNvPr id="99" name="図 98">
            <a:extLst>
              <a:ext uri="{FF2B5EF4-FFF2-40B4-BE49-F238E27FC236}">
                <a16:creationId xmlns:a16="http://schemas.microsoft.com/office/drawing/2014/main" id="{26992318-7EC9-450A-8B8D-AABAE2BC2B92}"/>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247" b="98456" l="2473" r="96429">
                        <a14:foregroundMark x1="18407" y1="72587" x2="18407" y2="72587"/>
                        <a14:foregroundMark x1="6593" y1="54440" x2="6593" y2="54440"/>
                        <a14:foregroundMark x1="3571" y1="48649" x2="3571" y2="48649"/>
                        <a14:foregroundMark x1="29121" y1="98456" x2="29121" y2="98456"/>
                        <a14:foregroundMark x1="93681" y1="63707" x2="93681" y2="63707"/>
                        <a14:foregroundMark x1="96978" y1="47104" x2="96978" y2="47104"/>
                        <a14:foregroundMark x1="73352" y1="4633" x2="73352" y2="4633"/>
                        <a14:foregroundMark x1="2473" y1="53282" x2="2473" y2="53282"/>
                        <a14:foregroundMark x1="2473" y1="62162" x2="2473" y2="62162"/>
                        <a14:foregroundMark x1="4670" y1="77220" x2="4670" y2="77220"/>
                      </a14:backgroundRemoval>
                    </a14:imgEffect>
                  </a14:imgLayer>
                </a14:imgProps>
              </a:ext>
            </a:extLst>
          </a:blip>
          <a:stretch>
            <a:fillRect/>
          </a:stretch>
        </p:blipFill>
        <p:spPr>
          <a:xfrm>
            <a:off x="5608734" y="3029033"/>
            <a:ext cx="505945" cy="360000"/>
          </a:xfrm>
          <a:prstGeom prst="rect">
            <a:avLst/>
          </a:prstGeom>
        </p:spPr>
      </p:pic>
      <p:sp>
        <p:nvSpPr>
          <p:cNvPr id="101" name="テキスト ボックス 100">
            <a:extLst>
              <a:ext uri="{FF2B5EF4-FFF2-40B4-BE49-F238E27FC236}">
                <a16:creationId xmlns:a16="http://schemas.microsoft.com/office/drawing/2014/main" id="{3916CF5F-FD90-4C63-B6A2-B604FFACDD85}"/>
              </a:ext>
            </a:extLst>
          </p:cNvPr>
          <p:cNvSpPr txBox="1"/>
          <p:nvPr/>
        </p:nvSpPr>
        <p:spPr>
          <a:xfrm>
            <a:off x="324531" y="3888916"/>
            <a:ext cx="1425592"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2060"/>
                </a:solidFill>
                <a:effectLst/>
                <a:uLnTx/>
                <a:uFillTx/>
                <a:latin typeface="Meiryo UI"/>
                <a:ea typeface="Meiryo UI"/>
              </a:rPr>
              <a:t>（自動）発注</a:t>
            </a:r>
          </a:p>
        </p:txBody>
      </p:sp>
      <p:sp>
        <p:nvSpPr>
          <p:cNvPr id="108" name="テキスト ボックス 107">
            <a:extLst>
              <a:ext uri="{FF2B5EF4-FFF2-40B4-BE49-F238E27FC236}">
                <a16:creationId xmlns:a16="http://schemas.microsoft.com/office/drawing/2014/main" id="{0EFAA0F0-AD81-4874-B9B5-B89AF725A708}"/>
              </a:ext>
            </a:extLst>
          </p:cNvPr>
          <p:cNvSpPr txBox="1"/>
          <p:nvPr/>
        </p:nvSpPr>
        <p:spPr>
          <a:xfrm>
            <a:off x="4217337" y="3931657"/>
            <a:ext cx="681361"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solidFill>
                  <a:srgbClr val="002060"/>
                </a:solidFill>
                <a:latin typeface="Meiryo UI"/>
                <a:ea typeface="Meiryo UI"/>
              </a:rPr>
              <a:t>積込み</a:t>
            </a:r>
            <a:endParaRPr kumimoji="1" lang="ja-JP" altLang="en-US" sz="1200" b="0" i="0" u="none" strike="noStrike" kern="1200" cap="none" spc="0" normalizeH="0" baseline="0" noProof="0" dirty="0">
              <a:ln>
                <a:noFill/>
              </a:ln>
              <a:solidFill>
                <a:srgbClr val="002060"/>
              </a:solidFill>
              <a:effectLst/>
              <a:uLnTx/>
              <a:uFillTx/>
              <a:latin typeface="Meiryo UI"/>
              <a:ea typeface="Meiryo UI"/>
            </a:endParaRPr>
          </a:p>
        </p:txBody>
      </p:sp>
      <p:sp>
        <p:nvSpPr>
          <p:cNvPr id="111" name="テキスト ボックス 110">
            <a:extLst>
              <a:ext uri="{FF2B5EF4-FFF2-40B4-BE49-F238E27FC236}">
                <a16:creationId xmlns:a16="http://schemas.microsoft.com/office/drawing/2014/main" id="{336C9DD2-35A0-40E4-AA27-0ACF5B7B62A9}"/>
              </a:ext>
            </a:extLst>
          </p:cNvPr>
          <p:cNvSpPr txBox="1"/>
          <p:nvPr/>
        </p:nvSpPr>
        <p:spPr>
          <a:xfrm>
            <a:off x="5472826" y="3857692"/>
            <a:ext cx="901794"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2060"/>
                </a:solidFill>
                <a:effectLst/>
                <a:uLnTx/>
                <a:uFillTx/>
                <a:latin typeface="Meiryo UI"/>
                <a:ea typeface="Meiryo UI"/>
              </a:rPr>
              <a:t>トラック輸送</a:t>
            </a:r>
          </a:p>
        </p:txBody>
      </p:sp>
      <p:sp>
        <p:nvSpPr>
          <p:cNvPr id="112" name="テキスト ボックス 111">
            <a:extLst>
              <a:ext uri="{FF2B5EF4-FFF2-40B4-BE49-F238E27FC236}">
                <a16:creationId xmlns:a16="http://schemas.microsoft.com/office/drawing/2014/main" id="{7067EFE6-4A22-4288-936A-65B2B1F4211C}"/>
              </a:ext>
            </a:extLst>
          </p:cNvPr>
          <p:cNvSpPr txBox="1"/>
          <p:nvPr/>
        </p:nvSpPr>
        <p:spPr>
          <a:xfrm>
            <a:off x="7001715" y="3816586"/>
            <a:ext cx="783749"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2060"/>
                </a:solidFill>
                <a:effectLst/>
                <a:uLnTx/>
                <a:uFillTx/>
                <a:latin typeface="Meiryo UI"/>
                <a:ea typeface="Meiryo UI"/>
              </a:rPr>
              <a:t>荷下ろし</a:t>
            </a:r>
          </a:p>
        </p:txBody>
      </p:sp>
      <p:sp>
        <p:nvSpPr>
          <p:cNvPr id="114" name="テキスト ボックス 113">
            <a:extLst>
              <a:ext uri="{FF2B5EF4-FFF2-40B4-BE49-F238E27FC236}">
                <a16:creationId xmlns:a16="http://schemas.microsoft.com/office/drawing/2014/main" id="{8A6EF435-46C8-4C2D-9B80-2EAB999E0063}"/>
              </a:ext>
            </a:extLst>
          </p:cNvPr>
          <p:cNvSpPr txBox="1"/>
          <p:nvPr/>
        </p:nvSpPr>
        <p:spPr>
          <a:xfrm>
            <a:off x="8646146" y="3866545"/>
            <a:ext cx="681361"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2060"/>
                </a:solidFill>
                <a:effectLst/>
                <a:uLnTx/>
                <a:uFillTx/>
                <a:latin typeface="Meiryo UI"/>
                <a:ea typeface="Meiryo UI"/>
              </a:rPr>
              <a:t>納入</a:t>
            </a:r>
          </a:p>
        </p:txBody>
      </p:sp>
      <p:sp>
        <p:nvSpPr>
          <p:cNvPr id="115" name="テキスト ボックス 114">
            <a:extLst>
              <a:ext uri="{FF2B5EF4-FFF2-40B4-BE49-F238E27FC236}">
                <a16:creationId xmlns:a16="http://schemas.microsoft.com/office/drawing/2014/main" id="{DA597436-11C2-47F6-85F9-3467F5F7E941}"/>
              </a:ext>
            </a:extLst>
          </p:cNvPr>
          <p:cNvSpPr txBox="1"/>
          <p:nvPr/>
        </p:nvSpPr>
        <p:spPr>
          <a:xfrm>
            <a:off x="9823393" y="3914031"/>
            <a:ext cx="681361"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2060"/>
                </a:solidFill>
                <a:effectLst/>
                <a:uLnTx/>
                <a:uFillTx/>
                <a:latin typeface="Meiryo UI"/>
                <a:ea typeface="Meiryo UI"/>
              </a:rPr>
              <a:t>入庫</a:t>
            </a:r>
          </a:p>
        </p:txBody>
      </p:sp>
      <p:sp>
        <p:nvSpPr>
          <p:cNvPr id="116" name="テキスト ボックス 115">
            <a:extLst>
              <a:ext uri="{FF2B5EF4-FFF2-40B4-BE49-F238E27FC236}">
                <a16:creationId xmlns:a16="http://schemas.microsoft.com/office/drawing/2014/main" id="{6B3453B5-1B74-4AC1-8DF1-8A2F97789F72}"/>
              </a:ext>
            </a:extLst>
          </p:cNvPr>
          <p:cNvSpPr txBox="1"/>
          <p:nvPr/>
        </p:nvSpPr>
        <p:spPr>
          <a:xfrm>
            <a:off x="1054200" y="5487175"/>
            <a:ext cx="681361"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2060"/>
                </a:solidFill>
                <a:effectLst/>
                <a:uLnTx/>
                <a:uFillTx/>
                <a:latin typeface="Meiryo UI"/>
                <a:ea typeface="Meiryo UI"/>
              </a:rPr>
              <a:t>かんばん回収</a:t>
            </a:r>
          </a:p>
        </p:txBody>
      </p:sp>
      <p:sp>
        <p:nvSpPr>
          <p:cNvPr id="117" name="テキスト ボックス 116">
            <a:extLst>
              <a:ext uri="{FF2B5EF4-FFF2-40B4-BE49-F238E27FC236}">
                <a16:creationId xmlns:a16="http://schemas.microsoft.com/office/drawing/2014/main" id="{D2F95E06-FE02-46B9-8752-7CC83243905D}"/>
              </a:ext>
            </a:extLst>
          </p:cNvPr>
          <p:cNvSpPr txBox="1"/>
          <p:nvPr/>
        </p:nvSpPr>
        <p:spPr>
          <a:xfrm>
            <a:off x="2970910" y="5626230"/>
            <a:ext cx="681361"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2060"/>
                </a:solidFill>
                <a:effectLst/>
                <a:uLnTx/>
                <a:uFillTx/>
                <a:latin typeface="Meiryo UI"/>
                <a:ea typeface="Meiryo UI"/>
              </a:rPr>
              <a:t>組付け</a:t>
            </a:r>
          </a:p>
        </p:txBody>
      </p:sp>
      <p:sp>
        <p:nvSpPr>
          <p:cNvPr id="118" name="テキスト ボックス 117">
            <a:extLst>
              <a:ext uri="{FF2B5EF4-FFF2-40B4-BE49-F238E27FC236}">
                <a16:creationId xmlns:a16="http://schemas.microsoft.com/office/drawing/2014/main" id="{7671D130-29C1-4E11-944C-45CC1B9B6DF7}"/>
              </a:ext>
            </a:extLst>
          </p:cNvPr>
          <p:cNvSpPr txBox="1"/>
          <p:nvPr/>
        </p:nvSpPr>
        <p:spPr>
          <a:xfrm>
            <a:off x="4759925" y="5668244"/>
            <a:ext cx="681361"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2060"/>
                </a:solidFill>
                <a:effectLst/>
                <a:uLnTx/>
                <a:uFillTx/>
                <a:latin typeface="Meiryo UI"/>
                <a:ea typeface="Meiryo UI"/>
              </a:rPr>
              <a:t>シュートに投入</a:t>
            </a:r>
          </a:p>
        </p:txBody>
      </p:sp>
      <p:sp>
        <p:nvSpPr>
          <p:cNvPr id="119" name="テキスト ボックス 118">
            <a:extLst>
              <a:ext uri="{FF2B5EF4-FFF2-40B4-BE49-F238E27FC236}">
                <a16:creationId xmlns:a16="http://schemas.microsoft.com/office/drawing/2014/main" id="{F1DE89C2-D9BC-4980-87C9-02022281DA9D}"/>
              </a:ext>
            </a:extLst>
          </p:cNvPr>
          <p:cNvSpPr txBox="1"/>
          <p:nvPr/>
        </p:nvSpPr>
        <p:spPr>
          <a:xfrm>
            <a:off x="6468474" y="5884901"/>
            <a:ext cx="873452"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002060"/>
                </a:solidFill>
                <a:effectLst/>
                <a:uLnTx/>
                <a:uFillTx/>
                <a:latin typeface="Meiryo UI"/>
                <a:ea typeface="Meiryo UI"/>
              </a:rPr>
              <a:t>AGV</a:t>
            </a:r>
            <a:r>
              <a:rPr kumimoji="1" lang="ja-JP" altLang="en-US" sz="1200" b="0" i="0" u="none" strike="noStrike" kern="1200" cap="none" spc="0" normalizeH="0" baseline="0" noProof="0" dirty="0">
                <a:ln>
                  <a:noFill/>
                </a:ln>
                <a:solidFill>
                  <a:srgbClr val="002060"/>
                </a:solidFill>
                <a:effectLst/>
                <a:uLnTx/>
                <a:uFillTx/>
                <a:latin typeface="Meiryo UI"/>
                <a:ea typeface="Meiryo UI"/>
              </a:rPr>
              <a:t>搬送</a:t>
            </a:r>
          </a:p>
        </p:txBody>
      </p:sp>
      <p:sp>
        <p:nvSpPr>
          <p:cNvPr id="120" name="テキスト ボックス 119">
            <a:extLst>
              <a:ext uri="{FF2B5EF4-FFF2-40B4-BE49-F238E27FC236}">
                <a16:creationId xmlns:a16="http://schemas.microsoft.com/office/drawing/2014/main" id="{635F6060-80D6-47F4-93ED-A4036602616F}"/>
              </a:ext>
            </a:extLst>
          </p:cNvPr>
          <p:cNvSpPr txBox="1"/>
          <p:nvPr/>
        </p:nvSpPr>
        <p:spPr>
          <a:xfrm>
            <a:off x="8250356" y="5882854"/>
            <a:ext cx="1014819"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2060"/>
                </a:solidFill>
                <a:effectLst/>
                <a:uLnTx/>
                <a:uFillTx/>
                <a:latin typeface="Meiryo UI"/>
                <a:ea typeface="Meiryo UI"/>
              </a:rPr>
              <a:t>台車に投入</a:t>
            </a:r>
          </a:p>
        </p:txBody>
      </p:sp>
      <p:sp>
        <p:nvSpPr>
          <p:cNvPr id="121" name="テキスト ボックス 120">
            <a:extLst>
              <a:ext uri="{FF2B5EF4-FFF2-40B4-BE49-F238E27FC236}">
                <a16:creationId xmlns:a16="http://schemas.microsoft.com/office/drawing/2014/main" id="{2AC592EA-F4F3-4B87-879A-8F06A86CCBDC}"/>
              </a:ext>
            </a:extLst>
          </p:cNvPr>
          <p:cNvSpPr txBox="1"/>
          <p:nvPr/>
        </p:nvSpPr>
        <p:spPr>
          <a:xfrm>
            <a:off x="10214707" y="5704738"/>
            <a:ext cx="681361"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2060"/>
                </a:solidFill>
                <a:effectLst/>
                <a:uLnTx/>
                <a:uFillTx/>
                <a:latin typeface="Meiryo UI"/>
                <a:ea typeface="Meiryo UI"/>
              </a:rPr>
              <a:t>出庫</a:t>
            </a:r>
          </a:p>
        </p:txBody>
      </p:sp>
      <p:sp>
        <p:nvSpPr>
          <p:cNvPr id="122" name="二等辺三角形 121">
            <a:extLst>
              <a:ext uri="{FF2B5EF4-FFF2-40B4-BE49-F238E27FC236}">
                <a16:creationId xmlns:a16="http://schemas.microsoft.com/office/drawing/2014/main" id="{CD8D5EE6-F239-4D4D-9A4F-565B8DD47BF8}"/>
              </a:ext>
            </a:extLst>
          </p:cNvPr>
          <p:cNvSpPr/>
          <p:nvPr/>
        </p:nvSpPr>
        <p:spPr>
          <a:xfrm rot="5400000">
            <a:off x="1640453" y="3356763"/>
            <a:ext cx="250723" cy="16690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23" name="二等辺三角形 122">
            <a:extLst>
              <a:ext uri="{FF2B5EF4-FFF2-40B4-BE49-F238E27FC236}">
                <a16:creationId xmlns:a16="http://schemas.microsoft.com/office/drawing/2014/main" id="{C82237D5-4FF1-4065-803F-2BB24AD46574}"/>
              </a:ext>
            </a:extLst>
          </p:cNvPr>
          <p:cNvSpPr/>
          <p:nvPr/>
        </p:nvSpPr>
        <p:spPr>
          <a:xfrm rot="5400000">
            <a:off x="3642933" y="3278550"/>
            <a:ext cx="250723" cy="16690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24" name="二等辺三角形 123">
            <a:extLst>
              <a:ext uri="{FF2B5EF4-FFF2-40B4-BE49-F238E27FC236}">
                <a16:creationId xmlns:a16="http://schemas.microsoft.com/office/drawing/2014/main" id="{9C7BD35C-67EE-4DAF-960C-0D2F8D3205C6}"/>
              </a:ext>
            </a:extLst>
          </p:cNvPr>
          <p:cNvSpPr/>
          <p:nvPr/>
        </p:nvSpPr>
        <p:spPr>
          <a:xfrm rot="5400000">
            <a:off x="5175844" y="3347159"/>
            <a:ext cx="250723" cy="16690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25" name="二等辺三角形 124">
            <a:extLst>
              <a:ext uri="{FF2B5EF4-FFF2-40B4-BE49-F238E27FC236}">
                <a16:creationId xmlns:a16="http://schemas.microsoft.com/office/drawing/2014/main" id="{EBF4D0D2-967C-4031-A02D-EB38F918A1FB}"/>
              </a:ext>
            </a:extLst>
          </p:cNvPr>
          <p:cNvSpPr/>
          <p:nvPr/>
        </p:nvSpPr>
        <p:spPr>
          <a:xfrm rot="5400000">
            <a:off x="6525461" y="3347160"/>
            <a:ext cx="250723" cy="16690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26" name="二等辺三角形 125">
            <a:extLst>
              <a:ext uri="{FF2B5EF4-FFF2-40B4-BE49-F238E27FC236}">
                <a16:creationId xmlns:a16="http://schemas.microsoft.com/office/drawing/2014/main" id="{D1C67B01-3AF5-4DFB-9916-173BE23C820B}"/>
              </a:ext>
            </a:extLst>
          </p:cNvPr>
          <p:cNvSpPr/>
          <p:nvPr/>
        </p:nvSpPr>
        <p:spPr>
          <a:xfrm rot="5400000">
            <a:off x="7978578" y="3356763"/>
            <a:ext cx="250723" cy="16690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27" name="二等辺三角形 126">
            <a:extLst>
              <a:ext uri="{FF2B5EF4-FFF2-40B4-BE49-F238E27FC236}">
                <a16:creationId xmlns:a16="http://schemas.microsoft.com/office/drawing/2014/main" id="{174B2F26-02B3-43B2-8B9A-7DBE6FD33535}"/>
              </a:ext>
            </a:extLst>
          </p:cNvPr>
          <p:cNvSpPr/>
          <p:nvPr/>
        </p:nvSpPr>
        <p:spPr>
          <a:xfrm rot="5400000">
            <a:off x="9502736" y="3347159"/>
            <a:ext cx="250723" cy="16690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29" name="二等辺三角形 128">
            <a:extLst>
              <a:ext uri="{FF2B5EF4-FFF2-40B4-BE49-F238E27FC236}">
                <a16:creationId xmlns:a16="http://schemas.microsoft.com/office/drawing/2014/main" id="{4399073D-E1F1-4070-8698-F3993B25DEED}"/>
              </a:ext>
            </a:extLst>
          </p:cNvPr>
          <p:cNvSpPr/>
          <p:nvPr/>
        </p:nvSpPr>
        <p:spPr>
          <a:xfrm rot="10800000">
            <a:off x="11046884" y="4358976"/>
            <a:ext cx="250723" cy="16690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30" name="二等辺三角形 129">
            <a:extLst>
              <a:ext uri="{FF2B5EF4-FFF2-40B4-BE49-F238E27FC236}">
                <a16:creationId xmlns:a16="http://schemas.microsoft.com/office/drawing/2014/main" id="{3F61DEED-4E88-49D8-B410-1ADA0E8C9B6A}"/>
              </a:ext>
            </a:extLst>
          </p:cNvPr>
          <p:cNvSpPr/>
          <p:nvPr/>
        </p:nvSpPr>
        <p:spPr>
          <a:xfrm rot="16200000">
            <a:off x="9199732" y="5130092"/>
            <a:ext cx="250723" cy="16690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31" name="二等辺三角形 130">
            <a:extLst>
              <a:ext uri="{FF2B5EF4-FFF2-40B4-BE49-F238E27FC236}">
                <a16:creationId xmlns:a16="http://schemas.microsoft.com/office/drawing/2014/main" id="{C5F934A4-6703-4ABE-8202-2DDA419338AA}"/>
              </a:ext>
            </a:extLst>
          </p:cNvPr>
          <p:cNvSpPr/>
          <p:nvPr/>
        </p:nvSpPr>
        <p:spPr>
          <a:xfrm rot="16200000">
            <a:off x="7645154" y="5130092"/>
            <a:ext cx="250723" cy="16690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32" name="二等辺三角形 131">
            <a:extLst>
              <a:ext uri="{FF2B5EF4-FFF2-40B4-BE49-F238E27FC236}">
                <a16:creationId xmlns:a16="http://schemas.microsoft.com/office/drawing/2014/main" id="{AC393531-3143-4E5B-B9CD-89E234F82BAE}"/>
              </a:ext>
            </a:extLst>
          </p:cNvPr>
          <p:cNvSpPr/>
          <p:nvPr/>
        </p:nvSpPr>
        <p:spPr>
          <a:xfrm rot="16200000">
            <a:off x="6037352" y="5082641"/>
            <a:ext cx="250723" cy="16690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33" name="二等辺三角形 132">
            <a:extLst>
              <a:ext uri="{FF2B5EF4-FFF2-40B4-BE49-F238E27FC236}">
                <a16:creationId xmlns:a16="http://schemas.microsoft.com/office/drawing/2014/main" id="{CA465EF6-5440-4630-8E53-971FAACBA403}"/>
              </a:ext>
            </a:extLst>
          </p:cNvPr>
          <p:cNvSpPr/>
          <p:nvPr/>
        </p:nvSpPr>
        <p:spPr>
          <a:xfrm rot="16200000">
            <a:off x="3897669" y="5021070"/>
            <a:ext cx="250723" cy="16690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34" name="二等辺三角形 133">
            <a:extLst>
              <a:ext uri="{FF2B5EF4-FFF2-40B4-BE49-F238E27FC236}">
                <a16:creationId xmlns:a16="http://schemas.microsoft.com/office/drawing/2014/main" id="{2FA14C37-1408-4457-9E00-A409EC7016B6}"/>
              </a:ext>
            </a:extLst>
          </p:cNvPr>
          <p:cNvSpPr/>
          <p:nvPr/>
        </p:nvSpPr>
        <p:spPr>
          <a:xfrm rot="16200000">
            <a:off x="2197586" y="5107196"/>
            <a:ext cx="250723" cy="16690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35" name="二等辺三角形 134">
            <a:extLst>
              <a:ext uri="{FF2B5EF4-FFF2-40B4-BE49-F238E27FC236}">
                <a16:creationId xmlns:a16="http://schemas.microsoft.com/office/drawing/2014/main" id="{11E16F8C-0834-4334-8260-E6EDEBD85C44}"/>
              </a:ext>
            </a:extLst>
          </p:cNvPr>
          <p:cNvSpPr/>
          <p:nvPr/>
        </p:nvSpPr>
        <p:spPr>
          <a:xfrm>
            <a:off x="1093157" y="4444863"/>
            <a:ext cx="250723" cy="16690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pic>
        <p:nvPicPr>
          <p:cNvPr id="137" name="図 136">
            <a:extLst>
              <a:ext uri="{FF2B5EF4-FFF2-40B4-BE49-F238E27FC236}">
                <a16:creationId xmlns:a16="http://schemas.microsoft.com/office/drawing/2014/main" id="{AD396AED-974A-4A0C-96E1-A9066BCABF04}"/>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247" b="98456" l="2473" r="96429">
                        <a14:foregroundMark x1="18407" y1="72587" x2="18407" y2="72587"/>
                        <a14:foregroundMark x1="6593" y1="54440" x2="6593" y2="54440"/>
                        <a14:foregroundMark x1="3571" y1="48649" x2="3571" y2="48649"/>
                        <a14:foregroundMark x1="29121" y1="98456" x2="29121" y2="98456"/>
                        <a14:foregroundMark x1="93681" y1="63707" x2="93681" y2="63707"/>
                        <a14:foregroundMark x1="96978" y1="47104" x2="96978" y2="47104"/>
                        <a14:foregroundMark x1="73352" y1="4633" x2="73352" y2="4633"/>
                        <a14:foregroundMark x1="2473" y1="53282" x2="2473" y2="53282"/>
                        <a14:foregroundMark x1="2473" y1="62162" x2="2473" y2="62162"/>
                        <a14:foregroundMark x1="4670" y1="77220" x2="4670" y2="77220"/>
                      </a14:backgroundRemoval>
                    </a14:imgEffect>
                  </a14:imgLayer>
                </a14:imgProps>
              </a:ext>
            </a:extLst>
          </a:blip>
          <a:stretch>
            <a:fillRect/>
          </a:stretch>
        </p:blipFill>
        <p:spPr>
          <a:xfrm>
            <a:off x="10723436" y="2802206"/>
            <a:ext cx="505945" cy="360000"/>
          </a:xfrm>
          <a:prstGeom prst="rect">
            <a:avLst/>
          </a:prstGeom>
        </p:spPr>
      </p:pic>
      <p:sp>
        <p:nvSpPr>
          <p:cNvPr id="138" name="二等辺三角形 137">
            <a:extLst>
              <a:ext uri="{FF2B5EF4-FFF2-40B4-BE49-F238E27FC236}">
                <a16:creationId xmlns:a16="http://schemas.microsoft.com/office/drawing/2014/main" id="{7B44BFF2-6C38-477B-9A9E-3FA93AAAA8B5}"/>
              </a:ext>
            </a:extLst>
          </p:cNvPr>
          <p:cNvSpPr/>
          <p:nvPr/>
        </p:nvSpPr>
        <p:spPr>
          <a:xfrm rot="16200000">
            <a:off x="10519582" y="5087144"/>
            <a:ext cx="250723" cy="16690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pic>
        <p:nvPicPr>
          <p:cNvPr id="140" name="図 139">
            <a:extLst>
              <a:ext uri="{FF2B5EF4-FFF2-40B4-BE49-F238E27FC236}">
                <a16:creationId xmlns:a16="http://schemas.microsoft.com/office/drawing/2014/main" id="{CEFAE2ED-B405-4E78-9045-9CE82271EC29}"/>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247" b="98456" l="2473" r="96429">
                        <a14:foregroundMark x1="18407" y1="72587" x2="18407" y2="72587"/>
                        <a14:foregroundMark x1="6593" y1="54440" x2="6593" y2="54440"/>
                        <a14:foregroundMark x1="3571" y1="48649" x2="3571" y2="48649"/>
                        <a14:foregroundMark x1="29121" y1="98456" x2="29121" y2="98456"/>
                        <a14:foregroundMark x1="93681" y1="63707" x2="93681" y2="63707"/>
                        <a14:foregroundMark x1="96978" y1="47104" x2="96978" y2="47104"/>
                        <a14:foregroundMark x1="73352" y1="4633" x2="73352" y2="4633"/>
                        <a14:foregroundMark x1="2473" y1="53282" x2="2473" y2="53282"/>
                        <a14:foregroundMark x1="2473" y1="62162" x2="2473" y2="62162"/>
                        <a14:foregroundMark x1="4670" y1="77220" x2="4670" y2="77220"/>
                      </a14:backgroundRemoval>
                    </a14:imgEffect>
                  </a14:imgLayer>
                </a14:imgProps>
              </a:ext>
            </a:extLst>
          </a:blip>
          <a:stretch>
            <a:fillRect/>
          </a:stretch>
        </p:blipFill>
        <p:spPr>
          <a:xfrm>
            <a:off x="2754903" y="3069046"/>
            <a:ext cx="576012" cy="409855"/>
          </a:xfrm>
          <a:prstGeom prst="rect">
            <a:avLst/>
          </a:prstGeom>
        </p:spPr>
      </p:pic>
      <p:sp>
        <p:nvSpPr>
          <p:cNvPr id="141" name="四角形: 角を丸くする 140">
            <a:extLst>
              <a:ext uri="{FF2B5EF4-FFF2-40B4-BE49-F238E27FC236}">
                <a16:creationId xmlns:a16="http://schemas.microsoft.com/office/drawing/2014/main" id="{6EF0AA63-3D99-45C6-9FAE-E0638BE7F5A1}"/>
              </a:ext>
            </a:extLst>
          </p:cNvPr>
          <p:cNvSpPr/>
          <p:nvPr/>
        </p:nvSpPr>
        <p:spPr>
          <a:xfrm>
            <a:off x="1741502" y="2501370"/>
            <a:ext cx="3328921" cy="1724598"/>
          </a:xfrm>
          <a:prstGeom prst="roundRect">
            <a:avLst>
              <a:gd name="adj" fmla="val 5495"/>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テキスト ボックス 141">
            <a:extLst>
              <a:ext uri="{FF2B5EF4-FFF2-40B4-BE49-F238E27FC236}">
                <a16:creationId xmlns:a16="http://schemas.microsoft.com/office/drawing/2014/main" id="{9AB6A4F9-7A7D-49D3-9F61-70F065F50467}"/>
              </a:ext>
            </a:extLst>
          </p:cNvPr>
          <p:cNvSpPr txBox="1"/>
          <p:nvPr/>
        </p:nvSpPr>
        <p:spPr>
          <a:xfrm>
            <a:off x="3042909" y="2377513"/>
            <a:ext cx="681361" cy="276999"/>
          </a:xfrm>
          <a:prstGeom prst="rect">
            <a:avLst/>
          </a:prstGeom>
          <a:solidFill>
            <a:schemeClr val="accent1"/>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chemeClr val="bg1"/>
                </a:solidFill>
                <a:effectLst/>
                <a:uLnTx/>
                <a:uFillTx/>
                <a:latin typeface="Meiryo UI"/>
                <a:ea typeface="Meiryo UI"/>
              </a:rPr>
              <a:t>仕入先</a:t>
            </a:r>
          </a:p>
        </p:txBody>
      </p:sp>
    </p:spTree>
    <p:extLst>
      <p:ext uri="{BB962C8B-B14F-4D97-AF65-F5344CB8AC3E}">
        <p14:creationId xmlns:p14="http://schemas.microsoft.com/office/powerpoint/2010/main" val="2563447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F0FCFC3-C384-46B5-9A8F-9ADFDC7D34CA}"/>
              </a:ext>
            </a:extLst>
          </p:cNvPr>
          <p:cNvSpPr>
            <a:spLocks noGrp="1"/>
          </p:cNvSpPr>
          <p:nvPr>
            <p:ph type="body" sz="quarter" idx="18"/>
          </p:nvPr>
        </p:nvSpPr>
        <p:spPr/>
        <p:txBody>
          <a:bodyPr/>
          <a:lstStyle/>
          <a:p>
            <a:r>
              <a:rPr kumimoji="1" lang="ja-JP" altLang="en-US" dirty="0"/>
              <a:t>現場</a:t>
            </a:r>
            <a:r>
              <a:rPr lang="ja-JP" altLang="en-US" dirty="0"/>
              <a:t>に</a:t>
            </a:r>
            <a:r>
              <a:rPr kumimoji="1" lang="ja-JP" altLang="en-US" dirty="0"/>
              <a:t>在庫の維持管理を任せたい</a:t>
            </a:r>
          </a:p>
        </p:txBody>
      </p:sp>
      <p:sp>
        <p:nvSpPr>
          <p:cNvPr id="3" name="テキスト プレースホルダー 2">
            <a:extLst>
              <a:ext uri="{FF2B5EF4-FFF2-40B4-BE49-F238E27FC236}">
                <a16:creationId xmlns:a16="http://schemas.microsoft.com/office/drawing/2014/main" id="{BD197C92-69DB-4427-94E1-5261CCB6E043}"/>
              </a:ext>
            </a:extLst>
          </p:cNvPr>
          <p:cNvSpPr>
            <a:spLocks noGrp="1"/>
          </p:cNvSpPr>
          <p:nvPr>
            <p:ph type="body" sz="quarter" idx="20"/>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3BBD2916-2765-493E-96C9-37A3ED90D1FF}"/>
              </a:ext>
            </a:extLst>
          </p:cNvPr>
          <p:cNvSpPr>
            <a:spLocks noGrp="1"/>
          </p:cNvSpPr>
          <p:nvPr>
            <p:ph type="dt" sz="half" idx="19"/>
          </p:nvPr>
        </p:nvSpPr>
        <p:spPr/>
        <p:txBody>
          <a:bodyPr/>
          <a:lstStyle/>
          <a:p>
            <a:fld id="{FCAFAC13-DB77-42F2-BE26-45BA5532FD50}" type="datetime4">
              <a:rPr lang="en-US" altLang="ja-JP" smtClean="0"/>
              <a:pPr/>
              <a:t>January 12, 2024</a:t>
            </a:fld>
            <a:endParaRPr lang="en-US" dirty="0"/>
          </a:p>
        </p:txBody>
      </p:sp>
      <p:pic>
        <p:nvPicPr>
          <p:cNvPr id="1026" name="Picture 2" descr="真剣な会議のイラスト（男性） | かわいいフリー素材集 いらすとや">
            <a:extLst>
              <a:ext uri="{FF2B5EF4-FFF2-40B4-BE49-F238E27FC236}">
                <a16:creationId xmlns:a16="http://schemas.microsoft.com/office/drawing/2014/main" id="{800AFC8D-41DC-496F-A240-D145A812DE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1239" y="1502991"/>
            <a:ext cx="1440506" cy="1440506"/>
          </a:xfrm>
          <a:prstGeom prst="rect">
            <a:avLst/>
          </a:prstGeom>
          <a:noFill/>
          <a:extLst>
            <a:ext uri="{909E8E84-426E-40DD-AFC4-6F175D3DCCD1}">
              <a14:hiddenFill xmlns:a14="http://schemas.microsoft.com/office/drawing/2010/main">
                <a:solidFill>
                  <a:srgbClr val="FFFFFF"/>
                </a:solidFill>
              </a14:hiddenFill>
            </a:ext>
          </a:extLst>
        </p:spPr>
      </p:pic>
      <p:pic>
        <p:nvPicPr>
          <p:cNvPr id="5" name="図 4">
            <a:extLst>
              <a:ext uri="{FF2B5EF4-FFF2-40B4-BE49-F238E27FC236}">
                <a16:creationId xmlns:a16="http://schemas.microsoft.com/office/drawing/2014/main" id="{3F0AEF08-565D-4FB4-B7E2-BB456900FFE1}"/>
              </a:ext>
            </a:extLst>
          </p:cNvPr>
          <p:cNvPicPr>
            <a:picLocks noChangeAspect="1"/>
          </p:cNvPicPr>
          <p:nvPr/>
        </p:nvPicPr>
        <p:blipFill>
          <a:blip r:embed="rId3"/>
          <a:stretch>
            <a:fillRect/>
          </a:stretch>
        </p:blipFill>
        <p:spPr>
          <a:xfrm>
            <a:off x="3800461" y="1381071"/>
            <a:ext cx="7010324" cy="2363115"/>
          </a:xfrm>
          <a:prstGeom prst="rect">
            <a:avLst/>
          </a:prstGeom>
        </p:spPr>
      </p:pic>
      <p:pic>
        <p:nvPicPr>
          <p:cNvPr id="1028" name="Picture 4" descr="イラスト屋　データ分析 に対する画像結果">
            <a:extLst>
              <a:ext uri="{FF2B5EF4-FFF2-40B4-BE49-F238E27FC236}">
                <a16:creationId xmlns:a16="http://schemas.microsoft.com/office/drawing/2014/main" id="{B2A44445-58E6-4D6B-AC04-1A458F7D8D1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03796" y="4165304"/>
            <a:ext cx="1077850" cy="10237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機械を操作している工場員のイラスト | かわいいフリー素材集 いらすとや">
            <a:extLst>
              <a:ext uri="{FF2B5EF4-FFF2-40B4-BE49-F238E27FC236}">
                <a16:creationId xmlns:a16="http://schemas.microsoft.com/office/drawing/2014/main" id="{66A7540A-5711-40D2-BD08-3C99C6E0C86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90047" y="4542667"/>
            <a:ext cx="859885" cy="934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213951"/>
      </p:ext>
    </p:extLst>
  </p:cSld>
  <p:clrMapOvr>
    <a:masterClrMapping/>
  </p:clrMapOvr>
</p:sld>
</file>

<file path=ppt/theme/theme1.xml><?xml version="1.0" encoding="utf-8"?>
<a:theme xmlns:a="http://schemas.openxmlformats.org/drawingml/2006/main" name="アイシンwide">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アイシンwide" id="{9719132A-AE96-4650-9969-4ACCCCDBC9C1}" vid="{AC6CE65C-E27A-4279-9449-0AF11FFDAE82}"/>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8E07004A-0D74-49DA-BAAA-7DE141297473}"/>
    </a:ext>
  </a:extLst>
</a:theme>
</file>

<file path=ppt/theme/theme3.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4B783BF8-DEA1-4518-93B8-7E4A5AC19B3A}"/>
    </a:ext>
  </a:extLst>
</a:theme>
</file>

<file path=ppt/theme/theme4.xml><?xml version="1.0" encoding="utf-8"?>
<a:theme xmlns:a="http://schemas.openxmlformats.org/drawingml/2006/main" name="内容［関係社外秘］">
  <a:themeElements>
    <a:clrScheme name="AISIN">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4BBCFF"/>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4(AISIN)_関係社外秘.pptx" id="{0E61A696-DCC7-41FA-B91C-DE2E6FD3D105}" vid="{88604F16-AB26-4E05-98EE-030EE2A46DF3}"/>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2053</TotalTime>
  <Words>626</Words>
  <Application>Microsoft Office PowerPoint</Application>
  <PresentationFormat>ワイド画面</PresentationFormat>
  <Paragraphs>104</Paragraphs>
  <Slides>13</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4</vt:i4>
      </vt:variant>
      <vt:variant>
        <vt:lpstr>スライド タイトル</vt:lpstr>
      </vt:variant>
      <vt:variant>
        <vt:i4>13</vt:i4>
      </vt:variant>
    </vt:vector>
  </HeadingPairs>
  <TitlesOfParts>
    <vt:vector size="23" baseType="lpstr">
      <vt:lpstr>Meiryo UI</vt:lpstr>
      <vt:lpstr>ＭＳ Ｐゴシック</vt:lpstr>
      <vt:lpstr>メイリオ</vt:lpstr>
      <vt:lpstr>游ゴシック</vt:lpstr>
      <vt:lpstr>Arial</vt:lpstr>
      <vt:lpstr>Segoe UI</vt:lpstr>
      <vt:lpstr>アイシンwide</vt:lpstr>
      <vt:lpstr>最終頁</vt:lpstr>
      <vt:lpstr>内容</vt:lpstr>
      <vt:lpstr>内容［関係社外秘］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アイシン精機</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Toyomaru Koji／豊丸　弘爾／AI</dc:creator>
  <cp:lastModifiedBy>Sasaoka Yuki／笹岡　優樹／AI</cp:lastModifiedBy>
  <cp:revision>132</cp:revision>
  <dcterms:created xsi:type="dcterms:W3CDTF">2022-01-19T01:36:44Z</dcterms:created>
  <dcterms:modified xsi:type="dcterms:W3CDTF">2024-01-12T08:01:26Z</dcterms:modified>
</cp:coreProperties>
</file>