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11"/>
  </p:notesMasterIdLst>
  <p:sldIdLst>
    <p:sldId id="258" r:id="rId5"/>
    <p:sldId id="256" r:id="rId6"/>
    <p:sldId id="257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Kawaguchi Masanori／川口　雅典／AI" initials="KM" lastIdx="1" clrIdx="0">
    <p:extLst>
      <p:ext uri="{19B8F6BF-5375-455C-9EA6-DF929625EA0E}">
        <p15:presenceInfo xmlns:p15="http://schemas.microsoft.com/office/powerpoint/2012/main" userId="S-1-5-21-2342985740-1014416105-2952744176-1071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6AE"/>
    <a:srgbClr val="064885"/>
    <a:srgbClr val="0595AE"/>
    <a:srgbClr val="E6E6E6"/>
    <a:srgbClr val="001A72"/>
    <a:srgbClr val="057CA1"/>
    <a:srgbClr val="05568F"/>
    <a:srgbClr val="064077"/>
    <a:srgbClr val="0589A8"/>
    <a:srgbClr val="066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63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1,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1,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1,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1,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November 1, 2023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3EF1B12-2AAA-4C4B-82EB-990BB59DCC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生産革新推進部の取り組み</a:t>
            </a:r>
            <a:endParaRPr kumimoji="1" lang="en-US" altLang="ja-JP" dirty="0"/>
          </a:p>
          <a:p>
            <a:r>
              <a:rPr lang="ja-JP" altLang="en-US" b="0" dirty="0"/>
              <a:t>在庫の適正化の活動を実施している</a:t>
            </a:r>
            <a:endParaRPr lang="en-US" altLang="ja-JP" b="0" dirty="0"/>
          </a:p>
          <a:p>
            <a:endParaRPr kumimoji="1" lang="en-US" altLang="ja-JP" b="0" dirty="0"/>
          </a:p>
          <a:p>
            <a:r>
              <a:rPr lang="ja-JP" altLang="en-US" dirty="0"/>
              <a:t>現状の問題</a:t>
            </a:r>
            <a:endParaRPr kumimoji="1" lang="en-US" altLang="ja-JP" dirty="0"/>
          </a:p>
          <a:p>
            <a:r>
              <a:rPr kumimoji="1" lang="ja-JP" altLang="en-US" b="0" dirty="0"/>
              <a:t>多くの変数でデータを読み解く必要があり、分析に○○時間がかかっている</a:t>
            </a:r>
            <a:endParaRPr kumimoji="1" lang="en-US" altLang="ja-JP" b="0" dirty="0"/>
          </a:p>
          <a:p>
            <a:r>
              <a:rPr lang="ja-JP" altLang="en-US" b="0" i="0" dirty="0">
                <a:effectLst/>
                <a:latin typeface="Arial" panose="020B0604020202020204" pitchFamily="34" charset="0"/>
              </a:rPr>
              <a:t>・中央値などの結果だけでは何が原因かへ繋げるのが難しい</a:t>
            </a:r>
          </a:p>
          <a:p>
            <a:r>
              <a:rPr lang="ja-JP" altLang="en-US" b="0" i="0" dirty="0">
                <a:effectLst/>
                <a:latin typeface="Arial" panose="020B0604020202020204" pitchFamily="34" charset="0"/>
              </a:rPr>
              <a:t>・異常の原因もドメイン知識から想像するしかない</a:t>
            </a:r>
          </a:p>
          <a:p>
            <a:endParaRPr kumimoji="1" lang="ja-JP" altLang="en-US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F75DC9-BFE9-4FF5-BAEF-CC410C30B8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297145-27CE-4680-A94D-D4D111D94E8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1, 2023</a:t>
            </a:fld>
            <a:endParaRPr 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809506-3581-4679-8FCE-099FCEC76132}"/>
              </a:ext>
            </a:extLst>
          </p:cNvPr>
          <p:cNvSpPr/>
          <p:nvPr/>
        </p:nvSpPr>
        <p:spPr>
          <a:xfrm>
            <a:off x="906378" y="3797967"/>
            <a:ext cx="2125579" cy="1532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➀人と同等</a:t>
            </a:r>
            <a:endParaRPr kumimoji="1" lang="en-US" altLang="ja-JP" dirty="0"/>
          </a:p>
          <a:p>
            <a:pPr algn="ctr"/>
            <a:r>
              <a:rPr lang="ja-JP" altLang="en-US" dirty="0"/>
              <a:t>➁人以上</a:t>
            </a:r>
            <a:endParaRPr kumimoji="1" lang="ja-JP" altLang="en-US" dirty="0"/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CB12438E-FC29-478B-8E75-7740CFE48084}"/>
              </a:ext>
            </a:extLst>
          </p:cNvPr>
          <p:cNvSpPr/>
          <p:nvPr/>
        </p:nvSpPr>
        <p:spPr>
          <a:xfrm>
            <a:off x="6476124" y="553453"/>
            <a:ext cx="2715126" cy="130342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実利、効果が分からないとやる意味が分からない、外野から言われたときに答えれない</a:t>
            </a:r>
          </a:p>
        </p:txBody>
      </p:sp>
    </p:spTree>
    <p:extLst>
      <p:ext uri="{BB962C8B-B14F-4D97-AF65-F5344CB8AC3E}">
        <p14:creationId xmlns:p14="http://schemas.microsoft.com/office/powerpoint/2010/main" val="57226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8F89C3A-BC54-4B73-9B97-BCC2F98EE9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b="0" i="0" dirty="0">
                <a:effectLst/>
                <a:latin typeface="YakuHanJPs"/>
              </a:rPr>
              <a:t>過去のデータ（かんばん情報や在庫数、通過情報、トラックの実績など）から、各変数の異常に対する影響度を定量化したい。定量化することで、異常の原因となる変数は何か、どの変数が異常の主要因となっているのかを特定したい。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A0BDE5-F503-4096-A06F-3D388DFC5D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i="0" dirty="0">
                <a:effectLst/>
                <a:latin typeface="YakuHanJPs"/>
              </a:rPr>
              <a:t>やりたいこと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E69A2-1F8A-4414-B9E1-7704CCDB11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1, 2023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6A81507-0D57-4E71-9004-0AA3AF263A4B}"/>
              </a:ext>
            </a:extLst>
          </p:cNvPr>
          <p:cNvSpPr/>
          <p:nvPr/>
        </p:nvSpPr>
        <p:spPr>
          <a:xfrm>
            <a:off x="731520" y="2300924"/>
            <a:ext cx="1072896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絵を見せる</a:t>
            </a:r>
          </a:p>
        </p:txBody>
      </p:sp>
    </p:spTree>
    <p:extLst>
      <p:ext uri="{BB962C8B-B14F-4D97-AF65-F5344CB8AC3E}">
        <p14:creationId xmlns:p14="http://schemas.microsoft.com/office/powerpoint/2010/main" val="335731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43EEDB8-09FA-4E90-92DC-C8F26E1D248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i="0" dirty="0">
                <a:effectLst/>
                <a:latin typeface="YakuHanJPs"/>
              </a:rPr>
              <a:t>データマイニング</a:t>
            </a:r>
            <a:r>
              <a:rPr lang="ja-JP" altLang="en-US" b="0" dirty="0">
                <a:latin typeface="YakuHanJPs"/>
              </a:rPr>
              <a:t>：過去の</a:t>
            </a:r>
            <a:r>
              <a:rPr lang="ja-JP" altLang="en-US" b="0" i="0" dirty="0">
                <a:effectLst/>
                <a:latin typeface="YakuHanJPs"/>
              </a:rPr>
              <a:t>大規模なデータを活用することで、人による泥臭い分析では見つけられない原因を特定したい。実世界の事象（データの背景で何が起こっているかなど）は考慮せずにデータのみで分かること、データから情報を引き出すツールを作って欲しい</a:t>
            </a:r>
            <a:endParaRPr lang="en-US" altLang="ja-JP" b="0" i="0" dirty="0">
              <a:effectLst/>
              <a:latin typeface="YakuHanJP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i="0" dirty="0">
                <a:effectLst/>
                <a:latin typeface="YakuHanJPs"/>
              </a:rPr>
              <a:t>分析時間の短縮</a:t>
            </a:r>
            <a:r>
              <a:rPr lang="en-US" altLang="ja-JP" b="0" i="0" dirty="0">
                <a:effectLst/>
                <a:latin typeface="YakuHanJPs"/>
              </a:rPr>
              <a:t>:</a:t>
            </a:r>
            <a:r>
              <a:rPr lang="ja-JP" altLang="en-US" b="0" i="0" dirty="0">
                <a:effectLst/>
                <a:latin typeface="YakuHanJPs"/>
              </a:rPr>
              <a:t>：従来の分析を短時間で実施できるツールを作って欲しい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32EBC4-891D-4808-B524-A9D8ECF939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i="0" dirty="0">
                <a:effectLst/>
                <a:latin typeface="YakuHanJPs"/>
              </a:rPr>
              <a:t>DS</a:t>
            </a:r>
            <a:r>
              <a:rPr lang="ja-JP" altLang="en-US" i="0" dirty="0">
                <a:effectLst/>
                <a:latin typeface="YakuHanJPs"/>
              </a:rPr>
              <a:t>部に期待していること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AFBA6F-8E01-429D-83C3-F3FC01A69A7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1, 2023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410EA94-2488-4D6C-BA56-3CA017DD74BF}"/>
              </a:ext>
            </a:extLst>
          </p:cNvPr>
          <p:cNvSpPr/>
          <p:nvPr/>
        </p:nvSpPr>
        <p:spPr>
          <a:xfrm>
            <a:off x="894080" y="2554924"/>
            <a:ext cx="1052576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絵を見せる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678B699-B29D-4412-9C12-10FFF068E1CF}"/>
              </a:ext>
            </a:extLst>
          </p:cNvPr>
          <p:cNvSpPr/>
          <p:nvPr/>
        </p:nvSpPr>
        <p:spPr>
          <a:xfrm>
            <a:off x="-1848853" y="1243263"/>
            <a:ext cx="2621013" cy="4078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人がやっていることの代替の話に変える</a:t>
            </a:r>
            <a:endParaRPr kumimoji="1" lang="en-US" altLang="ja-JP" dirty="0"/>
          </a:p>
          <a:p>
            <a:r>
              <a:rPr kumimoji="1" lang="ja-JP" altLang="en-US" dirty="0"/>
              <a:t>ひとまず時間の短縮の軸で書く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ビックデータの分析は人が時間かければできることを短い時間で行う</a:t>
            </a:r>
            <a:endParaRPr kumimoji="1" lang="en-US" altLang="ja-JP" dirty="0"/>
          </a:p>
          <a:p>
            <a:r>
              <a:rPr lang="en-US" altLang="ja-JP" dirty="0"/>
              <a:t>AI</a:t>
            </a:r>
            <a:r>
              <a:rPr lang="ja-JP" altLang="en-US" dirty="0"/>
              <a:t>や</a:t>
            </a:r>
            <a:r>
              <a:rPr lang="en-US" altLang="ja-JP" dirty="0"/>
              <a:t>DS</a:t>
            </a:r>
            <a:r>
              <a:rPr lang="ja-JP" altLang="en-US" dirty="0"/>
              <a:t>でできることできないことを書く</a:t>
            </a:r>
            <a:endParaRPr kumimoji="1" lang="ja-JP" altLang="en-US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質は期待させてしまう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690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342CE9F-E3E8-430A-9538-5098E29CE9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5246" y="783820"/>
            <a:ext cx="11341555" cy="56376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E400E0-1376-46BA-B40C-83A55E9701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業務フロー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BE6870-0CD1-4D9E-BE7E-4AA2A11A718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1, 2023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F87FC29-3130-4214-8AB7-9A48EEACEBE5}"/>
              </a:ext>
            </a:extLst>
          </p:cNvPr>
          <p:cNvSpPr/>
          <p:nvPr/>
        </p:nvSpPr>
        <p:spPr>
          <a:xfrm>
            <a:off x="477251" y="807001"/>
            <a:ext cx="1423737" cy="42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before</a:t>
            </a:r>
            <a:endParaRPr kumimoji="1" lang="ja-JP" altLang="en-US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79EA6C-7674-4DB6-8A37-EB2D52506081}"/>
              </a:ext>
            </a:extLst>
          </p:cNvPr>
          <p:cNvSpPr/>
          <p:nvPr/>
        </p:nvSpPr>
        <p:spPr>
          <a:xfrm>
            <a:off x="443077" y="3794844"/>
            <a:ext cx="1423737" cy="422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/>
              <a:t>afetr</a:t>
            </a:r>
            <a:endParaRPr kumimoji="1" lang="ja-JP" altLang="en-US" b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0C44D5B-DEA2-4633-9F45-527FC7241182}"/>
              </a:ext>
            </a:extLst>
          </p:cNvPr>
          <p:cNvSpPr/>
          <p:nvPr/>
        </p:nvSpPr>
        <p:spPr>
          <a:xfrm>
            <a:off x="4375482" y="1878218"/>
            <a:ext cx="1796718" cy="929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中央値や相関等の傾向分析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626490-4444-496A-A2B6-18FBC7643823}"/>
              </a:ext>
            </a:extLst>
          </p:cNvPr>
          <p:cNvSpPr/>
          <p:nvPr/>
        </p:nvSpPr>
        <p:spPr>
          <a:xfrm>
            <a:off x="4375482" y="4965349"/>
            <a:ext cx="1796718" cy="929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trike="sngStrike" dirty="0"/>
              <a:t>因果分析</a:t>
            </a:r>
            <a:endParaRPr kumimoji="1" lang="ja-JP" altLang="en-US" strike="sngStrike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6A04BAD-3D09-4730-A7B1-3FACFB4140C5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6172200" y="2339188"/>
            <a:ext cx="790200" cy="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C6B9E1B-F61D-405F-B844-141D62E89590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6172200" y="5402749"/>
            <a:ext cx="826123" cy="2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F80EA73-9491-41A4-AF86-C257F10818D2}"/>
              </a:ext>
            </a:extLst>
          </p:cNvPr>
          <p:cNvSpPr/>
          <p:nvPr/>
        </p:nvSpPr>
        <p:spPr>
          <a:xfrm>
            <a:off x="6962400" y="1874234"/>
            <a:ext cx="1784688" cy="929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Arial" panose="020B0604020202020204" pitchFamily="34" charset="0"/>
              </a:rPr>
              <a:t>施策の決定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C21170A-5590-4C9E-A632-887CE60CDE76}"/>
              </a:ext>
            </a:extLst>
          </p:cNvPr>
          <p:cNvSpPr/>
          <p:nvPr/>
        </p:nvSpPr>
        <p:spPr>
          <a:xfrm>
            <a:off x="6998323" y="4937795"/>
            <a:ext cx="1784688" cy="929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Arial" panose="020B0604020202020204" pitchFamily="34" charset="0"/>
              </a:rPr>
              <a:t>施策の決定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1A8DEAE-E73F-41C7-8409-44C0BC56209F}"/>
              </a:ext>
            </a:extLst>
          </p:cNvPr>
          <p:cNvSpPr/>
          <p:nvPr/>
        </p:nvSpPr>
        <p:spPr>
          <a:xfrm>
            <a:off x="9661357" y="1875547"/>
            <a:ext cx="1784688" cy="929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現場改善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58709DD-E918-449B-A0C0-2BD25B48A1B8}"/>
              </a:ext>
            </a:extLst>
          </p:cNvPr>
          <p:cNvSpPr/>
          <p:nvPr/>
        </p:nvSpPr>
        <p:spPr>
          <a:xfrm>
            <a:off x="9691439" y="4960750"/>
            <a:ext cx="1784688" cy="929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現場改善</a:t>
            </a:r>
          </a:p>
        </p:txBody>
      </p: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0295A42C-531E-4EA6-B709-A322BFF3B1E5}"/>
              </a:ext>
            </a:extLst>
          </p:cNvPr>
          <p:cNvSpPr/>
          <p:nvPr/>
        </p:nvSpPr>
        <p:spPr>
          <a:xfrm>
            <a:off x="6950455" y="749231"/>
            <a:ext cx="3990473" cy="832537"/>
          </a:xfrm>
          <a:prstGeom prst="wedgeRoundRectCallout">
            <a:avLst>
              <a:gd name="adj1" fmla="val -25657"/>
              <a:gd name="adj2" fmla="val 69726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0" i="0" dirty="0">
                <a:effectLst/>
                <a:latin typeface="Arial" panose="020B0604020202020204" pitchFamily="34" charset="0"/>
              </a:rPr>
              <a:t>従来）集計結果のみでは仮説</a:t>
            </a:r>
          </a:p>
          <a:p>
            <a:pPr algn="ctr"/>
            <a:r>
              <a:rPr lang="ja-JP" altLang="en-US" b="0" i="0" dirty="0">
                <a:effectLst/>
                <a:latin typeface="Arial" panose="020B0604020202020204" pitchFamily="34" charset="0"/>
              </a:rPr>
              <a:t>が立て辛い、分析に時間がかかる</a:t>
            </a:r>
          </a:p>
        </p:txBody>
      </p:sp>
      <p:sp>
        <p:nvSpPr>
          <p:cNvPr id="36" name="吹き出し: 角を丸めた四角形 35">
            <a:extLst>
              <a:ext uri="{FF2B5EF4-FFF2-40B4-BE49-F238E27FC236}">
                <a16:creationId xmlns:a16="http://schemas.microsoft.com/office/drawing/2014/main" id="{AD6B35C8-8529-429A-B94C-6E71E11EE560}"/>
              </a:ext>
            </a:extLst>
          </p:cNvPr>
          <p:cNvSpPr/>
          <p:nvPr/>
        </p:nvSpPr>
        <p:spPr>
          <a:xfrm>
            <a:off x="6619459" y="3072233"/>
            <a:ext cx="3990473" cy="832537"/>
          </a:xfrm>
          <a:prstGeom prst="wedgeRoundRectCallout">
            <a:avLst>
              <a:gd name="adj1" fmla="val -36110"/>
              <a:gd name="adj2" fmla="val 186785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0" i="0">
                <a:effectLst/>
                <a:latin typeface="Arial" panose="020B0604020202020204" pitchFamily="34" charset="0"/>
              </a:rPr>
              <a:t>因果関係に基づき仮説をを立てれる</a:t>
            </a:r>
            <a:endParaRPr lang="ja-JP" altLang="en-U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67744CB-A8F2-464B-A301-D5034958949F}"/>
              </a:ext>
            </a:extLst>
          </p:cNvPr>
          <p:cNvSpPr/>
          <p:nvPr/>
        </p:nvSpPr>
        <p:spPr>
          <a:xfrm>
            <a:off x="826165" y="1889492"/>
            <a:ext cx="1796718" cy="929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データ収集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B7F4B46-DF1F-4583-91DE-BE004C14F582}"/>
              </a:ext>
            </a:extLst>
          </p:cNvPr>
          <p:cNvSpPr/>
          <p:nvPr/>
        </p:nvSpPr>
        <p:spPr>
          <a:xfrm>
            <a:off x="1002629" y="4965349"/>
            <a:ext cx="1796718" cy="929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データ収集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49E119C-CA43-4228-AF96-A2A806ABDF1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662989" y="2343172"/>
            <a:ext cx="1712493" cy="7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1EB1A86-10C0-4069-9632-1CD52B79E595}"/>
              </a:ext>
            </a:extLst>
          </p:cNvPr>
          <p:cNvCxnSpPr>
            <a:cxnSpLocks/>
            <a:stCxn id="38" idx="3"/>
            <a:endCxn id="8" idx="1"/>
          </p:cNvCxnSpPr>
          <p:nvPr/>
        </p:nvCxnSpPr>
        <p:spPr>
          <a:xfrm>
            <a:off x="2799347" y="5430303"/>
            <a:ext cx="1576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EFA23968-E35F-485E-BAEB-D085E40AEDC2}"/>
              </a:ext>
            </a:extLst>
          </p:cNvPr>
          <p:cNvSpPr/>
          <p:nvPr/>
        </p:nvSpPr>
        <p:spPr>
          <a:xfrm>
            <a:off x="679778" y="1682867"/>
            <a:ext cx="5672895" cy="1336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F05EDCD-14BB-4351-B7AF-451747FDA265}"/>
              </a:ext>
            </a:extLst>
          </p:cNvPr>
          <p:cNvSpPr/>
          <p:nvPr/>
        </p:nvSpPr>
        <p:spPr>
          <a:xfrm>
            <a:off x="2989841" y="196891"/>
            <a:ext cx="1522001" cy="4280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BC0D345-DB59-4789-9DEB-9290BF8A3BDA}"/>
              </a:ext>
            </a:extLst>
          </p:cNvPr>
          <p:cNvSpPr txBox="1"/>
          <p:nvPr/>
        </p:nvSpPr>
        <p:spPr>
          <a:xfrm>
            <a:off x="4511842" y="235868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B050"/>
                </a:solidFill>
              </a:rPr>
              <a:t>人の作業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5142EF3-3DEF-44BE-AB79-DEA3FBA9C97A}"/>
              </a:ext>
            </a:extLst>
          </p:cNvPr>
          <p:cNvSpPr/>
          <p:nvPr/>
        </p:nvSpPr>
        <p:spPr>
          <a:xfrm>
            <a:off x="3424989" y="4728005"/>
            <a:ext cx="2963779" cy="1336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4C7A93C-48B0-4614-ABF5-98324536E4F9}"/>
              </a:ext>
            </a:extLst>
          </p:cNvPr>
          <p:cNvSpPr/>
          <p:nvPr/>
        </p:nvSpPr>
        <p:spPr>
          <a:xfrm>
            <a:off x="5849349" y="196891"/>
            <a:ext cx="1638518" cy="428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BB6DE41-D212-4E1C-9118-5052A42781F4}"/>
              </a:ext>
            </a:extLst>
          </p:cNvPr>
          <p:cNvSpPr txBox="1"/>
          <p:nvPr/>
        </p:nvSpPr>
        <p:spPr>
          <a:xfrm>
            <a:off x="7507330" y="245737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自動化</a:t>
            </a: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436F93F1-0180-4CED-B8FD-57F9828FB509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>
            <a:off x="8747088" y="2339188"/>
            <a:ext cx="914269" cy="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088A57EB-E00C-4CA7-9E24-A17EACB399B4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8783011" y="5402749"/>
            <a:ext cx="908428" cy="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73BBDDA4-AD71-4C29-8F19-F3F9D5F4BC0F}"/>
              </a:ext>
            </a:extLst>
          </p:cNvPr>
          <p:cNvSpPr/>
          <p:nvPr/>
        </p:nvSpPr>
        <p:spPr>
          <a:xfrm>
            <a:off x="3089024" y="3510423"/>
            <a:ext cx="3263649" cy="832537"/>
          </a:xfrm>
          <a:prstGeom prst="wedgeRoundRectCallout">
            <a:avLst>
              <a:gd name="adj1" fmla="val -31989"/>
              <a:gd name="adj2" fmla="val 81769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0" i="0" dirty="0">
                <a:effectLst/>
                <a:latin typeface="Arial" panose="020B0604020202020204" pitchFamily="34" charset="0"/>
              </a:rPr>
              <a:t>機械学習</a:t>
            </a:r>
          </a:p>
        </p:txBody>
      </p:sp>
      <p:sp>
        <p:nvSpPr>
          <p:cNvPr id="71" name="吹き出し: 角を丸めた四角形 70">
            <a:extLst>
              <a:ext uri="{FF2B5EF4-FFF2-40B4-BE49-F238E27FC236}">
                <a16:creationId xmlns:a16="http://schemas.microsoft.com/office/drawing/2014/main" id="{199FC91A-311D-4B0F-9BA3-DB058293A512}"/>
              </a:ext>
            </a:extLst>
          </p:cNvPr>
          <p:cNvSpPr/>
          <p:nvPr/>
        </p:nvSpPr>
        <p:spPr>
          <a:xfrm>
            <a:off x="3089024" y="4480695"/>
            <a:ext cx="2097047" cy="425548"/>
          </a:xfrm>
          <a:prstGeom prst="wedgeRoundRectCallout">
            <a:avLst>
              <a:gd name="adj1" fmla="val -32180"/>
              <a:gd name="adj2" fmla="val 11476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１週間ごと？</a:t>
            </a:r>
          </a:p>
        </p:txBody>
      </p:sp>
      <p:sp>
        <p:nvSpPr>
          <p:cNvPr id="72" name="吹き出し: 角を丸めた四角形 71">
            <a:extLst>
              <a:ext uri="{FF2B5EF4-FFF2-40B4-BE49-F238E27FC236}">
                <a16:creationId xmlns:a16="http://schemas.microsoft.com/office/drawing/2014/main" id="{5919D34A-68DF-448E-9984-0C5C3E947E55}"/>
              </a:ext>
            </a:extLst>
          </p:cNvPr>
          <p:cNvSpPr/>
          <p:nvPr/>
        </p:nvSpPr>
        <p:spPr>
          <a:xfrm>
            <a:off x="7146930" y="5983034"/>
            <a:ext cx="2935533" cy="425548"/>
          </a:xfrm>
          <a:prstGeom prst="wedgeRoundRectCallout">
            <a:avLst>
              <a:gd name="adj1" fmla="val -36606"/>
              <a:gd name="adj2" fmla="val -11141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結果の解釈は人が行う？</a:t>
            </a:r>
          </a:p>
        </p:txBody>
      </p:sp>
      <p:sp>
        <p:nvSpPr>
          <p:cNvPr id="73" name="吹き出し: 角を丸めた四角形 72">
            <a:extLst>
              <a:ext uri="{FF2B5EF4-FFF2-40B4-BE49-F238E27FC236}">
                <a16:creationId xmlns:a16="http://schemas.microsoft.com/office/drawing/2014/main" id="{4C427FD1-90E6-4C9E-819B-C8565BFC3683}"/>
              </a:ext>
            </a:extLst>
          </p:cNvPr>
          <p:cNvSpPr/>
          <p:nvPr/>
        </p:nvSpPr>
        <p:spPr>
          <a:xfrm>
            <a:off x="8320042" y="3624902"/>
            <a:ext cx="3510907" cy="1662515"/>
          </a:xfrm>
          <a:prstGeom prst="wedgeRoundRectCallout">
            <a:avLst>
              <a:gd name="adj1" fmla="val -43188"/>
              <a:gd name="adj2" fmla="val 6656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何の変数が知りたい？トラックの実績みたいな日によって違うもの？それとも常に固定されている変数？納入回数が分かってうれしい？</a:t>
            </a:r>
          </a:p>
        </p:txBody>
      </p:sp>
      <p:sp>
        <p:nvSpPr>
          <p:cNvPr id="74" name="吹き出し: 角を丸めた四角形 73">
            <a:extLst>
              <a:ext uri="{FF2B5EF4-FFF2-40B4-BE49-F238E27FC236}">
                <a16:creationId xmlns:a16="http://schemas.microsoft.com/office/drawing/2014/main" id="{F775B554-229E-4A69-A2E9-40A0FCA85703}"/>
              </a:ext>
            </a:extLst>
          </p:cNvPr>
          <p:cNvSpPr/>
          <p:nvPr/>
        </p:nvSpPr>
        <p:spPr>
          <a:xfrm>
            <a:off x="3089024" y="6030461"/>
            <a:ext cx="2935533" cy="425548"/>
          </a:xfrm>
          <a:prstGeom prst="wedgeRoundRectCallout">
            <a:avLst>
              <a:gd name="adj1" fmla="val -35103"/>
              <a:gd name="adj2" fmla="val -11141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品番別？</a:t>
            </a:r>
          </a:p>
        </p:txBody>
      </p:sp>
      <p:sp>
        <p:nvSpPr>
          <p:cNvPr id="75" name="吹き出し: 角を丸めた四角形 74">
            <a:extLst>
              <a:ext uri="{FF2B5EF4-FFF2-40B4-BE49-F238E27FC236}">
                <a16:creationId xmlns:a16="http://schemas.microsoft.com/office/drawing/2014/main" id="{5C4AAD8E-2672-470B-B661-733D3026BEA5}"/>
              </a:ext>
            </a:extLst>
          </p:cNvPr>
          <p:cNvSpPr/>
          <p:nvPr/>
        </p:nvSpPr>
        <p:spPr>
          <a:xfrm>
            <a:off x="-1490463" y="2242114"/>
            <a:ext cx="2097047" cy="681560"/>
          </a:xfrm>
          <a:prstGeom prst="wedgeRoundRectCallout">
            <a:avLst>
              <a:gd name="adj1" fmla="val 40302"/>
              <a:gd name="adj2" fmla="val 96862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フローは大きく変わらない？</a:t>
            </a:r>
          </a:p>
        </p:txBody>
      </p:sp>
    </p:spTree>
    <p:extLst>
      <p:ext uri="{BB962C8B-B14F-4D97-AF65-F5344CB8AC3E}">
        <p14:creationId xmlns:p14="http://schemas.microsoft.com/office/powerpoint/2010/main" val="64555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BAC2CD-9DA2-49AE-8FF8-EE7E260117D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、アウトプットのイメージを見せるページにする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5A2C911-2268-40AE-9FDE-C79E256B7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631" y="513641"/>
            <a:ext cx="9341184" cy="589135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70554-9C4E-4B65-98AB-3B7A41D21CF3}"/>
              </a:ext>
            </a:extLst>
          </p:cNvPr>
          <p:cNvSpPr/>
          <p:nvPr/>
        </p:nvSpPr>
        <p:spPr>
          <a:xfrm>
            <a:off x="-385010" y="4721589"/>
            <a:ext cx="2987375" cy="28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過去、どういう要因で在庫過多（</a:t>
            </a:r>
            <a:r>
              <a:rPr kumimoji="1" lang="en-US" altLang="ja-JP" dirty="0"/>
              <a:t>LT</a:t>
            </a:r>
            <a:r>
              <a:rPr kumimoji="1" lang="ja-JP" altLang="en-US" dirty="0"/>
              <a:t>の差分）になったかのデータ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１要因</a:t>
            </a:r>
            <a:r>
              <a:rPr kumimoji="1" lang="en-US" altLang="ja-JP" dirty="0"/>
              <a:t>100</a:t>
            </a:r>
            <a:r>
              <a:rPr kumimoji="1" lang="ja-JP" altLang="en-US" dirty="0"/>
              <a:t>個</a:t>
            </a:r>
            <a:endParaRPr kumimoji="1" lang="en-US" altLang="ja-JP" dirty="0"/>
          </a:p>
          <a:p>
            <a:pPr algn="ctr"/>
            <a:r>
              <a:rPr lang="ja-JP" altLang="en-US" dirty="0"/>
              <a:t>テーブルで要因列を追加する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lang="ja-JP" altLang="en-US" dirty="0"/>
              <a:t>仕入先要因で在庫過多になったデータ</a:t>
            </a:r>
            <a:r>
              <a:rPr lang="en-US" altLang="ja-JP" dirty="0"/>
              <a:t>100</a:t>
            </a:r>
            <a:r>
              <a:rPr lang="ja-JP" altLang="en-US" dirty="0"/>
              <a:t>個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BC2409A-9F41-4691-9370-C5B2F03ADD86}"/>
              </a:ext>
            </a:extLst>
          </p:cNvPr>
          <p:cNvSpPr/>
          <p:nvPr/>
        </p:nvSpPr>
        <p:spPr>
          <a:xfrm>
            <a:off x="-385010" y="-32085"/>
            <a:ext cx="2987375" cy="465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	OK</a:t>
            </a:r>
            <a:r>
              <a:rPr kumimoji="1" lang="ja-JP" altLang="en-US" dirty="0"/>
              <a:t>、</a:t>
            </a:r>
            <a:r>
              <a:rPr kumimoji="1" lang="en-US" altLang="ja-JP" dirty="0"/>
              <a:t>NG</a:t>
            </a:r>
            <a:r>
              <a:rPr kumimoji="1" lang="ja-JP" altLang="en-US" dirty="0"/>
              <a:t>も細かい。</a:t>
            </a:r>
            <a:r>
              <a:rPr kumimoji="1" lang="en-US" altLang="ja-JP" dirty="0"/>
              <a:t>OK</a:t>
            </a:r>
            <a:r>
              <a:rPr kumimoji="1" lang="ja-JP" altLang="en-US" dirty="0"/>
              <a:t>、</a:t>
            </a:r>
            <a:r>
              <a:rPr kumimoji="1" lang="en-US" altLang="ja-JP" dirty="0"/>
              <a:t>NG</a:t>
            </a:r>
            <a:r>
              <a:rPr kumimoji="1" lang="ja-JP" altLang="en-US" dirty="0"/>
              <a:t>をちゃんと分類するには説明変数も解像度を上げないといけない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/>
              <a:t>OK</a:t>
            </a:r>
            <a:r>
              <a:rPr kumimoji="1" lang="ja-JP" altLang="en-US" dirty="0"/>
              <a:t>、</a:t>
            </a:r>
            <a:r>
              <a:rPr kumimoji="1" lang="en-US" altLang="ja-JP" dirty="0"/>
              <a:t>NG</a:t>
            </a:r>
            <a:r>
              <a:rPr kumimoji="1" lang="ja-JP" altLang="en-US" dirty="0"/>
              <a:t>を細かく分類できるようなカテゴリ変数を追加、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そこをやっていくか</a:t>
            </a:r>
            <a:endParaRPr kumimoji="1" lang="en-US" altLang="ja-JP" dirty="0"/>
          </a:p>
          <a:p>
            <a:pPr algn="ctr"/>
            <a:r>
              <a:rPr lang="ja-JP" altLang="en-US" dirty="0"/>
              <a:t>どうしますか？</a:t>
            </a:r>
            <a:endParaRPr lang="en-US" altLang="ja-JP" dirty="0"/>
          </a:p>
          <a:p>
            <a:pPr algn="ctr"/>
            <a:r>
              <a:rPr lang="en-US" altLang="ja-JP" dirty="0" err="1"/>
              <a:t>OK,Ng</a:t>
            </a:r>
            <a:r>
              <a:rPr lang="ja-JP" altLang="en-US" dirty="0"/>
              <a:t>をどこまで細かくすればいいかわからない。</a:t>
            </a:r>
            <a:endParaRPr lang="en-US" altLang="ja-JP" dirty="0"/>
          </a:p>
          <a:p>
            <a:pPr algn="ctr"/>
            <a:r>
              <a:rPr lang="ja-JP" altLang="en-US" dirty="0"/>
              <a:t>うまくいった試しもない</a:t>
            </a:r>
            <a:endParaRPr lang="en-US" altLang="ja-JP" dirty="0"/>
          </a:p>
          <a:p>
            <a:pPr algn="ctr"/>
            <a:r>
              <a:rPr lang="ja-JP" altLang="en-US" dirty="0"/>
              <a:t>どう分けるかが難しい</a:t>
            </a:r>
            <a:endParaRPr lang="en-US" altLang="ja-JP" dirty="0"/>
          </a:p>
          <a:p>
            <a:pPr algn="ctr"/>
            <a:r>
              <a:rPr kumimoji="1" lang="ja-JP" altLang="en-US" dirty="0"/>
              <a:t>色んな角度があるので、愚直にやっていくしかない</a:t>
            </a:r>
            <a:endParaRPr kumimoji="1" lang="en-US" altLang="ja-JP" dirty="0"/>
          </a:p>
          <a:p>
            <a:pPr algn="ctr"/>
            <a:r>
              <a:rPr lang="ja-JP" altLang="en-US" dirty="0"/>
              <a:t>今あるデータでやる方法</a:t>
            </a:r>
            <a:endParaRPr lang="en-US" altLang="ja-JP" dirty="0"/>
          </a:p>
          <a:p>
            <a:pPr algn="ctr"/>
            <a:r>
              <a:rPr kumimoji="1" lang="ja-JP" altLang="en-US" dirty="0"/>
              <a:t>メリットデメリット一覧</a:t>
            </a:r>
            <a:endParaRPr kumimoji="1" lang="en-US" altLang="ja-JP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D3B4E3E2-9FB3-4392-8B22-6C9875F144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54903" y="2551141"/>
            <a:ext cx="7651917" cy="357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説明　かんばん情報</a:t>
            </a:r>
            <a:endParaRPr kumimoji="1" lang="en-US" altLang="ja-JP" dirty="0"/>
          </a:p>
          <a:p>
            <a:r>
              <a:rPr lang="ja-JP" altLang="en-US" dirty="0"/>
              <a:t>目的　要因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判明する活動していた</a:t>
            </a:r>
            <a:endParaRPr kumimoji="1" lang="en-US" altLang="ja-JP" dirty="0"/>
          </a:p>
          <a:p>
            <a:r>
              <a:rPr lang="ja-JP" altLang="en-US" dirty="0"/>
              <a:t>データがないので、作ってほしい</a:t>
            </a:r>
            <a:endParaRPr lang="en-US" altLang="ja-JP" dirty="0"/>
          </a:p>
          <a:p>
            <a:endParaRPr kumimoji="1" lang="en-US" altLang="ja-JP" dirty="0">
              <a:solidFill>
                <a:srgbClr val="FFFF00"/>
              </a:solidFill>
            </a:endParaRPr>
          </a:p>
          <a:p>
            <a:r>
              <a:rPr lang="ja-JP" altLang="en-US" dirty="0">
                <a:solidFill>
                  <a:srgbClr val="FFFF00"/>
                </a:solidFill>
              </a:rPr>
              <a:t>今のベイジアンネットワーク</a:t>
            </a:r>
            <a:endParaRPr lang="en-US" altLang="ja-JP" dirty="0">
              <a:solidFill>
                <a:srgbClr val="FFFF00"/>
              </a:solidFill>
            </a:endParaRPr>
          </a:p>
          <a:p>
            <a:r>
              <a:rPr kumimoji="1" lang="ja-JP" altLang="en-US" dirty="0">
                <a:solidFill>
                  <a:srgbClr val="FFFF00"/>
                </a:solidFill>
              </a:rPr>
              <a:t>寄与度が、、</a:t>
            </a:r>
            <a:endParaRPr kumimoji="1" lang="en-US" altLang="ja-JP" dirty="0">
              <a:solidFill>
                <a:srgbClr val="FFFF00"/>
              </a:solidFill>
            </a:endParaRPr>
          </a:p>
          <a:p>
            <a:r>
              <a:rPr lang="ja-JP" altLang="en-US" dirty="0">
                <a:solidFill>
                  <a:srgbClr val="FFFF00"/>
                </a:solidFill>
              </a:rPr>
              <a:t>正常異常を細かく分類する、ド名知識のやり方</a:t>
            </a:r>
            <a:endParaRPr lang="en-US" altLang="ja-JP" dirty="0">
              <a:solidFill>
                <a:srgbClr val="FFFF00"/>
              </a:solidFill>
            </a:endParaRPr>
          </a:p>
          <a:p>
            <a:endParaRPr kumimoji="1" lang="ja-JP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42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2471C70-5244-4F91-A1CC-2AEB36D14A6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/>
              <a:t>異常の原因が分かるよりも、</a:t>
            </a:r>
            <a:endParaRPr lang="en-US" altLang="ja-JP" dirty="0"/>
          </a:p>
          <a:p>
            <a:r>
              <a:rPr kumimoji="1" lang="ja-JP" altLang="en-US" dirty="0"/>
              <a:t>こういう集団（収容数が</a:t>
            </a:r>
            <a:r>
              <a:rPr kumimoji="1" lang="en-US" altLang="ja-JP" dirty="0"/>
              <a:t>200</a:t>
            </a:r>
            <a:r>
              <a:rPr kumimoji="1" lang="ja-JP" altLang="en-US" dirty="0"/>
              <a:t>、納入回数が</a:t>
            </a:r>
            <a:r>
              <a:rPr kumimoji="1" lang="en-US" altLang="ja-JP" dirty="0"/>
              <a:t>B</a:t>
            </a:r>
            <a:r>
              <a:rPr kumimoji="1" lang="ja-JP" altLang="en-US" dirty="0"/>
              <a:t>）</a:t>
            </a:r>
            <a:r>
              <a:rPr lang="ja-JP" altLang="en-US" dirty="0"/>
              <a:t>が異常になっているの方がうれしくない？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C2D8FE-F1B7-4392-9EFE-54FB0D0857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要因と紐づいているか別、データの入れ方で要因を殺してしまう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141105-F89A-4AC3-800D-F14B9C769D0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1, 2023</a:t>
            </a:fld>
            <a:endParaRPr 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C946BA3-381B-49BB-B53E-6A32AB06B6A5}"/>
              </a:ext>
            </a:extLst>
          </p:cNvPr>
          <p:cNvSpPr/>
          <p:nvPr/>
        </p:nvSpPr>
        <p:spPr>
          <a:xfrm>
            <a:off x="5522494" y="2312588"/>
            <a:ext cx="1973179" cy="1467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品番</a:t>
            </a:r>
            <a:r>
              <a:rPr kumimoji="1" lang="en-US" altLang="ja-JP" dirty="0"/>
              <a:t>A</a:t>
            </a:r>
          </a:p>
          <a:p>
            <a:pPr algn="ctr"/>
            <a:r>
              <a:rPr lang="ja-JP" altLang="en-US" dirty="0"/>
              <a:t>品番</a:t>
            </a:r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907CFF8-5939-40B3-BC62-DF42256DCBC5}"/>
              </a:ext>
            </a:extLst>
          </p:cNvPr>
          <p:cNvSpPr/>
          <p:nvPr/>
        </p:nvSpPr>
        <p:spPr>
          <a:xfrm>
            <a:off x="6689557" y="3968348"/>
            <a:ext cx="1973179" cy="1467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品番</a:t>
            </a:r>
            <a:r>
              <a:rPr lang="en-US" altLang="ja-JP" dirty="0"/>
              <a:t>B</a:t>
            </a:r>
          </a:p>
          <a:p>
            <a:pPr algn="ctr"/>
            <a:r>
              <a:rPr kumimoji="1" lang="ja-JP" altLang="en-US" dirty="0"/>
              <a:t>品番</a:t>
            </a:r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A85617F3-144F-4F67-91D5-36EBEC37C51A}"/>
              </a:ext>
            </a:extLst>
          </p:cNvPr>
          <p:cNvSpPr/>
          <p:nvPr/>
        </p:nvSpPr>
        <p:spPr>
          <a:xfrm>
            <a:off x="818146" y="2546551"/>
            <a:ext cx="3116180" cy="2699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母集団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DEFD4B9-7950-4908-A3F5-C91364A6086A}"/>
              </a:ext>
            </a:extLst>
          </p:cNvPr>
          <p:cNvSpPr/>
          <p:nvPr/>
        </p:nvSpPr>
        <p:spPr>
          <a:xfrm>
            <a:off x="4176052" y="3685341"/>
            <a:ext cx="85715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364B75C6-9A77-4216-95A4-2D810246BAB2}"/>
              </a:ext>
            </a:extLst>
          </p:cNvPr>
          <p:cNvSpPr/>
          <p:nvPr/>
        </p:nvSpPr>
        <p:spPr>
          <a:xfrm>
            <a:off x="9113010" y="3685341"/>
            <a:ext cx="85715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D7A3F85-89F9-4A1A-A1BD-9174BE5A98E5}"/>
              </a:ext>
            </a:extLst>
          </p:cNvPr>
          <p:cNvSpPr txBox="1"/>
          <p:nvPr/>
        </p:nvSpPr>
        <p:spPr>
          <a:xfrm>
            <a:off x="9392653" y="2775490"/>
            <a:ext cx="22989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グループ化すれば調査の工数が短縮されない？</a:t>
            </a:r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5BCAD68A-F6AA-436B-93D5-795A9BD77503}"/>
              </a:ext>
            </a:extLst>
          </p:cNvPr>
          <p:cNvSpPr/>
          <p:nvPr/>
        </p:nvSpPr>
        <p:spPr>
          <a:xfrm>
            <a:off x="53591" y="1722548"/>
            <a:ext cx="2097047" cy="681560"/>
          </a:xfrm>
          <a:prstGeom prst="wedgeRoundRectCallout">
            <a:avLst>
              <a:gd name="adj1" fmla="val 57132"/>
              <a:gd name="adj2" fmla="val -2200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前提も異常の種類も違う</a:t>
            </a:r>
          </a:p>
        </p:txBody>
      </p:sp>
    </p:spTree>
    <p:extLst>
      <p:ext uri="{BB962C8B-B14F-4D97-AF65-F5344CB8AC3E}">
        <p14:creationId xmlns:p14="http://schemas.microsoft.com/office/powerpoint/2010/main" val="2524201838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650</Words>
  <Application>Microsoft Office PowerPoint</Application>
  <PresentationFormat>ワイド画面</PresentationFormat>
  <Paragraphs>90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6</vt:i4>
      </vt:variant>
    </vt:vector>
  </HeadingPairs>
  <TitlesOfParts>
    <vt:vector size="15" baseType="lpstr">
      <vt:lpstr>YakuHanJPs</vt:lpstr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 Yuki／笹岡　優樹／AI</cp:lastModifiedBy>
  <cp:revision>193</cp:revision>
  <dcterms:created xsi:type="dcterms:W3CDTF">2022-01-19T01:36:44Z</dcterms:created>
  <dcterms:modified xsi:type="dcterms:W3CDTF">2023-11-01T08:03:35Z</dcterms:modified>
</cp:coreProperties>
</file>