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6" r:id="rId3"/>
    <p:sldId id="257" r:id="rId4"/>
    <p:sldId id="264" r:id="rId5"/>
    <p:sldId id="263"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6E793CF-208C-47AA-8A83-EDB8CA3FDA04}">
          <p14:sldIdLst>
            <p14:sldId id="258"/>
            <p14:sldId id="266"/>
            <p14:sldId id="257"/>
            <p14:sldId id="264"/>
            <p14:sldId id="263"/>
          </p14:sldIdLst>
        </p14:section>
        <p14:section name="append" id="{B003D741-D80A-4849-BD77-0ECD95AD8710}">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54" autoAdjust="0"/>
    <p:restoredTop sz="94660"/>
  </p:normalViewPr>
  <p:slideViewPr>
    <p:cSldViewPr snapToGrid="0">
      <p:cViewPr varScale="1">
        <p:scale>
          <a:sx n="124" d="100"/>
          <a:sy n="124"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EFB9F-BB59-4A0C-A7D0-021DEDAB9174}" type="doc">
      <dgm:prSet loTypeId="urn:microsoft.com/office/officeart/2005/8/layout/hChevron3" loCatId="process" qsTypeId="urn:microsoft.com/office/officeart/2005/8/quickstyle/simple1" qsCatId="simple" csTypeId="urn:microsoft.com/office/officeart/2005/8/colors/accent1_2" csCatId="accent1" phldr="1"/>
      <dgm:spPr/>
    </dgm:pt>
    <dgm:pt modelId="{704797A9-7982-468B-8C8C-7301BEA288F7}">
      <dgm:prSet phldrT="[テキスト]" custT="1"/>
      <dgm:spPr/>
      <dgm:t>
        <a:bodyPr/>
        <a:lstStyle/>
        <a:p>
          <a:pPr algn="l"/>
          <a:r>
            <a:rPr kumimoji="1" lang="ja-JP" altLang="en-US" sz="2000" dirty="0"/>
            <a:t>　　　　　</a:t>
          </a:r>
          <a:r>
            <a:rPr kumimoji="1" lang="en-US" altLang="ja-JP" sz="2000" dirty="0"/>
            <a:t>step1</a:t>
          </a:r>
          <a:endParaRPr kumimoji="1" lang="ja-JP" altLang="en-US" sz="2000" dirty="0"/>
        </a:p>
      </dgm:t>
    </dgm:pt>
    <dgm:pt modelId="{9B3FD20A-E912-4D23-920F-D966593D4730}" type="parTrans" cxnId="{AAC91247-8619-4CDE-8A57-DBF494A348D3}">
      <dgm:prSet/>
      <dgm:spPr/>
      <dgm:t>
        <a:bodyPr/>
        <a:lstStyle/>
        <a:p>
          <a:endParaRPr kumimoji="1" lang="ja-JP" altLang="en-US"/>
        </a:p>
      </dgm:t>
    </dgm:pt>
    <dgm:pt modelId="{36D105D3-D6ED-4B23-9A46-F018E82170C6}" type="sibTrans" cxnId="{AAC91247-8619-4CDE-8A57-DBF494A348D3}">
      <dgm:prSet/>
      <dgm:spPr/>
      <dgm:t>
        <a:bodyPr/>
        <a:lstStyle/>
        <a:p>
          <a:endParaRPr kumimoji="1" lang="ja-JP" altLang="en-US"/>
        </a:p>
      </dgm:t>
    </dgm:pt>
    <dgm:pt modelId="{EC791753-0EE5-4DB3-A057-67436E2F36E4}">
      <dgm:prSet phldrT="[テキスト]" custT="1"/>
      <dgm:spPr/>
      <dgm:t>
        <a:bodyPr/>
        <a:lstStyle/>
        <a:p>
          <a:r>
            <a:rPr kumimoji="1" lang="en-US" altLang="ja-JP" sz="2000" dirty="0"/>
            <a:t>step3</a:t>
          </a:r>
          <a:endParaRPr kumimoji="1" lang="ja-JP" altLang="en-US" sz="2000" dirty="0"/>
        </a:p>
      </dgm:t>
    </dgm:pt>
    <dgm:pt modelId="{5436894F-082C-4A56-8A80-7DD2B53C0112}" type="parTrans" cxnId="{069528DC-73C6-4E2D-BE8D-4429B2908DDC}">
      <dgm:prSet/>
      <dgm:spPr/>
      <dgm:t>
        <a:bodyPr/>
        <a:lstStyle/>
        <a:p>
          <a:endParaRPr kumimoji="1" lang="ja-JP" altLang="en-US"/>
        </a:p>
      </dgm:t>
    </dgm:pt>
    <dgm:pt modelId="{3A43F719-E65A-4437-9262-0C7E581F1525}" type="sibTrans" cxnId="{069528DC-73C6-4E2D-BE8D-4429B2908DDC}">
      <dgm:prSet/>
      <dgm:spPr/>
      <dgm:t>
        <a:bodyPr/>
        <a:lstStyle/>
        <a:p>
          <a:endParaRPr kumimoji="1" lang="ja-JP" altLang="en-US"/>
        </a:p>
      </dgm:t>
    </dgm:pt>
    <dgm:pt modelId="{ED337739-C345-4055-A54F-350C6382EFA9}">
      <dgm:prSet phldrT="[テキスト]" custT="1"/>
      <dgm:spPr/>
      <dgm:t>
        <a:bodyPr/>
        <a:lstStyle/>
        <a:p>
          <a:pPr algn="l"/>
          <a:r>
            <a:rPr kumimoji="1" lang="ja-JP" altLang="en-US" sz="2000" dirty="0"/>
            <a:t>　　　</a:t>
          </a:r>
          <a:r>
            <a:rPr kumimoji="1" lang="en-US" altLang="ja-JP" sz="2000" dirty="0"/>
            <a:t>step2</a:t>
          </a:r>
          <a:endParaRPr kumimoji="1" lang="ja-JP" altLang="en-US" sz="2000" dirty="0"/>
        </a:p>
      </dgm:t>
    </dgm:pt>
    <dgm:pt modelId="{0E62295C-7D3B-4D44-85E0-5C5E5E76A72E}" type="parTrans" cxnId="{0345DD6A-EBEA-496E-B1B0-97D55803F181}">
      <dgm:prSet/>
      <dgm:spPr/>
      <dgm:t>
        <a:bodyPr/>
        <a:lstStyle/>
        <a:p>
          <a:endParaRPr kumimoji="1" lang="ja-JP" altLang="en-US"/>
        </a:p>
      </dgm:t>
    </dgm:pt>
    <dgm:pt modelId="{865F9593-3EFC-4BE0-90FD-F05163CA8C70}" type="sibTrans" cxnId="{0345DD6A-EBEA-496E-B1B0-97D55803F181}">
      <dgm:prSet/>
      <dgm:spPr/>
      <dgm:t>
        <a:bodyPr/>
        <a:lstStyle/>
        <a:p>
          <a:endParaRPr kumimoji="1" lang="ja-JP" altLang="en-US"/>
        </a:p>
      </dgm:t>
    </dgm:pt>
    <dgm:pt modelId="{8BE1D487-298E-4DD3-8378-D82F5B6DC077}" type="pres">
      <dgm:prSet presAssocID="{02CEFB9F-BB59-4A0C-A7D0-021DEDAB9174}" presName="Name0" presStyleCnt="0">
        <dgm:presLayoutVars>
          <dgm:dir/>
          <dgm:resizeHandles val="exact"/>
        </dgm:presLayoutVars>
      </dgm:prSet>
      <dgm:spPr/>
    </dgm:pt>
    <dgm:pt modelId="{3E02B727-94CB-4344-A804-9DFEE1BDCD45}" type="pres">
      <dgm:prSet presAssocID="{704797A9-7982-468B-8C8C-7301BEA288F7}" presName="parTxOnly" presStyleLbl="node1" presStyleIdx="0" presStyleCnt="3" custScaleX="79689" custLinFactNeighborX="-1042">
        <dgm:presLayoutVars>
          <dgm:bulletEnabled val="1"/>
        </dgm:presLayoutVars>
      </dgm:prSet>
      <dgm:spPr/>
    </dgm:pt>
    <dgm:pt modelId="{B3E478CD-E89C-4AFA-A7F5-84CDBEDBB596}" type="pres">
      <dgm:prSet presAssocID="{36D105D3-D6ED-4B23-9A46-F018E82170C6}" presName="parSpace" presStyleCnt="0"/>
      <dgm:spPr/>
    </dgm:pt>
    <dgm:pt modelId="{C8E008A8-157C-4429-B1D3-3CD23AD6529B}" type="pres">
      <dgm:prSet presAssocID="{ED337739-C345-4055-A54F-350C6382EFA9}" presName="parTxOnly" presStyleLbl="node1" presStyleIdx="1" presStyleCnt="3" custScaleX="58496" custLinFactNeighborX="-44182" custLinFactNeighborY="-2360">
        <dgm:presLayoutVars>
          <dgm:bulletEnabled val="1"/>
        </dgm:presLayoutVars>
      </dgm:prSet>
      <dgm:spPr/>
    </dgm:pt>
    <dgm:pt modelId="{B66143E4-F34B-4C67-B9AA-58B69A59CC2B}" type="pres">
      <dgm:prSet presAssocID="{865F9593-3EFC-4BE0-90FD-F05163CA8C70}" presName="parSpace" presStyleCnt="0"/>
      <dgm:spPr/>
    </dgm:pt>
    <dgm:pt modelId="{18B869F6-0BB2-4976-A5E9-CC538E2BB48B}" type="pres">
      <dgm:prSet presAssocID="{EC791753-0EE5-4DB3-A057-67436E2F36E4}" presName="parTxOnly" presStyleLbl="node1" presStyleIdx="2" presStyleCnt="3" custScaleX="61421" custLinFactNeighborX="-17070" custLinFactNeighborY="-4042">
        <dgm:presLayoutVars>
          <dgm:bulletEnabled val="1"/>
        </dgm:presLayoutVars>
      </dgm:prSet>
      <dgm:spPr/>
    </dgm:pt>
  </dgm:ptLst>
  <dgm:cxnLst>
    <dgm:cxn modelId="{56434A09-6058-4702-A84E-16F703B78B23}" type="presOf" srcId="{02CEFB9F-BB59-4A0C-A7D0-021DEDAB9174}" destId="{8BE1D487-298E-4DD3-8378-D82F5B6DC077}" srcOrd="0" destOrd="0" presId="urn:microsoft.com/office/officeart/2005/8/layout/hChevron3"/>
    <dgm:cxn modelId="{AAC91247-8619-4CDE-8A57-DBF494A348D3}" srcId="{02CEFB9F-BB59-4A0C-A7D0-021DEDAB9174}" destId="{704797A9-7982-468B-8C8C-7301BEA288F7}" srcOrd="0" destOrd="0" parTransId="{9B3FD20A-E912-4D23-920F-D966593D4730}" sibTransId="{36D105D3-D6ED-4B23-9A46-F018E82170C6}"/>
    <dgm:cxn modelId="{0345DD6A-EBEA-496E-B1B0-97D55803F181}" srcId="{02CEFB9F-BB59-4A0C-A7D0-021DEDAB9174}" destId="{ED337739-C345-4055-A54F-350C6382EFA9}" srcOrd="1" destOrd="0" parTransId="{0E62295C-7D3B-4D44-85E0-5C5E5E76A72E}" sibTransId="{865F9593-3EFC-4BE0-90FD-F05163CA8C70}"/>
    <dgm:cxn modelId="{EE832D59-881C-41C2-93C5-B538184C89B5}" type="presOf" srcId="{EC791753-0EE5-4DB3-A057-67436E2F36E4}" destId="{18B869F6-0BB2-4976-A5E9-CC538E2BB48B}" srcOrd="0" destOrd="0" presId="urn:microsoft.com/office/officeart/2005/8/layout/hChevron3"/>
    <dgm:cxn modelId="{7862C2A0-9500-4FDB-A41D-44EF8FF73968}" type="presOf" srcId="{704797A9-7982-468B-8C8C-7301BEA288F7}" destId="{3E02B727-94CB-4344-A804-9DFEE1BDCD45}" srcOrd="0" destOrd="0" presId="urn:microsoft.com/office/officeart/2005/8/layout/hChevron3"/>
    <dgm:cxn modelId="{069528DC-73C6-4E2D-BE8D-4429B2908DDC}" srcId="{02CEFB9F-BB59-4A0C-A7D0-021DEDAB9174}" destId="{EC791753-0EE5-4DB3-A057-67436E2F36E4}" srcOrd="2" destOrd="0" parTransId="{5436894F-082C-4A56-8A80-7DD2B53C0112}" sibTransId="{3A43F719-E65A-4437-9262-0C7E581F1525}"/>
    <dgm:cxn modelId="{DD7767E4-9B0E-4EA7-8360-F835B51C2D0A}" type="presOf" srcId="{ED337739-C345-4055-A54F-350C6382EFA9}" destId="{C8E008A8-157C-4429-B1D3-3CD23AD6529B}" srcOrd="0" destOrd="0" presId="urn:microsoft.com/office/officeart/2005/8/layout/hChevron3"/>
    <dgm:cxn modelId="{DBBE1BF4-2090-4F59-B703-55DD3F7F2B1D}" type="presParOf" srcId="{8BE1D487-298E-4DD3-8378-D82F5B6DC077}" destId="{3E02B727-94CB-4344-A804-9DFEE1BDCD45}" srcOrd="0" destOrd="0" presId="urn:microsoft.com/office/officeart/2005/8/layout/hChevron3"/>
    <dgm:cxn modelId="{201C7FE7-DC52-4787-83E2-09C199779614}" type="presParOf" srcId="{8BE1D487-298E-4DD3-8378-D82F5B6DC077}" destId="{B3E478CD-E89C-4AFA-A7F5-84CDBEDBB596}" srcOrd="1" destOrd="0" presId="urn:microsoft.com/office/officeart/2005/8/layout/hChevron3"/>
    <dgm:cxn modelId="{40105B6C-F0BE-4321-B6CD-D409C7B63562}" type="presParOf" srcId="{8BE1D487-298E-4DD3-8378-D82F5B6DC077}" destId="{C8E008A8-157C-4429-B1D3-3CD23AD6529B}" srcOrd="2" destOrd="0" presId="urn:microsoft.com/office/officeart/2005/8/layout/hChevron3"/>
    <dgm:cxn modelId="{F2E6F2A8-EBD1-417A-8AD3-8EF20C0BBBAA}" type="presParOf" srcId="{8BE1D487-298E-4DD3-8378-D82F5B6DC077}" destId="{B66143E4-F34B-4C67-B9AA-58B69A59CC2B}" srcOrd="3" destOrd="0" presId="urn:microsoft.com/office/officeart/2005/8/layout/hChevron3"/>
    <dgm:cxn modelId="{43E8A2C1-E4E7-40CF-BB78-FDEA6BBB86CB}" type="presParOf" srcId="{8BE1D487-298E-4DD3-8378-D82F5B6DC077}" destId="{18B869F6-0BB2-4976-A5E9-CC538E2BB48B}"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2B727-94CB-4344-A804-9DFEE1BDCD45}">
      <dsp:nvSpPr>
        <dsp:cNvPr id="0" name=""/>
        <dsp:cNvSpPr/>
      </dsp:nvSpPr>
      <dsp:spPr>
        <a:xfrm>
          <a:off x="0" y="0"/>
          <a:ext cx="5141528" cy="6165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l" defTabSz="889000">
            <a:lnSpc>
              <a:spcPct val="90000"/>
            </a:lnSpc>
            <a:spcBef>
              <a:spcPct val="0"/>
            </a:spcBef>
            <a:spcAft>
              <a:spcPct val="35000"/>
            </a:spcAft>
            <a:buNone/>
          </a:pPr>
          <a:r>
            <a:rPr kumimoji="1" lang="ja-JP" altLang="en-US" sz="2000" kern="1200" dirty="0"/>
            <a:t>　　　　　</a:t>
          </a:r>
          <a:r>
            <a:rPr kumimoji="1" lang="en-US" altLang="ja-JP" sz="2000" kern="1200" dirty="0"/>
            <a:t>step1</a:t>
          </a:r>
          <a:endParaRPr kumimoji="1" lang="ja-JP" altLang="en-US" sz="2000" kern="1200" dirty="0"/>
        </a:p>
      </dsp:txBody>
      <dsp:txXfrm>
        <a:off x="0" y="0"/>
        <a:ext cx="4987381" cy="616589"/>
      </dsp:txXfrm>
    </dsp:sp>
    <dsp:sp modelId="{C8E008A8-157C-4429-B1D3-3CD23AD6529B}">
      <dsp:nvSpPr>
        <dsp:cNvPr id="0" name=""/>
        <dsp:cNvSpPr/>
      </dsp:nvSpPr>
      <dsp:spPr>
        <a:xfrm>
          <a:off x="3285663" y="0"/>
          <a:ext cx="3774157" cy="6165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l" defTabSz="889000">
            <a:lnSpc>
              <a:spcPct val="90000"/>
            </a:lnSpc>
            <a:spcBef>
              <a:spcPct val="0"/>
            </a:spcBef>
            <a:spcAft>
              <a:spcPct val="35000"/>
            </a:spcAft>
            <a:buNone/>
          </a:pPr>
          <a:r>
            <a:rPr kumimoji="1" lang="ja-JP" altLang="en-US" sz="2000" kern="1200" dirty="0"/>
            <a:t>　　　</a:t>
          </a:r>
          <a:r>
            <a:rPr kumimoji="1" lang="en-US" altLang="ja-JP" sz="2000" kern="1200" dirty="0"/>
            <a:t>step2</a:t>
          </a:r>
          <a:endParaRPr kumimoji="1" lang="ja-JP" altLang="en-US" sz="2000" kern="1200" dirty="0"/>
        </a:p>
      </dsp:txBody>
      <dsp:txXfrm>
        <a:off x="3593958" y="0"/>
        <a:ext cx="3157568" cy="616589"/>
      </dsp:txXfrm>
    </dsp:sp>
    <dsp:sp modelId="{18B869F6-0BB2-4976-A5E9-CC538E2BB48B}">
      <dsp:nvSpPr>
        <dsp:cNvPr id="0" name=""/>
        <dsp:cNvSpPr/>
      </dsp:nvSpPr>
      <dsp:spPr>
        <a:xfrm>
          <a:off x="6119275" y="0"/>
          <a:ext cx="3962878" cy="6165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step3</a:t>
          </a:r>
          <a:endParaRPr kumimoji="1" lang="ja-JP" altLang="en-US" sz="2000" kern="1200" dirty="0"/>
        </a:p>
      </dsp:txBody>
      <dsp:txXfrm>
        <a:off x="6427570" y="0"/>
        <a:ext cx="3346289" cy="61658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390238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195597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249917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215353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414635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39016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343099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13561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346241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281116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9531AC2-704A-4FA4-81DA-2323DECB315D}" type="datetimeFigureOut">
              <a:rPr kumimoji="1" lang="ja-JP" altLang="en-US" smtClean="0"/>
              <a:t>2023/10/23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16838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31AC2-704A-4FA4-81DA-2323DECB315D}" type="datetimeFigureOut">
              <a:rPr kumimoji="1" lang="ja-JP" altLang="en-US" smtClean="0"/>
              <a:t>2023/10/23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86973-3B1C-47AC-97AA-874116A25260}" type="slidenum">
              <a:rPr kumimoji="1" lang="ja-JP" altLang="en-US" smtClean="0"/>
              <a:t>‹#›</a:t>
            </a:fld>
            <a:endParaRPr kumimoji="1" lang="ja-JP" altLang="en-US"/>
          </a:p>
        </p:txBody>
      </p:sp>
    </p:spTree>
    <p:extLst>
      <p:ext uri="{BB962C8B-B14F-4D97-AF65-F5344CB8AC3E}">
        <p14:creationId xmlns:p14="http://schemas.microsoft.com/office/powerpoint/2010/main" val="2819642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右矢印 12"/>
          <p:cNvSpPr/>
          <p:nvPr/>
        </p:nvSpPr>
        <p:spPr>
          <a:xfrm>
            <a:off x="216816" y="1843570"/>
            <a:ext cx="11877773" cy="527902"/>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18376" y="149417"/>
            <a:ext cx="2532460" cy="1042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a:t>
            </a:r>
            <a:r>
              <a:rPr lang="ja-JP" altLang="en-US" dirty="0"/>
              <a:t>目標</a:t>
            </a:r>
            <a:endParaRPr lang="en-US" altLang="ja-JP" dirty="0"/>
          </a:p>
          <a:p>
            <a:pPr algn="ctr"/>
            <a:r>
              <a:rPr lang="ja-JP" altLang="en-US" dirty="0"/>
              <a:t>トラック積載率向上</a:t>
            </a:r>
            <a:endParaRPr kumimoji="1" lang="en-US" altLang="ja-JP" dirty="0"/>
          </a:p>
          <a:p>
            <a:pPr algn="ctr"/>
            <a:r>
              <a:rPr kumimoji="1" lang="ja-JP" altLang="en-US" dirty="0"/>
              <a:t>トラック台数の低減</a:t>
            </a:r>
          </a:p>
        </p:txBody>
      </p:sp>
      <p:sp>
        <p:nvSpPr>
          <p:cNvPr id="5" name="正方形/長方形 4"/>
          <p:cNvSpPr/>
          <p:nvPr/>
        </p:nvSpPr>
        <p:spPr>
          <a:xfrm>
            <a:off x="414564" y="1729650"/>
            <a:ext cx="2289975"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t>3</a:t>
            </a:r>
            <a:r>
              <a:rPr lang="ja-JP" altLang="en-US" sz="1600" dirty="0"/>
              <a:t>カ月前計画の妥当性判断と計画の可視化</a:t>
            </a:r>
          </a:p>
        </p:txBody>
      </p:sp>
      <p:sp>
        <p:nvSpPr>
          <p:cNvPr id="6" name="正方形/長方形 5"/>
          <p:cNvSpPr/>
          <p:nvPr/>
        </p:nvSpPr>
        <p:spPr>
          <a:xfrm>
            <a:off x="3085247" y="1729649"/>
            <a:ext cx="2289975"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日々の荷量・荷種のデータを使用して、３カ月前計画の妥当性・誤差判断</a:t>
            </a:r>
          </a:p>
        </p:txBody>
      </p:sp>
      <p:sp>
        <p:nvSpPr>
          <p:cNvPr id="7" name="正方形/長方形 6"/>
          <p:cNvSpPr/>
          <p:nvPr/>
        </p:nvSpPr>
        <p:spPr>
          <a:xfrm>
            <a:off x="5755930" y="1729649"/>
            <a:ext cx="2670221"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t>トラック庫内荷物の最適化</a:t>
            </a:r>
            <a:endParaRPr kumimoji="1" lang="en-US" altLang="ja-JP" sz="1600" dirty="0"/>
          </a:p>
          <a:p>
            <a:r>
              <a:rPr lang="ja-JP" altLang="en-US" sz="1600" dirty="0"/>
              <a:t>トラック台数最小化問題</a:t>
            </a:r>
            <a:endParaRPr kumimoji="1" lang="ja-JP" altLang="en-US" sz="1600" dirty="0"/>
          </a:p>
        </p:txBody>
      </p:sp>
      <p:sp>
        <p:nvSpPr>
          <p:cNvPr id="8" name="正方形/長方形 7"/>
          <p:cNvSpPr/>
          <p:nvPr/>
        </p:nvSpPr>
        <p:spPr>
          <a:xfrm>
            <a:off x="8794443" y="1729649"/>
            <a:ext cx="2738587"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トラック台数減少による外乱リスクの調査と課題把握</a:t>
            </a:r>
          </a:p>
        </p:txBody>
      </p:sp>
      <p:sp>
        <p:nvSpPr>
          <p:cNvPr id="9" name="角丸四角形吹き出し 8"/>
          <p:cNvSpPr/>
          <p:nvPr/>
        </p:nvSpPr>
        <p:spPr>
          <a:xfrm>
            <a:off x="216816" y="2630748"/>
            <a:ext cx="2868431" cy="3123966"/>
          </a:xfrm>
          <a:prstGeom prst="wedgeRoundRectCallout">
            <a:avLst>
              <a:gd name="adj1" fmla="val -21525"/>
              <a:gd name="adj2" fmla="val -563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t>いまどんな荷物載せようとしているか</a:t>
            </a:r>
            <a:endParaRPr kumimoji="1" lang="en-US" altLang="ja-JP" sz="1100" dirty="0"/>
          </a:p>
          <a:p>
            <a:r>
              <a:rPr lang="ja-JP" altLang="en-US" sz="1100" dirty="0"/>
              <a:t>いまの現状積載率だと庫内どんな感じ</a:t>
            </a:r>
            <a:endParaRPr lang="en-US" altLang="ja-JP" sz="1100" dirty="0"/>
          </a:p>
          <a:p>
            <a:r>
              <a:rPr lang="ja-JP" altLang="en-US" sz="1100" dirty="0"/>
              <a:t>もう少し載せようとすると積載率どうなる</a:t>
            </a:r>
            <a:endParaRPr kumimoji="1" lang="en-US" altLang="ja-JP" sz="1100" dirty="0"/>
          </a:p>
          <a:p>
            <a:endParaRPr lang="en-US" altLang="ja-JP" sz="1100" dirty="0"/>
          </a:p>
          <a:p>
            <a:r>
              <a:rPr kumimoji="1" lang="ja-JP" altLang="en-US" sz="1100" dirty="0"/>
              <a:t>効果確認としては、</a:t>
            </a:r>
            <a:endParaRPr kumimoji="1" lang="en-US" altLang="ja-JP" sz="1100" dirty="0"/>
          </a:p>
          <a:p>
            <a:r>
              <a:rPr kumimoji="1" lang="ja-JP" altLang="en-US" sz="1100" dirty="0"/>
              <a:t>一旦後工程は考えずに単純な荷物ベースで維持</a:t>
            </a:r>
            <a:r>
              <a:rPr kumimoji="1" lang="en-US" altLang="ja-JP" sz="1100" dirty="0"/>
              <a:t>/</a:t>
            </a:r>
            <a:r>
              <a:rPr kumimoji="1" lang="ja-JP" altLang="en-US" sz="1100" dirty="0"/>
              <a:t>減る</a:t>
            </a:r>
            <a:endParaRPr kumimoji="1" lang="en-US" altLang="ja-JP" sz="1100" dirty="0"/>
          </a:p>
          <a:p>
            <a:endParaRPr lang="en-US" altLang="ja-JP" sz="1100" dirty="0"/>
          </a:p>
          <a:p>
            <a:r>
              <a:rPr kumimoji="1" lang="ja-JP" altLang="en-US" sz="1100" dirty="0"/>
              <a:t>データ：３カ月前時点</a:t>
            </a:r>
            <a:endParaRPr kumimoji="1" lang="en-US" altLang="ja-JP" sz="1100" dirty="0"/>
          </a:p>
          <a:p>
            <a:r>
              <a:rPr lang="en-US" altLang="ja-JP" sz="1100" dirty="0"/>
              <a:t>Output</a:t>
            </a:r>
            <a:r>
              <a:rPr lang="ja-JP" altLang="en-US" sz="1100" dirty="0"/>
              <a:t>：</a:t>
            </a:r>
            <a:endParaRPr lang="en-US" altLang="ja-JP" sz="1100" dirty="0"/>
          </a:p>
          <a:p>
            <a:r>
              <a:rPr lang="ja-JP" altLang="en-US" sz="1100" dirty="0"/>
              <a:t>・３カ月前時点の実際の積載量</a:t>
            </a:r>
            <a:endParaRPr lang="en-US" altLang="ja-JP" sz="1100" dirty="0"/>
          </a:p>
          <a:p>
            <a:r>
              <a:rPr lang="ja-JP" altLang="en-US" sz="1100" dirty="0"/>
              <a:t>・積載の可視化ツール</a:t>
            </a:r>
            <a:endParaRPr lang="en-US" altLang="ja-JP" sz="1100" dirty="0"/>
          </a:p>
          <a:p>
            <a:r>
              <a:rPr lang="ja-JP" altLang="en-US" sz="1100" dirty="0"/>
              <a:t>　荷物選択したら％がでるような？</a:t>
            </a:r>
            <a:endParaRPr lang="en-US" altLang="ja-JP" sz="1100" dirty="0"/>
          </a:p>
          <a:p>
            <a:endParaRPr lang="en-US" altLang="ja-JP" sz="1100" dirty="0"/>
          </a:p>
          <a:p>
            <a:r>
              <a:rPr lang="ja-JP" altLang="en-US" sz="1100" dirty="0"/>
              <a:t>評価指標はなににする？</a:t>
            </a:r>
            <a:endParaRPr lang="en-US" altLang="ja-JP" sz="1100" dirty="0"/>
          </a:p>
          <a:p>
            <a:r>
              <a:rPr lang="ja-JP" altLang="en-US" sz="1100" dirty="0"/>
              <a:t>計画台数？作業者の計画工数？</a:t>
            </a:r>
            <a:endParaRPr lang="en-US" altLang="ja-JP" sz="1100" dirty="0"/>
          </a:p>
          <a:p>
            <a:r>
              <a:rPr lang="ja-JP" altLang="en-US" sz="1100" dirty="0"/>
              <a:t>台数減らんけど</a:t>
            </a:r>
            <a:r>
              <a:rPr lang="ja-JP" altLang="en-US" sz="1100" dirty="0" err="1"/>
              <a:t>の</a:t>
            </a:r>
            <a:r>
              <a:rPr lang="ja-JP" altLang="en-US" sz="1100" dirty="0"/>
              <a:t>保険で積載の％？</a:t>
            </a:r>
            <a:endParaRPr lang="en-US" altLang="ja-JP" sz="1100" dirty="0"/>
          </a:p>
        </p:txBody>
      </p:sp>
      <p:sp>
        <p:nvSpPr>
          <p:cNvPr id="10" name="角丸四角形吹き出し 9"/>
          <p:cNvSpPr/>
          <p:nvPr/>
        </p:nvSpPr>
        <p:spPr>
          <a:xfrm>
            <a:off x="3326435" y="2787673"/>
            <a:ext cx="2429495" cy="1498653"/>
          </a:xfrm>
          <a:prstGeom prst="wedgeRoundRectCallout">
            <a:avLst>
              <a:gd name="adj1" fmla="val -21138"/>
              <a:gd name="adj2" fmla="val -637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t>日々の実績が取れるようになれば</a:t>
            </a:r>
            <a:r>
              <a:rPr lang="ja-JP" altLang="en-US" sz="1100" dirty="0"/>
              <a:t>、日々の実績から計画との関連性を分析して、３カ月前の計画ツールに反映する</a:t>
            </a:r>
            <a:endParaRPr lang="en-US" altLang="ja-JP" sz="1100" dirty="0"/>
          </a:p>
          <a:p>
            <a:r>
              <a:rPr kumimoji="1" lang="ja-JP" altLang="en-US" sz="1100" dirty="0"/>
              <a:t>３カ月前のデータだけでは対応できない痒い所を日々の実績データを使ってツールの精度向上を狙う</a:t>
            </a:r>
            <a:endParaRPr kumimoji="1" lang="en-US" altLang="ja-JP" sz="1100" dirty="0"/>
          </a:p>
        </p:txBody>
      </p:sp>
      <p:sp>
        <p:nvSpPr>
          <p:cNvPr id="11" name="角丸四角形吹き出し 10"/>
          <p:cNvSpPr/>
          <p:nvPr/>
        </p:nvSpPr>
        <p:spPr>
          <a:xfrm>
            <a:off x="5971980" y="2860592"/>
            <a:ext cx="2822463" cy="2560757"/>
          </a:xfrm>
          <a:prstGeom prst="wedgeRoundRectCallout">
            <a:avLst>
              <a:gd name="adj1" fmla="val -21565"/>
              <a:gd name="adj2" fmla="val -599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t>トラック台数が最小になるように、荷物の組み合わせ計算を実施する</a:t>
            </a:r>
            <a:endParaRPr kumimoji="1" lang="en-US" altLang="ja-JP" sz="1100" dirty="0"/>
          </a:p>
          <a:p>
            <a:endParaRPr lang="en-US" altLang="ja-JP" sz="1100" dirty="0"/>
          </a:p>
          <a:p>
            <a:r>
              <a:rPr kumimoji="1" lang="ja-JP" altLang="en-US" sz="1100" dirty="0"/>
              <a:t>データ：計画時点</a:t>
            </a:r>
            <a:r>
              <a:rPr kumimoji="1" lang="en-US" altLang="ja-JP" sz="1100" dirty="0"/>
              <a:t>or</a:t>
            </a:r>
            <a:r>
              <a:rPr lang="ja-JP" altLang="en-US" sz="1100" dirty="0"/>
              <a:t>日々の実績</a:t>
            </a:r>
            <a:endParaRPr lang="en-US" altLang="ja-JP" sz="1100" dirty="0"/>
          </a:p>
          <a:p>
            <a:r>
              <a:rPr kumimoji="1" lang="en-US" altLang="ja-JP" sz="1100" dirty="0"/>
              <a:t>output</a:t>
            </a:r>
            <a:r>
              <a:rPr kumimoji="1" lang="ja-JP" altLang="en-US" sz="1100" dirty="0"/>
              <a:t>：計画時にどんな組み合わせで積載すればトラック台数が最小になるか。最小化する方法をいくつかレコメンド</a:t>
            </a:r>
            <a:endParaRPr kumimoji="1" lang="en-US" altLang="ja-JP" sz="1100" dirty="0"/>
          </a:p>
          <a:p>
            <a:endParaRPr kumimoji="1" lang="en-US" altLang="ja-JP" sz="1100" dirty="0"/>
          </a:p>
          <a:p>
            <a:endParaRPr kumimoji="1" lang="en-US" altLang="ja-JP" sz="1100" dirty="0"/>
          </a:p>
        </p:txBody>
      </p:sp>
      <p:sp>
        <p:nvSpPr>
          <p:cNvPr id="12" name="角丸四角形吹き出し 11"/>
          <p:cNvSpPr/>
          <p:nvPr/>
        </p:nvSpPr>
        <p:spPr>
          <a:xfrm>
            <a:off x="9407185" y="2706095"/>
            <a:ext cx="2461161" cy="1005334"/>
          </a:xfrm>
          <a:prstGeom prst="wedgeRoundRectCallout">
            <a:avLst>
              <a:gd name="adj1" fmla="val -21565"/>
              <a:gd name="adj2" fmla="val -781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t>単純に減らすと困ることなど、</a:t>
            </a:r>
            <a:endParaRPr kumimoji="1" lang="en-US" altLang="ja-JP" sz="1100" dirty="0"/>
          </a:p>
          <a:p>
            <a:r>
              <a:rPr lang="ja-JP" altLang="en-US" sz="1100" dirty="0"/>
              <a:t>減った結果、起こる問題・課題を調査して検討する</a:t>
            </a:r>
            <a:endParaRPr lang="en-US" altLang="ja-JP" sz="1100" dirty="0"/>
          </a:p>
          <a:p>
            <a:endParaRPr kumimoji="1" lang="en-US" altLang="ja-JP" sz="1100" dirty="0"/>
          </a:p>
          <a:p>
            <a:r>
              <a:rPr lang="ja-JP" altLang="en-US" sz="1100" dirty="0"/>
              <a:t>前後工程を考慮していく</a:t>
            </a:r>
            <a:endParaRPr kumimoji="1" lang="en-US" altLang="ja-JP" sz="1100" dirty="0"/>
          </a:p>
        </p:txBody>
      </p:sp>
      <p:sp>
        <p:nvSpPr>
          <p:cNvPr id="15" name="角丸四角形吹き出し 14"/>
          <p:cNvSpPr/>
          <p:nvPr/>
        </p:nvSpPr>
        <p:spPr>
          <a:xfrm>
            <a:off x="2864811" y="128376"/>
            <a:ext cx="2755678" cy="1303895"/>
          </a:xfrm>
          <a:prstGeom prst="wedgeRoundRectCallout">
            <a:avLst>
              <a:gd name="adj1" fmla="val -20224"/>
              <a:gd name="adj2" fmla="val 681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t>どこかで実績</a:t>
            </a:r>
            <a:r>
              <a:rPr kumimoji="1" lang="en-US" altLang="ja-JP" sz="1100" dirty="0"/>
              <a:t>(</a:t>
            </a:r>
            <a:r>
              <a:rPr kumimoji="1" lang="ja-JP" altLang="en-US" sz="1100" dirty="0"/>
              <a:t>その日なにを運んだか</a:t>
            </a:r>
            <a:r>
              <a:rPr kumimoji="1" lang="en-US" altLang="ja-JP" sz="1100" dirty="0"/>
              <a:t>)</a:t>
            </a:r>
            <a:r>
              <a:rPr kumimoji="1" lang="ja-JP" altLang="en-US" sz="1100" dirty="0"/>
              <a:t>に対してアプローチはかけないといけない気がする。日々どんな荷物積んでるんや。計画とおんなじなんかい。</a:t>
            </a:r>
            <a:r>
              <a:rPr lang="ja-JP" altLang="en-US" sz="1100" dirty="0"/>
              <a:t>どこが</a:t>
            </a:r>
            <a:r>
              <a:rPr kumimoji="1" lang="ja-JP" altLang="en-US" sz="1100" dirty="0"/>
              <a:t>違うんやい</a:t>
            </a:r>
            <a:r>
              <a:rPr lang="ja-JP" altLang="en-US" sz="1100" dirty="0"/>
              <a:t>。</a:t>
            </a:r>
            <a:endParaRPr lang="en-US" altLang="ja-JP" sz="1100" dirty="0"/>
          </a:p>
          <a:p>
            <a:r>
              <a:rPr kumimoji="1" lang="en-US" altLang="ja-JP" sz="1100" dirty="0"/>
              <a:t>※</a:t>
            </a:r>
            <a:r>
              <a:rPr kumimoji="1" lang="ja-JP" altLang="en-US" sz="1100" dirty="0"/>
              <a:t>外乱考慮</a:t>
            </a:r>
            <a:r>
              <a:rPr kumimoji="1" lang="en-US" altLang="ja-JP" sz="1100" dirty="0"/>
              <a:t>or</a:t>
            </a:r>
            <a:r>
              <a:rPr kumimoji="1" lang="ja-JP" altLang="en-US" sz="1100" dirty="0"/>
              <a:t>クリーンに絞る</a:t>
            </a:r>
            <a:endParaRPr kumimoji="1" lang="en-US" altLang="ja-JP" sz="1100" dirty="0"/>
          </a:p>
        </p:txBody>
      </p:sp>
      <p:sp>
        <p:nvSpPr>
          <p:cNvPr id="17" name="正方形/長方形 16"/>
          <p:cNvSpPr/>
          <p:nvPr/>
        </p:nvSpPr>
        <p:spPr>
          <a:xfrm>
            <a:off x="414564" y="5910469"/>
            <a:ext cx="8011587"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t>Close</a:t>
            </a:r>
            <a:r>
              <a:rPr kumimoji="1" lang="ja-JP" altLang="en-US" sz="1600" dirty="0"/>
              <a:t>された世界でのトラック台数の減少</a:t>
            </a:r>
          </a:p>
        </p:txBody>
      </p:sp>
      <p:sp>
        <p:nvSpPr>
          <p:cNvPr id="18" name="正方形/長方形 17"/>
          <p:cNvSpPr/>
          <p:nvPr/>
        </p:nvSpPr>
        <p:spPr>
          <a:xfrm>
            <a:off x="8794443" y="5910469"/>
            <a:ext cx="3215465"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t>Open</a:t>
            </a:r>
            <a:r>
              <a:rPr lang="ja-JP" altLang="en-US" sz="1600" dirty="0"/>
              <a:t>な世界での全体最適なトラック台数減少</a:t>
            </a:r>
            <a:endParaRPr kumimoji="1" lang="ja-JP" altLang="en-US" sz="1600" dirty="0"/>
          </a:p>
        </p:txBody>
      </p:sp>
      <p:pic>
        <p:nvPicPr>
          <p:cNvPr id="1026" name="Picture 2">
            <a:extLst>
              <a:ext uri="{FF2B5EF4-FFF2-40B4-BE49-F238E27FC236}">
                <a16:creationId xmlns:a16="http://schemas.microsoft.com/office/drawing/2014/main" id="{0ED94918-622F-411F-9885-FC8EBE2C0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12192000" cy="683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857281-33BB-0833-1C2D-7B40D1E4A78C}"/>
              </a:ext>
            </a:extLst>
          </p:cNvPr>
          <p:cNvSpPr txBox="1"/>
          <p:nvPr/>
        </p:nvSpPr>
        <p:spPr>
          <a:xfrm>
            <a:off x="5185342" y="1304045"/>
            <a:ext cx="6710649" cy="1815882"/>
          </a:xfrm>
          <a:prstGeom prst="rect">
            <a:avLst/>
          </a:prstGeom>
          <a:noFill/>
        </p:spPr>
        <p:txBody>
          <a:bodyPr wrap="square">
            <a:spAutoFit/>
          </a:bodyPr>
          <a:lstStyle/>
          <a:p>
            <a:r>
              <a:rPr lang="ja-JP" altLang="en-US" sz="1400" dirty="0"/>
              <a:t>〇最大目標</a:t>
            </a:r>
            <a:endParaRPr lang="en-US" altLang="ja-JP" sz="1400" dirty="0"/>
          </a:p>
          <a:p>
            <a:r>
              <a:rPr lang="ja-JP" altLang="en-US" sz="1400" dirty="0"/>
              <a:t>トラック庫内の実態を適切に把握し、トラックの積載率を向上させる</a:t>
            </a:r>
            <a:endParaRPr lang="en-US" altLang="ja-JP" sz="1400" dirty="0"/>
          </a:p>
          <a:p>
            <a:endParaRPr lang="en-US" altLang="ja-JP" sz="1400" dirty="0"/>
          </a:p>
          <a:p>
            <a:r>
              <a:rPr kumimoji="1" lang="ja-JP" altLang="en-US" sz="1400" dirty="0"/>
              <a:t>いまのトラックへの荷積め</a:t>
            </a:r>
            <a:endParaRPr kumimoji="1" lang="en-US" altLang="ja-JP" sz="1400" dirty="0"/>
          </a:p>
          <a:p>
            <a:r>
              <a:rPr lang="ja-JP" altLang="en-US" sz="1400" dirty="0"/>
              <a:t>・外乱によって計画どおりにいかない</a:t>
            </a:r>
            <a:endParaRPr lang="en-US" altLang="ja-JP" sz="1400" dirty="0"/>
          </a:p>
          <a:p>
            <a:r>
              <a:rPr lang="ja-JP" altLang="en-US" sz="1400" dirty="0"/>
              <a:t>　→内示と確定の変動、現在の荷姿の制約による空スペース</a:t>
            </a:r>
            <a:r>
              <a:rPr lang="en-US" altLang="ja-JP" sz="1400" dirty="0"/>
              <a:t> </a:t>
            </a:r>
            <a:r>
              <a:rPr lang="en-US" altLang="ja-JP" sz="1400" dirty="0" err="1"/>
              <a:t>etc</a:t>
            </a:r>
            <a:r>
              <a:rPr lang="en-US" altLang="ja-JP" sz="1400" dirty="0"/>
              <a:t> ...</a:t>
            </a:r>
          </a:p>
          <a:p>
            <a:r>
              <a:rPr lang="ja-JP" altLang="en-US" sz="1400" u="sng" dirty="0"/>
              <a:t>・現在の積載率で最大積載を狙えているか分からない</a:t>
            </a:r>
            <a:r>
              <a:rPr lang="en-US" altLang="ja-JP" sz="1400" u="sng" dirty="0"/>
              <a:t>(</a:t>
            </a:r>
            <a:r>
              <a:rPr lang="ja-JP" altLang="en-US" sz="1400" u="sng" dirty="0"/>
              <a:t>計画時点</a:t>
            </a:r>
            <a:r>
              <a:rPr lang="en-US" altLang="ja-JP" sz="1400" u="sng" dirty="0"/>
              <a:t>)</a:t>
            </a:r>
          </a:p>
          <a:p>
            <a:r>
              <a:rPr lang="ja-JP" altLang="en-US" sz="1400" u="sng" dirty="0"/>
              <a:t>　　頑張って載せようとしているルート</a:t>
            </a:r>
            <a:r>
              <a:rPr lang="en-US" altLang="ja-JP" sz="1400" u="sng" dirty="0"/>
              <a:t>/</a:t>
            </a:r>
            <a:r>
              <a:rPr lang="ja-JP" altLang="en-US" sz="1400" b="1" u="sng" dirty="0">
                <a:solidFill>
                  <a:srgbClr val="C00000"/>
                </a:solidFill>
              </a:rPr>
              <a:t>まだ載せれるんじゃないかというルート</a:t>
            </a:r>
            <a:endParaRPr lang="en-US" altLang="ja-JP" sz="1400" b="1" dirty="0">
              <a:solidFill>
                <a:srgbClr val="C00000"/>
              </a:solidFill>
            </a:endParaRPr>
          </a:p>
        </p:txBody>
      </p:sp>
      <p:sp>
        <p:nvSpPr>
          <p:cNvPr id="6" name="テキスト ボックス 5">
            <a:extLst>
              <a:ext uri="{FF2B5EF4-FFF2-40B4-BE49-F238E27FC236}">
                <a16:creationId xmlns:a16="http://schemas.microsoft.com/office/drawing/2014/main" id="{25D8BC45-0155-F9E1-1C32-364C2B22DB56}"/>
              </a:ext>
            </a:extLst>
          </p:cNvPr>
          <p:cNvSpPr txBox="1"/>
          <p:nvPr/>
        </p:nvSpPr>
        <p:spPr>
          <a:xfrm>
            <a:off x="195997" y="3738074"/>
            <a:ext cx="11599982" cy="1477328"/>
          </a:xfrm>
          <a:prstGeom prst="rect">
            <a:avLst/>
          </a:prstGeom>
          <a:noFill/>
        </p:spPr>
        <p:txBody>
          <a:bodyPr wrap="square">
            <a:spAutoFit/>
          </a:bodyPr>
          <a:lstStyle/>
          <a:p>
            <a:r>
              <a:rPr lang="ja-JP" altLang="en-US" sz="1800" dirty="0"/>
              <a:t>〇現在の計画の立て方</a:t>
            </a:r>
            <a:endParaRPr lang="en-US" altLang="ja-JP" sz="1800" dirty="0"/>
          </a:p>
          <a:p>
            <a:r>
              <a:rPr lang="ja-JP" altLang="en-US" b="0" i="0" dirty="0">
                <a:solidFill>
                  <a:srgbClr val="172B4D"/>
                </a:solidFill>
                <a:effectLst/>
                <a:latin typeface="Hiragino Kaku Gothic Pro"/>
              </a:rPr>
              <a:t>内示</a:t>
            </a:r>
            <a:r>
              <a:rPr lang="en-US" altLang="ja-JP" b="0" i="0" dirty="0">
                <a:solidFill>
                  <a:srgbClr val="172B4D"/>
                </a:solidFill>
                <a:effectLst/>
                <a:latin typeface="Hiragino Kaku Gothic Pro"/>
              </a:rPr>
              <a:t>(</a:t>
            </a:r>
            <a:r>
              <a:rPr lang="ja-JP" altLang="en-US" b="0" i="0" dirty="0">
                <a:solidFill>
                  <a:srgbClr val="172B4D"/>
                </a:solidFill>
                <a:effectLst/>
                <a:latin typeface="Hiragino Kaku Gothic Pro"/>
              </a:rPr>
              <a:t>月の総量</a:t>
            </a:r>
            <a:r>
              <a:rPr lang="en-US" altLang="ja-JP" b="0" i="0" dirty="0">
                <a:solidFill>
                  <a:srgbClr val="172B4D"/>
                </a:solidFill>
                <a:effectLst/>
                <a:latin typeface="Hiragino Kaku Gothic Pro"/>
              </a:rPr>
              <a:t>)</a:t>
            </a:r>
            <a:r>
              <a:rPr lang="ja-JP" altLang="en-US" b="0" i="0" dirty="0">
                <a:solidFill>
                  <a:srgbClr val="172B4D"/>
                </a:solidFill>
                <a:effectLst/>
                <a:latin typeface="Hiragino Kaku Gothic Pro"/>
              </a:rPr>
              <a:t>で周知された荷物の総量を営業日で割って荷量を日割り換算にする。</a:t>
            </a:r>
            <a:endParaRPr lang="en-US" altLang="ja-JP" b="0" i="0" dirty="0">
              <a:solidFill>
                <a:srgbClr val="172B4D"/>
              </a:solidFill>
              <a:effectLst/>
              <a:latin typeface="Hiragino Kaku Gothic Pro"/>
            </a:endParaRPr>
          </a:p>
          <a:p>
            <a:r>
              <a:rPr lang="ja-JP" altLang="en-US" b="0" i="0" dirty="0">
                <a:solidFill>
                  <a:srgbClr val="172B4D"/>
                </a:solidFill>
                <a:effectLst/>
                <a:latin typeface="Hiragino Kaku Gothic Pro"/>
              </a:rPr>
              <a:t>日ごとの荷量を満載係数</a:t>
            </a:r>
            <a:r>
              <a:rPr lang="en-US" altLang="ja-JP" b="0" i="0" dirty="0">
                <a:solidFill>
                  <a:srgbClr val="172B4D"/>
                </a:solidFill>
                <a:effectLst/>
                <a:latin typeface="Hiragino Kaku Gothic Pro"/>
              </a:rPr>
              <a:t>(</a:t>
            </a:r>
            <a:r>
              <a:rPr lang="ja-JP" altLang="en-US" b="0" i="0" dirty="0">
                <a:solidFill>
                  <a:srgbClr val="172B4D"/>
                </a:solidFill>
                <a:effectLst/>
                <a:latin typeface="Hiragino Kaku Gothic Pro"/>
              </a:rPr>
              <a:t>暗黙値の</a:t>
            </a:r>
            <a:r>
              <a:rPr lang="en-US" altLang="ja-JP" b="0" i="0" dirty="0">
                <a:solidFill>
                  <a:srgbClr val="172B4D"/>
                </a:solidFill>
                <a:effectLst/>
                <a:latin typeface="Hiragino Kaku Gothic Pro"/>
              </a:rPr>
              <a:t>30)</a:t>
            </a:r>
            <a:r>
              <a:rPr lang="ja-JP" altLang="en-US" b="0" i="0" dirty="0">
                <a:solidFill>
                  <a:srgbClr val="172B4D"/>
                </a:solidFill>
                <a:effectLst/>
                <a:latin typeface="Hiragino Kaku Gothic Pro"/>
              </a:rPr>
              <a:t>で割って、日々のトラック台数を算出</a:t>
            </a:r>
            <a:endParaRPr lang="en-US" altLang="ja-JP" b="0" i="0" dirty="0">
              <a:solidFill>
                <a:srgbClr val="172B4D"/>
              </a:solidFill>
              <a:effectLst/>
              <a:latin typeface="Hiragino Kaku Gothic Pro"/>
            </a:endParaRPr>
          </a:p>
          <a:p>
            <a:r>
              <a:rPr lang="ja-JP" altLang="en-US" dirty="0">
                <a:solidFill>
                  <a:srgbClr val="172B4D"/>
                </a:solidFill>
                <a:latin typeface="Hiragino Kaku Gothic Pro"/>
              </a:rPr>
              <a:t>→暗黙値の</a:t>
            </a:r>
            <a:r>
              <a:rPr lang="en-US" altLang="ja-JP" dirty="0">
                <a:solidFill>
                  <a:srgbClr val="172B4D"/>
                </a:solidFill>
                <a:latin typeface="Hiragino Kaku Gothic Pro"/>
              </a:rPr>
              <a:t>30</a:t>
            </a:r>
            <a:r>
              <a:rPr lang="ja-JP" altLang="en-US" dirty="0">
                <a:solidFill>
                  <a:srgbClr val="172B4D"/>
                </a:solidFill>
                <a:latin typeface="Hiragino Kaku Gothic Pro"/>
              </a:rPr>
              <a:t>が適切な値かどうか判断できていない</a:t>
            </a:r>
            <a:endParaRPr lang="en-US" altLang="ja-JP" dirty="0">
              <a:solidFill>
                <a:srgbClr val="172B4D"/>
              </a:solidFill>
              <a:latin typeface="Hiragino Kaku Gothic Pro"/>
            </a:endParaRPr>
          </a:p>
          <a:p>
            <a:r>
              <a:rPr lang="ja-JP" altLang="en-US" dirty="0">
                <a:solidFill>
                  <a:srgbClr val="172B4D"/>
                </a:solidFill>
                <a:latin typeface="Hiragino Kaku Gothic Pro"/>
              </a:rPr>
              <a:t>→様々な荷物の形状があるにも関わらず、形状を考慮して計画立てはされていない</a:t>
            </a:r>
            <a:endParaRPr lang="en-US" altLang="ja-JP" dirty="0">
              <a:solidFill>
                <a:srgbClr val="172B4D"/>
              </a:solidFill>
              <a:latin typeface="Hiragino Kaku Gothic Pro"/>
            </a:endParaRPr>
          </a:p>
        </p:txBody>
      </p:sp>
      <p:sp>
        <p:nvSpPr>
          <p:cNvPr id="2" name="矢印: 下 1">
            <a:extLst>
              <a:ext uri="{FF2B5EF4-FFF2-40B4-BE49-F238E27FC236}">
                <a16:creationId xmlns:a16="http://schemas.microsoft.com/office/drawing/2014/main" id="{D060F538-6317-8979-6751-683246383E65}"/>
              </a:ext>
            </a:extLst>
          </p:cNvPr>
          <p:cNvSpPr/>
          <p:nvPr/>
        </p:nvSpPr>
        <p:spPr>
          <a:xfrm>
            <a:off x="3315278" y="5263876"/>
            <a:ext cx="923636" cy="554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D6E16EE-79D9-0E0D-C475-3212944110FB}"/>
              </a:ext>
            </a:extLst>
          </p:cNvPr>
          <p:cNvSpPr txBox="1"/>
          <p:nvPr/>
        </p:nvSpPr>
        <p:spPr>
          <a:xfrm>
            <a:off x="1600501" y="5866409"/>
            <a:ext cx="4783992" cy="369332"/>
          </a:xfrm>
          <a:prstGeom prst="rect">
            <a:avLst/>
          </a:prstGeom>
          <a:noFill/>
        </p:spPr>
        <p:txBody>
          <a:bodyPr wrap="square">
            <a:spAutoFit/>
          </a:bodyPr>
          <a:lstStyle/>
          <a:p>
            <a:r>
              <a:rPr lang="ja-JP" altLang="en-US" b="1" dirty="0">
                <a:solidFill>
                  <a:srgbClr val="C00000"/>
                </a:solidFill>
                <a:latin typeface="Hiragino Kaku Gothic Pro"/>
              </a:rPr>
              <a:t>ザルな計画になっているんじゃないか</a:t>
            </a:r>
            <a:endParaRPr lang="en-US" altLang="ja-JP" b="1" dirty="0">
              <a:solidFill>
                <a:srgbClr val="C00000"/>
              </a:solidFill>
              <a:latin typeface="Hiragino Kaku Gothic Pro"/>
            </a:endParaRPr>
          </a:p>
        </p:txBody>
      </p:sp>
      <p:pic>
        <p:nvPicPr>
          <p:cNvPr id="7" name="図 6" descr="テキスト&#10;&#10;自動的に生成された説明">
            <a:extLst>
              <a:ext uri="{FF2B5EF4-FFF2-40B4-BE49-F238E27FC236}">
                <a16:creationId xmlns:a16="http://schemas.microsoft.com/office/drawing/2014/main" id="{2D4FB7DC-0BBC-5777-4FBB-BCB63A9C3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3" y="366712"/>
            <a:ext cx="4948238" cy="2839614"/>
          </a:xfrm>
          <a:prstGeom prst="rect">
            <a:avLst/>
          </a:prstGeom>
        </p:spPr>
      </p:pic>
      <p:sp>
        <p:nvSpPr>
          <p:cNvPr id="8" name="正方形/長方形 7">
            <a:extLst>
              <a:ext uri="{FF2B5EF4-FFF2-40B4-BE49-F238E27FC236}">
                <a16:creationId xmlns:a16="http://schemas.microsoft.com/office/drawing/2014/main" id="{555A5F90-E673-2850-DFE4-44E45D14E224}"/>
              </a:ext>
            </a:extLst>
          </p:cNvPr>
          <p:cNvSpPr/>
          <p:nvPr/>
        </p:nvSpPr>
        <p:spPr>
          <a:xfrm>
            <a:off x="0" y="1266925"/>
            <a:ext cx="5000324" cy="601578"/>
          </a:xfrm>
          <a:prstGeom prst="rect">
            <a:avLst/>
          </a:prstGeom>
          <a:noFill/>
          <a:ln w="28575">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EB26390-E2E1-05D3-059E-229DB5532F78}"/>
              </a:ext>
            </a:extLst>
          </p:cNvPr>
          <p:cNvSpPr txBox="1"/>
          <p:nvPr/>
        </p:nvSpPr>
        <p:spPr>
          <a:xfrm>
            <a:off x="5185342" y="437660"/>
            <a:ext cx="6887294" cy="738664"/>
          </a:xfrm>
          <a:prstGeom prst="rect">
            <a:avLst/>
          </a:prstGeom>
          <a:noFill/>
        </p:spPr>
        <p:txBody>
          <a:bodyPr wrap="square">
            <a:spAutoFit/>
          </a:bodyPr>
          <a:lstStyle/>
          <a:p>
            <a:r>
              <a:rPr lang="ja-JP" altLang="en-US" sz="1400" b="1" dirty="0">
                <a:solidFill>
                  <a:srgbClr val="C00000"/>
                </a:solidFill>
              </a:rPr>
              <a:t>左記の物流費内訳として約</a:t>
            </a:r>
            <a:r>
              <a:rPr lang="en-US" altLang="ja-JP" sz="1400" b="1" dirty="0">
                <a:solidFill>
                  <a:srgbClr val="C00000"/>
                </a:solidFill>
              </a:rPr>
              <a:t>50</a:t>
            </a:r>
            <a:r>
              <a:rPr lang="ja-JP" altLang="en-US" sz="1400" b="1" dirty="0">
                <a:solidFill>
                  <a:srgbClr val="C00000"/>
                </a:solidFill>
              </a:rPr>
              <a:t>％がトラック領域の固定費</a:t>
            </a:r>
            <a:endParaRPr lang="en-US" altLang="ja-JP" sz="1400" b="1" dirty="0">
              <a:solidFill>
                <a:srgbClr val="C00000"/>
              </a:solidFill>
            </a:endParaRPr>
          </a:p>
          <a:p>
            <a:r>
              <a:rPr lang="ja-JP" altLang="en-US" sz="1400" dirty="0"/>
              <a:t>→トラック領域の固定費最適化に向けて様々取り組みがあるが</a:t>
            </a:r>
            <a:endParaRPr lang="en-US" altLang="ja-JP" sz="1400" dirty="0"/>
          </a:p>
          <a:p>
            <a:r>
              <a:rPr lang="ja-JP" altLang="en-US" sz="1400" dirty="0"/>
              <a:t>　その中の一つとして</a:t>
            </a:r>
            <a:r>
              <a:rPr lang="en-US" altLang="ja-JP" sz="1400" dirty="0"/>
              <a:t>”</a:t>
            </a:r>
            <a:r>
              <a:rPr lang="ja-JP" altLang="en-US" sz="1400" dirty="0"/>
              <a:t>トラック庫内最適化による積載率の向上</a:t>
            </a:r>
            <a:r>
              <a:rPr lang="en-US" altLang="ja-JP" sz="1400" dirty="0"/>
              <a:t>”</a:t>
            </a:r>
            <a:r>
              <a:rPr lang="ja-JP" altLang="en-US" sz="1400" dirty="0"/>
              <a:t>が挙げられている</a:t>
            </a:r>
            <a:endParaRPr lang="en-US" altLang="ja-JP" sz="1400" dirty="0"/>
          </a:p>
        </p:txBody>
      </p:sp>
    </p:spTree>
    <p:extLst>
      <p:ext uri="{BB962C8B-B14F-4D97-AF65-F5344CB8AC3E}">
        <p14:creationId xmlns:p14="http://schemas.microsoft.com/office/powerpoint/2010/main" val="88055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8280155" y="3305621"/>
            <a:ext cx="3443383" cy="1367566"/>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アジャイルに</a:t>
            </a:r>
            <a:r>
              <a:rPr lang="ja-JP" altLang="en-US" dirty="0">
                <a:solidFill>
                  <a:schemeClr val="tx1"/>
                </a:solidFill>
              </a:rPr>
              <a:t>機能</a:t>
            </a:r>
            <a:r>
              <a:rPr kumimoji="1" lang="ja-JP" altLang="en-US" dirty="0">
                <a:solidFill>
                  <a:schemeClr val="tx1"/>
                </a:solidFill>
              </a:rPr>
              <a:t>開発</a:t>
            </a:r>
          </a:p>
        </p:txBody>
      </p:sp>
      <p:sp>
        <p:nvSpPr>
          <p:cNvPr id="6" name="正方形/長方形 5"/>
          <p:cNvSpPr/>
          <p:nvPr/>
        </p:nvSpPr>
        <p:spPr>
          <a:xfrm>
            <a:off x="29083" y="24256"/>
            <a:ext cx="7138971" cy="12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t>最大目標</a:t>
            </a:r>
            <a:endParaRPr lang="en-US" altLang="ja-JP" sz="1050" dirty="0"/>
          </a:p>
          <a:p>
            <a:r>
              <a:rPr lang="ja-JP" altLang="en-US" sz="1050" dirty="0"/>
              <a:t>トラック庫内の実態を適切に把握し、トラックの積載率を向上させる</a:t>
            </a:r>
            <a:endParaRPr lang="en-US" altLang="ja-JP" sz="1050" dirty="0"/>
          </a:p>
          <a:p>
            <a:r>
              <a:rPr kumimoji="1" lang="ja-JP" altLang="en-US" sz="1050" dirty="0"/>
              <a:t>いまのトラックへの荷積め</a:t>
            </a:r>
            <a:endParaRPr kumimoji="1" lang="en-US" altLang="ja-JP" sz="1050" dirty="0"/>
          </a:p>
          <a:p>
            <a:r>
              <a:rPr lang="ja-JP" altLang="en-US" sz="1050" dirty="0"/>
              <a:t>・外乱が多発していて計画どおりにいかない</a:t>
            </a:r>
            <a:endParaRPr lang="en-US" altLang="ja-JP" sz="1050" dirty="0"/>
          </a:p>
          <a:p>
            <a:r>
              <a:rPr lang="ja-JP" altLang="en-US" sz="1050" dirty="0"/>
              <a:t>・特車のかかる数が多い</a:t>
            </a:r>
            <a:endParaRPr lang="en-US" altLang="ja-JP" sz="1050" dirty="0"/>
          </a:p>
          <a:p>
            <a:r>
              <a:rPr lang="ja-JP" altLang="en-US" sz="1050" u="sng" dirty="0"/>
              <a:t>・現在の積載率で最大積載量を狙えているか分からない</a:t>
            </a:r>
            <a:endParaRPr lang="en-US" altLang="ja-JP" sz="1050" u="sng" dirty="0"/>
          </a:p>
          <a:p>
            <a:r>
              <a:rPr lang="ja-JP" altLang="en-US" sz="1050" u="sng" dirty="0"/>
              <a:t>　　頑張って載せようとしているルート</a:t>
            </a:r>
            <a:r>
              <a:rPr lang="en-US" altLang="ja-JP" sz="1050" u="sng" dirty="0"/>
              <a:t>/</a:t>
            </a:r>
            <a:r>
              <a:rPr lang="ja-JP" altLang="en-US" sz="1050" b="1" u="sng" dirty="0">
                <a:solidFill>
                  <a:srgbClr val="C00000"/>
                </a:solidFill>
              </a:rPr>
              <a:t>まだ載せれるんじゃないかというルート</a:t>
            </a:r>
            <a:endParaRPr lang="en-US" altLang="ja-JP" sz="1050" b="1" dirty="0">
              <a:solidFill>
                <a:srgbClr val="C00000"/>
              </a:solidFill>
            </a:endParaRPr>
          </a:p>
        </p:txBody>
      </p:sp>
      <p:grpSp>
        <p:nvGrpSpPr>
          <p:cNvPr id="30" name="グループ化 29"/>
          <p:cNvGrpSpPr/>
          <p:nvPr/>
        </p:nvGrpSpPr>
        <p:grpSpPr>
          <a:xfrm>
            <a:off x="210731" y="1416286"/>
            <a:ext cx="6265672" cy="4434215"/>
            <a:chOff x="1629166" y="2156451"/>
            <a:chExt cx="6065491" cy="4005231"/>
          </a:xfrm>
        </p:grpSpPr>
        <p:sp>
          <p:nvSpPr>
            <p:cNvPr id="4" name="楕円 3"/>
            <p:cNvSpPr/>
            <p:nvPr/>
          </p:nvSpPr>
          <p:spPr>
            <a:xfrm>
              <a:off x="3240566" y="2156451"/>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rgbClr val="C00000"/>
                  </a:solidFill>
                </a:rPr>
                <a:t>仮説立案</a:t>
              </a:r>
              <a:endParaRPr kumimoji="1" lang="ja-JP" altLang="en-US" sz="1100" b="1" dirty="0">
                <a:solidFill>
                  <a:srgbClr val="C00000"/>
                </a:solidFill>
              </a:endParaRPr>
            </a:p>
          </p:txBody>
        </p:sp>
        <p:sp>
          <p:nvSpPr>
            <p:cNvPr id="18" name="円弧 17"/>
            <p:cNvSpPr/>
            <p:nvPr/>
          </p:nvSpPr>
          <p:spPr>
            <a:xfrm rot="13141531">
              <a:off x="3089051" y="2997232"/>
              <a:ext cx="3027556" cy="1007418"/>
            </a:xfrm>
            <a:prstGeom prst="arc">
              <a:avLst>
                <a:gd name="adj1" fmla="val 3522438"/>
                <a:gd name="adj2" fmla="val 8680395"/>
              </a:avLst>
            </a:prstGeom>
            <a:ln w="76200">
              <a:solidFill>
                <a:srgbClr val="A50021">
                  <a:alpha val="70000"/>
                </a:srgbClr>
              </a:solidFill>
              <a:miter lim="8000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dirty="0">
                <a:solidFill>
                  <a:srgbClr val="FF0000"/>
                </a:solidFill>
              </a:endParaRPr>
            </a:p>
          </p:txBody>
        </p:sp>
        <p:sp>
          <p:nvSpPr>
            <p:cNvPr id="19" name="楕円 18"/>
            <p:cNvSpPr/>
            <p:nvPr/>
          </p:nvSpPr>
          <p:spPr>
            <a:xfrm>
              <a:off x="4806047" y="3547143"/>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rgbClr val="C00000"/>
                  </a:solidFill>
                </a:rPr>
                <a:t>検証</a:t>
              </a:r>
              <a:endParaRPr lang="en-US" altLang="ja-JP" sz="1100" b="1" dirty="0">
                <a:solidFill>
                  <a:srgbClr val="C00000"/>
                </a:solidFill>
              </a:endParaRPr>
            </a:p>
          </p:txBody>
        </p:sp>
        <p:sp>
          <p:nvSpPr>
            <p:cNvPr id="20" name="楕円 19"/>
            <p:cNvSpPr/>
            <p:nvPr/>
          </p:nvSpPr>
          <p:spPr>
            <a:xfrm>
              <a:off x="3239793" y="4897816"/>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評価</a:t>
              </a:r>
              <a:endParaRPr kumimoji="1" lang="en-US" altLang="ja-JP" sz="1100" b="1" dirty="0"/>
            </a:p>
          </p:txBody>
        </p:sp>
        <p:sp>
          <p:nvSpPr>
            <p:cNvPr id="23" name="円弧 22"/>
            <p:cNvSpPr/>
            <p:nvPr/>
          </p:nvSpPr>
          <p:spPr>
            <a:xfrm rot="20001409" flipV="1">
              <a:off x="3372982" y="4339346"/>
              <a:ext cx="2092817" cy="1048097"/>
            </a:xfrm>
            <a:prstGeom prst="arc">
              <a:avLst>
                <a:gd name="adj1" fmla="val 16200000"/>
                <a:gd name="adj2" fmla="val 20160502"/>
              </a:avLst>
            </a:prstGeom>
            <a:noFill/>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4" name="楕円 23"/>
            <p:cNvSpPr/>
            <p:nvPr/>
          </p:nvSpPr>
          <p:spPr>
            <a:xfrm>
              <a:off x="1629166" y="3577871"/>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検証計画</a:t>
              </a:r>
              <a:endParaRPr kumimoji="1" lang="en-US" altLang="ja-JP" sz="1100" b="1" dirty="0"/>
            </a:p>
          </p:txBody>
        </p:sp>
        <p:sp>
          <p:nvSpPr>
            <p:cNvPr id="25" name="円弧 24"/>
            <p:cNvSpPr/>
            <p:nvPr/>
          </p:nvSpPr>
          <p:spPr>
            <a:xfrm rot="2803225" flipV="1">
              <a:off x="1858553" y="4008224"/>
              <a:ext cx="2092817" cy="1022958"/>
            </a:xfrm>
            <a:prstGeom prst="arc">
              <a:avLst>
                <a:gd name="adj1" fmla="val 16200000"/>
                <a:gd name="adj2" fmla="val 20134524"/>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6" name="円弧 25"/>
            <p:cNvSpPr/>
            <p:nvPr/>
          </p:nvSpPr>
          <p:spPr>
            <a:xfrm rot="8668878" flipV="1">
              <a:off x="2414714" y="2850400"/>
              <a:ext cx="2092817" cy="1048097"/>
            </a:xfrm>
            <a:prstGeom prst="arc">
              <a:avLst>
                <a:gd name="adj1" fmla="val 16186254"/>
                <a:gd name="adj2" fmla="val 20134524"/>
              </a:avLst>
            </a:prstGeom>
            <a:noFill/>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7" name="円弧 26"/>
            <p:cNvSpPr/>
            <p:nvPr/>
          </p:nvSpPr>
          <p:spPr>
            <a:xfrm rot="6998953">
              <a:off x="3030464" y="1817976"/>
              <a:ext cx="3267802" cy="4722198"/>
            </a:xfrm>
            <a:prstGeom prst="arc">
              <a:avLst>
                <a:gd name="adj1" fmla="val 16200000"/>
                <a:gd name="adj2" fmla="val 20134524"/>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8" name="楕円 27"/>
            <p:cNvSpPr/>
            <p:nvPr/>
          </p:nvSpPr>
          <p:spPr>
            <a:xfrm>
              <a:off x="6270085" y="3953031"/>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b="1" dirty="0"/>
                <a:t>MVP(※2)</a:t>
              </a:r>
            </a:p>
            <a:p>
              <a:pPr algn="ctr"/>
              <a:r>
                <a:rPr lang="ja-JP" altLang="en-US" sz="1100" b="1" dirty="0"/>
                <a:t>特定と選択</a:t>
              </a:r>
              <a:endParaRPr kumimoji="1" lang="en-US" altLang="ja-JP" sz="1100" b="1" dirty="0"/>
            </a:p>
          </p:txBody>
        </p:sp>
      </p:grpSp>
      <p:sp>
        <p:nvSpPr>
          <p:cNvPr id="2" name="テキスト ボックス 1"/>
          <p:cNvSpPr txBox="1"/>
          <p:nvPr/>
        </p:nvSpPr>
        <p:spPr>
          <a:xfrm>
            <a:off x="2987740" y="1400570"/>
            <a:ext cx="2090758" cy="646331"/>
          </a:xfrm>
          <a:prstGeom prst="rect">
            <a:avLst/>
          </a:prstGeom>
          <a:noFill/>
        </p:spPr>
        <p:txBody>
          <a:bodyPr wrap="square" rtlCol="0">
            <a:spAutoFit/>
          </a:bodyPr>
          <a:lstStyle/>
          <a:p>
            <a:r>
              <a:rPr kumimoji="1" lang="ja-JP" altLang="en-US" sz="1200" dirty="0"/>
              <a:t>・正しい積載計画が</a:t>
            </a:r>
            <a:endParaRPr kumimoji="1" lang="en-US" altLang="ja-JP" sz="1200" dirty="0"/>
          </a:p>
          <a:p>
            <a:r>
              <a:rPr lang="ja-JP" altLang="en-US" sz="1200" dirty="0"/>
              <a:t>　</a:t>
            </a:r>
            <a:r>
              <a:rPr kumimoji="1" lang="ja-JP" altLang="en-US" sz="1200" dirty="0"/>
              <a:t>立てられていない。</a:t>
            </a:r>
            <a:endParaRPr kumimoji="1" lang="en-US" altLang="ja-JP" sz="1200" dirty="0"/>
          </a:p>
          <a:p>
            <a:r>
              <a:rPr lang="ja-JP" altLang="en-US" sz="1200" dirty="0"/>
              <a:t>　計画がザルの可能性あり</a:t>
            </a:r>
            <a:endParaRPr lang="en-US" altLang="ja-JP" sz="1200" dirty="0"/>
          </a:p>
        </p:txBody>
      </p:sp>
      <p:sp>
        <p:nvSpPr>
          <p:cNvPr id="16" name="テキスト ボックス 15"/>
          <p:cNvSpPr txBox="1"/>
          <p:nvPr/>
        </p:nvSpPr>
        <p:spPr>
          <a:xfrm>
            <a:off x="4265374" y="2216884"/>
            <a:ext cx="3037843" cy="861774"/>
          </a:xfrm>
          <a:prstGeom prst="rect">
            <a:avLst/>
          </a:prstGeom>
          <a:noFill/>
        </p:spPr>
        <p:txBody>
          <a:bodyPr wrap="square" rtlCol="0">
            <a:spAutoFit/>
          </a:bodyPr>
          <a:lstStyle/>
          <a:p>
            <a:r>
              <a:rPr kumimoji="1" lang="ja-JP" altLang="en-US" sz="1000" dirty="0"/>
              <a:t>・</a:t>
            </a:r>
            <a:r>
              <a:rPr kumimoji="1" lang="ja-JP" altLang="en-US" sz="1000" b="1" dirty="0">
                <a:solidFill>
                  <a:srgbClr val="C00000"/>
                </a:solidFill>
              </a:rPr>
              <a:t>現状の積載計画の言語化および再現</a:t>
            </a:r>
            <a:endParaRPr kumimoji="1" lang="en-US" altLang="ja-JP" sz="1000" b="1" dirty="0"/>
          </a:p>
          <a:p>
            <a:r>
              <a:rPr lang="ja-JP" altLang="en-US" sz="1000" dirty="0"/>
              <a:t>・現状積載率</a:t>
            </a:r>
            <a:r>
              <a:rPr lang="en-US" altLang="ja-JP" sz="1000" dirty="0"/>
              <a:t>(%)</a:t>
            </a:r>
            <a:r>
              <a:rPr lang="ja-JP" altLang="en-US" sz="1000" dirty="0"/>
              <a:t>と段階積載率</a:t>
            </a:r>
            <a:r>
              <a:rPr lang="en-US" altLang="ja-JP" sz="1000" dirty="0"/>
              <a:t>(%)</a:t>
            </a:r>
          </a:p>
          <a:p>
            <a:r>
              <a:rPr lang="ja-JP" altLang="en-US" sz="1000" dirty="0"/>
              <a:t>　での可視化</a:t>
            </a:r>
            <a:r>
              <a:rPr lang="en-US" altLang="ja-JP" sz="1000" dirty="0"/>
              <a:t>(※1)</a:t>
            </a:r>
          </a:p>
          <a:p>
            <a:r>
              <a:rPr lang="ja-JP" altLang="en-US" sz="1000" dirty="0"/>
              <a:t>・どこまで計画</a:t>
            </a:r>
            <a:r>
              <a:rPr lang="en-US" altLang="ja-JP" sz="1000" dirty="0"/>
              <a:t>(</a:t>
            </a:r>
            <a:r>
              <a:rPr lang="ja-JP" altLang="en-US" sz="1000" dirty="0"/>
              <a:t>ルール・勘：機能</a:t>
            </a:r>
            <a:r>
              <a:rPr lang="en-US" altLang="ja-JP" sz="1000" dirty="0"/>
              <a:t>)</a:t>
            </a:r>
            <a:r>
              <a:rPr lang="ja-JP" altLang="en-US" sz="1000" dirty="0"/>
              <a:t>の　　</a:t>
            </a:r>
            <a:endParaRPr lang="en-US" altLang="ja-JP" sz="1000" dirty="0"/>
          </a:p>
          <a:p>
            <a:r>
              <a:rPr lang="ja-JP" altLang="en-US" sz="1000" dirty="0"/>
              <a:t>　細かさが必要か</a:t>
            </a:r>
            <a:endParaRPr lang="en-US" altLang="ja-JP" sz="1000" dirty="0"/>
          </a:p>
        </p:txBody>
      </p:sp>
      <p:sp>
        <p:nvSpPr>
          <p:cNvPr id="17" name="テキスト ボックス 16"/>
          <p:cNvSpPr txBox="1"/>
          <p:nvPr/>
        </p:nvSpPr>
        <p:spPr>
          <a:xfrm>
            <a:off x="515628" y="5220192"/>
            <a:ext cx="2330905" cy="830997"/>
          </a:xfrm>
          <a:prstGeom prst="rect">
            <a:avLst/>
          </a:prstGeom>
          <a:noFill/>
        </p:spPr>
        <p:txBody>
          <a:bodyPr wrap="square" rtlCol="0">
            <a:spAutoFit/>
          </a:bodyPr>
          <a:lstStyle/>
          <a:p>
            <a:r>
              <a:rPr lang="ja-JP" altLang="en-US" sz="1200" dirty="0"/>
              <a:t>・可視化の効果を</a:t>
            </a:r>
            <a:endParaRPr lang="en-US" altLang="ja-JP" sz="1200" dirty="0"/>
          </a:p>
          <a:p>
            <a:r>
              <a:rPr lang="ja-JP" altLang="en-US" sz="1200" dirty="0"/>
              <a:t>　空き容量の数値を指標にする</a:t>
            </a:r>
            <a:endParaRPr lang="en-US" altLang="ja-JP" sz="1200" dirty="0"/>
          </a:p>
          <a:p>
            <a:r>
              <a:rPr lang="ja-JP" altLang="en-US" sz="1200" dirty="0"/>
              <a:t>　→可視化ツールを作る</a:t>
            </a:r>
            <a:endParaRPr lang="en-US" altLang="ja-JP" sz="1200" dirty="0"/>
          </a:p>
          <a:p>
            <a:r>
              <a:rPr lang="ja-JP" altLang="en-US" sz="1200" dirty="0"/>
              <a:t>　　意思決定をするための指標</a:t>
            </a:r>
            <a:endParaRPr lang="en-US" altLang="ja-JP" sz="1200" dirty="0"/>
          </a:p>
        </p:txBody>
      </p:sp>
      <p:sp>
        <p:nvSpPr>
          <p:cNvPr id="21" name="テキスト ボックス 20"/>
          <p:cNvSpPr txBox="1"/>
          <p:nvPr/>
        </p:nvSpPr>
        <p:spPr>
          <a:xfrm>
            <a:off x="640580" y="3022745"/>
            <a:ext cx="2498072" cy="646331"/>
          </a:xfrm>
          <a:prstGeom prst="rect">
            <a:avLst/>
          </a:prstGeom>
          <a:noFill/>
        </p:spPr>
        <p:txBody>
          <a:bodyPr wrap="square" rtlCol="0">
            <a:spAutoFit/>
          </a:bodyPr>
          <a:lstStyle/>
          <a:p>
            <a:r>
              <a:rPr lang="ja-JP" altLang="en-US" sz="1200" dirty="0"/>
              <a:t>・評価で＋にならなければ</a:t>
            </a:r>
            <a:endParaRPr lang="en-US" altLang="ja-JP" sz="1200" dirty="0"/>
          </a:p>
          <a:p>
            <a:r>
              <a:rPr lang="ja-JP" altLang="en-US" sz="1200" dirty="0"/>
              <a:t>　仮説に対して別アプローチ</a:t>
            </a:r>
            <a:endParaRPr lang="en-US" altLang="ja-JP" sz="1200" dirty="0"/>
          </a:p>
          <a:p>
            <a:r>
              <a:rPr lang="ja-JP" altLang="en-US" sz="1200" dirty="0"/>
              <a:t>　もしくは評価指標の変更</a:t>
            </a:r>
            <a:endParaRPr lang="en-US" altLang="ja-JP" sz="1200" dirty="0"/>
          </a:p>
        </p:txBody>
      </p:sp>
      <p:sp>
        <p:nvSpPr>
          <p:cNvPr id="22" name="テキスト ボックス 21"/>
          <p:cNvSpPr txBox="1"/>
          <p:nvPr/>
        </p:nvSpPr>
        <p:spPr>
          <a:xfrm>
            <a:off x="5729522" y="4554818"/>
            <a:ext cx="1914432" cy="646331"/>
          </a:xfrm>
          <a:prstGeom prst="rect">
            <a:avLst/>
          </a:prstGeom>
          <a:noFill/>
        </p:spPr>
        <p:txBody>
          <a:bodyPr wrap="square" rtlCol="0">
            <a:spAutoFit/>
          </a:bodyPr>
          <a:lstStyle/>
          <a:p>
            <a:r>
              <a:rPr lang="ja-JP" altLang="en-US" sz="1200" dirty="0"/>
              <a:t>・第一段階として</a:t>
            </a:r>
            <a:endParaRPr lang="en-US" altLang="ja-JP" sz="1200" dirty="0"/>
          </a:p>
          <a:p>
            <a:r>
              <a:rPr lang="ja-JP" altLang="en-US" sz="1200" dirty="0"/>
              <a:t>　必要最小限で効果の</a:t>
            </a:r>
            <a:endParaRPr lang="en-US" altLang="ja-JP" sz="1200" dirty="0"/>
          </a:p>
          <a:p>
            <a:r>
              <a:rPr lang="ja-JP" altLang="en-US" sz="1200" dirty="0"/>
              <a:t>　出る範囲の機能の特定</a:t>
            </a:r>
            <a:endParaRPr lang="en-US" altLang="ja-JP" sz="1200" dirty="0"/>
          </a:p>
        </p:txBody>
      </p:sp>
      <p:sp>
        <p:nvSpPr>
          <p:cNvPr id="3" name="右矢印 2"/>
          <p:cNvSpPr/>
          <p:nvPr/>
        </p:nvSpPr>
        <p:spPr>
          <a:xfrm>
            <a:off x="6829755" y="3784744"/>
            <a:ext cx="1282681" cy="495824"/>
          </a:xfrm>
          <a:prstGeom prst="right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弧 39"/>
          <p:cNvSpPr/>
          <p:nvPr/>
        </p:nvSpPr>
        <p:spPr>
          <a:xfrm rot="16585709" flipV="1">
            <a:off x="8327817" y="4881733"/>
            <a:ext cx="2825077" cy="1248999"/>
          </a:xfrm>
          <a:prstGeom prst="arc">
            <a:avLst>
              <a:gd name="adj1" fmla="val 15740057"/>
              <a:gd name="adj2" fmla="val 20160502"/>
            </a:avLst>
          </a:prstGeom>
          <a:noFill/>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41" name="楕円 40"/>
          <p:cNvSpPr/>
          <p:nvPr/>
        </p:nvSpPr>
        <p:spPr>
          <a:xfrm>
            <a:off x="9600270" y="5616207"/>
            <a:ext cx="1267981" cy="107756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b="1" dirty="0"/>
              <a:t>MVP</a:t>
            </a:r>
          </a:p>
          <a:p>
            <a:pPr algn="ctr"/>
            <a:r>
              <a:rPr lang="ja-JP" altLang="en-US" sz="1100" b="1" dirty="0"/>
              <a:t>検証と評価</a:t>
            </a:r>
            <a:endParaRPr kumimoji="1" lang="en-US" altLang="ja-JP" sz="1100" b="1" dirty="0"/>
          </a:p>
        </p:txBody>
      </p:sp>
      <p:sp>
        <p:nvSpPr>
          <p:cNvPr id="43" name="正方形/長方形 42"/>
          <p:cNvSpPr/>
          <p:nvPr/>
        </p:nvSpPr>
        <p:spPr>
          <a:xfrm>
            <a:off x="9831941" y="39238"/>
            <a:ext cx="2289975"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t>3</a:t>
            </a:r>
            <a:r>
              <a:rPr lang="ja-JP" altLang="en-US" sz="1600" dirty="0"/>
              <a:t>カ月前計画の妥当性判断と計画の可視化</a:t>
            </a:r>
          </a:p>
        </p:txBody>
      </p:sp>
      <p:sp>
        <p:nvSpPr>
          <p:cNvPr id="44" name="テキスト ボックス 43"/>
          <p:cNvSpPr txBox="1"/>
          <p:nvPr/>
        </p:nvSpPr>
        <p:spPr>
          <a:xfrm>
            <a:off x="8280155" y="5850501"/>
            <a:ext cx="1914432" cy="461665"/>
          </a:xfrm>
          <a:prstGeom prst="rect">
            <a:avLst/>
          </a:prstGeom>
          <a:noFill/>
        </p:spPr>
        <p:txBody>
          <a:bodyPr wrap="square" rtlCol="0">
            <a:spAutoFit/>
          </a:bodyPr>
          <a:lstStyle/>
          <a:p>
            <a:r>
              <a:rPr lang="ja-JP" altLang="en-US" sz="1200" dirty="0"/>
              <a:t>・作成した機能が</a:t>
            </a:r>
            <a:endParaRPr lang="en-US" altLang="ja-JP" sz="1200" dirty="0"/>
          </a:p>
          <a:p>
            <a:r>
              <a:rPr lang="ja-JP" altLang="en-US" sz="1200" dirty="0"/>
              <a:t>　効果を出せるのか</a:t>
            </a:r>
            <a:endParaRPr lang="en-US" altLang="ja-JP" sz="1200" dirty="0"/>
          </a:p>
        </p:txBody>
      </p:sp>
      <p:sp>
        <p:nvSpPr>
          <p:cNvPr id="45" name="テキスト ボックス 44"/>
          <p:cNvSpPr txBox="1"/>
          <p:nvPr/>
        </p:nvSpPr>
        <p:spPr>
          <a:xfrm>
            <a:off x="8937619" y="1020928"/>
            <a:ext cx="3184297" cy="861774"/>
          </a:xfrm>
          <a:prstGeom prst="rect">
            <a:avLst/>
          </a:prstGeom>
          <a:noFill/>
        </p:spPr>
        <p:txBody>
          <a:bodyPr wrap="square" rtlCol="0">
            <a:spAutoFit/>
          </a:bodyPr>
          <a:lstStyle/>
          <a:p>
            <a:r>
              <a:rPr lang="en-US" altLang="ja-JP" sz="1000" dirty="0"/>
              <a:t>(※1)</a:t>
            </a:r>
            <a:r>
              <a:rPr lang="ja-JP" altLang="en-US" sz="1000" dirty="0"/>
              <a:t>現状積載率はいまの計画で荷物可視化したもの、段階積載率は</a:t>
            </a:r>
            <a:r>
              <a:rPr lang="en-US" altLang="ja-JP" sz="1000" dirty="0"/>
              <a:t>”80</a:t>
            </a:r>
            <a:r>
              <a:rPr lang="ja-JP" altLang="en-US" sz="1000" dirty="0"/>
              <a:t>ならこれくらい、</a:t>
            </a:r>
            <a:r>
              <a:rPr lang="en-US" altLang="ja-JP" sz="1000" dirty="0"/>
              <a:t>90</a:t>
            </a:r>
            <a:r>
              <a:rPr lang="ja-JP" altLang="en-US" sz="1000" dirty="0"/>
              <a:t>ならこれくらい</a:t>
            </a:r>
            <a:r>
              <a:rPr lang="en-US" altLang="ja-JP" sz="1000" dirty="0"/>
              <a:t>“</a:t>
            </a:r>
            <a:r>
              <a:rPr lang="ja-JP" altLang="en-US" sz="1000" dirty="0"/>
              <a:t>を段階的に可視化して見せてあげる</a:t>
            </a:r>
            <a:endParaRPr lang="en-US" altLang="ja-JP" sz="1000" dirty="0"/>
          </a:p>
          <a:p>
            <a:endParaRPr lang="en-US" altLang="ja-JP" sz="1000" dirty="0"/>
          </a:p>
          <a:p>
            <a:r>
              <a:rPr lang="en-US" altLang="ja-JP" sz="1000" dirty="0"/>
              <a:t>(※2) Minimum Viable Product</a:t>
            </a:r>
            <a:r>
              <a:rPr lang="ja-JP" altLang="en-US" sz="1000" dirty="0"/>
              <a:t>　必要最小限の製品</a:t>
            </a:r>
            <a:endParaRPr lang="en-US" altLang="ja-JP" sz="1000" dirty="0"/>
          </a:p>
        </p:txBody>
      </p:sp>
      <p:sp>
        <p:nvSpPr>
          <p:cNvPr id="7" name="星 6 6"/>
          <p:cNvSpPr/>
          <p:nvPr/>
        </p:nvSpPr>
        <p:spPr>
          <a:xfrm>
            <a:off x="4865561" y="4851494"/>
            <a:ext cx="1814524" cy="1640035"/>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t>効果あったらここでお祭りになる可能性あり。</a:t>
            </a:r>
            <a:endParaRPr lang="en-US" altLang="ja-JP" sz="800" dirty="0"/>
          </a:p>
          <a:p>
            <a:pPr algn="ctr"/>
            <a:r>
              <a:rPr kumimoji="1" lang="ja-JP" altLang="en-US" sz="800" dirty="0"/>
              <a:t>これもあれもになる可能性あり。</a:t>
            </a:r>
            <a:endParaRPr kumimoji="1" lang="en-US" altLang="ja-JP" sz="800" dirty="0"/>
          </a:p>
          <a:p>
            <a:pPr algn="ctr"/>
            <a:r>
              <a:rPr kumimoji="1" lang="en-US" altLang="ja-JP" sz="800" dirty="0"/>
              <a:t>by</a:t>
            </a:r>
            <a:r>
              <a:rPr kumimoji="1" lang="ja-JP" altLang="en-US" sz="800" dirty="0"/>
              <a:t>宮崎さん</a:t>
            </a:r>
            <a:endParaRPr kumimoji="1" lang="en-US" altLang="ja-JP" sz="800" dirty="0"/>
          </a:p>
          <a:p>
            <a:pPr algn="ctr"/>
            <a:r>
              <a:rPr kumimoji="1" lang="ja-JP" altLang="en-US" sz="800" b="1" dirty="0">
                <a:solidFill>
                  <a:srgbClr val="C00000"/>
                </a:solidFill>
              </a:rPr>
              <a:t>　→絶対阻止</a:t>
            </a:r>
          </a:p>
        </p:txBody>
      </p:sp>
      <p:sp>
        <p:nvSpPr>
          <p:cNvPr id="9" name="楕円 8">
            <a:extLst>
              <a:ext uri="{FF2B5EF4-FFF2-40B4-BE49-F238E27FC236}">
                <a16:creationId xmlns:a16="http://schemas.microsoft.com/office/drawing/2014/main" id="{16C10BE0-BAE4-40E6-9CD1-7D3C360706A0}"/>
              </a:ext>
            </a:extLst>
          </p:cNvPr>
          <p:cNvSpPr/>
          <p:nvPr/>
        </p:nvSpPr>
        <p:spPr>
          <a:xfrm>
            <a:off x="2794282" y="5071827"/>
            <a:ext cx="2066179" cy="1123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a:solidFill>
                  <a:schemeClr val="bg1"/>
                </a:solidFill>
              </a:rPr>
              <a:t>その他積載向上に向けた要因の整理。</a:t>
            </a:r>
            <a:endParaRPr kumimoji="1" lang="en-US" altLang="ja-JP" sz="900" dirty="0">
              <a:solidFill>
                <a:schemeClr val="bg1"/>
              </a:solidFill>
            </a:endParaRPr>
          </a:p>
          <a:p>
            <a:r>
              <a:rPr kumimoji="1" lang="ja-JP" altLang="en-US" sz="900" dirty="0"/>
              <a:t>自責・他責としてやれること・やれないことの中から</a:t>
            </a:r>
            <a:r>
              <a:rPr kumimoji="1" lang="en-US" altLang="ja-JP" sz="900" dirty="0"/>
              <a:t>MVP</a:t>
            </a:r>
            <a:r>
              <a:rPr kumimoji="1" lang="ja-JP" altLang="en-US" sz="900" dirty="0"/>
              <a:t>の選択</a:t>
            </a:r>
          </a:p>
        </p:txBody>
      </p:sp>
      <p:sp>
        <p:nvSpPr>
          <p:cNvPr id="8" name="楕円 7">
            <a:extLst>
              <a:ext uri="{FF2B5EF4-FFF2-40B4-BE49-F238E27FC236}">
                <a16:creationId xmlns:a16="http://schemas.microsoft.com/office/drawing/2014/main" id="{D6BD6920-338A-43A7-0069-6D7D68EE72A4}"/>
              </a:ext>
            </a:extLst>
          </p:cNvPr>
          <p:cNvSpPr/>
          <p:nvPr/>
        </p:nvSpPr>
        <p:spPr>
          <a:xfrm>
            <a:off x="2933318" y="6037022"/>
            <a:ext cx="1805980" cy="763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t>おそらくその他の策も並行して進められている認識。その進捗と網羅できているか精査必要あり。</a:t>
            </a:r>
          </a:p>
        </p:txBody>
      </p:sp>
    </p:spTree>
    <p:extLst>
      <p:ext uri="{BB962C8B-B14F-4D97-AF65-F5344CB8AC3E}">
        <p14:creationId xmlns:p14="http://schemas.microsoft.com/office/powerpoint/2010/main" val="149856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108B124-FD85-1801-45B8-270B05A113B6}"/>
              </a:ext>
            </a:extLst>
          </p:cNvPr>
          <p:cNvSpPr/>
          <p:nvPr/>
        </p:nvSpPr>
        <p:spPr>
          <a:xfrm>
            <a:off x="5444454" y="643856"/>
            <a:ext cx="1570343" cy="5214423"/>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400" dirty="0">
              <a:solidFill>
                <a:schemeClr val="tx1"/>
              </a:solidFill>
            </a:endParaRPr>
          </a:p>
          <a:p>
            <a:endParaRPr lang="en-US" altLang="ja-JP" sz="1400" dirty="0">
              <a:solidFill>
                <a:schemeClr val="tx1"/>
              </a:solidFill>
            </a:endParaRPr>
          </a:p>
          <a:p>
            <a:endParaRPr lang="en-US" altLang="ja-JP" sz="1400" dirty="0">
              <a:solidFill>
                <a:schemeClr val="tx1"/>
              </a:solidFill>
            </a:endParaRPr>
          </a:p>
          <a:p>
            <a:endParaRPr lang="en-US" altLang="ja-JP" sz="1400" dirty="0">
              <a:solidFill>
                <a:schemeClr val="tx1"/>
              </a:solidFill>
            </a:endParaRPr>
          </a:p>
          <a:p>
            <a:endParaRPr lang="en-US" altLang="ja-JP" sz="1400" dirty="0">
              <a:solidFill>
                <a:schemeClr val="tx1"/>
              </a:solidFill>
            </a:endParaRPr>
          </a:p>
          <a:p>
            <a:r>
              <a:rPr lang="ja-JP" altLang="en-US" sz="1400" dirty="0">
                <a:solidFill>
                  <a:schemeClr val="tx1"/>
                </a:solidFill>
              </a:rPr>
              <a:t>現在の積載に余剰分があるのか実績も絡めて、計画の妥当性を確認する。</a:t>
            </a:r>
            <a:endParaRPr lang="en-US" altLang="ja-JP" sz="1400" dirty="0">
              <a:solidFill>
                <a:schemeClr val="tx1"/>
              </a:solidFill>
            </a:endParaRPr>
          </a:p>
          <a:p>
            <a:endParaRPr kumimoji="1" lang="en-US" altLang="ja-JP" sz="1400" dirty="0">
              <a:solidFill>
                <a:schemeClr val="tx1"/>
              </a:solidFill>
            </a:endParaRPr>
          </a:p>
          <a:p>
            <a:r>
              <a:rPr kumimoji="1" lang="ja-JP" altLang="en-US" sz="1400" dirty="0">
                <a:solidFill>
                  <a:schemeClr val="tx1"/>
                </a:solidFill>
              </a:rPr>
              <a:t>実施できる策</a:t>
            </a:r>
            <a:r>
              <a:rPr kumimoji="1" lang="en-US" altLang="ja-JP" sz="1400" dirty="0">
                <a:solidFill>
                  <a:schemeClr val="tx1"/>
                </a:solidFill>
              </a:rPr>
              <a:t>(</a:t>
            </a:r>
            <a:r>
              <a:rPr kumimoji="1" lang="ja-JP" altLang="en-US" sz="1400" dirty="0">
                <a:solidFill>
                  <a:schemeClr val="tx1"/>
                </a:solidFill>
              </a:rPr>
              <a:t>現在生産企画部で検討されている内容も含め</a:t>
            </a:r>
            <a:r>
              <a:rPr kumimoji="1" lang="en-US" altLang="ja-JP" sz="1400" dirty="0">
                <a:solidFill>
                  <a:schemeClr val="tx1"/>
                </a:solidFill>
              </a:rPr>
              <a:t>)</a:t>
            </a:r>
            <a:r>
              <a:rPr kumimoji="1" lang="ja-JP" altLang="en-US" sz="1400" dirty="0">
                <a:solidFill>
                  <a:schemeClr val="tx1"/>
                </a:solidFill>
              </a:rPr>
              <a:t>をすべて整理したうえで策の決定を行う</a:t>
            </a:r>
            <a:endParaRPr kumimoji="1" lang="en-US" altLang="ja-JP" sz="1400" dirty="0">
              <a:solidFill>
                <a:schemeClr val="tx1"/>
              </a:solidFill>
            </a:endParaRPr>
          </a:p>
        </p:txBody>
      </p:sp>
      <p:grpSp>
        <p:nvGrpSpPr>
          <p:cNvPr id="10" name="グループ化 9">
            <a:extLst>
              <a:ext uri="{FF2B5EF4-FFF2-40B4-BE49-F238E27FC236}">
                <a16:creationId xmlns:a16="http://schemas.microsoft.com/office/drawing/2014/main" id="{1FABF08C-1A60-EA70-A30B-AB03065A4106}"/>
              </a:ext>
            </a:extLst>
          </p:cNvPr>
          <p:cNvGrpSpPr/>
          <p:nvPr/>
        </p:nvGrpSpPr>
        <p:grpSpPr>
          <a:xfrm>
            <a:off x="2063694" y="643855"/>
            <a:ext cx="3380761" cy="2785145"/>
            <a:chOff x="2785147" y="153099"/>
            <a:chExt cx="3942824" cy="2017551"/>
          </a:xfrm>
        </p:grpSpPr>
        <p:sp>
          <p:nvSpPr>
            <p:cNvPr id="8" name="正方形/長方形 7">
              <a:extLst>
                <a:ext uri="{FF2B5EF4-FFF2-40B4-BE49-F238E27FC236}">
                  <a16:creationId xmlns:a16="http://schemas.microsoft.com/office/drawing/2014/main" id="{65111A64-B139-83F3-37B1-A506CE227B5E}"/>
                </a:ext>
              </a:extLst>
            </p:cNvPr>
            <p:cNvSpPr/>
            <p:nvPr/>
          </p:nvSpPr>
          <p:spPr>
            <a:xfrm>
              <a:off x="2785147" y="153099"/>
              <a:ext cx="3942824" cy="201755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400" dirty="0">
                <a:solidFill>
                  <a:schemeClr val="tx1"/>
                </a:solidFill>
              </a:endParaRPr>
            </a:p>
            <a:p>
              <a:r>
                <a:rPr lang="ja-JP" altLang="en-US" sz="1400" dirty="0">
                  <a:solidFill>
                    <a:schemeClr val="tx1"/>
                  </a:solidFill>
                </a:rPr>
                <a:t>現在のトラック台数の算出方法で</a:t>
              </a:r>
              <a:endParaRPr lang="en-US" altLang="ja-JP" sz="1400" dirty="0">
                <a:solidFill>
                  <a:schemeClr val="tx1"/>
                </a:solidFill>
              </a:endParaRPr>
            </a:p>
            <a:p>
              <a:r>
                <a:rPr lang="ja-JP" altLang="en-US" sz="1400" dirty="0">
                  <a:solidFill>
                    <a:schemeClr val="tx1"/>
                  </a:solidFill>
                </a:rPr>
                <a:t>等ピッチになる詰め方で、</a:t>
              </a:r>
              <a:r>
                <a:rPr kumimoji="1" lang="ja-JP" altLang="en-US" sz="1400" dirty="0">
                  <a:solidFill>
                    <a:schemeClr val="tx1"/>
                  </a:solidFill>
                </a:rPr>
                <a:t>パレットの体積含めた 積載率・空間率 の算出</a:t>
              </a:r>
              <a:endParaRPr kumimoji="1" lang="en-US" altLang="ja-JP" sz="1400" dirty="0">
                <a:solidFill>
                  <a:schemeClr val="tx1"/>
                </a:solidFill>
              </a:endParaRPr>
            </a:p>
            <a:p>
              <a:endParaRPr lang="en-US" altLang="ja-JP" sz="1400" i="1" dirty="0">
                <a:solidFill>
                  <a:schemeClr val="tx1"/>
                </a:solidFill>
              </a:endParaRPr>
            </a:p>
            <a:p>
              <a:r>
                <a:rPr kumimoji="1" lang="en-US" altLang="ja-JP" sz="1400" dirty="0">
                  <a:solidFill>
                    <a:schemeClr val="tx1"/>
                  </a:solidFill>
                </a:rPr>
                <a:t>※</a:t>
              </a:r>
              <a:r>
                <a:rPr kumimoji="1" lang="ja-JP" altLang="en-US" sz="1400" dirty="0">
                  <a:solidFill>
                    <a:schemeClr val="tx1"/>
                  </a:solidFill>
                </a:rPr>
                <a:t>今の積み方をどれだけ入れ込んで</a:t>
              </a:r>
              <a:endParaRPr kumimoji="1" lang="en-US" altLang="ja-JP" sz="1400" dirty="0">
                <a:solidFill>
                  <a:schemeClr val="tx1"/>
                </a:solidFill>
              </a:endParaRPr>
            </a:p>
            <a:p>
              <a:r>
                <a:rPr lang="ja-JP" altLang="en-US" sz="1400" dirty="0">
                  <a:solidFill>
                    <a:schemeClr val="tx1"/>
                  </a:solidFill>
                </a:rPr>
                <a:t>　</a:t>
              </a:r>
              <a:r>
                <a:rPr kumimoji="1" lang="ja-JP" altLang="en-US" sz="1400" dirty="0">
                  <a:solidFill>
                    <a:schemeClr val="tx1"/>
                  </a:solidFill>
                </a:rPr>
                <a:t>再現できるか</a:t>
              </a:r>
            </a:p>
          </p:txBody>
        </p:sp>
        <p:sp>
          <p:nvSpPr>
            <p:cNvPr id="5" name="正方形/長方形 4">
              <a:extLst>
                <a:ext uri="{FF2B5EF4-FFF2-40B4-BE49-F238E27FC236}">
                  <a16:creationId xmlns:a16="http://schemas.microsoft.com/office/drawing/2014/main" id="{389EB8D1-17B1-563B-5FA8-9EFD6A917113}"/>
                </a:ext>
              </a:extLst>
            </p:cNvPr>
            <p:cNvSpPr/>
            <p:nvPr/>
          </p:nvSpPr>
          <p:spPr>
            <a:xfrm>
              <a:off x="2787942" y="153099"/>
              <a:ext cx="2049710" cy="6165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現状の確認</a:t>
              </a:r>
              <a:endParaRPr kumimoji="1" lang="en-US" altLang="ja-JP" sz="1200" b="1" dirty="0"/>
            </a:p>
            <a:p>
              <a:pPr algn="ctr"/>
              <a:r>
                <a:rPr lang="en-US" altLang="ja-JP" sz="1200" b="1" dirty="0"/>
                <a:t>※</a:t>
              </a:r>
              <a:r>
                <a:rPr lang="ja-JP" altLang="en-US" sz="1200" b="1" dirty="0"/>
                <a:t>空間率、積載率</a:t>
              </a:r>
              <a:endParaRPr kumimoji="1" lang="ja-JP" altLang="en-US" sz="1200" b="1" dirty="0"/>
            </a:p>
          </p:txBody>
        </p:sp>
      </p:grpSp>
      <p:grpSp>
        <p:nvGrpSpPr>
          <p:cNvPr id="11" name="グループ化 10">
            <a:extLst>
              <a:ext uri="{FF2B5EF4-FFF2-40B4-BE49-F238E27FC236}">
                <a16:creationId xmlns:a16="http://schemas.microsoft.com/office/drawing/2014/main" id="{5A617060-D6FE-B48E-6952-BEBC1CC08841}"/>
              </a:ext>
            </a:extLst>
          </p:cNvPr>
          <p:cNvGrpSpPr/>
          <p:nvPr/>
        </p:nvGrpSpPr>
        <p:grpSpPr>
          <a:xfrm>
            <a:off x="2063694" y="3429000"/>
            <a:ext cx="3380761" cy="2429283"/>
            <a:chOff x="2785147" y="3429000"/>
            <a:chExt cx="3380761" cy="2429283"/>
          </a:xfrm>
        </p:grpSpPr>
        <p:sp>
          <p:nvSpPr>
            <p:cNvPr id="9" name="正方形/長方形 8">
              <a:extLst>
                <a:ext uri="{FF2B5EF4-FFF2-40B4-BE49-F238E27FC236}">
                  <a16:creationId xmlns:a16="http://schemas.microsoft.com/office/drawing/2014/main" id="{166C6B81-CE8C-D3B6-0538-942BEE39FFD6}"/>
                </a:ext>
              </a:extLst>
            </p:cNvPr>
            <p:cNvSpPr/>
            <p:nvPr/>
          </p:nvSpPr>
          <p:spPr>
            <a:xfrm>
              <a:off x="2785147" y="3429000"/>
              <a:ext cx="3380761" cy="2429283"/>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a:solidFill>
                  <a:schemeClr val="tx1"/>
                </a:solidFill>
              </a:endParaRPr>
            </a:p>
            <a:p>
              <a:endParaRPr kumimoji="1" lang="en-US" altLang="ja-JP" sz="1400" dirty="0">
                <a:solidFill>
                  <a:schemeClr val="tx1"/>
                </a:solidFill>
              </a:endParaRPr>
            </a:p>
            <a:p>
              <a:r>
                <a:rPr kumimoji="1" lang="ja-JP" altLang="en-US" sz="1400" dirty="0">
                  <a:solidFill>
                    <a:schemeClr val="tx1"/>
                  </a:solidFill>
                </a:rPr>
                <a:t>パレタイズされたキュービックを一定の制約</a:t>
              </a:r>
              <a:r>
                <a:rPr kumimoji="1" lang="en-US" altLang="ja-JP" sz="1400" dirty="0">
                  <a:solidFill>
                    <a:schemeClr val="tx1"/>
                  </a:solidFill>
                </a:rPr>
                <a:t>(</a:t>
              </a:r>
              <a:r>
                <a:rPr kumimoji="1" lang="ja-JP" altLang="en-US" sz="1400" dirty="0">
                  <a:solidFill>
                    <a:schemeClr val="tx1"/>
                  </a:solidFill>
                </a:rPr>
                <a:t>縦・横・高さの余剰幅・順番</a:t>
              </a:r>
              <a:r>
                <a:rPr kumimoji="1" lang="en-US" altLang="ja-JP" sz="1400" dirty="0">
                  <a:solidFill>
                    <a:schemeClr val="tx1"/>
                  </a:solidFill>
                </a:rPr>
                <a:t>)</a:t>
              </a:r>
              <a:r>
                <a:rPr kumimoji="1" lang="ja-JP" altLang="en-US" sz="1400" dirty="0">
                  <a:solidFill>
                    <a:schemeClr val="tx1"/>
                  </a:solidFill>
                </a:rPr>
                <a:t>で前から詰めれるだけ詰めていく</a:t>
              </a:r>
              <a:endParaRPr kumimoji="1" lang="en-US" altLang="ja-JP" sz="1400" dirty="0">
                <a:solidFill>
                  <a:schemeClr val="tx1"/>
                </a:solidFill>
              </a:endParaRPr>
            </a:p>
            <a:p>
              <a:r>
                <a:rPr lang="ja-JP" altLang="en-US" sz="1400" dirty="0">
                  <a:solidFill>
                    <a:schemeClr val="tx1"/>
                  </a:solidFill>
                </a:rPr>
                <a:t>その際のトラック台数・積載率・空間率を算出する</a:t>
              </a:r>
              <a:endParaRPr lang="en-US" altLang="ja-JP" sz="1400" dirty="0">
                <a:solidFill>
                  <a:schemeClr val="tx1"/>
                </a:solidFill>
              </a:endParaRPr>
            </a:p>
            <a:p>
              <a:r>
                <a:rPr kumimoji="1" lang="ja-JP" altLang="en-US" sz="1400" u="sng" dirty="0">
                  <a:solidFill>
                    <a:schemeClr val="tx1"/>
                  </a:solidFill>
                </a:rPr>
                <a:t>☆出来るだけシンプルに</a:t>
              </a:r>
            </a:p>
          </p:txBody>
        </p:sp>
        <p:sp>
          <p:nvSpPr>
            <p:cNvPr id="6" name="正方形/長方形 5">
              <a:extLst>
                <a:ext uri="{FF2B5EF4-FFF2-40B4-BE49-F238E27FC236}">
                  <a16:creationId xmlns:a16="http://schemas.microsoft.com/office/drawing/2014/main" id="{B13C5267-3D63-1DD1-2AEB-935386CB075D}"/>
                </a:ext>
              </a:extLst>
            </p:cNvPr>
            <p:cNvSpPr/>
            <p:nvPr/>
          </p:nvSpPr>
          <p:spPr>
            <a:xfrm>
              <a:off x="2785147" y="3429000"/>
              <a:ext cx="2936145" cy="6165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改善確認</a:t>
              </a:r>
              <a:r>
                <a:rPr kumimoji="1" lang="en-US" altLang="ja-JP" sz="1200" b="1" dirty="0"/>
                <a:t>(</a:t>
              </a:r>
              <a:r>
                <a:rPr kumimoji="1" lang="ja-JP" altLang="en-US" sz="1200" b="1" dirty="0"/>
                <a:t>理論値ベース</a:t>
              </a:r>
              <a:r>
                <a:rPr kumimoji="1" lang="en-US" altLang="ja-JP" sz="1200" b="1" dirty="0"/>
                <a:t>)</a:t>
              </a:r>
            </a:p>
            <a:p>
              <a:pPr algn="ctr"/>
              <a:r>
                <a:rPr lang="en-US" altLang="ja-JP" sz="1200" b="1" dirty="0"/>
                <a:t>※</a:t>
              </a:r>
              <a:r>
                <a:rPr lang="ja-JP" altLang="en-US" sz="1200" b="1" dirty="0"/>
                <a:t>トラック台数、空間率、積載率</a:t>
              </a:r>
              <a:endParaRPr kumimoji="1" lang="ja-JP" altLang="en-US" sz="1200" b="1" dirty="0"/>
            </a:p>
          </p:txBody>
        </p:sp>
      </p:grpSp>
      <p:sp>
        <p:nvSpPr>
          <p:cNvPr id="7" name="フローチャート: 磁気ディスク 6">
            <a:extLst>
              <a:ext uri="{FF2B5EF4-FFF2-40B4-BE49-F238E27FC236}">
                <a16:creationId xmlns:a16="http://schemas.microsoft.com/office/drawing/2014/main" id="{8BEA9E59-E5BE-F22B-246E-C70714C9AB26}"/>
              </a:ext>
            </a:extLst>
          </p:cNvPr>
          <p:cNvSpPr/>
          <p:nvPr/>
        </p:nvSpPr>
        <p:spPr>
          <a:xfrm>
            <a:off x="159391" y="2661406"/>
            <a:ext cx="1124124" cy="7675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データ</a:t>
            </a:r>
            <a:endParaRPr kumimoji="1" lang="en-US" altLang="ja-JP" dirty="0"/>
          </a:p>
        </p:txBody>
      </p:sp>
      <p:grpSp>
        <p:nvGrpSpPr>
          <p:cNvPr id="27" name="グループ化 26">
            <a:extLst>
              <a:ext uri="{FF2B5EF4-FFF2-40B4-BE49-F238E27FC236}">
                <a16:creationId xmlns:a16="http://schemas.microsoft.com/office/drawing/2014/main" id="{1DE9FDE5-58AD-E1A9-56C3-9AB373E79FD6}"/>
              </a:ext>
            </a:extLst>
          </p:cNvPr>
          <p:cNvGrpSpPr/>
          <p:nvPr/>
        </p:nvGrpSpPr>
        <p:grpSpPr>
          <a:xfrm>
            <a:off x="8696584" y="643855"/>
            <a:ext cx="3336024" cy="5214424"/>
            <a:chOff x="8615901" y="3428997"/>
            <a:chExt cx="3321633" cy="2017551"/>
          </a:xfrm>
        </p:grpSpPr>
        <p:sp>
          <p:nvSpPr>
            <p:cNvPr id="13" name="正方形/長方形 12">
              <a:extLst>
                <a:ext uri="{FF2B5EF4-FFF2-40B4-BE49-F238E27FC236}">
                  <a16:creationId xmlns:a16="http://schemas.microsoft.com/office/drawing/2014/main" id="{EA040630-CBC1-0E78-132E-A8E206E3F80E}"/>
                </a:ext>
              </a:extLst>
            </p:cNvPr>
            <p:cNvSpPr/>
            <p:nvPr/>
          </p:nvSpPr>
          <p:spPr>
            <a:xfrm>
              <a:off x="8615901" y="3428997"/>
              <a:ext cx="3321633" cy="201755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基本となる積み方＋</a:t>
              </a:r>
              <a:r>
                <a:rPr kumimoji="1" lang="en-US" altLang="ja-JP" sz="1400" dirty="0">
                  <a:solidFill>
                    <a:schemeClr val="tx1"/>
                  </a:solidFill>
                </a:rPr>
                <a:t>α</a:t>
              </a:r>
              <a:r>
                <a:rPr kumimoji="1" lang="ja-JP" altLang="en-US" sz="1400" dirty="0">
                  <a:solidFill>
                    <a:schemeClr val="tx1"/>
                  </a:solidFill>
                </a:rPr>
                <a:t>のアイデア、必要になる制約条件などを盛り込んで、日々のトラック台数が最小になる積み方を探索する</a:t>
              </a:r>
              <a:endParaRPr kumimoji="1" lang="en-US" altLang="ja-JP" sz="1400" dirty="0">
                <a:solidFill>
                  <a:schemeClr val="tx1"/>
                </a:solidFill>
              </a:endParaRPr>
            </a:p>
          </p:txBody>
        </p:sp>
        <p:sp>
          <p:nvSpPr>
            <p:cNvPr id="14" name="正方形/長方形 13">
              <a:extLst>
                <a:ext uri="{FF2B5EF4-FFF2-40B4-BE49-F238E27FC236}">
                  <a16:creationId xmlns:a16="http://schemas.microsoft.com/office/drawing/2014/main" id="{E77FF166-2CF2-452B-418E-AAAB061A213B}"/>
                </a:ext>
              </a:extLst>
            </p:cNvPr>
            <p:cNvSpPr/>
            <p:nvPr/>
          </p:nvSpPr>
          <p:spPr>
            <a:xfrm>
              <a:off x="8615901" y="3428997"/>
              <a:ext cx="2953352" cy="60610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t>改善確認</a:t>
              </a:r>
              <a:endParaRPr lang="en-US" altLang="ja-JP" sz="1200" b="1" dirty="0"/>
            </a:p>
            <a:p>
              <a:pPr algn="ctr"/>
              <a:r>
                <a:rPr lang="en-US" altLang="ja-JP" sz="1200" b="1" dirty="0"/>
                <a:t>(</a:t>
              </a:r>
              <a:r>
                <a:rPr lang="ja-JP" altLang="en-US" sz="1200" b="1" dirty="0"/>
                <a:t>積み方のパフォーマンス</a:t>
              </a:r>
              <a:r>
                <a:rPr lang="en-US" altLang="ja-JP" sz="1200" b="1" dirty="0"/>
                <a:t>up)</a:t>
              </a:r>
              <a:endParaRPr kumimoji="1" lang="en-US" altLang="ja-JP" sz="1200" b="1" dirty="0"/>
            </a:p>
            <a:p>
              <a:pPr algn="ctr"/>
              <a:r>
                <a:rPr lang="en-US" altLang="ja-JP" sz="1200" b="1" dirty="0"/>
                <a:t>※</a:t>
              </a:r>
              <a:r>
                <a:rPr lang="ja-JP" altLang="en-US" sz="1200" b="1" dirty="0"/>
                <a:t>トラック台数、空間率、積載率</a:t>
              </a:r>
              <a:endParaRPr kumimoji="1" lang="ja-JP" altLang="en-US" sz="1200" b="1" dirty="0"/>
            </a:p>
          </p:txBody>
        </p:sp>
      </p:grpSp>
      <p:sp>
        <p:nvSpPr>
          <p:cNvPr id="18" name="矢印: 右 17">
            <a:extLst>
              <a:ext uri="{FF2B5EF4-FFF2-40B4-BE49-F238E27FC236}">
                <a16:creationId xmlns:a16="http://schemas.microsoft.com/office/drawing/2014/main" id="{D462A69F-3A57-74B9-38E9-50CEF4DFE92A}"/>
              </a:ext>
            </a:extLst>
          </p:cNvPr>
          <p:cNvSpPr/>
          <p:nvPr/>
        </p:nvSpPr>
        <p:spPr>
          <a:xfrm rot="19516553">
            <a:off x="1401447" y="2440303"/>
            <a:ext cx="561091" cy="21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F8217D47-FDCC-FADF-8341-FF5705A1E863}"/>
              </a:ext>
            </a:extLst>
          </p:cNvPr>
          <p:cNvSpPr/>
          <p:nvPr/>
        </p:nvSpPr>
        <p:spPr>
          <a:xfrm rot="2035420">
            <a:off x="1401446" y="3488150"/>
            <a:ext cx="561091" cy="21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4D5CE614-7EC8-8685-049C-E0A9BE514941}"/>
              </a:ext>
            </a:extLst>
          </p:cNvPr>
          <p:cNvGrpSpPr/>
          <p:nvPr/>
        </p:nvGrpSpPr>
        <p:grpSpPr>
          <a:xfrm>
            <a:off x="7014795" y="636590"/>
            <a:ext cx="1681787" cy="5214423"/>
            <a:chOff x="9081801" y="4582063"/>
            <a:chExt cx="2135986" cy="2017552"/>
          </a:xfrm>
        </p:grpSpPr>
        <p:sp>
          <p:nvSpPr>
            <p:cNvPr id="24" name="正方形/長方形 23">
              <a:extLst>
                <a:ext uri="{FF2B5EF4-FFF2-40B4-BE49-F238E27FC236}">
                  <a16:creationId xmlns:a16="http://schemas.microsoft.com/office/drawing/2014/main" id="{E0A67F48-074F-C02C-A58C-F048C7020FBE}"/>
                </a:ext>
              </a:extLst>
            </p:cNvPr>
            <p:cNvSpPr/>
            <p:nvPr/>
          </p:nvSpPr>
          <p:spPr>
            <a:xfrm>
              <a:off x="9081801" y="4582063"/>
              <a:ext cx="2135986" cy="2017552"/>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a:solidFill>
                  <a:schemeClr val="tx1"/>
                </a:solidFill>
              </a:endParaRPr>
            </a:p>
          </p:txBody>
        </p:sp>
        <p:sp>
          <p:nvSpPr>
            <p:cNvPr id="25" name="正方形/長方形 24">
              <a:extLst>
                <a:ext uri="{FF2B5EF4-FFF2-40B4-BE49-F238E27FC236}">
                  <a16:creationId xmlns:a16="http://schemas.microsoft.com/office/drawing/2014/main" id="{2EC1A2F3-A8B8-DA96-68F8-936CC5A04DFC}"/>
                </a:ext>
              </a:extLst>
            </p:cNvPr>
            <p:cNvSpPr/>
            <p:nvPr/>
          </p:nvSpPr>
          <p:spPr>
            <a:xfrm>
              <a:off x="9081801" y="4584873"/>
              <a:ext cx="1851380" cy="60610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Output</a:t>
              </a:r>
              <a:r>
                <a:rPr lang="ja-JP" altLang="en-US" sz="1200" b="1" dirty="0"/>
                <a:t>の確認</a:t>
              </a:r>
              <a:endParaRPr kumimoji="1" lang="ja-JP" altLang="en-US" sz="1200" b="1" dirty="0"/>
            </a:p>
          </p:txBody>
        </p:sp>
      </p:grpSp>
      <p:graphicFrame>
        <p:nvGraphicFramePr>
          <p:cNvPr id="22" name="図表 21">
            <a:extLst>
              <a:ext uri="{FF2B5EF4-FFF2-40B4-BE49-F238E27FC236}">
                <a16:creationId xmlns:a16="http://schemas.microsoft.com/office/drawing/2014/main" id="{BB6D3FBF-677E-8D63-D192-56C2C97B9C32}"/>
              </a:ext>
            </a:extLst>
          </p:cNvPr>
          <p:cNvGraphicFramePr/>
          <p:nvPr>
            <p:extLst>
              <p:ext uri="{D42A27DB-BD31-4B8C-83A1-F6EECF244321}">
                <p14:modId xmlns:p14="http://schemas.microsoft.com/office/powerpoint/2010/main" val="398211055"/>
              </p:ext>
            </p:extLst>
          </p:nvPr>
        </p:nvGraphicFramePr>
        <p:xfrm>
          <a:off x="2046109" y="5542718"/>
          <a:ext cx="10307083" cy="616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2623321C-9D0B-7159-0B9F-AFE474B390D6}"/>
              </a:ext>
            </a:extLst>
          </p:cNvPr>
          <p:cNvSpPr/>
          <p:nvPr/>
        </p:nvSpPr>
        <p:spPr>
          <a:xfrm>
            <a:off x="5444453" y="643853"/>
            <a:ext cx="1005853" cy="15664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t>効果しろの発見</a:t>
            </a:r>
            <a:endParaRPr lang="en-US" altLang="ja-JP" sz="1200" b="1" dirty="0"/>
          </a:p>
          <a:p>
            <a:pPr algn="ctr"/>
            <a:r>
              <a:rPr kumimoji="1" lang="ja-JP" altLang="en-US" sz="1200" b="1" dirty="0"/>
              <a:t>および</a:t>
            </a:r>
            <a:endParaRPr kumimoji="1" lang="en-US" altLang="ja-JP" sz="1200" b="1" dirty="0"/>
          </a:p>
          <a:p>
            <a:pPr algn="ctr"/>
            <a:r>
              <a:rPr kumimoji="1" lang="ja-JP" altLang="en-US" sz="1200" b="1" dirty="0"/>
              <a:t>手段の洗い出しと決定</a:t>
            </a:r>
          </a:p>
        </p:txBody>
      </p:sp>
      <p:sp>
        <p:nvSpPr>
          <p:cNvPr id="2" name="正方形/長方形 1">
            <a:extLst>
              <a:ext uri="{FF2B5EF4-FFF2-40B4-BE49-F238E27FC236}">
                <a16:creationId xmlns:a16="http://schemas.microsoft.com/office/drawing/2014/main" id="{2773E852-FEC0-090F-F69F-03BBA7BA49A7}"/>
              </a:ext>
            </a:extLst>
          </p:cNvPr>
          <p:cNvSpPr/>
          <p:nvPr/>
        </p:nvSpPr>
        <p:spPr>
          <a:xfrm>
            <a:off x="4924393" y="27264"/>
            <a:ext cx="2169101" cy="74287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計画に対する妥当性確認どうやってやる？</a:t>
            </a:r>
            <a:endParaRPr lang="en-US" altLang="ja-JP" sz="1200" dirty="0"/>
          </a:p>
          <a:p>
            <a:pPr algn="ctr"/>
            <a:endParaRPr kumimoji="1" lang="en-US" altLang="ja-JP" sz="1200" dirty="0"/>
          </a:p>
          <a:p>
            <a:pPr algn="ctr"/>
            <a:r>
              <a:rPr lang="ja-JP" altLang="en-US" sz="1200" dirty="0"/>
              <a:t>計画と実績の差分確認</a:t>
            </a:r>
            <a:endParaRPr kumimoji="1" lang="ja-JP" altLang="en-US" sz="1200" dirty="0"/>
          </a:p>
        </p:txBody>
      </p:sp>
    </p:spTree>
    <p:extLst>
      <p:ext uri="{BB962C8B-B14F-4D97-AF65-F5344CB8AC3E}">
        <p14:creationId xmlns:p14="http://schemas.microsoft.com/office/powerpoint/2010/main" val="137993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en-US" altLang="ja-JP" sz="7200" dirty="0"/>
              <a:t>Append</a:t>
            </a:r>
          </a:p>
          <a:p>
            <a:endParaRPr kumimoji="1" lang="ja-JP" altLang="en-US" sz="7200" dirty="0"/>
          </a:p>
        </p:txBody>
      </p:sp>
    </p:spTree>
    <p:extLst>
      <p:ext uri="{BB962C8B-B14F-4D97-AF65-F5344CB8AC3E}">
        <p14:creationId xmlns:p14="http://schemas.microsoft.com/office/powerpoint/2010/main" val="62111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5901108" y="1581802"/>
            <a:ext cx="5759849" cy="3778474"/>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アジャイルで開発</a:t>
            </a:r>
          </a:p>
        </p:txBody>
      </p:sp>
      <p:sp>
        <p:nvSpPr>
          <p:cNvPr id="6" name="正方形/長方形 5"/>
          <p:cNvSpPr/>
          <p:nvPr/>
        </p:nvSpPr>
        <p:spPr>
          <a:xfrm>
            <a:off x="29083" y="24256"/>
            <a:ext cx="7138971" cy="12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t>最大イシュー</a:t>
            </a:r>
            <a:endParaRPr kumimoji="1" lang="en-US" altLang="ja-JP" sz="1200" dirty="0"/>
          </a:p>
          <a:p>
            <a:r>
              <a:rPr kumimoji="1" lang="ja-JP" altLang="en-US" sz="1200" dirty="0"/>
              <a:t>トラック台数の低減したい</a:t>
            </a:r>
            <a:endParaRPr kumimoji="1" lang="en-US" altLang="ja-JP" sz="1200" dirty="0"/>
          </a:p>
          <a:p>
            <a:r>
              <a:rPr lang="ja-JP" altLang="en-US" sz="1200" dirty="0"/>
              <a:t>・外乱が多発していて計画どおりにいかない</a:t>
            </a:r>
            <a:endParaRPr lang="en-US" altLang="ja-JP" sz="1200" dirty="0"/>
          </a:p>
          <a:p>
            <a:r>
              <a:rPr lang="ja-JP" altLang="en-US" sz="1200" dirty="0"/>
              <a:t>・特車のかかる数が多い</a:t>
            </a:r>
            <a:endParaRPr lang="en-US" altLang="ja-JP" sz="1200" dirty="0"/>
          </a:p>
          <a:p>
            <a:r>
              <a:rPr lang="ja-JP" altLang="en-US" sz="1200" u="sng" dirty="0"/>
              <a:t>・荷物に対しての積載量が管理側想定より少ない</a:t>
            </a:r>
            <a:endParaRPr lang="en-US" altLang="ja-JP" sz="1200" u="sng" dirty="0"/>
          </a:p>
          <a:p>
            <a:r>
              <a:rPr lang="ja-JP" altLang="en-US" sz="1200" u="sng" dirty="0"/>
              <a:t>　　頑張って載せようとしているルート</a:t>
            </a:r>
            <a:r>
              <a:rPr lang="en-US" altLang="ja-JP" sz="1200" u="sng" dirty="0"/>
              <a:t>/</a:t>
            </a:r>
            <a:r>
              <a:rPr lang="ja-JP" altLang="en-US" sz="1200" u="sng" dirty="0"/>
              <a:t>まだ載せれんじゃないかってルート</a:t>
            </a:r>
            <a:endParaRPr lang="en-US" altLang="ja-JP" sz="1200" dirty="0"/>
          </a:p>
        </p:txBody>
      </p:sp>
      <p:grpSp>
        <p:nvGrpSpPr>
          <p:cNvPr id="30" name="グループ化 29"/>
          <p:cNvGrpSpPr/>
          <p:nvPr/>
        </p:nvGrpSpPr>
        <p:grpSpPr>
          <a:xfrm>
            <a:off x="29083" y="1448111"/>
            <a:ext cx="5405971" cy="3414846"/>
            <a:chOff x="1635752" y="2156451"/>
            <a:chExt cx="6073589" cy="4005231"/>
          </a:xfrm>
        </p:grpSpPr>
        <p:sp>
          <p:nvSpPr>
            <p:cNvPr id="4" name="楕円 3"/>
            <p:cNvSpPr/>
            <p:nvPr/>
          </p:nvSpPr>
          <p:spPr>
            <a:xfrm>
              <a:off x="3240566" y="2156451"/>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仮説立案</a:t>
              </a:r>
              <a:endParaRPr kumimoji="1" lang="ja-JP" altLang="en-US" sz="1100" b="1" dirty="0"/>
            </a:p>
          </p:txBody>
        </p:sp>
        <p:sp>
          <p:nvSpPr>
            <p:cNvPr id="18" name="円弧 17"/>
            <p:cNvSpPr/>
            <p:nvPr/>
          </p:nvSpPr>
          <p:spPr>
            <a:xfrm rot="13141531">
              <a:off x="3089051" y="2997232"/>
              <a:ext cx="3027556" cy="1007418"/>
            </a:xfrm>
            <a:prstGeom prst="arc">
              <a:avLst>
                <a:gd name="adj1" fmla="val 3522438"/>
                <a:gd name="adj2" fmla="val 8680395"/>
              </a:avLst>
            </a:prstGeom>
            <a:ln w="76200">
              <a:solidFill>
                <a:srgbClr val="A50021">
                  <a:alpha val="70000"/>
                </a:srgbClr>
              </a:solidFill>
              <a:miter lim="8000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dirty="0">
                <a:solidFill>
                  <a:srgbClr val="FF0000"/>
                </a:solidFill>
              </a:endParaRPr>
            </a:p>
          </p:txBody>
        </p:sp>
        <p:sp>
          <p:nvSpPr>
            <p:cNvPr id="19" name="楕円 18"/>
            <p:cNvSpPr/>
            <p:nvPr/>
          </p:nvSpPr>
          <p:spPr>
            <a:xfrm>
              <a:off x="4806047" y="3547143"/>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検証</a:t>
              </a:r>
              <a:endParaRPr lang="en-US" altLang="ja-JP" sz="1100" b="1" dirty="0"/>
            </a:p>
          </p:txBody>
        </p:sp>
        <p:sp>
          <p:nvSpPr>
            <p:cNvPr id="20" name="楕円 19"/>
            <p:cNvSpPr/>
            <p:nvPr/>
          </p:nvSpPr>
          <p:spPr>
            <a:xfrm>
              <a:off x="3239793" y="4897816"/>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評価</a:t>
              </a:r>
              <a:endParaRPr kumimoji="1" lang="en-US" altLang="ja-JP" sz="1100" b="1" dirty="0"/>
            </a:p>
          </p:txBody>
        </p:sp>
        <p:sp>
          <p:nvSpPr>
            <p:cNvPr id="23" name="円弧 22"/>
            <p:cNvSpPr/>
            <p:nvPr/>
          </p:nvSpPr>
          <p:spPr>
            <a:xfrm rot="20001409" flipV="1">
              <a:off x="3372982" y="4339346"/>
              <a:ext cx="2092817" cy="1048097"/>
            </a:xfrm>
            <a:prstGeom prst="arc">
              <a:avLst>
                <a:gd name="adj1" fmla="val 16200000"/>
                <a:gd name="adj2" fmla="val 20160502"/>
              </a:avLst>
            </a:prstGeom>
            <a:noFill/>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4" name="楕円 23"/>
            <p:cNvSpPr/>
            <p:nvPr/>
          </p:nvSpPr>
          <p:spPr>
            <a:xfrm>
              <a:off x="1635752" y="3547143"/>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検証計画</a:t>
              </a:r>
              <a:endParaRPr kumimoji="1" lang="en-US" altLang="ja-JP" sz="1100" b="1" dirty="0"/>
            </a:p>
          </p:txBody>
        </p:sp>
        <p:sp>
          <p:nvSpPr>
            <p:cNvPr id="25" name="円弧 24"/>
            <p:cNvSpPr/>
            <p:nvPr/>
          </p:nvSpPr>
          <p:spPr>
            <a:xfrm rot="2803225" flipV="1">
              <a:off x="1858553" y="4008224"/>
              <a:ext cx="2092817" cy="1022958"/>
            </a:xfrm>
            <a:prstGeom prst="arc">
              <a:avLst>
                <a:gd name="adj1" fmla="val 16200000"/>
                <a:gd name="adj2" fmla="val 20134524"/>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6" name="円弧 25"/>
            <p:cNvSpPr/>
            <p:nvPr/>
          </p:nvSpPr>
          <p:spPr>
            <a:xfrm rot="8668878" flipV="1">
              <a:off x="2414714" y="2850400"/>
              <a:ext cx="2092817" cy="1048097"/>
            </a:xfrm>
            <a:prstGeom prst="arc">
              <a:avLst>
                <a:gd name="adj1" fmla="val 16186254"/>
                <a:gd name="adj2" fmla="val 20134524"/>
              </a:avLst>
            </a:prstGeom>
            <a:noFill/>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7" name="円弧 26"/>
            <p:cNvSpPr/>
            <p:nvPr/>
          </p:nvSpPr>
          <p:spPr>
            <a:xfrm rot="6998953">
              <a:off x="3030464" y="1817976"/>
              <a:ext cx="3267802" cy="4722198"/>
            </a:xfrm>
            <a:prstGeom prst="arc">
              <a:avLst>
                <a:gd name="adj1" fmla="val 16200000"/>
                <a:gd name="adj2" fmla="val 20134524"/>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28" name="楕円 27"/>
            <p:cNvSpPr/>
            <p:nvPr/>
          </p:nvSpPr>
          <p:spPr>
            <a:xfrm>
              <a:off x="6284769" y="3925747"/>
              <a:ext cx="1424572" cy="1263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b="1" dirty="0"/>
                <a:t>MVP</a:t>
              </a:r>
            </a:p>
            <a:p>
              <a:pPr algn="ctr"/>
              <a:r>
                <a:rPr lang="ja-JP" altLang="en-US" sz="1100" b="1" dirty="0"/>
                <a:t>特定と選択</a:t>
              </a:r>
              <a:endParaRPr kumimoji="1" lang="en-US" altLang="ja-JP" sz="1100" b="1" dirty="0"/>
            </a:p>
          </p:txBody>
        </p:sp>
      </p:grpSp>
      <p:sp>
        <p:nvSpPr>
          <p:cNvPr id="14" name="楕円 13"/>
          <p:cNvSpPr/>
          <p:nvPr/>
        </p:nvSpPr>
        <p:spPr>
          <a:xfrm>
            <a:off x="5901108" y="2954859"/>
            <a:ext cx="1248710" cy="107931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開発の計画（システム要件定義）</a:t>
            </a:r>
            <a:endParaRPr lang="en-US" altLang="ja-JP" sz="1100" b="1" dirty="0"/>
          </a:p>
        </p:txBody>
      </p:sp>
      <p:sp>
        <p:nvSpPr>
          <p:cNvPr id="2" name="テキスト ボックス 1"/>
          <p:cNvSpPr txBox="1"/>
          <p:nvPr/>
        </p:nvSpPr>
        <p:spPr>
          <a:xfrm>
            <a:off x="1837671" y="1315729"/>
            <a:ext cx="1640982" cy="461665"/>
          </a:xfrm>
          <a:prstGeom prst="rect">
            <a:avLst/>
          </a:prstGeom>
          <a:noFill/>
        </p:spPr>
        <p:txBody>
          <a:bodyPr wrap="square" rtlCol="0">
            <a:spAutoFit/>
          </a:bodyPr>
          <a:lstStyle/>
          <a:p>
            <a:r>
              <a:rPr kumimoji="1" lang="ja-JP" altLang="en-US" sz="1200" dirty="0"/>
              <a:t>・正しい積載計画が</a:t>
            </a:r>
            <a:endParaRPr kumimoji="1" lang="en-US" altLang="ja-JP" sz="1200" dirty="0"/>
          </a:p>
          <a:p>
            <a:r>
              <a:rPr lang="ja-JP" altLang="en-US" sz="1200" dirty="0"/>
              <a:t>　</a:t>
            </a:r>
            <a:r>
              <a:rPr kumimoji="1" lang="ja-JP" altLang="en-US" sz="1200" dirty="0"/>
              <a:t>立てられていない</a:t>
            </a:r>
            <a:endParaRPr lang="en-US" altLang="ja-JP" sz="1200" dirty="0"/>
          </a:p>
        </p:txBody>
      </p:sp>
      <p:sp>
        <p:nvSpPr>
          <p:cNvPr id="16" name="テキスト ボックス 15"/>
          <p:cNvSpPr txBox="1"/>
          <p:nvPr/>
        </p:nvSpPr>
        <p:spPr>
          <a:xfrm>
            <a:off x="3398658" y="2174843"/>
            <a:ext cx="3037843" cy="861774"/>
          </a:xfrm>
          <a:prstGeom prst="rect">
            <a:avLst/>
          </a:prstGeom>
          <a:noFill/>
        </p:spPr>
        <p:txBody>
          <a:bodyPr wrap="square" rtlCol="0">
            <a:spAutoFit/>
          </a:bodyPr>
          <a:lstStyle/>
          <a:p>
            <a:r>
              <a:rPr kumimoji="1" lang="ja-JP" altLang="en-US" sz="1000" dirty="0"/>
              <a:t>・現状の積載計画の再現</a:t>
            </a:r>
            <a:r>
              <a:rPr lang="ja-JP" altLang="en-US" sz="1000" dirty="0"/>
              <a:t>、言語化</a:t>
            </a:r>
            <a:endParaRPr kumimoji="1" lang="en-US" altLang="ja-JP" sz="1000" dirty="0"/>
          </a:p>
          <a:p>
            <a:r>
              <a:rPr lang="ja-JP" altLang="en-US" sz="1000" dirty="0"/>
              <a:t>・現状積載率</a:t>
            </a:r>
            <a:r>
              <a:rPr lang="en-US" altLang="ja-JP" sz="1000" dirty="0"/>
              <a:t>(%)</a:t>
            </a:r>
            <a:r>
              <a:rPr lang="ja-JP" altLang="en-US" sz="1000" dirty="0"/>
              <a:t>と段階積載率</a:t>
            </a:r>
            <a:r>
              <a:rPr lang="en-US" altLang="ja-JP" sz="1000" dirty="0"/>
              <a:t>(%)</a:t>
            </a:r>
          </a:p>
          <a:p>
            <a:r>
              <a:rPr lang="ja-JP" altLang="en-US" sz="1000" dirty="0"/>
              <a:t>　での可視化</a:t>
            </a:r>
            <a:r>
              <a:rPr lang="en-US" altLang="ja-JP" sz="1000" dirty="0"/>
              <a:t>(※1)</a:t>
            </a:r>
          </a:p>
          <a:p>
            <a:r>
              <a:rPr lang="ja-JP" altLang="en-US" sz="1000" dirty="0"/>
              <a:t>・どこまで計画</a:t>
            </a:r>
            <a:r>
              <a:rPr lang="en-US" altLang="ja-JP" sz="1000" dirty="0"/>
              <a:t>(</a:t>
            </a:r>
            <a:r>
              <a:rPr lang="ja-JP" altLang="en-US" sz="1000" dirty="0"/>
              <a:t>ルール・勘：機能</a:t>
            </a:r>
            <a:r>
              <a:rPr lang="en-US" altLang="ja-JP" sz="1000" dirty="0"/>
              <a:t>)</a:t>
            </a:r>
            <a:r>
              <a:rPr lang="ja-JP" altLang="en-US" sz="1000" dirty="0"/>
              <a:t>の　　</a:t>
            </a:r>
            <a:endParaRPr lang="en-US" altLang="ja-JP" sz="1000" dirty="0"/>
          </a:p>
          <a:p>
            <a:r>
              <a:rPr lang="ja-JP" altLang="en-US" sz="1000" dirty="0"/>
              <a:t>　細かさが必要か</a:t>
            </a:r>
            <a:endParaRPr lang="en-US" altLang="ja-JP" sz="1000" dirty="0"/>
          </a:p>
        </p:txBody>
      </p:sp>
      <p:sp>
        <p:nvSpPr>
          <p:cNvPr id="17" name="テキスト ボックス 16"/>
          <p:cNvSpPr txBox="1"/>
          <p:nvPr/>
        </p:nvSpPr>
        <p:spPr>
          <a:xfrm>
            <a:off x="1473891" y="4730248"/>
            <a:ext cx="2330905" cy="830997"/>
          </a:xfrm>
          <a:prstGeom prst="rect">
            <a:avLst/>
          </a:prstGeom>
          <a:noFill/>
        </p:spPr>
        <p:txBody>
          <a:bodyPr wrap="square" rtlCol="0">
            <a:spAutoFit/>
          </a:bodyPr>
          <a:lstStyle/>
          <a:p>
            <a:r>
              <a:rPr lang="ja-JP" altLang="en-US" sz="1200" dirty="0"/>
              <a:t>・可視化の結果を</a:t>
            </a:r>
            <a:endParaRPr lang="en-US" altLang="ja-JP" sz="1200" dirty="0"/>
          </a:p>
          <a:p>
            <a:r>
              <a:rPr lang="ja-JP" altLang="en-US" sz="1200" dirty="0"/>
              <a:t>　○○の指標で評価</a:t>
            </a:r>
            <a:endParaRPr lang="en-US" altLang="ja-JP" sz="1200" dirty="0"/>
          </a:p>
          <a:p>
            <a:r>
              <a:rPr lang="ja-JP" altLang="en-US" sz="1200" dirty="0"/>
              <a:t>　→可視化ツールを作る</a:t>
            </a:r>
            <a:endParaRPr lang="en-US" altLang="ja-JP" sz="1200" dirty="0"/>
          </a:p>
          <a:p>
            <a:r>
              <a:rPr lang="ja-JP" altLang="en-US" sz="1200" dirty="0"/>
              <a:t>　　意思決定をするための指標</a:t>
            </a:r>
            <a:endParaRPr lang="en-US" altLang="ja-JP" sz="1200" dirty="0"/>
          </a:p>
        </p:txBody>
      </p:sp>
      <p:sp>
        <p:nvSpPr>
          <p:cNvPr id="21" name="テキスト ボックス 20"/>
          <p:cNvSpPr txBox="1"/>
          <p:nvPr/>
        </p:nvSpPr>
        <p:spPr>
          <a:xfrm>
            <a:off x="180945" y="2458670"/>
            <a:ext cx="2498072" cy="646331"/>
          </a:xfrm>
          <a:prstGeom prst="rect">
            <a:avLst/>
          </a:prstGeom>
          <a:noFill/>
        </p:spPr>
        <p:txBody>
          <a:bodyPr wrap="square" rtlCol="0">
            <a:spAutoFit/>
          </a:bodyPr>
          <a:lstStyle/>
          <a:p>
            <a:r>
              <a:rPr lang="ja-JP" altLang="en-US" sz="1200" dirty="0"/>
              <a:t>・評価で＋にならなければ</a:t>
            </a:r>
            <a:endParaRPr lang="en-US" altLang="ja-JP" sz="1200" dirty="0"/>
          </a:p>
          <a:p>
            <a:r>
              <a:rPr lang="ja-JP" altLang="en-US" sz="1200" dirty="0"/>
              <a:t>　仮説に対して別アプローチ</a:t>
            </a:r>
            <a:endParaRPr lang="en-US" altLang="ja-JP" sz="1200" dirty="0"/>
          </a:p>
          <a:p>
            <a:r>
              <a:rPr lang="ja-JP" altLang="en-US" sz="1200" dirty="0"/>
              <a:t>　もしくは評価指標の変更</a:t>
            </a:r>
            <a:endParaRPr lang="en-US" altLang="ja-JP" sz="1200" dirty="0"/>
          </a:p>
        </p:txBody>
      </p:sp>
      <p:sp>
        <p:nvSpPr>
          <p:cNvPr id="22" name="テキスト ボックス 21"/>
          <p:cNvSpPr txBox="1"/>
          <p:nvPr/>
        </p:nvSpPr>
        <p:spPr>
          <a:xfrm>
            <a:off x="4374273" y="3756042"/>
            <a:ext cx="1914432" cy="646331"/>
          </a:xfrm>
          <a:prstGeom prst="rect">
            <a:avLst/>
          </a:prstGeom>
          <a:noFill/>
        </p:spPr>
        <p:txBody>
          <a:bodyPr wrap="square" rtlCol="0">
            <a:spAutoFit/>
          </a:bodyPr>
          <a:lstStyle/>
          <a:p>
            <a:r>
              <a:rPr lang="ja-JP" altLang="en-US" sz="1200" dirty="0"/>
              <a:t>・第一段階として</a:t>
            </a:r>
            <a:endParaRPr lang="en-US" altLang="ja-JP" sz="1200" dirty="0"/>
          </a:p>
          <a:p>
            <a:r>
              <a:rPr lang="ja-JP" altLang="en-US" sz="1200" dirty="0"/>
              <a:t>　必要最小限で効果の</a:t>
            </a:r>
            <a:endParaRPr lang="en-US" altLang="ja-JP" sz="1200" dirty="0"/>
          </a:p>
          <a:p>
            <a:r>
              <a:rPr lang="ja-JP" altLang="en-US" sz="1200" dirty="0"/>
              <a:t>　出る範囲の機能の特定</a:t>
            </a:r>
            <a:endParaRPr lang="en-US" altLang="ja-JP" sz="1200" dirty="0"/>
          </a:p>
        </p:txBody>
      </p:sp>
      <p:sp>
        <p:nvSpPr>
          <p:cNvPr id="3" name="右矢印 2"/>
          <p:cNvSpPr/>
          <p:nvPr/>
        </p:nvSpPr>
        <p:spPr>
          <a:xfrm>
            <a:off x="5466056" y="3322603"/>
            <a:ext cx="404050" cy="336203"/>
          </a:xfrm>
          <a:prstGeom prst="right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7276495" y="1777394"/>
            <a:ext cx="4084829" cy="3369437"/>
            <a:chOff x="7308147" y="2168100"/>
            <a:chExt cx="4089792" cy="3414846"/>
          </a:xfrm>
        </p:grpSpPr>
        <p:sp>
          <p:nvSpPr>
            <p:cNvPr id="29" name="楕円 28"/>
            <p:cNvSpPr/>
            <p:nvPr/>
          </p:nvSpPr>
          <p:spPr>
            <a:xfrm>
              <a:off x="8736557" y="2168100"/>
              <a:ext cx="1267981" cy="107756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スプリントの開発</a:t>
              </a:r>
              <a:endParaRPr kumimoji="1" lang="ja-JP" altLang="en-US" sz="1100" b="1" dirty="0"/>
            </a:p>
          </p:txBody>
        </p:sp>
        <p:sp>
          <p:nvSpPr>
            <p:cNvPr id="31" name="円弧 30"/>
            <p:cNvSpPr/>
            <p:nvPr/>
          </p:nvSpPr>
          <p:spPr>
            <a:xfrm rot="13141531">
              <a:off x="8601697" y="2884947"/>
              <a:ext cx="2694763" cy="858921"/>
            </a:xfrm>
            <a:prstGeom prst="arc">
              <a:avLst>
                <a:gd name="adj1" fmla="val 3522438"/>
                <a:gd name="adj2" fmla="val 8680395"/>
              </a:avLst>
            </a:prstGeom>
            <a:ln w="76200">
              <a:solidFill>
                <a:srgbClr val="A50021">
                  <a:alpha val="70000"/>
                </a:srgbClr>
              </a:solidFill>
              <a:miter lim="8000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dirty="0">
                <a:solidFill>
                  <a:srgbClr val="FF0000"/>
                </a:solidFill>
              </a:endParaRPr>
            </a:p>
          </p:txBody>
        </p:sp>
        <p:sp>
          <p:nvSpPr>
            <p:cNvPr id="32" name="楕円 31"/>
            <p:cNvSpPr/>
            <p:nvPr/>
          </p:nvSpPr>
          <p:spPr>
            <a:xfrm>
              <a:off x="10129958" y="3353799"/>
              <a:ext cx="1267981" cy="107756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スプリントレビュー</a:t>
              </a:r>
              <a:endParaRPr lang="en-US" altLang="ja-JP" sz="1100" b="1" dirty="0"/>
            </a:p>
          </p:txBody>
        </p:sp>
        <p:sp>
          <p:nvSpPr>
            <p:cNvPr id="33" name="楕円 32"/>
            <p:cNvSpPr/>
            <p:nvPr/>
          </p:nvSpPr>
          <p:spPr>
            <a:xfrm>
              <a:off x="8735869" y="4505378"/>
              <a:ext cx="1267981" cy="107756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スプリントの振り返り</a:t>
              </a:r>
              <a:endParaRPr kumimoji="1" lang="en-US" altLang="ja-JP" sz="1100" b="1" dirty="0"/>
            </a:p>
          </p:txBody>
        </p:sp>
        <p:sp>
          <p:nvSpPr>
            <p:cNvPr id="34" name="円弧 33"/>
            <p:cNvSpPr/>
            <p:nvPr/>
          </p:nvSpPr>
          <p:spPr>
            <a:xfrm rot="20001409" flipV="1">
              <a:off x="8854418" y="4029229"/>
              <a:ext cx="1862771" cy="893604"/>
            </a:xfrm>
            <a:prstGeom prst="arc">
              <a:avLst>
                <a:gd name="adj1" fmla="val 16200000"/>
                <a:gd name="adj2" fmla="val 20160502"/>
              </a:avLst>
            </a:prstGeom>
            <a:noFill/>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35" name="楕円 34"/>
            <p:cNvSpPr/>
            <p:nvPr/>
          </p:nvSpPr>
          <p:spPr>
            <a:xfrm>
              <a:off x="7308147" y="3353799"/>
              <a:ext cx="1267981" cy="107756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t>スプリントの計画</a:t>
              </a:r>
              <a:endParaRPr kumimoji="1" lang="en-US" altLang="ja-JP" sz="1100" b="1" dirty="0"/>
            </a:p>
          </p:txBody>
        </p:sp>
        <p:sp>
          <p:nvSpPr>
            <p:cNvPr id="36" name="円弧 35"/>
            <p:cNvSpPr/>
            <p:nvPr/>
          </p:nvSpPr>
          <p:spPr>
            <a:xfrm rot="2803225" flipV="1">
              <a:off x="7545679" y="3727744"/>
              <a:ext cx="1784328" cy="910513"/>
            </a:xfrm>
            <a:prstGeom prst="arc">
              <a:avLst>
                <a:gd name="adj1" fmla="val 16200000"/>
                <a:gd name="adj2" fmla="val 20134524"/>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37" name="円弧 36"/>
            <p:cNvSpPr/>
            <p:nvPr/>
          </p:nvSpPr>
          <p:spPr>
            <a:xfrm rot="8668878" flipV="1">
              <a:off x="8001484" y="2759759"/>
              <a:ext cx="1862771" cy="893604"/>
            </a:xfrm>
            <a:prstGeom prst="arc">
              <a:avLst>
                <a:gd name="adj1" fmla="val 16186254"/>
                <a:gd name="adj2" fmla="val 20134524"/>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grpSp>
      <p:sp>
        <p:nvSpPr>
          <p:cNvPr id="38" name="円弧 37"/>
          <p:cNvSpPr/>
          <p:nvPr/>
        </p:nvSpPr>
        <p:spPr>
          <a:xfrm rot="13197736" flipV="1">
            <a:off x="5903671" y="2843071"/>
            <a:ext cx="2570387" cy="2256851"/>
          </a:xfrm>
          <a:prstGeom prst="arc">
            <a:avLst>
              <a:gd name="adj1" fmla="val 16900202"/>
              <a:gd name="adj2" fmla="val 20597448"/>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39" name="円弧 38"/>
          <p:cNvSpPr/>
          <p:nvPr/>
        </p:nvSpPr>
        <p:spPr>
          <a:xfrm rot="1200588" flipV="1">
            <a:off x="6493199" y="3606381"/>
            <a:ext cx="2467857" cy="1571674"/>
          </a:xfrm>
          <a:prstGeom prst="arc">
            <a:avLst>
              <a:gd name="adj1" fmla="val 11196282"/>
              <a:gd name="adj2" fmla="val 21092244"/>
            </a:avLst>
          </a:prstGeom>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40" name="円弧 39"/>
          <p:cNvSpPr/>
          <p:nvPr/>
        </p:nvSpPr>
        <p:spPr>
          <a:xfrm rot="16585709" flipV="1">
            <a:off x="9040769" y="4292259"/>
            <a:ext cx="2825077" cy="1248999"/>
          </a:xfrm>
          <a:prstGeom prst="arc">
            <a:avLst>
              <a:gd name="adj1" fmla="val 13071729"/>
              <a:gd name="adj2" fmla="val 20160502"/>
            </a:avLst>
          </a:prstGeom>
          <a:noFill/>
          <a:ln w="76200">
            <a:solidFill>
              <a:srgbClr val="A50021">
                <a:alpha val="70000"/>
              </a:srgb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41" name="楕円 40"/>
          <p:cNvSpPr/>
          <p:nvPr/>
        </p:nvSpPr>
        <p:spPr>
          <a:xfrm>
            <a:off x="9912532" y="5578248"/>
            <a:ext cx="1267981" cy="107756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b="1" dirty="0"/>
              <a:t>MVP</a:t>
            </a:r>
          </a:p>
          <a:p>
            <a:pPr algn="ctr"/>
            <a:r>
              <a:rPr lang="ja-JP" altLang="en-US" sz="1100" b="1" dirty="0"/>
              <a:t>検証と評価</a:t>
            </a:r>
            <a:endParaRPr kumimoji="1" lang="en-US" altLang="ja-JP" sz="1100" b="1" dirty="0"/>
          </a:p>
        </p:txBody>
      </p:sp>
      <p:sp>
        <p:nvSpPr>
          <p:cNvPr id="42" name="テキスト ボックス 41"/>
          <p:cNvSpPr txBox="1"/>
          <p:nvPr/>
        </p:nvSpPr>
        <p:spPr>
          <a:xfrm>
            <a:off x="6234358" y="3756042"/>
            <a:ext cx="1914432" cy="1015663"/>
          </a:xfrm>
          <a:prstGeom prst="rect">
            <a:avLst/>
          </a:prstGeom>
          <a:noFill/>
        </p:spPr>
        <p:txBody>
          <a:bodyPr wrap="square" rtlCol="0">
            <a:spAutoFit/>
          </a:bodyPr>
          <a:lstStyle/>
          <a:p>
            <a:r>
              <a:rPr lang="ja-JP" altLang="en-US" sz="1200" dirty="0"/>
              <a:t>・アーキテクチャ</a:t>
            </a:r>
            <a:endParaRPr lang="en-US" altLang="ja-JP" sz="1200" dirty="0"/>
          </a:p>
          <a:p>
            <a:r>
              <a:rPr lang="ja-JP" altLang="en-US" sz="1200" dirty="0"/>
              <a:t>・</a:t>
            </a:r>
            <a:r>
              <a:rPr lang="en-US" altLang="ja-JP" sz="1200" dirty="0"/>
              <a:t>UI</a:t>
            </a:r>
            <a:r>
              <a:rPr lang="ja-JP" altLang="en-US" sz="1200" dirty="0" err="1"/>
              <a:t>、</a:t>
            </a:r>
            <a:r>
              <a:rPr lang="ja-JP" altLang="en-US" sz="1200" dirty="0"/>
              <a:t>デザイン</a:t>
            </a:r>
            <a:endParaRPr lang="en-US" altLang="ja-JP" sz="1200" dirty="0"/>
          </a:p>
          <a:p>
            <a:r>
              <a:rPr lang="ja-JP" altLang="en-US" sz="1200" dirty="0"/>
              <a:t>・データ設計</a:t>
            </a:r>
            <a:endParaRPr lang="en-US" altLang="ja-JP" sz="1200" dirty="0"/>
          </a:p>
          <a:p>
            <a:r>
              <a:rPr lang="ja-JP" altLang="en-US" sz="1200" dirty="0"/>
              <a:t>誰がどこでどう使う</a:t>
            </a:r>
            <a:endParaRPr lang="en-US" altLang="ja-JP" sz="1200" dirty="0"/>
          </a:p>
          <a:p>
            <a:endParaRPr lang="en-US" altLang="ja-JP" sz="1200" dirty="0"/>
          </a:p>
        </p:txBody>
      </p:sp>
      <p:sp>
        <p:nvSpPr>
          <p:cNvPr id="43" name="正方形/長方形 42"/>
          <p:cNvSpPr/>
          <p:nvPr/>
        </p:nvSpPr>
        <p:spPr>
          <a:xfrm>
            <a:off x="9831941" y="39238"/>
            <a:ext cx="2289975" cy="78717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t>3</a:t>
            </a:r>
            <a:r>
              <a:rPr kumimoji="1" lang="ja-JP" altLang="en-US" sz="1600" dirty="0"/>
              <a:t>カ月前計画の妥当性判断と計画精度の向上</a:t>
            </a:r>
          </a:p>
        </p:txBody>
      </p:sp>
      <p:sp>
        <p:nvSpPr>
          <p:cNvPr id="44" name="テキスト ボックス 43"/>
          <p:cNvSpPr txBox="1"/>
          <p:nvPr/>
        </p:nvSpPr>
        <p:spPr>
          <a:xfrm>
            <a:off x="8373511" y="5955640"/>
            <a:ext cx="1914432" cy="461665"/>
          </a:xfrm>
          <a:prstGeom prst="rect">
            <a:avLst/>
          </a:prstGeom>
          <a:noFill/>
        </p:spPr>
        <p:txBody>
          <a:bodyPr wrap="square" rtlCol="0">
            <a:spAutoFit/>
          </a:bodyPr>
          <a:lstStyle/>
          <a:p>
            <a:r>
              <a:rPr lang="ja-JP" altLang="en-US" sz="1200" dirty="0"/>
              <a:t>・作成した機能が</a:t>
            </a:r>
            <a:endParaRPr lang="en-US" altLang="ja-JP" sz="1200" dirty="0"/>
          </a:p>
          <a:p>
            <a:r>
              <a:rPr lang="ja-JP" altLang="en-US" sz="1200" dirty="0"/>
              <a:t>　効果を出せるのか</a:t>
            </a:r>
            <a:endParaRPr lang="en-US" altLang="ja-JP" sz="1200" dirty="0"/>
          </a:p>
        </p:txBody>
      </p:sp>
      <p:sp>
        <p:nvSpPr>
          <p:cNvPr id="45" name="テキスト ボックス 44"/>
          <p:cNvSpPr txBox="1"/>
          <p:nvPr/>
        </p:nvSpPr>
        <p:spPr>
          <a:xfrm>
            <a:off x="3598568" y="6216691"/>
            <a:ext cx="3037843" cy="553998"/>
          </a:xfrm>
          <a:prstGeom prst="rect">
            <a:avLst/>
          </a:prstGeom>
          <a:noFill/>
        </p:spPr>
        <p:txBody>
          <a:bodyPr wrap="square" rtlCol="0">
            <a:spAutoFit/>
          </a:bodyPr>
          <a:lstStyle/>
          <a:p>
            <a:r>
              <a:rPr lang="en-US" altLang="ja-JP" sz="1000" dirty="0"/>
              <a:t>(※1)</a:t>
            </a:r>
            <a:r>
              <a:rPr lang="ja-JP" altLang="en-US" sz="1000" dirty="0"/>
              <a:t>現状積載率はいまの計画で荷物可視化したもの、段階積載率は</a:t>
            </a:r>
            <a:r>
              <a:rPr lang="en-US" altLang="ja-JP" sz="1000" dirty="0"/>
              <a:t>”80</a:t>
            </a:r>
            <a:r>
              <a:rPr lang="ja-JP" altLang="en-US" sz="1000" dirty="0"/>
              <a:t>ならこれくらい、</a:t>
            </a:r>
            <a:r>
              <a:rPr lang="en-US" altLang="ja-JP" sz="1000" dirty="0"/>
              <a:t>90</a:t>
            </a:r>
            <a:r>
              <a:rPr lang="ja-JP" altLang="en-US" sz="1000" dirty="0"/>
              <a:t>ならこれくらい</a:t>
            </a:r>
            <a:r>
              <a:rPr lang="en-US" altLang="ja-JP" sz="1000" dirty="0"/>
              <a:t>“</a:t>
            </a:r>
            <a:r>
              <a:rPr lang="ja-JP" altLang="en-US" sz="1000" dirty="0"/>
              <a:t>を段階的に可視化して見せてあげる</a:t>
            </a:r>
            <a:endParaRPr lang="en-US" altLang="ja-JP" sz="1000" dirty="0"/>
          </a:p>
        </p:txBody>
      </p:sp>
    </p:spTree>
    <p:extLst>
      <p:ext uri="{BB962C8B-B14F-4D97-AF65-F5344CB8AC3E}">
        <p14:creationId xmlns:p14="http://schemas.microsoft.com/office/powerpoint/2010/main" val="3699347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4290</TotalTime>
  <Words>1418</Words>
  <Application>Microsoft Office PowerPoint</Application>
  <PresentationFormat>ワイド画面</PresentationFormat>
  <Paragraphs>186</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Hiragino Kaku Gothic Pro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Kuwabara Hiroki／桑原　弘貴／AI</dc:creator>
  <cp:lastModifiedBy>Sasaoka Yuki／笹岡　優樹／AI</cp:lastModifiedBy>
  <cp:revision>100</cp:revision>
  <dcterms:created xsi:type="dcterms:W3CDTF">2023-07-13T08:36:57Z</dcterms:created>
  <dcterms:modified xsi:type="dcterms:W3CDTF">2023-10-23T09:50:34Z</dcterms:modified>
</cp:coreProperties>
</file>