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19"/>
  </p:notesMasterIdLst>
  <p:sldIdLst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58" r:id="rId17"/>
    <p:sldId id="259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初回セットアップ" id="{FB9CF08D-5607-401E-B073-ED8A2B88D49D}">
          <p14:sldIdLst>
            <p14:sldId id="257"/>
          </p14:sldIdLst>
        </p14:section>
        <p14:section name="実行方法" id="{E15FA767-C4F9-4CF8-8887-BC9D9AB30AA1}">
          <p14:sldIdLst>
            <p14:sldId id="260"/>
            <p14:sldId id="261"/>
          </p14:sldIdLst>
        </p14:section>
        <p14:section name="データの準備方法" id="{1E923E03-D5C0-41B0-AA45-517290A9A0EE}">
          <p14:sldIdLst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データ処理について" id="{B1B72196-A1F0-41CB-995A-F0A538EB1CC4}">
          <p14:sldIdLst>
            <p14:sldId id="270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96AE"/>
    <a:srgbClr val="064885"/>
    <a:srgbClr val="0595AE"/>
    <a:srgbClr val="E6E6E6"/>
    <a:srgbClr val="001A72"/>
    <a:srgbClr val="057CA1"/>
    <a:srgbClr val="05568F"/>
    <a:srgbClr val="064077"/>
    <a:srgbClr val="0589A8"/>
    <a:srgbClr val="0663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January 25,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January 25,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January 25,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January 25,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January 25, 2024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0.88.11.58:18081/MBSF/main?id=b9154fd0-6fe6-d153-7d17-053da4c333ea&amp;mbid=fidtnjir4nq3ja63cqcaaafmoqcx4&amp;boardpath=%2FMSR%2F%E8%87%AA%E5%8B%95%E3%83%A9%E3%83%83%E3%82%AF%2FT403%E7%89%A9%E6%B5%81%E6%83%85%E5%A0%B1_%E5%9C%A8%E5%BA%AB%E6%8E%A8%E7%A7%BB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10.88.11.58:18081/MBSF/main?id=8045ec22-9e62-92c7-5e1e-077d35e5dc33&amp;mbid=fidepnyfuff3ra63kitaaae3ywjmi&amp;boardpath=%2FMSR%2F%E8%87%AA%E5%8B%95%E3%83%A9%E3%83%83%E3%82%AF%2FT403%E7%89%A9%E6%B5%81%E6%83%85%E5%A0%B1_v2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hyperlink" Target="http://10.88.11.113:8787/motionboard/main?mbid=fidavebv2l6yza65l6eaaagkxsvk4&amp;boardpath=%2F%5BMy%20Boards%5D%2FAI2%2F1082794-Z100%2F%E7%B5%84%E7%AB%8B%E7%A8%BC%E5%83%8D%E7%8E%87%EF%BC%88%E5%AE%9F%E7%B8%BE%EF%BC%89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4066B73-2BEB-4CE6-B248-3297AB36AB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b="0" dirty="0"/>
              <a:t>➀「ドキュメント</a:t>
            </a:r>
            <a:r>
              <a:rPr lang="en-US" altLang="ja-JP" b="0" dirty="0"/>
              <a:t>/</a:t>
            </a:r>
            <a:r>
              <a:rPr kumimoji="1" lang="ja-JP" altLang="en-US" b="0" dirty="0"/>
              <a:t>教育用</a:t>
            </a:r>
            <a:r>
              <a:rPr kumimoji="1" lang="en-US" altLang="ja-JP" b="0" dirty="0"/>
              <a:t>Python</a:t>
            </a:r>
            <a:r>
              <a:rPr kumimoji="1" lang="ja-JP" altLang="en-US" b="0" dirty="0"/>
              <a:t>インストール手順</a:t>
            </a:r>
            <a:r>
              <a:rPr kumimoji="1" lang="en-US" altLang="ja-JP" b="0" dirty="0"/>
              <a:t>.docx</a:t>
            </a:r>
            <a:r>
              <a:rPr kumimoji="1" lang="ja-JP" altLang="en-US" b="0" dirty="0"/>
              <a:t>」</a:t>
            </a:r>
            <a:r>
              <a:rPr lang="ja-JP" altLang="en-US" b="0" dirty="0"/>
              <a:t>を実施する　</a:t>
            </a:r>
            <a:endParaRPr lang="en-US" altLang="ja-JP" b="0" dirty="0"/>
          </a:p>
          <a:p>
            <a:r>
              <a:rPr lang="ja-JP" altLang="en-US" b="0" dirty="0"/>
              <a:t>　ー　目的：教育用の</a:t>
            </a:r>
            <a:r>
              <a:rPr lang="en-US" altLang="ja-JP" b="0" dirty="0"/>
              <a:t>python</a:t>
            </a:r>
            <a:r>
              <a:rPr lang="ja-JP" altLang="en-US" b="0" dirty="0"/>
              <a:t>をインストールする</a:t>
            </a:r>
            <a:endParaRPr lang="en-US" altLang="ja-JP" b="0" dirty="0"/>
          </a:p>
          <a:p>
            <a:endParaRPr lang="en-US" altLang="ja-JP" b="0" dirty="0"/>
          </a:p>
          <a:p>
            <a:r>
              <a:rPr lang="ja-JP" altLang="en-US" b="0" dirty="0"/>
              <a:t>➁「ドキュメント</a:t>
            </a:r>
            <a:r>
              <a:rPr lang="en-US" altLang="ja-JP" b="0" dirty="0"/>
              <a:t>/</a:t>
            </a:r>
            <a:r>
              <a:rPr lang="zh-TW" altLang="en-US" b="0" dirty="0"/>
              <a:t>仮想環境構築手順</a:t>
            </a:r>
            <a:r>
              <a:rPr lang="en-US" altLang="zh-TW" b="0" dirty="0"/>
              <a:t>.docx</a:t>
            </a:r>
            <a:r>
              <a:rPr lang="ja-JP" altLang="en-US" b="0" dirty="0"/>
              <a:t>」を実施する　</a:t>
            </a:r>
            <a:endParaRPr lang="en-US" altLang="ja-JP" b="0" dirty="0"/>
          </a:p>
          <a:p>
            <a:r>
              <a:rPr lang="ja-JP" altLang="en-US" b="0" dirty="0"/>
              <a:t>　ー　目的：</a:t>
            </a:r>
            <a:r>
              <a:rPr lang="en-US" altLang="ja-JP" b="0" dirty="0"/>
              <a:t>AI</a:t>
            </a:r>
            <a:r>
              <a:rPr lang="ja-JP" altLang="en-US" b="0" dirty="0"/>
              <a:t>在庫適正化画面用の</a:t>
            </a:r>
            <a:r>
              <a:rPr lang="en-US" altLang="ja-JP" b="0" dirty="0"/>
              <a:t>python</a:t>
            </a:r>
            <a:r>
              <a:rPr lang="ja-JP" altLang="en-US" b="0" dirty="0"/>
              <a:t>仮想環境を構築する</a:t>
            </a:r>
            <a:endParaRPr lang="en-US" altLang="ja-JP" b="0" dirty="0"/>
          </a:p>
          <a:p>
            <a:endParaRPr lang="en-US" altLang="ja-JP" b="0" dirty="0"/>
          </a:p>
          <a:p>
            <a:endParaRPr lang="en-US" altLang="ja-JP" b="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72366E-CECC-461C-85EF-C2669E0BD90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初回セットアップ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E99938-472E-437C-B1A7-CB1FA7DE916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January 25, 2024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B224AE9-5D6D-4503-A6C1-701B40994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63" y="2671657"/>
            <a:ext cx="10007377" cy="1418157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C3E1282-111F-4485-B1D8-BCED81B851D2}"/>
              </a:ext>
            </a:extLst>
          </p:cNvPr>
          <p:cNvSpPr/>
          <p:nvPr/>
        </p:nvSpPr>
        <p:spPr>
          <a:xfrm>
            <a:off x="1635760" y="3743812"/>
            <a:ext cx="2428240" cy="346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09512CF2-5DEF-4662-A458-60A69605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63" y="4575918"/>
            <a:ext cx="10007377" cy="1418157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BEB0EEB-DF53-4C30-AFC7-0E8D0B88A5EB}"/>
              </a:ext>
            </a:extLst>
          </p:cNvPr>
          <p:cNvSpPr/>
          <p:nvPr/>
        </p:nvSpPr>
        <p:spPr>
          <a:xfrm>
            <a:off x="1635760" y="5405120"/>
            <a:ext cx="1778000" cy="24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D4EB4B5-B3D7-4941-853C-38AEB451B637}"/>
              </a:ext>
            </a:extLst>
          </p:cNvPr>
          <p:cNvCxnSpPr>
            <a:cxnSpLocks/>
          </p:cNvCxnSpPr>
          <p:nvPr/>
        </p:nvCxnSpPr>
        <p:spPr>
          <a:xfrm flipH="1">
            <a:off x="2524760" y="4246188"/>
            <a:ext cx="238760" cy="10721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E38A6E4-1C6D-4676-8CA9-F42852718491}"/>
              </a:ext>
            </a:extLst>
          </p:cNvPr>
          <p:cNvSpPr txBox="1"/>
          <p:nvPr/>
        </p:nvSpPr>
        <p:spPr>
          <a:xfrm>
            <a:off x="4098666" y="3743812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100" dirty="0">
                <a:solidFill>
                  <a:srgbClr val="FF0000"/>
                </a:solidFill>
              </a:rPr>
              <a:t>➀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4C83323-321A-44BA-859C-9E5EEE592FD1}"/>
              </a:ext>
            </a:extLst>
          </p:cNvPr>
          <p:cNvSpPr txBox="1"/>
          <p:nvPr/>
        </p:nvSpPr>
        <p:spPr>
          <a:xfrm>
            <a:off x="3413760" y="5318343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100" dirty="0">
                <a:solidFill>
                  <a:srgbClr val="FF0000"/>
                </a:solidFill>
              </a:rPr>
              <a:t>➁</a:t>
            </a:r>
            <a:endParaRPr kumimoji="1" lang="ja-JP" altLang="en-US" sz="2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792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A8B6013-8450-4163-9DD8-12CC9C6F60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algn="l"/>
            <a:r>
              <a:rPr lang="ja-JP" altLang="en-US" b="0" i="0" dirty="0">
                <a:effectLst/>
                <a:latin typeface="-apple-system"/>
              </a:rPr>
              <a:t>➀不等ピッチ</a:t>
            </a:r>
            <a:r>
              <a:rPr lang="en-US" altLang="ja-JP" b="0" i="0" dirty="0">
                <a:effectLst/>
                <a:latin typeface="-apple-system"/>
              </a:rPr>
              <a:t>CSV</a:t>
            </a:r>
            <a:r>
              <a:rPr lang="ja-JP" altLang="en-US" b="0" i="0" dirty="0">
                <a:effectLst/>
                <a:latin typeface="-apple-system"/>
              </a:rPr>
              <a:t>ファイルを用意する（「仕入先名」「発送場所名」「納入先」の情報を用意してください）</a:t>
            </a:r>
            <a:endParaRPr lang="en-US" altLang="ja-JP" b="0" i="0" dirty="0">
              <a:effectLst/>
              <a:latin typeface="-apple-system"/>
            </a:endParaRPr>
          </a:p>
          <a:p>
            <a:pPr algn="l"/>
            <a:r>
              <a:rPr lang="ja-JP" altLang="en-US" b="0" i="0" dirty="0">
                <a:effectLst/>
                <a:latin typeface="-apple-system"/>
              </a:rPr>
              <a:t>例：</a:t>
            </a:r>
            <a:endParaRPr lang="en-US" altLang="ja-JP" b="0" i="0" dirty="0">
              <a:effectLst/>
              <a:latin typeface="-apple-system"/>
            </a:endParaRPr>
          </a:p>
          <a:p>
            <a:pPr algn="l"/>
            <a:endParaRPr lang="en-US" altLang="ja-JP" b="0" dirty="0">
              <a:latin typeface="-apple-system"/>
            </a:endParaRPr>
          </a:p>
          <a:p>
            <a:pPr algn="l"/>
            <a:endParaRPr lang="en-US" altLang="ja-JP" b="0" i="0" dirty="0">
              <a:effectLst/>
              <a:latin typeface="-apple-system"/>
            </a:endParaRPr>
          </a:p>
          <a:p>
            <a:pPr algn="l"/>
            <a:endParaRPr lang="en-US" altLang="ja-JP" b="0" dirty="0">
              <a:latin typeface="-apple-system"/>
            </a:endParaRPr>
          </a:p>
          <a:p>
            <a:pPr algn="l"/>
            <a:endParaRPr lang="en-US" altLang="ja-JP" b="0" i="0" dirty="0">
              <a:effectLst/>
              <a:latin typeface="-apple-system"/>
            </a:endParaRPr>
          </a:p>
          <a:p>
            <a:pPr algn="l"/>
            <a:endParaRPr lang="en-US" altLang="ja-JP" b="0" dirty="0">
              <a:latin typeface="-apple-system"/>
            </a:endParaRPr>
          </a:p>
          <a:p>
            <a:pPr algn="l"/>
            <a:endParaRPr lang="en-US" altLang="ja-JP" b="0" i="0" dirty="0">
              <a:effectLst/>
              <a:latin typeface="-apple-system"/>
            </a:endParaRPr>
          </a:p>
          <a:p>
            <a:pPr algn="l"/>
            <a:endParaRPr lang="en-US" altLang="ja-JP" b="0" dirty="0">
              <a:latin typeface="-apple-system"/>
            </a:endParaRPr>
          </a:p>
          <a:p>
            <a:pPr algn="l"/>
            <a:endParaRPr lang="en-US" altLang="ja-JP" b="0" dirty="0">
              <a:latin typeface="-apple-system"/>
            </a:endParaRPr>
          </a:p>
          <a:p>
            <a:pPr algn="l"/>
            <a:endParaRPr lang="en-US" altLang="ja-JP" b="0" dirty="0">
              <a:latin typeface="-apple-system"/>
            </a:endParaRPr>
          </a:p>
          <a:p>
            <a:pPr algn="l"/>
            <a:endParaRPr lang="en-US" altLang="ja-JP" b="0" dirty="0">
              <a:latin typeface="-apple-system"/>
            </a:endParaRPr>
          </a:p>
          <a:p>
            <a:pPr algn="l"/>
            <a:endParaRPr lang="en-US" altLang="ja-JP" b="0" dirty="0">
              <a:latin typeface="-apple-system"/>
            </a:endParaRPr>
          </a:p>
          <a:p>
            <a:pPr algn="l"/>
            <a:endParaRPr lang="ja-JP" altLang="en-US" b="0" i="0" dirty="0">
              <a:effectLst/>
              <a:latin typeface="-apple-system"/>
            </a:endParaRPr>
          </a:p>
          <a:p>
            <a:pPr algn="l"/>
            <a:r>
              <a:rPr lang="ja-JP" altLang="en-US" b="0" i="0" dirty="0">
                <a:effectLst/>
                <a:latin typeface="-apple-system"/>
              </a:rPr>
              <a:t>➁用意した</a:t>
            </a:r>
            <a:r>
              <a:rPr lang="en-US" altLang="ja-JP" b="0" i="0" dirty="0">
                <a:effectLst/>
                <a:latin typeface="-apple-system"/>
              </a:rPr>
              <a:t>CSV</a:t>
            </a:r>
            <a:r>
              <a:rPr lang="ja-JP" altLang="en-US" b="0" i="0" dirty="0">
                <a:effectLst/>
                <a:latin typeface="-apple-system"/>
              </a:rPr>
              <a:t>データを指定の置き場（生データ</a:t>
            </a:r>
            <a:r>
              <a:rPr lang="en-US" altLang="ja-JP" b="0" i="0" dirty="0">
                <a:effectLst/>
                <a:latin typeface="-apple-system"/>
              </a:rPr>
              <a:t>/</a:t>
            </a:r>
            <a:r>
              <a:rPr lang="ja-JP" altLang="en-US" b="0" i="0" dirty="0">
                <a:effectLst/>
                <a:latin typeface="-apple-system"/>
              </a:rPr>
              <a:t>不等ピッチ係数）に格納する</a:t>
            </a:r>
          </a:p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690AF6-7888-44DD-B598-CCB7F1BBF53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不等ピッチ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215218-FE06-4161-A2C1-9609C2C7F5C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January 25, 2024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BB4DDF1-DC5F-4299-B3F6-2803CF438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77" y="1855900"/>
            <a:ext cx="7298843" cy="3628770"/>
          </a:xfrm>
          <a:prstGeom prst="rect">
            <a:avLst/>
          </a:prstGeom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3C7232A2-957D-41D2-AE3F-01D6F7D8372C}"/>
              </a:ext>
            </a:extLst>
          </p:cNvPr>
          <p:cNvSpPr/>
          <p:nvPr/>
        </p:nvSpPr>
        <p:spPr>
          <a:xfrm>
            <a:off x="8585201" y="1228278"/>
            <a:ext cx="2773680" cy="387162"/>
          </a:xfrm>
          <a:prstGeom prst="wedgeRoundRectCallout">
            <a:avLst>
              <a:gd name="adj1" fmla="val -57615"/>
              <a:gd name="adj2" fmla="val -438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ja-JP" altLang="en-US" sz="1400" b="0" i="0" dirty="0">
                <a:effectLst/>
                <a:latin typeface="-apple-system"/>
              </a:rPr>
              <a:t>ファイル名の指定はありません</a:t>
            </a:r>
            <a:endParaRPr lang="en-US" altLang="ja-JP" sz="1400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60847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3D7D52D-3ABE-411F-8ABE-4A8936BC3E6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algn="l"/>
            <a:r>
              <a:rPr lang="ja-JP" altLang="en-US" b="0" i="0" dirty="0">
                <a:effectLst/>
                <a:latin typeface="-apple-system"/>
              </a:rPr>
              <a:t>➀使用工程</a:t>
            </a:r>
            <a:r>
              <a:rPr lang="en-US" altLang="ja-JP" b="0" i="0" dirty="0">
                <a:effectLst/>
                <a:latin typeface="-apple-system"/>
              </a:rPr>
              <a:t>CSV</a:t>
            </a:r>
            <a:r>
              <a:rPr lang="ja-JP" altLang="en-US" b="0" i="0" dirty="0">
                <a:effectLst/>
                <a:latin typeface="-apple-system"/>
              </a:rPr>
              <a:t>ファイルを用意する（「品番」「使用工程」の情報を用意してください）</a:t>
            </a:r>
            <a:endParaRPr lang="en-US" altLang="ja-JP" b="0" i="0" dirty="0">
              <a:effectLst/>
              <a:latin typeface="-apple-system"/>
            </a:endParaRPr>
          </a:p>
          <a:p>
            <a:pPr algn="l"/>
            <a:r>
              <a:rPr lang="ja-JP" altLang="en-US" b="0" dirty="0">
                <a:latin typeface="-apple-system"/>
              </a:rPr>
              <a:t>例：</a:t>
            </a:r>
            <a:endParaRPr lang="en-US" altLang="ja-JP" b="0" i="0" dirty="0">
              <a:effectLst/>
              <a:latin typeface="-apple-system"/>
            </a:endParaRPr>
          </a:p>
          <a:p>
            <a:pPr algn="l"/>
            <a:endParaRPr lang="en-US" altLang="ja-JP" b="0" dirty="0">
              <a:latin typeface="-apple-system"/>
            </a:endParaRPr>
          </a:p>
          <a:p>
            <a:pPr algn="l"/>
            <a:endParaRPr lang="en-US" altLang="ja-JP" b="0" i="0" dirty="0">
              <a:effectLst/>
              <a:latin typeface="-apple-system"/>
            </a:endParaRPr>
          </a:p>
          <a:p>
            <a:pPr algn="l"/>
            <a:endParaRPr lang="en-US" altLang="ja-JP" b="0" dirty="0">
              <a:latin typeface="-apple-system"/>
            </a:endParaRPr>
          </a:p>
          <a:p>
            <a:pPr algn="l"/>
            <a:endParaRPr lang="en-US" altLang="ja-JP" b="0" i="0" dirty="0">
              <a:effectLst/>
              <a:latin typeface="-apple-system"/>
            </a:endParaRPr>
          </a:p>
          <a:p>
            <a:pPr algn="l"/>
            <a:endParaRPr lang="en-US" altLang="ja-JP" b="0" dirty="0">
              <a:latin typeface="-apple-system"/>
            </a:endParaRPr>
          </a:p>
          <a:p>
            <a:pPr algn="l"/>
            <a:endParaRPr lang="en-US" altLang="ja-JP" b="0" i="0" dirty="0">
              <a:effectLst/>
              <a:latin typeface="-apple-system"/>
            </a:endParaRPr>
          </a:p>
          <a:p>
            <a:pPr algn="l"/>
            <a:endParaRPr lang="en-US" altLang="ja-JP" b="0" dirty="0">
              <a:latin typeface="-apple-system"/>
            </a:endParaRPr>
          </a:p>
          <a:p>
            <a:pPr algn="l"/>
            <a:endParaRPr lang="en-US" altLang="ja-JP" b="0" i="0" dirty="0">
              <a:effectLst/>
              <a:latin typeface="-apple-system"/>
            </a:endParaRPr>
          </a:p>
          <a:p>
            <a:pPr algn="l"/>
            <a:endParaRPr lang="en-US" altLang="ja-JP" b="0" dirty="0">
              <a:latin typeface="-apple-system"/>
            </a:endParaRPr>
          </a:p>
          <a:p>
            <a:pPr algn="l"/>
            <a:endParaRPr lang="en-US" altLang="ja-JP" b="0" i="0" dirty="0">
              <a:effectLst/>
              <a:latin typeface="-apple-system"/>
            </a:endParaRPr>
          </a:p>
          <a:p>
            <a:pPr algn="l"/>
            <a:endParaRPr lang="en-US" altLang="ja-JP" b="0" i="0" dirty="0">
              <a:effectLst/>
              <a:latin typeface="-apple-system"/>
            </a:endParaRPr>
          </a:p>
          <a:p>
            <a:pPr algn="l"/>
            <a:endParaRPr lang="ja-JP" altLang="en-US" b="0" i="0" dirty="0">
              <a:effectLst/>
              <a:latin typeface="-apple-system"/>
            </a:endParaRPr>
          </a:p>
          <a:p>
            <a:pPr algn="l"/>
            <a:r>
              <a:rPr lang="ja-JP" altLang="en-US" b="0" i="0" dirty="0">
                <a:effectLst/>
                <a:latin typeface="-apple-system"/>
              </a:rPr>
              <a:t>➁用意した</a:t>
            </a:r>
            <a:r>
              <a:rPr lang="en-US" altLang="ja-JP" b="0" i="0" dirty="0">
                <a:effectLst/>
                <a:latin typeface="-apple-system"/>
              </a:rPr>
              <a:t>CSV</a:t>
            </a:r>
            <a:r>
              <a:rPr lang="ja-JP" altLang="en-US" b="0" i="0" dirty="0">
                <a:effectLst/>
                <a:latin typeface="-apple-system"/>
              </a:rPr>
              <a:t>データを指定の置き場（生データ</a:t>
            </a:r>
            <a:r>
              <a:rPr lang="en-US" altLang="ja-JP" b="0" i="0" dirty="0">
                <a:effectLst/>
                <a:latin typeface="-apple-system"/>
              </a:rPr>
              <a:t>/</a:t>
            </a:r>
            <a:r>
              <a:rPr lang="ja-JP" altLang="en-US" b="0" i="0" dirty="0">
                <a:effectLst/>
                <a:latin typeface="-apple-system"/>
              </a:rPr>
              <a:t>使用工程）に格納する</a:t>
            </a:r>
          </a:p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33F87F-3884-47BD-9059-CEDFF3FC83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使用工程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BA632B-C902-48E6-BE4B-DA3B611DF3E6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January 25, 2024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366C9D9-324F-4A9E-AEB6-CBCDC7567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81" y="1463039"/>
            <a:ext cx="2965159" cy="3772278"/>
          </a:xfrm>
          <a:prstGeom prst="rect">
            <a:avLst/>
          </a:prstGeom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B4109E40-47AD-48BB-9169-53885D7149E1}"/>
              </a:ext>
            </a:extLst>
          </p:cNvPr>
          <p:cNvSpPr/>
          <p:nvPr/>
        </p:nvSpPr>
        <p:spPr>
          <a:xfrm>
            <a:off x="8213317" y="1203519"/>
            <a:ext cx="2769643" cy="350961"/>
          </a:xfrm>
          <a:prstGeom prst="wedgeRoundRectCallout">
            <a:avLst>
              <a:gd name="adj1" fmla="val -59518"/>
              <a:gd name="adj2" fmla="val -476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ja-JP" altLang="en-US" sz="1400" b="0" i="0" dirty="0">
                <a:effectLst/>
                <a:latin typeface="-apple-system"/>
              </a:rPr>
              <a:t>ファイル名の指定はありません</a:t>
            </a:r>
            <a:endParaRPr lang="en-US" altLang="ja-JP" sz="1400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27677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2523C66-E5F1-46D2-B7B2-A54C57C37D5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3E4349"/>
                </a:solidFill>
                <a:effectLst/>
                <a:latin typeface="-apple-system"/>
              </a:rPr>
              <a:t>欧州式（</a:t>
            </a:r>
            <a:r>
              <a:rPr lang="en-US" altLang="ja-JP" b="0" i="0" dirty="0">
                <a:solidFill>
                  <a:srgbClr val="3E4349"/>
                </a:solidFill>
                <a:effectLst/>
                <a:latin typeface="-apple-system"/>
              </a:rPr>
              <a:t>ISO8601</a:t>
            </a:r>
            <a:r>
              <a:rPr lang="ja-JP" altLang="en-US" b="0" i="0" dirty="0">
                <a:solidFill>
                  <a:srgbClr val="3E4349"/>
                </a:solidFill>
                <a:effectLst/>
                <a:latin typeface="-apple-system"/>
              </a:rPr>
              <a:t>）の週番号を計算しています。</a:t>
            </a:r>
            <a:endParaRPr lang="en-US" altLang="ja-JP" b="0" i="0" dirty="0">
              <a:solidFill>
                <a:srgbClr val="3E4349"/>
              </a:solidFill>
              <a:effectLst/>
              <a:latin typeface="-apple-system"/>
            </a:endParaRPr>
          </a:p>
          <a:p>
            <a:endParaRPr lang="en-US" altLang="ja-JP" b="0" dirty="0">
              <a:solidFill>
                <a:srgbClr val="3E4349"/>
              </a:solidFill>
              <a:latin typeface="-apple-system"/>
            </a:endParaRPr>
          </a:p>
          <a:p>
            <a:r>
              <a:rPr lang="en-US" altLang="ja-JP" b="0" i="0" dirty="0">
                <a:solidFill>
                  <a:srgbClr val="3E4349"/>
                </a:solidFill>
                <a:effectLst/>
                <a:latin typeface="-apple-system"/>
              </a:rPr>
              <a:t>ISO8601</a:t>
            </a:r>
            <a:r>
              <a:rPr lang="ja-JP" altLang="en-US" b="0" i="0" dirty="0">
                <a:solidFill>
                  <a:srgbClr val="3E4349"/>
                </a:solidFill>
                <a:effectLst/>
                <a:latin typeface="-apple-system"/>
              </a:rPr>
              <a:t>の週番号の定義</a:t>
            </a:r>
          </a:p>
          <a:p>
            <a:r>
              <a:rPr lang="ja-JP" altLang="en-US" b="0" i="0" dirty="0">
                <a:solidFill>
                  <a:srgbClr val="3E4349"/>
                </a:solidFill>
                <a:effectLst/>
                <a:latin typeface="-apple-system"/>
              </a:rPr>
              <a:t>最初の木曜日を含む週を第</a:t>
            </a:r>
            <a:r>
              <a:rPr lang="en-US" altLang="ja-JP" b="0" i="0" dirty="0">
                <a:solidFill>
                  <a:srgbClr val="3E4349"/>
                </a:solidFill>
                <a:effectLst/>
                <a:latin typeface="-apple-system"/>
              </a:rPr>
              <a:t>1</a:t>
            </a:r>
            <a:r>
              <a:rPr lang="ja-JP" altLang="en-US" b="0" i="0" dirty="0">
                <a:solidFill>
                  <a:srgbClr val="3E4349"/>
                </a:solidFill>
                <a:effectLst/>
                <a:latin typeface="-apple-system"/>
              </a:rPr>
              <a:t>週としています。週の始まりは月曜日です。</a:t>
            </a:r>
            <a:endParaRPr lang="en-US" altLang="ja-JP" b="0" i="0" dirty="0">
              <a:solidFill>
                <a:srgbClr val="3E4349"/>
              </a:solidFill>
              <a:effectLst/>
              <a:latin typeface="-apple-system"/>
            </a:endParaRPr>
          </a:p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B073E4-0E10-4869-A198-64AA076FD1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週単位の計算について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19CCEE-E09E-4D7C-B182-C9F17B107BA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January 25,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893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A55B5E-5761-41BA-987D-D75A294D0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/>
              <a:t>参考）コードの全体像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B6845D-AD30-4CE2-BF8F-1FA97EDE364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January 25, 2024</a:t>
            </a:fld>
            <a:endParaRPr lang="en-US" dirty="0"/>
          </a:p>
        </p:txBody>
      </p:sp>
      <p:sp>
        <p:nvSpPr>
          <p:cNvPr id="5" name="矢印: 五方向 4">
            <a:extLst>
              <a:ext uri="{FF2B5EF4-FFF2-40B4-BE49-F238E27FC236}">
                <a16:creationId xmlns:a16="http://schemas.microsoft.com/office/drawing/2014/main" id="{C99623EC-6C93-4FA9-84D7-6494E361D862}"/>
              </a:ext>
            </a:extLst>
          </p:cNvPr>
          <p:cNvSpPr/>
          <p:nvPr/>
        </p:nvSpPr>
        <p:spPr>
          <a:xfrm>
            <a:off x="443076" y="767396"/>
            <a:ext cx="1771803" cy="484632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accent1"/>
                </a:solidFill>
              </a:rPr>
              <a:t>実行準備</a:t>
            </a:r>
          </a:p>
        </p:txBody>
      </p:sp>
      <p:sp>
        <p:nvSpPr>
          <p:cNvPr id="6" name="矢印: 山形 5">
            <a:extLst>
              <a:ext uri="{FF2B5EF4-FFF2-40B4-BE49-F238E27FC236}">
                <a16:creationId xmlns:a16="http://schemas.microsoft.com/office/drawing/2014/main" id="{FDC21177-30F6-4839-B45B-A804F8FEAF10}"/>
              </a:ext>
            </a:extLst>
          </p:cNvPr>
          <p:cNvSpPr/>
          <p:nvPr/>
        </p:nvSpPr>
        <p:spPr>
          <a:xfrm>
            <a:off x="2072640" y="767396"/>
            <a:ext cx="2164080" cy="484632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accent1"/>
                </a:solidFill>
              </a:rPr>
              <a:t>データの集約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14E1852-BF37-44E2-96A9-4DB95E110977}"/>
              </a:ext>
            </a:extLst>
          </p:cNvPr>
          <p:cNvSpPr/>
          <p:nvPr/>
        </p:nvSpPr>
        <p:spPr>
          <a:xfrm>
            <a:off x="564996" y="1388395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ステップ１：</a:t>
            </a:r>
            <a:endParaRPr lang="en-US" altLang="ja-JP" sz="1000" b="1" dirty="0">
              <a:solidFill>
                <a:schemeClr val="accent1"/>
              </a:solidFill>
            </a:endParaRP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ライブラリの導入</a:t>
            </a:r>
            <a:endParaRPr lang="en-US" altLang="ja-JP" sz="1000" b="1" dirty="0">
              <a:solidFill>
                <a:schemeClr val="accent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183D215-40D0-4F9D-A726-B762078BE698}"/>
              </a:ext>
            </a:extLst>
          </p:cNvPr>
          <p:cNvSpPr/>
          <p:nvPr/>
        </p:nvSpPr>
        <p:spPr>
          <a:xfrm>
            <a:off x="564996" y="2147772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2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  <a:endParaRPr lang="en-US" altLang="ja-JP" sz="1000" b="1" dirty="0">
              <a:solidFill>
                <a:schemeClr val="accent1"/>
              </a:solidFill>
            </a:endParaRP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パスの定義</a:t>
            </a:r>
            <a:endParaRPr lang="en-US" altLang="ja-JP" sz="1000" b="1" dirty="0">
              <a:solidFill>
                <a:schemeClr val="accent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1F0CF8A-050A-4414-939F-898E4C96E5FD}"/>
              </a:ext>
            </a:extLst>
          </p:cNvPr>
          <p:cNvSpPr/>
          <p:nvPr/>
        </p:nvSpPr>
        <p:spPr>
          <a:xfrm>
            <a:off x="2444596" y="1394471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3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  <a:endParaRPr lang="en-US" altLang="ja-JP" sz="1000" b="1" dirty="0">
              <a:solidFill>
                <a:schemeClr val="accent1"/>
              </a:solidFill>
            </a:endParaRP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在庫推移</a:t>
            </a:r>
            <a:r>
              <a:rPr lang="en-US" altLang="ja-JP" sz="1000" b="1" dirty="0">
                <a:solidFill>
                  <a:schemeClr val="accent1"/>
                </a:solidFill>
              </a:rPr>
              <a:t>MB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7F2B09F-1E51-4FE9-B8BB-C05B99AC05CF}"/>
              </a:ext>
            </a:extLst>
          </p:cNvPr>
          <p:cNvSpPr/>
          <p:nvPr/>
        </p:nvSpPr>
        <p:spPr>
          <a:xfrm>
            <a:off x="2444596" y="2147773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4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  <a:endParaRPr lang="en-US" altLang="ja-JP" sz="1000" b="1" dirty="0">
              <a:solidFill>
                <a:schemeClr val="accent1"/>
              </a:solidFill>
            </a:endParaRP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所在管理</a:t>
            </a:r>
            <a:r>
              <a:rPr lang="en-US" altLang="ja-JP" sz="1000" b="1" dirty="0">
                <a:solidFill>
                  <a:schemeClr val="accent1"/>
                </a:solidFill>
              </a:rPr>
              <a:t>MB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17C0128-101E-419C-8205-6B4B441DCA00}"/>
              </a:ext>
            </a:extLst>
          </p:cNvPr>
          <p:cNvSpPr/>
          <p:nvPr/>
        </p:nvSpPr>
        <p:spPr>
          <a:xfrm>
            <a:off x="2444596" y="2875224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5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  <a:endParaRPr lang="en-US" altLang="ja-JP" sz="1000" b="1" dirty="0">
              <a:solidFill>
                <a:schemeClr val="accent1"/>
              </a:solidFill>
            </a:endParaRP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組立実績</a:t>
            </a:r>
            <a:r>
              <a:rPr lang="en-US" altLang="ja-JP" sz="1000" b="1" dirty="0">
                <a:solidFill>
                  <a:schemeClr val="accent1"/>
                </a:solidFill>
              </a:rPr>
              <a:t>MB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E9FA32A-EA84-48AE-A281-075E9342AB8C}"/>
              </a:ext>
            </a:extLst>
          </p:cNvPr>
          <p:cNvSpPr/>
          <p:nvPr/>
        </p:nvSpPr>
        <p:spPr>
          <a:xfrm>
            <a:off x="2444596" y="3615458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6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  <a:endParaRPr lang="en-US" altLang="ja-JP" sz="1000" b="1" dirty="0">
              <a:solidFill>
                <a:schemeClr val="accent1"/>
              </a:solidFill>
            </a:endParaRP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手配数</a:t>
            </a:r>
            <a:endParaRPr lang="en-US" altLang="ja-JP" sz="1000" b="1" dirty="0">
              <a:solidFill>
                <a:schemeClr val="accent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83683A4-5DE6-4A38-9546-3A6280092F1A}"/>
              </a:ext>
            </a:extLst>
          </p:cNvPr>
          <p:cNvSpPr/>
          <p:nvPr/>
        </p:nvSpPr>
        <p:spPr>
          <a:xfrm>
            <a:off x="2444596" y="4355692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7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  <a:endParaRPr lang="en-US" altLang="ja-JP" sz="1000" b="1" dirty="0">
              <a:solidFill>
                <a:schemeClr val="accent1"/>
              </a:solidFill>
            </a:endParaRP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手配運用情報</a:t>
            </a:r>
            <a:endParaRPr lang="en-US" altLang="ja-JP" sz="1000" b="1" dirty="0">
              <a:solidFill>
                <a:schemeClr val="accent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07033B5-8AAD-4C92-8808-629F20461756}"/>
              </a:ext>
            </a:extLst>
          </p:cNvPr>
          <p:cNvSpPr/>
          <p:nvPr/>
        </p:nvSpPr>
        <p:spPr>
          <a:xfrm>
            <a:off x="2444596" y="5095926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8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  <a:endParaRPr lang="en-US" altLang="ja-JP" sz="1000" b="1" dirty="0">
              <a:solidFill>
                <a:schemeClr val="accent1"/>
              </a:solidFill>
            </a:endParaRP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不等ピッチ</a:t>
            </a:r>
            <a:endParaRPr lang="en-US" altLang="ja-JP" sz="1000" b="1" dirty="0">
              <a:solidFill>
                <a:schemeClr val="accent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9DC54E3-2F36-4AD6-8544-8CE17BED76D0}"/>
              </a:ext>
            </a:extLst>
          </p:cNvPr>
          <p:cNvSpPr/>
          <p:nvPr/>
        </p:nvSpPr>
        <p:spPr>
          <a:xfrm>
            <a:off x="2444596" y="5836160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9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  <a:endParaRPr lang="en-US" altLang="ja-JP" sz="1000" b="1" dirty="0">
              <a:solidFill>
                <a:schemeClr val="accent1"/>
              </a:solidFill>
            </a:endParaRP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使用工程</a:t>
            </a:r>
            <a:endParaRPr lang="en-US" altLang="ja-JP" sz="1000" b="1" dirty="0">
              <a:solidFill>
                <a:schemeClr val="accent1"/>
              </a:solidFill>
            </a:endParaRPr>
          </a:p>
        </p:txBody>
      </p:sp>
      <p:sp>
        <p:nvSpPr>
          <p:cNvPr id="16" name="矢印: 山形 15">
            <a:extLst>
              <a:ext uri="{FF2B5EF4-FFF2-40B4-BE49-F238E27FC236}">
                <a16:creationId xmlns:a16="http://schemas.microsoft.com/office/drawing/2014/main" id="{78C30F7C-7C49-4E96-B302-7C596968E618}"/>
              </a:ext>
            </a:extLst>
          </p:cNvPr>
          <p:cNvSpPr/>
          <p:nvPr/>
        </p:nvSpPr>
        <p:spPr>
          <a:xfrm>
            <a:off x="4094480" y="767396"/>
            <a:ext cx="2164080" cy="484632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accent1"/>
                </a:solidFill>
              </a:rPr>
              <a:t>データの抽出</a:t>
            </a:r>
          </a:p>
        </p:txBody>
      </p:sp>
      <p:sp>
        <p:nvSpPr>
          <p:cNvPr id="17" name="矢印: 山形 16">
            <a:extLst>
              <a:ext uri="{FF2B5EF4-FFF2-40B4-BE49-F238E27FC236}">
                <a16:creationId xmlns:a16="http://schemas.microsoft.com/office/drawing/2014/main" id="{A245C4D5-9FA3-457B-9719-93D704E9A868}"/>
              </a:ext>
            </a:extLst>
          </p:cNvPr>
          <p:cNvSpPr/>
          <p:nvPr/>
        </p:nvSpPr>
        <p:spPr>
          <a:xfrm>
            <a:off x="6113854" y="767396"/>
            <a:ext cx="2164080" cy="484632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accent1"/>
                </a:solidFill>
              </a:rPr>
              <a:t>データの確認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1C88E31-CC8C-403D-AB37-3DFE6E5A879C}"/>
              </a:ext>
            </a:extLst>
          </p:cNvPr>
          <p:cNvSpPr/>
          <p:nvPr/>
        </p:nvSpPr>
        <p:spPr>
          <a:xfrm>
            <a:off x="4425796" y="1388395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10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  <a:endParaRPr lang="en-US" altLang="ja-JP" sz="1000" b="1" dirty="0">
              <a:solidFill>
                <a:schemeClr val="accent1"/>
              </a:solidFill>
            </a:endParaRP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特定日時入力</a:t>
            </a:r>
            <a:endParaRPr lang="en-US" altLang="ja-JP" sz="1000" b="1" dirty="0">
              <a:solidFill>
                <a:schemeClr val="accent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A18819F-2DC6-4E84-9893-00F00E0F2A33}"/>
              </a:ext>
            </a:extLst>
          </p:cNvPr>
          <p:cNvSpPr/>
          <p:nvPr/>
        </p:nvSpPr>
        <p:spPr>
          <a:xfrm>
            <a:off x="6560894" y="1388395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11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  <a:endParaRPr lang="en-US" altLang="ja-JP" sz="1000" b="1" dirty="0">
              <a:solidFill>
                <a:schemeClr val="accent1"/>
              </a:solidFill>
            </a:endParaRP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在庫</a:t>
            </a:r>
            <a:r>
              <a:rPr lang="en-US" altLang="ja-JP" sz="1000" b="1" dirty="0">
                <a:solidFill>
                  <a:schemeClr val="accent1"/>
                </a:solidFill>
              </a:rPr>
              <a:t>MB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A1A3468-0F2D-4A03-83DF-A9594E2ABD07}"/>
              </a:ext>
            </a:extLst>
          </p:cNvPr>
          <p:cNvSpPr/>
          <p:nvPr/>
        </p:nvSpPr>
        <p:spPr>
          <a:xfrm>
            <a:off x="6560894" y="2147771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12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  <a:endParaRPr lang="en-US" altLang="ja-JP" sz="1000" b="1" dirty="0">
              <a:solidFill>
                <a:schemeClr val="accent1"/>
              </a:solidFill>
            </a:endParaRP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所在管理</a:t>
            </a:r>
            <a:r>
              <a:rPr lang="en-US" altLang="ja-JP" sz="1000" b="1" dirty="0">
                <a:solidFill>
                  <a:schemeClr val="accent1"/>
                </a:solidFill>
              </a:rPr>
              <a:t>MB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223A9BB-ECC0-4D6C-BEE0-E5349D9C784B}"/>
              </a:ext>
            </a:extLst>
          </p:cNvPr>
          <p:cNvSpPr/>
          <p:nvPr/>
        </p:nvSpPr>
        <p:spPr>
          <a:xfrm>
            <a:off x="6560894" y="2873357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13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  <a:endParaRPr lang="en-US" altLang="ja-JP" sz="1000" b="1" dirty="0">
              <a:solidFill>
                <a:schemeClr val="accent1"/>
              </a:solidFill>
            </a:endParaRP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組立実績</a:t>
            </a:r>
            <a:r>
              <a:rPr lang="en-US" altLang="ja-JP" sz="1000" b="1" dirty="0">
                <a:solidFill>
                  <a:schemeClr val="accent1"/>
                </a:solidFill>
              </a:rPr>
              <a:t>MB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315853B-4C6A-4A6E-B74A-AC04D24B610B}"/>
              </a:ext>
            </a:extLst>
          </p:cNvPr>
          <p:cNvSpPr/>
          <p:nvPr/>
        </p:nvSpPr>
        <p:spPr>
          <a:xfrm>
            <a:off x="6560894" y="3615457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14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手配数＆手配運用情報</a:t>
            </a:r>
            <a:endParaRPr lang="en-US" altLang="ja-JP" sz="1000" b="1" dirty="0">
              <a:solidFill>
                <a:schemeClr val="accent1"/>
              </a:solidFill>
            </a:endParaRPr>
          </a:p>
        </p:txBody>
      </p:sp>
      <p:sp>
        <p:nvSpPr>
          <p:cNvPr id="23" name="矢印: 山形 22">
            <a:extLst>
              <a:ext uri="{FF2B5EF4-FFF2-40B4-BE49-F238E27FC236}">
                <a16:creationId xmlns:a16="http://schemas.microsoft.com/office/drawing/2014/main" id="{43A086E3-285B-4B93-B1FE-B1ADC3B9B6E3}"/>
              </a:ext>
            </a:extLst>
          </p:cNvPr>
          <p:cNvSpPr/>
          <p:nvPr/>
        </p:nvSpPr>
        <p:spPr>
          <a:xfrm>
            <a:off x="8143388" y="767396"/>
            <a:ext cx="2164080" cy="484632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accent1"/>
                </a:solidFill>
              </a:rPr>
              <a:t>データの統合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9BB86F4-998F-410C-A51A-B8E46991664A}"/>
              </a:ext>
            </a:extLst>
          </p:cNvPr>
          <p:cNvSpPr/>
          <p:nvPr/>
        </p:nvSpPr>
        <p:spPr>
          <a:xfrm>
            <a:off x="8556250" y="3632039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15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手配数＋手配運用情報</a:t>
            </a:r>
            <a:endParaRPr lang="en-US" altLang="ja-JP" sz="1000" b="1" dirty="0">
              <a:solidFill>
                <a:schemeClr val="accent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1BEA66B-5861-43AE-84F5-10C5FBE80036}"/>
              </a:ext>
            </a:extLst>
          </p:cNvPr>
          <p:cNvSpPr/>
          <p:nvPr/>
        </p:nvSpPr>
        <p:spPr>
          <a:xfrm>
            <a:off x="8556250" y="2365921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16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所在管理</a:t>
            </a:r>
            <a:r>
              <a:rPr lang="en-US" altLang="ja-JP" sz="1000" b="1" dirty="0">
                <a:solidFill>
                  <a:schemeClr val="accent1"/>
                </a:solidFill>
              </a:rPr>
              <a:t>MB</a:t>
            </a:r>
            <a:r>
              <a:rPr lang="ja-JP" altLang="en-US" sz="1000" b="1" dirty="0">
                <a:solidFill>
                  <a:schemeClr val="accent1"/>
                </a:solidFill>
              </a:rPr>
              <a:t>＋手配数＋手配運用情報</a:t>
            </a:r>
            <a:endParaRPr lang="en-US" altLang="ja-JP" sz="1000" b="1" dirty="0">
              <a:solidFill>
                <a:schemeClr val="accent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5BBBA3D-5F05-4E6F-BBCF-2B5207E7837C}"/>
              </a:ext>
            </a:extLst>
          </p:cNvPr>
          <p:cNvSpPr/>
          <p:nvPr/>
        </p:nvSpPr>
        <p:spPr>
          <a:xfrm>
            <a:off x="10609802" y="2365920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17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時間粒度の調整</a:t>
            </a:r>
            <a:endParaRPr lang="en-US" altLang="ja-JP" sz="1000" b="1" dirty="0">
              <a:solidFill>
                <a:schemeClr val="accent1"/>
              </a:solidFill>
            </a:endParaRPr>
          </a:p>
        </p:txBody>
      </p:sp>
      <p:sp>
        <p:nvSpPr>
          <p:cNvPr id="27" name="矢印: 山形 26">
            <a:extLst>
              <a:ext uri="{FF2B5EF4-FFF2-40B4-BE49-F238E27FC236}">
                <a16:creationId xmlns:a16="http://schemas.microsoft.com/office/drawing/2014/main" id="{1D83C7A4-C914-4339-8079-C31EF61F755D}"/>
              </a:ext>
            </a:extLst>
          </p:cNvPr>
          <p:cNvSpPr/>
          <p:nvPr/>
        </p:nvSpPr>
        <p:spPr>
          <a:xfrm>
            <a:off x="10162762" y="767396"/>
            <a:ext cx="2164080" cy="484632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accent1"/>
                </a:solidFill>
              </a:rPr>
              <a:t>データの加工</a:t>
            </a:r>
          </a:p>
        </p:txBody>
      </p:sp>
      <p:sp>
        <p:nvSpPr>
          <p:cNvPr id="28" name="矢印: 山形 27">
            <a:extLst>
              <a:ext uri="{FF2B5EF4-FFF2-40B4-BE49-F238E27FC236}">
                <a16:creationId xmlns:a16="http://schemas.microsoft.com/office/drawing/2014/main" id="{4DCD47F7-0997-4BAC-8A40-1221DECD32F0}"/>
              </a:ext>
            </a:extLst>
          </p:cNvPr>
          <p:cNvSpPr/>
          <p:nvPr/>
        </p:nvSpPr>
        <p:spPr>
          <a:xfrm>
            <a:off x="12192000" y="767396"/>
            <a:ext cx="2164080" cy="484632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accent1"/>
                </a:solidFill>
              </a:rPr>
              <a:t>データの統合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EA50D45-2AC8-40A9-863D-4DB829B9A7B9}"/>
              </a:ext>
            </a:extLst>
          </p:cNvPr>
          <p:cNvSpPr/>
          <p:nvPr/>
        </p:nvSpPr>
        <p:spPr>
          <a:xfrm>
            <a:off x="12550362" y="1388395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18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組立実績</a:t>
            </a:r>
            <a:r>
              <a:rPr lang="en-US" altLang="ja-JP" sz="1000" b="1" dirty="0">
                <a:solidFill>
                  <a:schemeClr val="accent1"/>
                </a:solidFill>
              </a:rPr>
              <a:t>MB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339EE45-0D49-4EA5-AC94-4128C90A876C}"/>
              </a:ext>
            </a:extLst>
          </p:cNvPr>
          <p:cNvSpPr/>
          <p:nvPr/>
        </p:nvSpPr>
        <p:spPr>
          <a:xfrm>
            <a:off x="12550362" y="2365919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19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不等ピッチ</a:t>
            </a:r>
            <a:endParaRPr lang="en-US" altLang="ja-JP" sz="1000" b="1" dirty="0">
              <a:solidFill>
                <a:schemeClr val="accent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5AA9470-28A5-418A-B6A3-3B2E001F16FD}"/>
              </a:ext>
            </a:extLst>
          </p:cNvPr>
          <p:cNvSpPr/>
          <p:nvPr/>
        </p:nvSpPr>
        <p:spPr>
          <a:xfrm>
            <a:off x="12550362" y="3512400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20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使用工程</a:t>
            </a:r>
            <a:endParaRPr lang="en-US" altLang="ja-JP" sz="1000" b="1" dirty="0">
              <a:solidFill>
                <a:schemeClr val="accent1"/>
              </a:solidFill>
            </a:endParaRPr>
          </a:p>
        </p:txBody>
      </p:sp>
      <p:sp>
        <p:nvSpPr>
          <p:cNvPr id="32" name="矢印: 山形 31">
            <a:extLst>
              <a:ext uri="{FF2B5EF4-FFF2-40B4-BE49-F238E27FC236}">
                <a16:creationId xmlns:a16="http://schemas.microsoft.com/office/drawing/2014/main" id="{EA94729F-2F25-4CD6-9C35-9E5A53D7B162}"/>
              </a:ext>
            </a:extLst>
          </p:cNvPr>
          <p:cNvSpPr/>
          <p:nvPr/>
        </p:nvSpPr>
        <p:spPr>
          <a:xfrm>
            <a:off x="14211374" y="767396"/>
            <a:ext cx="2164080" cy="484632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accent1"/>
                </a:solidFill>
              </a:rPr>
              <a:t>データの加工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3F758F2-9A85-4A35-BF51-1FFFA0BAA0CF}"/>
              </a:ext>
            </a:extLst>
          </p:cNvPr>
          <p:cNvSpPr/>
          <p:nvPr/>
        </p:nvSpPr>
        <p:spPr>
          <a:xfrm>
            <a:off x="14658414" y="1412863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21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必要変数の計算</a:t>
            </a:r>
            <a:endParaRPr lang="en-US" altLang="ja-JP" sz="1000" b="1" dirty="0">
              <a:solidFill>
                <a:schemeClr val="accent1"/>
              </a:solidFill>
            </a:endParaRPr>
          </a:p>
        </p:txBody>
      </p:sp>
      <p:sp>
        <p:nvSpPr>
          <p:cNvPr id="34" name="矢印: 山形 33">
            <a:extLst>
              <a:ext uri="{FF2B5EF4-FFF2-40B4-BE49-F238E27FC236}">
                <a16:creationId xmlns:a16="http://schemas.microsoft.com/office/drawing/2014/main" id="{4EF216BB-538C-4AF5-ABEA-BD4D7D3DE8CF}"/>
              </a:ext>
            </a:extLst>
          </p:cNvPr>
          <p:cNvSpPr/>
          <p:nvPr/>
        </p:nvSpPr>
        <p:spPr>
          <a:xfrm>
            <a:off x="16240611" y="767396"/>
            <a:ext cx="2366365" cy="484632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accent1"/>
                </a:solidFill>
              </a:rPr>
              <a:t>データの前処理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CEA2ACA-580C-4B57-A087-DBC1FE7F2572}"/>
              </a:ext>
            </a:extLst>
          </p:cNvPr>
          <p:cNvSpPr/>
          <p:nvPr/>
        </p:nvSpPr>
        <p:spPr>
          <a:xfrm>
            <a:off x="16766466" y="1402008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22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欠損値削除など</a:t>
            </a:r>
            <a:endParaRPr lang="en-US" altLang="ja-JP" sz="1000" b="1" dirty="0">
              <a:solidFill>
                <a:schemeClr val="accent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2AC9A09-2E28-4EE9-9A8E-04814901B45D}"/>
              </a:ext>
            </a:extLst>
          </p:cNvPr>
          <p:cNvSpPr/>
          <p:nvPr/>
        </p:nvSpPr>
        <p:spPr>
          <a:xfrm>
            <a:off x="18835869" y="2041051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23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最終成果物フォルダー作成</a:t>
            </a:r>
            <a:endParaRPr lang="en-US" altLang="ja-JP" sz="1000" b="1" dirty="0">
              <a:solidFill>
                <a:schemeClr val="accent1"/>
              </a:solidFill>
            </a:endParaRPr>
          </a:p>
        </p:txBody>
      </p:sp>
      <p:sp>
        <p:nvSpPr>
          <p:cNvPr id="37" name="矢印: 山形 36">
            <a:extLst>
              <a:ext uri="{FF2B5EF4-FFF2-40B4-BE49-F238E27FC236}">
                <a16:creationId xmlns:a16="http://schemas.microsoft.com/office/drawing/2014/main" id="{1E718AF5-D53B-445B-B127-309B94532556}"/>
              </a:ext>
            </a:extLst>
          </p:cNvPr>
          <p:cNvSpPr/>
          <p:nvPr/>
        </p:nvSpPr>
        <p:spPr>
          <a:xfrm>
            <a:off x="20124183" y="767396"/>
            <a:ext cx="2366365" cy="484632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accent1"/>
                </a:solidFill>
              </a:rPr>
              <a:t>モデルの構築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FBD78C9-7AB8-46E7-ABBD-5D34F69D31BB}"/>
              </a:ext>
            </a:extLst>
          </p:cNvPr>
          <p:cNvSpPr/>
          <p:nvPr/>
        </p:nvSpPr>
        <p:spPr>
          <a:xfrm>
            <a:off x="20672365" y="1388394"/>
            <a:ext cx="1270000" cy="639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1"/>
                </a:solidFill>
              </a:rPr>
              <a:t>ステップ</a:t>
            </a:r>
            <a:r>
              <a:rPr lang="en-US" altLang="ja-JP" sz="1000" b="1" dirty="0">
                <a:solidFill>
                  <a:schemeClr val="accent1"/>
                </a:solidFill>
              </a:rPr>
              <a:t>24</a:t>
            </a:r>
            <a:r>
              <a:rPr lang="ja-JP" altLang="en-US" sz="1000" b="1" dirty="0">
                <a:solidFill>
                  <a:schemeClr val="accent1"/>
                </a:solidFill>
              </a:rPr>
              <a:t>：</a:t>
            </a:r>
          </a:p>
          <a:p>
            <a:r>
              <a:rPr lang="ja-JP" altLang="en-US" sz="1000" b="1" dirty="0">
                <a:solidFill>
                  <a:schemeClr val="accent1"/>
                </a:solidFill>
              </a:rPr>
              <a:t>学習や</a:t>
            </a:r>
            <a:r>
              <a:rPr lang="en-US" altLang="ja-JP" sz="1000" b="1" dirty="0">
                <a:solidFill>
                  <a:schemeClr val="accent1"/>
                </a:solidFill>
              </a:rPr>
              <a:t>SHAP</a:t>
            </a:r>
            <a:r>
              <a:rPr lang="ja-JP" altLang="en-US" sz="1000" b="1" dirty="0">
                <a:solidFill>
                  <a:schemeClr val="accent1"/>
                </a:solidFill>
              </a:rPr>
              <a:t>値計算など</a:t>
            </a:r>
            <a:endParaRPr lang="en-US" altLang="ja-JP" sz="1000" b="1" dirty="0">
              <a:solidFill>
                <a:schemeClr val="accent1"/>
              </a:solidFill>
            </a:endParaRPr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C71587AC-10AA-4764-93CC-4F37BFFD5838}"/>
              </a:ext>
            </a:extLst>
          </p:cNvPr>
          <p:cNvSpPr/>
          <p:nvPr/>
        </p:nvSpPr>
        <p:spPr>
          <a:xfrm>
            <a:off x="2022956" y="-708575"/>
            <a:ext cx="2071524" cy="561463"/>
          </a:xfrm>
          <a:prstGeom prst="wedgeRoundRectCallout">
            <a:avLst>
              <a:gd name="adj1" fmla="val -3523"/>
              <a:gd name="adj2" fmla="val 1826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/>
              <a:t>複数ファイルを１つにする</a:t>
            </a:r>
          </a:p>
        </p:txBody>
      </p:sp>
      <p:sp>
        <p:nvSpPr>
          <p:cNvPr id="40" name="吹き出し: 角を丸めた四角形 39">
            <a:extLst>
              <a:ext uri="{FF2B5EF4-FFF2-40B4-BE49-F238E27FC236}">
                <a16:creationId xmlns:a16="http://schemas.microsoft.com/office/drawing/2014/main" id="{154CC1F8-6D45-4272-B23A-8F390A20B658}"/>
              </a:ext>
            </a:extLst>
          </p:cNvPr>
          <p:cNvSpPr/>
          <p:nvPr/>
        </p:nvSpPr>
        <p:spPr>
          <a:xfrm>
            <a:off x="4303282" y="-57481"/>
            <a:ext cx="1760668" cy="561463"/>
          </a:xfrm>
          <a:prstGeom prst="wedgeRoundRectCallout">
            <a:avLst>
              <a:gd name="adj1" fmla="val -21266"/>
              <a:gd name="adj2" fmla="val 1107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/>
              <a:t>時間指定する</a:t>
            </a:r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108F66BD-94F0-4414-8D7C-FB7B405D4A5A}"/>
              </a:ext>
            </a:extLst>
          </p:cNvPr>
          <p:cNvSpPr/>
          <p:nvPr/>
        </p:nvSpPr>
        <p:spPr>
          <a:xfrm>
            <a:off x="6283289" y="-50403"/>
            <a:ext cx="1760668" cy="561463"/>
          </a:xfrm>
          <a:prstGeom prst="wedgeRoundRectCallout">
            <a:avLst>
              <a:gd name="adj1" fmla="val -21266"/>
              <a:gd name="adj2" fmla="val 1107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/>
              <a:t>指定時間が存在するか確認する</a:t>
            </a: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3B9CAFF-0C28-4BDE-A5B9-FDB68366836B}"/>
              </a:ext>
            </a:extLst>
          </p:cNvPr>
          <p:cNvCxnSpPr>
            <a:stCxn id="22" idx="3"/>
            <a:endCxn id="24" idx="1"/>
          </p:cNvCxnSpPr>
          <p:nvPr/>
        </p:nvCxnSpPr>
        <p:spPr>
          <a:xfrm>
            <a:off x="7830894" y="3934979"/>
            <a:ext cx="725356" cy="165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9D79E3D4-7671-4DB7-8E4D-CBD7DA710D8E}"/>
              </a:ext>
            </a:extLst>
          </p:cNvPr>
          <p:cNvCxnSpPr>
            <a:cxnSpLocks/>
            <a:stCxn id="24" idx="0"/>
            <a:endCxn id="25" idx="2"/>
          </p:cNvCxnSpPr>
          <p:nvPr/>
        </p:nvCxnSpPr>
        <p:spPr>
          <a:xfrm flipV="1">
            <a:off x="9191250" y="3004964"/>
            <a:ext cx="0" cy="627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98689926-3FF8-40F5-8DF0-7992EFDB628F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7830894" y="2467293"/>
            <a:ext cx="725356" cy="218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E18ADFB-D86C-44CC-8C29-4EC3862551D8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9826250" y="2685442"/>
            <a:ext cx="78355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9467D22-326D-42F5-AC08-931E9BBE22CF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>
            <a:off x="7830894" y="1707917"/>
            <a:ext cx="2778908" cy="977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1A99B22E-C335-41FE-AB4E-03AAB590E0AE}"/>
              </a:ext>
            </a:extLst>
          </p:cNvPr>
          <p:cNvCxnSpPr>
            <a:cxnSpLocks/>
            <a:stCxn id="21" idx="3"/>
            <a:endCxn id="29" idx="1"/>
          </p:cNvCxnSpPr>
          <p:nvPr/>
        </p:nvCxnSpPr>
        <p:spPr>
          <a:xfrm flipV="1">
            <a:off x="7830894" y="1707917"/>
            <a:ext cx="4719468" cy="1484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079E46A1-4127-43D8-BAD8-ECA443A6C809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 flipV="1">
            <a:off x="11879802" y="1707917"/>
            <a:ext cx="670560" cy="977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976DC4A2-1AF7-4083-9EC9-1DC2D8D7A677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13185362" y="2027438"/>
            <a:ext cx="0" cy="3384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AAE527CA-6D23-4A2F-B0CC-82294684BCF7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 flipV="1">
            <a:off x="3714596" y="2685441"/>
            <a:ext cx="8835766" cy="2730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186B56A7-26EC-4AE7-B25C-B8322DEC1402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13185362" y="3004962"/>
            <a:ext cx="0" cy="5074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5BE8391B-65DE-4722-8222-BD9D7342E24B}"/>
              </a:ext>
            </a:extLst>
          </p:cNvPr>
          <p:cNvCxnSpPr>
            <a:cxnSpLocks/>
            <a:stCxn id="15" idx="3"/>
            <a:endCxn id="31" idx="1"/>
          </p:cNvCxnSpPr>
          <p:nvPr/>
        </p:nvCxnSpPr>
        <p:spPr>
          <a:xfrm flipV="1">
            <a:off x="3714596" y="3831922"/>
            <a:ext cx="8835766" cy="2323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A04192E4-5697-4F4E-BA19-18A596584079}"/>
              </a:ext>
            </a:extLst>
          </p:cNvPr>
          <p:cNvCxnSpPr>
            <a:cxnSpLocks/>
            <a:stCxn id="31" idx="3"/>
            <a:endCxn id="33" idx="2"/>
          </p:cNvCxnSpPr>
          <p:nvPr/>
        </p:nvCxnSpPr>
        <p:spPr>
          <a:xfrm flipV="1">
            <a:off x="13820362" y="2051906"/>
            <a:ext cx="1473052" cy="17800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E08B204B-EA75-4371-AC7B-4A923A2875C6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 flipV="1">
            <a:off x="15928414" y="1721530"/>
            <a:ext cx="838052" cy="108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8E947165-6065-441E-8B2C-D2D0018A4F26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 flipV="1">
            <a:off x="18036466" y="1707916"/>
            <a:ext cx="2635899" cy="136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BB1558FB-A25F-4DA2-8879-88F8737F51BF}"/>
              </a:ext>
            </a:extLst>
          </p:cNvPr>
          <p:cNvCxnSpPr>
            <a:cxnSpLocks/>
            <a:stCxn id="38" idx="2"/>
            <a:endCxn id="36" idx="3"/>
          </p:cNvCxnSpPr>
          <p:nvPr/>
        </p:nvCxnSpPr>
        <p:spPr>
          <a:xfrm flipH="1">
            <a:off x="20105869" y="2027437"/>
            <a:ext cx="1201496" cy="3331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93C20C97-431F-449E-93A5-65EADF2C1BB0}"/>
              </a:ext>
            </a:extLst>
          </p:cNvPr>
          <p:cNvCxnSpPr>
            <a:cxnSpLocks/>
          </p:cNvCxnSpPr>
          <p:nvPr/>
        </p:nvCxnSpPr>
        <p:spPr>
          <a:xfrm>
            <a:off x="9175125" y="6291457"/>
            <a:ext cx="15279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0CE6B0FE-19E8-4740-9968-5BE8BF753CD1}"/>
              </a:ext>
            </a:extLst>
          </p:cNvPr>
          <p:cNvSpPr txBox="1"/>
          <p:nvPr/>
        </p:nvSpPr>
        <p:spPr>
          <a:xfrm>
            <a:off x="9138440" y="5890940"/>
            <a:ext cx="1564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>
                <a:solidFill>
                  <a:schemeClr val="accent1"/>
                </a:solidFill>
              </a:rPr>
              <a:t>データの流れ</a:t>
            </a:r>
            <a:endParaRPr lang="en-US" altLang="ja-JP" sz="1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446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74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3A5EE4F-601B-4C25-A74B-4EA749BEC3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b="0" dirty="0"/>
              <a:t>➀バッチファイル「</a:t>
            </a:r>
            <a:r>
              <a:rPr lang="en-US" altLang="ja-JP" b="0" dirty="0"/>
              <a:t>run</a:t>
            </a:r>
            <a:r>
              <a:rPr lang="ja-JP" altLang="en-US" b="0" dirty="0"/>
              <a:t>」をダブルクリック</a:t>
            </a:r>
            <a:endParaRPr lang="en-US" altLang="ja-JP" b="0" dirty="0"/>
          </a:p>
          <a:p>
            <a:r>
              <a:rPr lang="ja-JP" altLang="en-US" b="0" dirty="0"/>
              <a:t>➁「コード</a:t>
            </a:r>
            <a:r>
              <a:rPr lang="en-US" altLang="ja-JP" b="0" dirty="0"/>
              <a:t>.</a:t>
            </a:r>
            <a:r>
              <a:rPr lang="en-US" altLang="ja-JP" b="0" dirty="0" err="1"/>
              <a:t>jpynb</a:t>
            </a:r>
            <a:r>
              <a:rPr lang="ja-JP" altLang="en-US" b="0" dirty="0"/>
              <a:t>」をダブルクリック</a:t>
            </a:r>
            <a:endParaRPr lang="en-US" altLang="ja-JP" b="0" dirty="0"/>
          </a:p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C1D23D-0672-4C02-8C67-FBB058B536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実行方法（</a:t>
            </a:r>
            <a:r>
              <a:rPr kumimoji="1" lang="en-US" altLang="ja-JP" dirty="0"/>
              <a:t>1/2</a:t>
            </a:r>
            <a:r>
              <a:rPr kumimoji="1" lang="ja-JP" altLang="en-US" dirty="0"/>
              <a:t>）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3D486F-D40B-4C09-AE3A-7C4ED036818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January 25, 2024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11FE986-1C3F-485F-8682-DA2284619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22" y="1781282"/>
            <a:ext cx="8056212" cy="221793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9D8838B-6995-4B68-9B80-3EF686E50DEF}"/>
              </a:ext>
            </a:extLst>
          </p:cNvPr>
          <p:cNvSpPr/>
          <p:nvPr/>
        </p:nvSpPr>
        <p:spPr>
          <a:xfrm>
            <a:off x="543393" y="3366749"/>
            <a:ext cx="1993766" cy="243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EEF833-4FE6-409E-A729-22E30F4EE8BD}"/>
              </a:ext>
            </a:extLst>
          </p:cNvPr>
          <p:cNvSpPr txBox="1"/>
          <p:nvPr/>
        </p:nvSpPr>
        <p:spPr>
          <a:xfrm>
            <a:off x="2492951" y="3312593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100" dirty="0">
                <a:solidFill>
                  <a:srgbClr val="FF0000"/>
                </a:solidFill>
              </a:rPr>
              <a:t>➀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4F8B5242-3D41-4C02-8565-5F3A4F735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228" y="2770129"/>
            <a:ext cx="7196695" cy="3511145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65177B7-1AC6-45F5-A104-672C087ABA0D}"/>
              </a:ext>
            </a:extLst>
          </p:cNvPr>
          <p:cNvCxnSpPr>
            <a:cxnSpLocks/>
          </p:cNvCxnSpPr>
          <p:nvPr/>
        </p:nvCxnSpPr>
        <p:spPr>
          <a:xfrm>
            <a:off x="2946921" y="3576463"/>
            <a:ext cx="1447241" cy="5512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C83CE4F-1FB2-426E-A4CF-F2F5C76BFB48}"/>
              </a:ext>
            </a:extLst>
          </p:cNvPr>
          <p:cNvSpPr/>
          <p:nvPr/>
        </p:nvSpPr>
        <p:spPr>
          <a:xfrm>
            <a:off x="4668353" y="4403841"/>
            <a:ext cx="696127" cy="157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C0C61CE-D90D-4D4C-B65D-8CAF68CB54D6}"/>
              </a:ext>
            </a:extLst>
          </p:cNvPr>
          <p:cNvSpPr txBox="1"/>
          <p:nvPr/>
        </p:nvSpPr>
        <p:spPr>
          <a:xfrm>
            <a:off x="5364480" y="4354091"/>
            <a:ext cx="4539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100" dirty="0">
                <a:solidFill>
                  <a:srgbClr val="FF0000"/>
                </a:solidFill>
              </a:rPr>
              <a:t>➁</a:t>
            </a:r>
            <a:endParaRPr kumimoji="1" lang="ja-JP" altLang="en-US" sz="2100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4229BD9-6196-450B-8325-EAED28FFE5D6}"/>
              </a:ext>
            </a:extLst>
          </p:cNvPr>
          <p:cNvSpPr txBox="1"/>
          <p:nvPr/>
        </p:nvSpPr>
        <p:spPr>
          <a:xfrm>
            <a:off x="1738764" y="4039695"/>
            <a:ext cx="277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solidFill>
                  <a:srgbClr val="FF0000"/>
                </a:solidFill>
              </a:rPr>
              <a:t>Jupyter</a:t>
            </a:r>
            <a:r>
              <a:rPr kumimoji="1" lang="en-US" altLang="ja-JP" sz="1400" dirty="0">
                <a:solidFill>
                  <a:srgbClr val="FF0000"/>
                </a:solidFill>
              </a:rPr>
              <a:t> lab</a:t>
            </a:r>
            <a:r>
              <a:rPr kumimoji="1" lang="ja-JP" altLang="en-US" sz="1400" dirty="0">
                <a:solidFill>
                  <a:srgbClr val="FF0000"/>
                </a:solidFill>
              </a:rPr>
              <a:t>が立ちあがります</a:t>
            </a:r>
          </a:p>
        </p:txBody>
      </p:sp>
    </p:spTree>
    <p:extLst>
      <p:ext uri="{BB962C8B-B14F-4D97-AF65-F5344CB8AC3E}">
        <p14:creationId xmlns:p14="http://schemas.microsoft.com/office/powerpoint/2010/main" val="404913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BA847F5-0D85-4173-9F84-C06DFE4769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➂ ▶から右に３つ目にある「▶▶」をクリック</a:t>
            </a:r>
            <a:endParaRPr lang="en-US" altLang="ja-JP" b="0" i="0" dirty="0">
              <a:solidFill>
                <a:srgbClr val="252525"/>
              </a:solidFill>
              <a:effectLst/>
              <a:latin typeface="Helvetica" panose="020B0604020202020204" pitchFamily="34" charset="0"/>
            </a:endParaRPr>
          </a:p>
          <a:p>
            <a:r>
              <a:rPr lang="ja-JP" altLang="en-US" b="0" dirty="0">
                <a:solidFill>
                  <a:srgbClr val="252525"/>
                </a:solidFill>
                <a:latin typeface="Helvetica" panose="020B0604020202020204" pitchFamily="34" charset="0"/>
              </a:rPr>
              <a:t>④ </a:t>
            </a:r>
            <a:r>
              <a:rPr lang="ja-JP" altLang="en-US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赤い部分「</a:t>
            </a:r>
            <a:r>
              <a:rPr lang="en-US" altLang="ja-JP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Restart</a:t>
            </a:r>
            <a:r>
              <a:rPr lang="ja-JP" altLang="en-US" b="0" i="0" dirty="0">
                <a:solidFill>
                  <a:srgbClr val="252525"/>
                </a:solidFill>
                <a:effectLst/>
                <a:latin typeface="Helvetica" panose="020B0604020202020204" pitchFamily="34" charset="0"/>
              </a:rPr>
              <a:t>」をクリック</a:t>
            </a:r>
            <a:endParaRPr lang="en-US" altLang="ja-JP" b="0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r>
              <a:rPr lang="ja-JP" altLang="en-US" b="0" dirty="0">
                <a:solidFill>
                  <a:srgbClr val="252525"/>
                </a:solidFill>
                <a:latin typeface="Helvetica" panose="020B0604020202020204" pitchFamily="34" charset="0"/>
              </a:rPr>
              <a:t>⑤ステップ</a:t>
            </a:r>
            <a:r>
              <a:rPr lang="en-US" altLang="ja-JP" b="0" dirty="0">
                <a:solidFill>
                  <a:srgbClr val="252525"/>
                </a:solidFill>
                <a:latin typeface="Helvetica" panose="020B0604020202020204" pitchFamily="34" charset="0"/>
              </a:rPr>
              <a:t>10</a:t>
            </a:r>
            <a:r>
              <a:rPr lang="ja-JP" altLang="en-US" b="0" dirty="0">
                <a:solidFill>
                  <a:srgbClr val="252525"/>
                </a:solidFill>
                <a:latin typeface="Helvetica" panose="020B0604020202020204" pitchFamily="34" charset="0"/>
              </a:rPr>
              <a:t>までスクロールしてください。</a:t>
            </a:r>
            <a:endParaRPr lang="en-US" altLang="ja-JP" b="0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r>
              <a:rPr lang="ja-JP" altLang="en-US" b="0" dirty="0">
                <a:solidFill>
                  <a:srgbClr val="252525"/>
                </a:solidFill>
                <a:latin typeface="Helvetica" panose="020B0604020202020204" pitchFamily="34" charset="0"/>
              </a:rPr>
              <a:t>　データの開始日と終了日の入力が要求されるので、入力してください。</a:t>
            </a:r>
            <a:endParaRPr lang="en-US" altLang="ja-JP" b="0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endParaRPr lang="en-US" altLang="ja-JP" b="0" dirty="0">
              <a:solidFill>
                <a:srgbClr val="252525"/>
              </a:solidFill>
              <a:latin typeface="Helvetica" panose="020B0604020202020204" pitchFamily="34" charset="0"/>
            </a:endParaRPr>
          </a:p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AD0A95-849C-4DC2-A706-7416E9BE00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実行方法（</a:t>
            </a:r>
            <a:r>
              <a:rPr kumimoji="1" lang="en-US" altLang="ja-JP" dirty="0"/>
              <a:t>2/2</a:t>
            </a:r>
            <a:r>
              <a:rPr kumimoji="1" lang="ja-JP" altLang="en-US" dirty="0"/>
              <a:t>）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3C6BEC-5D01-4D07-A9FE-9C43586B26C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January 25, 2024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31B88B0-789E-44C8-B870-EEFE8AC72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76" y="2364924"/>
            <a:ext cx="6861550" cy="175166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E3EE099-9DA8-4081-BF7E-076D5D75D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623" y="2558525"/>
            <a:ext cx="3436012" cy="136446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3D786C0-EAEF-4577-9323-995044133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197" y="4116589"/>
            <a:ext cx="4709435" cy="22884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FEBD14E-6A06-4F78-9D65-E97BF69A26F0}"/>
              </a:ext>
            </a:extLst>
          </p:cNvPr>
          <p:cNvSpPr/>
          <p:nvPr/>
        </p:nvSpPr>
        <p:spPr>
          <a:xfrm>
            <a:off x="7065142" y="6212577"/>
            <a:ext cx="4683781" cy="192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1552936-A197-47E2-B8B6-0AFC405AD605}"/>
              </a:ext>
            </a:extLst>
          </p:cNvPr>
          <p:cNvSpPr/>
          <p:nvPr/>
        </p:nvSpPr>
        <p:spPr>
          <a:xfrm>
            <a:off x="10345680" y="3240755"/>
            <a:ext cx="698240" cy="4642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B43A713-90FE-408C-8E14-04DC5ED8D08D}"/>
              </a:ext>
            </a:extLst>
          </p:cNvPr>
          <p:cNvSpPr/>
          <p:nvPr/>
        </p:nvSpPr>
        <p:spPr>
          <a:xfrm>
            <a:off x="2116080" y="2558525"/>
            <a:ext cx="261360" cy="2659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28318CB-8AD6-4F60-B67A-3D94F1ABE9B3}"/>
              </a:ext>
            </a:extLst>
          </p:cNvPr>
          <p:cNvCxnSpPr>
            <a:cxnSpLocks/>
          </p:cNvCxnSpPr>
          <p:nvPr/>
        </p:nvCxnSpPr>
        <p:spPr>
          <a:xfrm>
            <a:off x="2899437" y="2783494"/>
            <a:ext cx="5360643" cy="6875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005D456-8711-49F2-B330-893264D9EFC0}"/>
              </a:ext>
            </a:extLst>
          </p:cNvPr>
          <p:cNvCxnSpPr>
            <a:cxnSpLocks/>
          </p:cNvCxnSpPr>
          <p:nvPr/>
        </p:nvCxnSpPr>
        <p:spPr>
          <a:xfrm flipH="1">
            <a:off x="9926320" y="3922986"/>
            <a:ext cx="853440" cy="20260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F7DE145-3DFB-4A05-A85D-6F91D00FF7C7}"/>
              </a:ext>
            </a:extLst>
          </p:cNvPr>
          <p:cNvSpPr txBox="1"/>
          <p:nvPr/>
        </p:nvSpPr>
        <p:spPr>
          <a:xfrm>
            <a:off x="2445467" y="2691502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100" dirty="0">
                <a:solidFill>
                  <a:srgbClr val="FF0000"/>
                </a:solidFill>
              </a:rPr>
              <a:t>➂</a:t>
            </a:r>
            <a:endParaRPr kumimoji="1" lang="ja-JP" altLang="en-US" sz="2100" dirty="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AADE875-0DD9-4640-84C7-A34A7D421FF6}"/>
              </a:ext>
            </a:extLst>
          </p:cNvPr>
          <p:cNvSpPr txBox="1"/>
          <p:nvPr/>
        </p:nvSpPr>
        <p:spPr>
          <a:xfrm>
            <a:off x="10726600" y="2899251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100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0740353-2EA2-46C0-9177-869DF4D5DC7C}"/>
              </a:ext>
            </a:extLst>
          </p:cNvPr>
          <p:cNvSpPr txBox="1"/>
          <p:nvPr/>
        </p:nvSpPr>
        <p:spPr>
          <a:xfrm>
            <a:off x="8477638" y="5856144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100" dirty="0">
                <a:solidFill>
                  <a:srgbClr val="FF0000"/>
                </a:solidFill>
              </a:rPr>
              <a:t>⑤</a:t>
            </a:r>
            <a:endParaRPr kumimoji="1" lang="ja-JP" altLang="en-US" sz="2100" dirty="0">
              <a:solidFill>
                <a:srgbClr val="FF0000"/>
              </a:solidFill>
            </a:endParaRPr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75F9E4A7-EBCF-4331-BD96-74E3CE1E2559}"/>
              </a:ext>
            </a:extLst>
          </p:cNvPr>
          <p:cNvSpPr/>
          <p:nvPr/>
        </p:nvSpPr>
        <p:spPr>
          <a:xfrm>
            <a:off x="2899437" y="5776457"/>
            <a:ext cx="3484880" cy="657312"/>
          </a:xfrm>
          <a:prstGeom prst="wedgeRoundRectCallout">
            <a:avLst>
              <a:gd name="adj1" fmla="val 67938"/>
              <a:gd name="adj2" fmla="val 345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400" b="0" i="0" dirty="0">
                <a:effectLst/>
                <a:latin typeface="-apple-system"/>
              </a:rPr>
              <a:t>YYYY-MM-DD</a:t>
            </a:r>
            <a:r>
              <a:rPr lang="ja-JP" altLang="en-US" sz="1400" b="0" i="0" dirty="0">
                <a:effectLst/>
                <a:latin typeface="-apple-system"/>
              </a:rPr>
              <a:t>の形式で入力お願いします</a:t>
            </a:r>
            <a:endParaRPr lang="en-US" altLang="ja-JP" sz="1400" b="0" i="0" dirty="0">
              <a:effectLst/>
              <a:latin typeface="-apple-system"/>
            </a:endParaRPr>
          </a:p>
          <a:p>
            <a:pPr algn="l"/>
            <a:r>
              <a:rPr lang="ja-JP" altLang="en-US" sz="1400" dirty="0">
                <a:latin typeface="-apple-system"/>
              </a:rPr>
              <a:t>例：</a:t>
            </a:r>
            <a:r>
              <a:rPr lang="en-US" altLang="ja-JP" sz="1400" dirty="0">
                <a:latin typeface="-apple-system"/>
              </a:rPr>
              <a:t>2023-12-11</a:t>
            </a:r>
            <a:endParaRPr lang="en-US" altLang="ja-JP" sz="1400" b="0" i="0" dirty="0">
              <a:effectLst/>
              <a:latin typeface="-apple-system"/>
            </a:endParaRPr>
          </a:p>
        </p:txBody>
      </p:sp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6100CEA6-B876-4BE6-97D3-C333FB941F4B}"/>
              </a:ext>
            </a:extLst>
          </p:cNvPr>
          <p:cNvSpPr/>
          <p:nvPr/>
        </p:nvSpPr>
        <p:spPr>
          <a:xfrm>
            <a:off x="6384316" y="988274"/>
            <a:ext cx="4395443" cy="657312"/>
          </a:xfrm>
          <a:prstGeom prst="wedgeRoundRectCallout">
            <a:avLst>
              <a:gd name="adj1" fmla="val -58593"/>
              <a:gd name="adj2" fmla="val 376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ja-JP" altLang="en-US" sz="1400" dirty="0">
                <a:latin typeface="-apple-system"/>
              </a:rPr>
              <a:t>コード左上が</a:t>
            </a:r>
            <a:r>
              <a:rPr lang="en-US" altLang="ja-JP" sz="1400" dirty="0">
                <a:latin typeface="-apple-system"/>
              </a:rPr>
              <a:t>【</a:t>
            </a:r>
            <a:r>
              <a:rPr lang="ja-JP" altLang="en-US" sz="1400" dirty="0">
                <a:latin typeface="-apple-system"/>
              </a:rPr>
              <a:t>＊</a:t>
            </a:r>
            <a:r>
              <a:rPr lang="en-US" altLang="ja-JP" sz="1400" dirty="0">
                <a:latin typeface="-apple-system"/>
              </a:rPr>
              <a:t>】</a:t>
            </a:r>
            <a:r>
              <a:rPr lang="ja-JP" altLang="en-US" sz="1400" dirty="0">
                <a:latin typeface="-apple-system"/>
              </a:rPr>
              <a:t>の時は、実行中です</a:t>
            </a:r>
            <a:endParaRPr lang="en-US" altLang="ja-JP" sz="1400" dirty="0">
              <a:latin typeface="-apple-system"/>
            </a:endParaRPr>
          </a:p>
          <a:p>
            <a:pPr algn="l"/>
            <a:r>
              <a:rPr lang="en-US" altLang="ja-JP" sz="1400" b="0" i="0" dirty="0">
                <a:effectLst/>
                <a:latin typeface="-apple-system"/>
              </a:rPr>
              <a:t>【X】</a:t>
            </a:r>
            <a:r>
              <a:rPr lang="ja-JP" altLang="en-US" sz="1400" b="0" i="0" dirty="0">
                <a:effectLst/>
                <a:latin typeface="-apple-system"/>
              </a:rPr>
              <a:t>は</a:t>
            </a:r>
            <a:r>
              <a:rPr lang="en-US" altLang="ja-JP" sz="1400" b="0" i="0" dirty="0">
                <a:effectLst/>
                <a:latin typeface="-apple-system"/>
              </a:rPr>
              <a:t>X</a:t>
            </a:r>
            <a:r>
              <a:rPr lang="ja-JP" altLang="en-US" sz="1400" b="0" i="0" dirty="0">
                <a:effectLst/>
                <a:latin typeface="-apple-system"/>
              </a:rPr>
              <a:t>番目に</a:t>
            </a:r>
            <a:r>
              <a:rPr lang="ja-JP" altLang="en-US" sz="1400" dirty="0">
                <a:latin typeface="-apple-system"/>
              </a:rPr>
              <a:t>実行完了したことを表します</a:t>
            </a:r>
            <a:endParaRPr lang="en-US" altLang="ja-JP" sz="1400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498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C65907FA-6F90-4BDF-A34B-2473C2444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08" y="3139440"/>
            <a:ext cx="3855701" cy="2286000"/>
          </a:xfrm>
          <a:prstGeom prst="rect">
            <a:avLst/>
          </a:prstGeom>
        </p:spPr>
      </p:pic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0E7766A-27F8-4904-A43B-BF9EA1F1630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b="0" dirty="0">
                <a:latin typeface="+mn-ea"/>
                <a:ea typeface="+mn-ea"/>
              </a:rPr>
              <a:t>➀</a:t>
            </a:r>
            <a:r>
              <a:rPr lang="ja-JP" altLang="en-US" b="0" i="0" dirty="0">
                <a:effectLst/>
                <a:latin typeface="+mn-ea"/>
                <a:ea typeface="+mn-ea"/>
              </a:rPr>
              <a:t>在庫推移</a:t>
            </a:r>
            <a:r>
              <a:rPr lang="en-US" altLang="ja-JP" b="0" i="0" dirty="0" err="1">
                <a:effectLst/>
                <a:latin typeface="+mn-ea"/>
                <a:ea typeface="+mn-ea"/>
              </a:rPr>
              <a:t>MotionBoard</a:t>
            </a:r>
            <a:r>
              <a:rPr lang="ja-JP" altLang="en-US" b="0" i="0" dirty="0">
                <a:effectLst/>
                <a:latin typeface="+mn-ea"/>
                <a:ea typeface="+mn-ea"/>
              </a:rPr>
              <a:t>にアクセスする：</a:t>
            </a:r>
            <a:r>
              <a:rPr lang="ja-JP" altLang="en-US" b="0" i="0" u="none" strike="noStrike" dirty="0">
                <a:effectLst/>
                <a:latin typeface="+mn-ea"/>
                <a:ea typeface="+mn-ea"/>
                <a:hlinkClick r:id="rId3"/>
              </a:rPr>
              <a:t>在庫推移</a:t>
            </a:r>
            <a:r>
              <a:rPr lang="en-US" altLang="ja-JP" b="0" i="0" u="none" strike="noStrike" dirty="0" err="1">
                <a:effectLst/>
                <a:latin typeface="+mn-ea"/>
                <a:ea typeface="+mn-ea"/>
                <a:hlinkClick r:id="rId3"/>
              </a:rPr>
              <a:t>MotionBoard</a:t>
            </a:r>
            <a:r>
              <a:rPr lang="ja-JP" altLang="en-US" b="0" i="0" u="none" strike="noStrike" dirty="0">
                <a:effectLst/>
                <a:latin typeface="+mn-ea"/>
                <a:ea typeface="+mn-ea"/>
                <a:hlinkClick r:id="rId3"/>
              </a:rPr>
              <a:t>リンク</a:t>
            </a:r>
            <a:endParaRPr lang="en-US" altLang="ja-JP" dirty="0">
              <a:latin typeface="+mn-ea"/>
              <a:ea typeface="+mn-ea"/>
            </a:endParaRPr>
          </a:p>
          <a:p>
            <a:r>
              <a:rPr kumimoji="1" lang="ja-JP" altLang="en-US" b="0" dirty="0">
                <a:latin typeface="+mn-ea"/>
                <a:ea typeface="+mn-ea"/>
              </a:rPr>
              <a:t>➁</a:t>
            </a:r>
            <a:r>
              <a:rPr lang="ja-JP" altLang="en-US" b="0" i="0" dirty="0">
                <a:effectLst/>
                <a:latin typeface="+mn-ea"/>
                <a:ea typeface="+mn-ea"/>
              </a:rPr>
              <a:t>左上の「表示期間」で押下し、</a:t>
            </a:r>
            <a:endParaRPr lang="en-US" altLang="ja-JP" b="0" i="0" dirty="0">
              <a:effectLst/>
              <a:latin typeface="+mn-ea"/>
              <a:ea typeface="+mn-ea"/>
            </a:endParaRPr>
          </a:p>
          <a:p>
            <a:pPr algn="l"/>
            <a:r>
              <a:rPr lang="ja-JP" altLang="en-US" b="0" dirty="0">
                <a:latin typeface="+mn-ea"/>
                <a:ea typeface="+mn-ea"/>
              </a:rPr>
              <a:t>➂</a:t>
            </a:r>
            <a:r>
              <a:rPr lang="ja-JP" altLang="en-US" b="0" i="0" dirty="0">
                <a:effectLst/>
                <a:latin typeface="+mn-ea"/>
                <a:ea typeface="+mn-ea"/>
              </a:rPr>
              <a:t>日付を選択する　</a:t>
            </a:r>
            <a:endParaRPr lang="en-US" altLang="ja-JP" b="0" i="0" dirty="0">
              <a:effectLst/>
              <a:latin typeface="+mn-ea"/>
              <a:ea typeface="+mn-ea"/>
            </a:endParaRPr>
          </a:p>
          <a:p>
            <a:pPr algn="l"/>
            <a:r>
              <a:rPr lang="ja-JP" altLang="en-US" b="0" i="0" dirty="0">
                <a:effectLst/>
                <a:latin typeface="+mn-ea"/>
                <a:ea typeface="+mn-ea"/>
              </a:rPr>
              <a:t>④左下の「</a:t>
            </a:r>
            <a:r>
              <a:rPr lang="en-US" altLang="ja-JP" b="0" i="0" dirty="0">
                <a:effectLst/>
                <a:latin typeface="+mn-ea"/>
                <a:ea typeface="+mn-ea"/>
              </a:rPr>
              <a:t>CSV</a:t>
            </a:r>
            <a:r>
              <a:rPr lang="ja-JP" altLang="en-US" b="0" i="0" dirty="0">
                <a:effectLst/>
                <a:latin typeface="+mn-ea"/>
                <a:ea typeface="+mn-ea"/>
              </a:rPr>
              <a:t>出力」を押下</a:t>
            </a:r>
          </a:p>
          <a:p>
            <a:pPr algn="l"/>
            <a:r>
              <a:rPr lang="ja-JP" altLang="en-US" b="0" i="0" dirty="0">
                <a:effectLst/>
                <a:latin typeface="+mn-ea"/>
                <a:ea typeface="+mn-ea"/>
              </a:rPr>
              <a:t>⑤エンコード「</a:t>
            </a:r>
            <a:r>
              <a:rPr lang="en-US" altLang="ja-JP" b="0" i="0" dirty="0" err="1">
                <a:effectLst/>
                <a:latin typeface="+mn-ea"/>
                <a:ea typeface="+mn-ea"/>
              </a:rPr>
              <a:t>Shift_JIS</a:t>
            </a:r>
            <a:r>
              <a:rPr lang="ja-JP" altLang="en-US" b="0" i="0" dirty="0">
                <a:effectLst/>
                <a:latin typeface="+mn-ea"/>
                <a:ea typeface="+mn-ea"/>
              </a:rPr>
              <a:t>」を選択後、「ダウンロード」を押下</a:t>
            </a:r>
          </a:p>
          <a:p>
            <a:pPr algn="l"/>
            <a:r>
              <a:rPr lang="ja-JP" altLang="en-US" b="0" i="0" dirty="0">
                <a:effectLst/>
                <a:latin typeface="+mn-ea"/>
                <a:ea typeface="+mn-ea"/>
              </a:rPr>
              <a:t>⑥ダウンロードした</a:t>
            </a:r>
            <a:r>
              <a:rPr lang="en-US" altLang="ja-JP" b="0" i="0" dirty="0">
                <a:effectLst/>
                <a:latin typeface="+mn-ea"/>
                <a:ea typeface="+mn-ea"/>
              </a:rPr>
              <a:t>CSV</a:t>
            </a:r>
            <a:r>
              <a:rPr lang="ja-JP" altLang="en-US" b="0" i="0" dirty="0">
                <a:effectLst/>
                <a:latin typeface="+mn-ea"/>
                <a:ea typeface="+mn-ea"/>
              </a:rPr>
              <a:t>データを指定の置き場（生データ</a:t>
            </a:r>
            <a:r>
              <a:rPr lang="en-US" altLang="ja-JP" b="0" i="0" dirty="0">
                <a:effectLst/>
                <a:latin typeface="+mn-ea"/>
                <a:ea typeface="+mn-ea"/>
              </a:rPr>
              <a:t>/</a:t>
            </a:r>
            <a:r>
              <a:rPr lang="ja-JP" altLang="en-US" b="0" i="0" dirty="0">
                <a:effectLst/>
                <a:latin typeface="+mn-ea"/>
                <a:ea typeface="+mn-ea"/>
              </a:rPr>
              <a:t>在庫推移</a:t>
            </a:r>
            <a:r>
              <a:rPr lang="en-US" altLang="ja-JP" b="0" i="0" dirty="0">
                <a:effectLst/>
                <a:latin typeface="+mn-ea"/>
                <a:ea typeface="+mn-ea"/>
              </a:rPr>
              <a:t>MB</a:t>
            </a:r>
            <a:r>
              <a:rPr lang="ja-JP" altLang="en-US" b="0" i="0" dirty="0">
                <a:effectLst/>
                <a:latin typeface="+mn-ea"/>
                <a:ea typeface="+mn-ea"/>
              </a:rPr>
              <a:t>フォルダー）に格納する</a:t>
            </a:r>
          </a:p>
          <a:p>
            <a:endParaRPr lang="ja-JP" altLang="en-US" b="0" i="0" dirty="0">
              <a:effectLst/>
              <a:latin typeface="-apple-system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2F38EE-5436-4725-B70E-AA0AC7CD55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在庫推移</a:t>
            </a:r>
            <a:r>
              <a:rPr kumimoji="1" lang="en-US" altLang="ja-JP" dirty="0" err="1"/>
              <a:t>MotionBoard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61335B-C3AB-464B-87BF-05BE3ECDCA4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January 25, 2024</a:t>
            </a:fld>
            <a:endParaRPr lang="en-US" dirty="0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4957591A-C1CB-4FAB-8083-D838B7E4B67C}"/>
              </a:ext>
            </a:extLst>
          </p:cNvPr>
          <p:cNvSpPr/>
          <p:nvPr/>
        </p:nvSpPr>
        <p:spPr>
          <a:xfrm>
            <a:off x="4259630" y="1432560"/>
            <a:ext cx="4755086" cy="602934"/>
          </a:xfrm>
          <a:prstGeom prst="wedgeRoundRectCallout">
            <a:avLst>
              <a:gd name="adj1" fmla="val -80509"/>
              <a:gd name="adj2" fmla="val -198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1400" b="0" i="0" dirty="0">
                <a:effectLst/>
                <a:latin typeface="-apple-system"/>
              </a:rPr>
              <a:t>1</a:t>
            </a:r>
            <a:r>
              <a:rPr lang="ja-JP" altLang="en-US" sz="1400" b="0" i="0" dirty="0">
                <a:effectLst/>
                <a:latin typeface="-apple-system"/>
              </a:rPr>
              <a:t>週間以上選択すると処理落ちするみたいです。</a:t>
            </a:r>
            <a:endParaRPr lang="en-US" altLang="ja-JP" sz="1400" b="0" i="0" dirty="0">
              <a:effectLst/>
              <a:latin typeface="-apple-system"/>
            </a:endParaRPr>
          </a:p>
          <a:p>
            <a:pPr algn="l"/>
            <a:r>
              <a:rPr lang="ja-JP" altLang="en-US" sz="1400" b="0" i="0" dirty="0">
                <a:effectLst/>
                <a:latin typeface="-apple-system"/>
              </a:rPr>
              <a:t>面倒ですが、１週間毎にデータを用意してください。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2D1FB03-3A54-40D4-B293-4F8B2A1374BD}"/>
              </a:ext>
            </a:extLst>
          </p:cNvPr>
          <p:cNvSpPr/>
          <p:nvPr/>
        </p:nvSpPr>
        <p:spPr>
          <a:xfrm>
            <a:off x="1229360" y="3413195"/>
            <a:ext cx="1087120" cy="305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874D49-6DCF-486F-9FB6-1EC29F0A591A}"/>
              </a:ext>
            </a:extLst>
          </p:cNvPr>
          <p:cNvSpPr txBox="1"/>
          <p:nvPr/>
        </p:nvSpPr>
        <p:spPr>
          <a:xfrm>
            <a:off x="2278556" y="3303062"/>
            <a:ext cx="7232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100" dirty="0">
                <a:solidFill>
                  <a:srgbClr val="FF0000"/>
                </a:solidFill>
              </a:rPr>
              <a:t>➁➂</a:t>
            </a:r>
            <a:endParaRPr kumimoji="1" lang="ja-JP" altLang="en-US" sz="2100" dirty="0">
              <a:solidFill>
                <a:srgbClr val="FF0000"/>
              </a:solidFill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C59CEA8-8DAF-457D-A141-49CC74F85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400" y="3718560"/>
            <a:ext cx="2989151" cy="2658452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9E30B8E-47EA-4927-9CBB-16A5A076666C}"/>
              </a:ext>
            </a:extLst>
          </p:cNvPr>
          <p:cNvSpPr/>
          <p:nvPr/>
        </p:nvSpPr>
        <p:spPr>
          <a:xfrm>
            <a:off x="5283200" y="5679440"/>
            <a:ext cx="914400" cy="5059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A231DD3-AB63-4CAD-8646-10D429173623}"/>
              </a:ext>
            </a:extLst>
          </p:cNvPr>
          <p:cNvSpPr txBox="1"/>
          <p:nvPr/>
        </p:nvSpPr>
        <p:spPr>
          <a:xfrm>
            <a:off x="5743630" y="5280101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100" dirty="0">
                <a:solidFill>
                  <a:srgbClr val="FF0000"/>
                </a:solidFill>
              </a:rPr>
              <a:t>④</a:t>
            </a: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8DF0BF3-EE3C-44DE-BC0A-C14F9C991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7981" y="3848348"/>
            <a:ext cx="2859858" cy="2398875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EC40A5F-8ADD-403B-A05B-9CD7B8F1A91D}"/>
              </a:ext>
            </a:extLst>
          </p:cNvPr>
          <p:cNvSpPr/>
          <p:nvPr/>
        </p:nvSpPr>
        <p:spPr>
          <a:xfrm>
            <a:off x="8468872" y="4409440"/>
            <a:ext cx="1091688" cy="1127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1005710-6C58-4C6F-9F75-3D91D52E6BDE}"/>
              </a:ext>
            </a:extLst>
          </p:cNvPr>
          <p:cNvSpPr txBox="1"/>
          <p:nvPr/>
        </p:nvSpPr>
        <p:spPr>
          <a:xfrm>
            <a:off x="8024101" y="5217691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100" dirty="0">
                <a:solidFill>
                  <a:srgbClr val="FF0000"/>
                </a:solidFill>
              </a:rPr>
              <a:t>⑤</a:t>
            </a:r>
            <a:endParaRPr kumimoji="1" lang="ja-JP" altLang="en-US" sz="2100" dirty="0">
              <a:solidFill>
                <a:srgbClr val="FF0000"/>
              </a:solidFill>
            </a:endParaRPr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B35FCCE9-8BA6-4DE2-B418-7F4E2489D81F}"/>
              </a:ext>
            </a:extLst>
          </p:cNvPr>
          <p:cNvSpPr/>
          <p:nvPr/>
        </p:nvSpPr>
        <p:spPr>
          <a:xfrm>
            <a:off x="7874000" y="2789301"/>
            <a:ext cx="2859858" cy="376889"/>
          </a:xfrm>
          <a:prstGeom prst="wedgeRoundRectCallout">
            <a:avLst>
              <a:gd name="adj1" fmla="val -67047"/>
              <a:gd name="adj2" fmla="val -515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ja-JP" altLang="en-US" sz="1400" b="0" i="0" dirty="0">
                <a:effectLst/>
                <a:latin typeface="-apple-system"/>
              </a:rPr>
              <a:t>ファイル名の指定はありません</a:t>
            </a:r>
            <a:endParaRPr lang="en-US" altLang="ja-JP" sz="1400" b="0" i="0" dirty="0">
              <a:effectLst/>
              <a:latin typeface="-apple-system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A6CFC32-BAB6-480C-84C8-F3F5C4816D49}"/>
              </a:ext>
            </a:extLst>
          </p:cNvPr>
          <p:cNvCxnSpPr>
            <a:cxnSpLocks/>
          </p:cNvCxnSpPr>
          <p:nvPr/>
        </p:nvCxnSpPr>
        <p:spPr>
          <a:xfrm>
            <a:off x="2763520" y="4246188"/>
            <a:ext cx="2367280" cy="12910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ED8763F-A12A-48AB-A60F-E16E336FC8C7}"/>
              </a:ext>
            </a:extLst>
          </p:cNvPr>
          <p:cNvCxnSpPr>
            <a:cxnSpLocks/>
          </p:cNvCxnSpPr>
          <p:nvPr/>
        </p:nvCxnSpPr>
        <p:spPr>
          <a:xfrm flipV="1">
            <a:off x="6360160" y="4978400"/>
            <a:ext cx="1971040" cy="843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吹き出し: 角を丸めた四角形 25">
            <a:extLst>
              <a:ext uri="{FF2B5EF4-FFF2-40B4-BE49-F238E27FC236}">
                <a16:creationId xmlns:a16="http://schemas.microsoft.com/office/drawing/2014/main" id="{75CA516D-26ED-41AA-8588-38AA287E717D}"/>
              </a:ext>
            </a:extLst>
          </p:cNvPr>
          <p:cNvSpPr/>
          <p:nvPr/>
        </p:nvSpPr>
        <p:spPr>
          <a:xfrm>
            <a:off x="9682276" y="4811075"/>
            <a:ext cx="2235887" cy="665164"/>
          </a:xfrm>
          <a:prstGeom prst="wedgeRoundRectCallout">
            <a:avLst>
              <a:gd name="adj1" fmla="val -67047"/>
              <a:gd name="adj2" fmla="val -515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ja-JP" altLang="en-US" sz="1200" b="0" i="0" dirty="0">
                <a:effectLst/>
                <a:latin typeface="-apple-system"/>
              </a:rPr>
              <a:t>エンコードは「</a:t>
            </a:r>
            <a:r>
              <a:rPr lang="en-US" altLang="ja-JP" sz="1200" b="0" i="0" dirty="0" err="1">
                <a:effectLst/>
                <a:latin typeface="-apple-system"/>
              </a:rPr>
              <a:t>Shift_JIS</a:t>
            </a:r>
            <a:r>
              <a:rPr lang="ja-JP" altLang="en-US" sz="1200" b="0" i="0" dirty="0">
                <a:effectLst/>
                <a:latin typeface="-apple-system"/>
              </a:rPr>
              <a:t>」でお願いします。</a:t>
            </a:r>
            <a:endParaRPr lang="en-US" altLang="ja-JP" sz="1200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8584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B6EE7B1-F4E6-4D5A-A668-9236E2F21C1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algn="l"/>
            <a:r>
              <a:rPr lang="ja-JP" altLang="en-US" b="0" dirty="0">
                <a:latin typeface="+mn-ea"/>
                <a:ea typeface="+mn-ea"/>
              </a:rPr>
              <a:t>➀</a:t>
            </a:r>
            <a:r>
              <a:rPr lang="ja-JP" altLang="en-US" b="0" i="0" dirty="0">
                <a:effectLst/>
                <a:latin typeface="+mn-ea"/>
                <a:ea typeface="+mn-ea"/>
              </a:rPr>
              <a:t>所在管理</a:t>
            </a:r>
            <a:r>
              <a:rPr lang="en-US" altLang="ja-JP" b="0" i="0" dirty="0" err="1">
                <a:effectLst/>
                <a:latin typeface="+mn-ea"/>
                <a:ea typeface="+mn-ea"/>
              </a:rPr>
              <a:t>MotionBoard</a:t>
            </a:r>
            <a:r>
              <a:rPr lang="ja-JP" altLang="en-US" b="0" i="0" dirty="0">
                <a:effectLst/>
                <a:latin typeface="+mn-ea"/>
                <a:ea typeface="+mn-ea"/>
              </a:rPr>
              <a:t>にアクセス：</a:t>
            </a:r>
            <a:r>
              <a:rPr lang="ja-JP" altLang="en-US" b="0" i="0" u="none" strike="noStrike" dirty="0">
                <a:effectLst/>
                <a:latin typeface="+mn-ea"/>
                <a:ea typeface="+mn-ea"/>
                <a:hlinkClick r:id="rId2"/>
              </a:rPr>
              <a:t>所在管理</a:t>
            </a:r>
            <a:r>
              <a:rPr lang="en-US" altLang="ja-JP" b="0" i="0" u="none" strike="noStrike" dirty="0" err="1">
                <a:effectLst/>
                <a:latin typeface="+mn-ea"/>
                <a:ea typeface="+mn-ea"/>
                <a:hlinkClick r:id="rId2"/>
              </a:rPr>
              <a:t>MotionBoard</a:t>
            </a:r>
            <a:r>
              <a:rPr lang="ja-JP" altLang="en-US" b="0" i="0" u="none" strike="noStrike" dirty="0">
                <a:effectLst/>
                <a:latin typeface="+mn-ea"/>
                <a:ea typeface="+mn-ea"/>
                <a:hlinkClick r:id="rId2"/>
              </a:rPr>
              <a:t>リンク</a:t>
            </a:r>
            <a:endParaRPr lang="ja-JP" altLang="en-US" b="0" i="0" dirty="0">
              <a:effectLst/>
              <a:latin typeface="+mn-ea"/>
              <a:ea typeface="+mn-ea"/>
            </a:endParaRPr>
          </a:p>
          <a:p>
            <a:pPr algn="l"/>
            <a:r>
              <a:rPr lang="ja-JP" altLang="en-US" b="0" i="0" dirty="0">
                <a:effectLst/>
                <a:latin typeface="+mn-ea"/>
                <a:ea typeface="+mn-ea"/>
              </a:rPr>
              <a:t>➁右上の「サブフィルター表示」押下</a:t>
            </a:r>
          </a:p>
          <a:p>
            <a:pPr algn="l"/>
            <a:r>
              <a:rPr lang="ja-JP" altLang="en-US" b="0" i="0" dirty="0">
                <a:effectLst/>
                <a:latin typeface="+mn-ea"/>
                <a:ea typeface="+mn-ea"/>
              </a:rPr>
              <a:t>➂整備室コード「</a:t>
            </a:r>
            <a:r>
              <a:rPr lang="en-US" altLang="ja-JP" b="0" i="0" dirty="0">
                <a:effectLst/>
                <a:latin typeface="+mn-ea"/>
                <a:ea typeface="+mn-ea"/>
              </a:rPr>
              <a:t>1Y</a:t>
            </a:r>
            <a:r>
              <a:rPr lang="ja-JP" altLang="en-US" b="0" i="0" dirty="0">
                <a:effectLst/>
                <a:latin typeface="+mn-ea"/>
                <a:ea typeface="+mn-ea"/>
              </a:rPr>
              <a:t>」を選択</a:t>
            </a:r>
          </a:p>
          <a:p>
            <a:pPr algn="l"/>
            <a:r>
              <a:rPr lang="ja-JP" altLang="en-US" b="0" i="0" dirty="0">
                <a:effectLst/>
                <a:latin typeface="+mn-ea"/>
                <a:ea typeface="+mn-ea"/>
              </a:rPr>
              <a:t>④「</a:t>
            </a:r>
            <a:r>
              <a:rPr lang="en-US" altLang="ja-JP" b="0" i="0" dirty="0">
                <a:effectLst/>
                <a:latin typeface="+mn-ea"/>
                <a:ea typeface="+mn-ea"/>
              </a:rPr>
              <a:t>CSV</a:t>
            </a:r>
            <a:r>
              <a:rPr lang="ja-JP" altLang="en-US" b="0" i="0" dirty="0">
                <a:effectLst/>
                <a:latin typeface="+mn-ea"/>
                <a:ea typeface="+mn-ea"/>
              </a:rPr>
              <a:t>ダウンロード」を押下</a:t>
            </a:r>
          </a:p>
          <a:p>
            <a:pPr algn="l"/>
            <a:r>
              <a:rPr lang="ja-JP" altLang="en-US" b="0" i="0" dirty="0">
                <a:effectLst/>
                <a:latin typeface="+mn-ea"/>
                <a:ea typeface="+mn-ea"/>
              </a:rPr>
              <a:t>⑤エンコード「</a:t>
            </a:r>
            <a:r>
              <a:rPr lang="en-US" altLang="ja-JP" b="0" i="0" dirty="0" err="1">
                <a:effectLst/>
                <a:latin typeface="+mn-ea"/>
                <a:ea typeface="+mn-ea"/>
              </a:rPr>
              <a:t>Shift_JIS</a:t>
            </a:r>
            <a:r>
              <a:rPr lang="ja-JP" altLang="en-US" b="0" i="0" dirty="0">
                <a:effectLst/>
                <a:latin typeface="+mn-ea"/>
                <a:ea typeface="+mn-ea"/>
              </a:rPr>
              <a:t>」を選択後、「ダウンロード」を押下</a:t>
            </a:r>
          </a:p>
          <a:p>
            <a:pPr algn="l"/>
            <a:r>
              <a:rPr lang="ja-JP" altLang="en-US" b="0" i="0" dirty="0">
                <a:effectLst/>
                <a:latin typeface="+mn-ea"/>
                <a:ea typeface="+mn-ea"/>
              </a:rPr>
              <a:t>⑥ダウンロードした</a:t>
            </a:r>
            <a:r>
              <a:rPr lang="en-US" altLang="ja-JP" b="0" i="0" dirty="0">
                <a:effectLst/>
                <a:latin typeface="+mn-ea"/>
                <a:ea typeface="+mn-ea"/>
              </a:rPr>
              <a:t>CSV</a:t>
            </a:r>
            <a:r>
              <a:rPr lang="ja-JP" altLang="en-US" b="0" i="0" dirty="0">
                <a:effectLst/>
                <a:latin typeface="+mn-ea"/>
                <a:ea typeface="+mn-ea"/>
              </a:rPr>
              <a:t>データを指定の置き場（生データ</a:t>
            </a:r>
            <a:r>
              <a:rPr lang="en-US" altLang="ja-JP" b="0" i="0" dirty="0">
                <a:effectLst/>
                <a:latin typeface="+mn-ea"/>
                <a:ea typeface="+mn-ea"/>
              </a:rPr>
              <a:t>/</a:t>
            </a:r>
            <a:r>
              <a:rPr lang="ja-JP" altLang="en-US" b="0" i="0" dirty="0">
                <a:effectLst/>
                <a:latin typeface="+mn-ea"/>
                <a:ea typeface="+mn-ea"/>
              </a:rPr>
              <a:t>所在管理</a:t>
            </a:r>
            <a:r>
              <a:rPr lang="en-US" altLang="ja-JP" b="0" i="0" dirty="0">
                <a:effectLst/>
                <a:latin typeface="+mn-ea"/>
                <a:ea typeface="+mn-ea"/>
              </a:rPr>
              <a:t>MB</a:t>
            </a:r>
            <a:r>
              <a:rPr lang="ja-JP" altLang="en-US" b="0" i="0" dirty="0">
                <a:effectLst/>
                <a:latin typeface="+mn-ea"/>
                <a:ea typeface="+mn-ea"/>
              </a:rPr>
              <a:t>フォルダー）に格納する</a:t>
            </a:r>
          </a:p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1F462A-B789-44AE-8CDD-8386BB77772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所在管理</a:t>
            </a:r>
            <a:r>
              <a:rPr kumimoji="1" lang="en-US" altLang="ja-JP" dirty="0" err="1"/>
              <a:t>MotionBoard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06818A-A065-492E-8628-5394EC10F7F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January 25, 2024</a:t>
            </a:fld>
            <a:endParaRPr 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C975F3F-477F-460F-AC95-61720D4D3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00" y="3098266"/>
            <a:ext cx="4336600" cy="2067268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1F590E5-C12E-4CD3-AE94-EBD51E0DAB35}"/>
              </a:ext>
            </a:extLst>
          </p:cNvPr>
          <p:cNvSpPr/>
          <p:nvPr/>
        </p:nvSpPr>
        <p:spPr>
          <a:xfrm>
            <a:off x="3759200" y="3979217"/>
            <a:ext cx="1087120" cy="420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F715BEF-16CE-4B6C-9C44-E07F5AE11817}"/>
              </a:ext>
            </a:extLst>
          </p:cNvPr>
          <p:cNvSpPr txBox="1"/>
          <p:nvPr/>
        </p:nvSpPr>
        <p:spPr>
          <a:xfrm>
            <a:off x="4432990" y="3586196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100" dirty="0">
                <a:solidFill>
                  <a:srgbClr val="FF0000"/>
                </a:solidFill>
              </a:rPr>
              <a:t>➁</a:t>
            </a:r>
            <a:endParaRPr kumimoji="1" lang="ja-JP" altLang="en-US" sz="2100" dirty="0">
              <a:solidFill>
                <a:srgbClr val="FF0000"/>
              </a:solidFill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82632F1F-EF3C-4B0A-B7A6-E5DA03A03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447" y="4489624"/>
            <a:ext cx="4007876" cy="1944590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A90BFDC-B811-48FE-8C59-7B60DAF7AE04}"/>
              </a:ext>
            </a:extLst>
          </p:cNvPr>
          <p:cNvSpPr/>
          <p:nvPr/>
        </p:nvSpPr>
        <p:spPr>
          <a:xfrm>
            <a:off x="4927600" y="5653464"/>
            <a:ext cx="1534160" cy="1174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3CD130A-C7CC-4A1A-BA3A-FC733CD08A1F}"/>
              </a:ext>
            </a:extLst>
          </p:cNvPr>
          <p:cNvSpPr txBox="1"/>
          <p:nvPr/>
        </p:nvSpPr>
        <p:spPr>
          <a:xfrm>
            <a:off x="6395086" y="5296674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100" dirty="0">
                <a:solidFill>
                  <a:srgbClr val="FF0000"/>
                </a:solidFill>
              </a:rPr>
              <a:t>➂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FEB9ECB7-CC74-4942-B0A5-D35595B22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5421" y="2948222"/>
            <a:ext cx="2238269" cy="3456774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7BB5E8E-EA69-4783-8687-1FDC47A56D5C}"/>
              </a:ext>
            </a:extLst>
          </p:cNvPr>
          <p:cNvSpPr/>
          <p:nvPr/>
        </p:nvSpPr>
        <p:spPr>
          <a:xfrm>
            <a:off x="9086610" y="5317196"/>
            <a:ext cx="240270" cy="118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1A71E0F-09B7-43EF-9296-3A928E6960E7}"/>
              </a:ext>
            </a:extLst>
          </p:cNvPr>
          <p:cNvSpPr txBox="1"/>
          <p:nvPr/>
        </p:nvSpPr>
        <p:spPr>
          <a:xfrm>
            <a:off x="8964265" y="4944111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100" dirty="0">
                <a:solidFill>
                  <a:srgbClr val="FF0000"/>
                </a:solidFill>
              </a:rPr>
              <a:t>④</a:t>
            </a:r>
            <a:endParaRPr kumimoji="1" lang="ja-JP" altLang="en-US" sz="2100" dirty="0">
              <a:solidFill>
                <a:srgbClr val="FF0000"/>
              </a:solidFill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029F51C2-D545-462D-99D4-A5696E76F8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1474" y="3197928"/>
            <a:ext cx="1971081" cy="1607532"/>
          </a:xfrm>
          <a:prstGeom prst="rect">
            <a:avLst/>
          </a:prstGeom>
        </p:spPr>
      </p:pic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6E8284F-4FEF-43E6-B225-BE4217F0128F}"/>
              </a:ext>
            </a:extLst>
          </p:cNvPr>
          <p:cNvSpPr/>
          <p:nvPr/>
        </p:nvSpPr>
        <p:spPr>
          <a:xfrm>
            <a:off x="10478150" y="3728720"/>
            <a:ext cx="931529" cy="876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13DAA46-AFDF-4F03-AC83-6924569D1E53}"/>
              </a:ext>
            </a:extLst>
          </p:cNvPr>
          <p:cNvSpPr txBox="1"/>
          <p:nvPr/>
        </p:nvSpPr>
        <p:spPr>
          <a:xfrm>
            <a:off x="11093432" y="3320258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100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26" name="吹き出し: 角を丸めた四角形 25">
            <a:extLst>
              <a:ext uri="{FF2B5EF4-FFF2-40B4-BE49-F238E27FC236}">
                <a16:creationId xmlns:a16="http://schemas.microsoft.com/office/drawing/2014/main" id="{D708F545-09D6-4118-BD94-038FD7A62400}"/>
              </a:ext>
            </a:extLst>
          </p:cNvPr>
          <p:cNvSpPr/>
          <p:nvPr/>
        </p:nvSpPr>
        <p:spPr>
          <a:xfrm>
            <a:off x="8558025" y="1939261"/>
            <a:ext cx="2793680" cy="372035"/>
          </a:xfrm>
          <a:prstGeom prst="wedgeRoundRectCallout">
            <a:avLst>
              <a:gd name="adj1" fmla="val -57426"/>
              <a:gd name="adj2" fmla="val 443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ja-JP" altLang="en-US" sz="1400" b="0" i="0" dirty="0">
                <a:effectLst/>
                <a:latin typeface="-apple-system"/>
              </a:rPr>
              <a:t>ファイル名の指定はありません</a:t>
            </a:r>
            <a:endParaRPr lang="en-US" altLang="ja-JP" sz="1400" b="0" i="0" dirty="0">
              <a:effectLst/>
              <a:latin typeface="-apple-system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E0884C87-FEDD-45DF-AAA8-D780BC75FF26}"/>
              </a:ext>
            </a:extLst>
          </p:cNvPr>
          <p:cNvCxnSpPr>
            <a:cxnSpLocks/>
          </p:cNvCxnSpPr>
          <p:nvPr/>
        </p:nvCxnSpPr>
        <p:spPr>
          <a:xfrm>
            <a:off x="4432990" y="4604747"/>
            <a:ext cx="697810" cy="9324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160EAAA-08F5-484D-A1D1-83C3C619FFD7}"/>
              </a:ext>
            </a:extLst>
          </p:cNvPr>
          <p:cNvCxnSpPr>
            <a:cxnSpLocks/>
          </p:cNvCxnSpPr>
          <p:nvPr/>
        </p:nvCxnSpPr>
        <p:spPr>
          <a:xfrm flipV="1">
            <a:off x="6849056" y="5359609"/>
            <a:ext cx="1949504" cy="1775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930B5BDE-DD85-43BA-B147-6BB475B30768}"/>
              </a:ext>
            </a:extLst>
          </p:cNvPr>
          <p:cNvCxnSpPr>
            <a:cxnSpLocks/>
          </p:cNvCxnSpPr>
          <p:nvPr/>
        </p:nvCxnSpPr>
        <p:spPr>
          <a:xfrm flipV="1">
            <a:off x="9540240" y="4246188"/>
            <a:ext cx="731520" cy="9193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吹き出し: 角を丸めた四角形 34">
            <a:extLst>
              <a:ext uri="{FF2B5EF4-FFF2-40B4-BE49-F238E27FC236}">
                <a16:creationId xmlns:a16="http://schemas.microsoft.com/office/drawing/2014/main" id="{58BA6756-EFEA-446E-89E6-C39AA9299938}"/>
              </a:ext>
            </a:extLst>
          </p:cNvPr>
          <p:cNvSpPr/>
          <p:nvPr/>
        </p:nvSpPr>
        <p:spPr>
          <a:xfrm>
            <a:off x="10030460" y="4791491"/>
            <a:ext cx="1995473" cy="505183"/>
          </a:xfrm>
          <a:prstGeom prst="wedgeRoundRectCallout">
            <a:avLst>
              <a:gd name="adj1" fmla="val 7197"/>
              <a:gd name="adj2" fmla="val -1050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ja-JP" altLang="en-US" sz="1200" b="0" i="0" dirty="0">
                <a:effectLst/>
                <a:latin typeface="-apple-system"/>
              </a:rPr>
              <a:t>エンコードは「</a:t>
            </a:r>
            <a:r>
              <a:rPr lang="en-US" altLang="ja-JP" sz="1200" b="0" i="0" dirty="0" err="1">
                <a:effectLst/>
                <a:latin typeface="-apple-system"/>
              </a:rPr>
              <a:t>Shift_JIS</a:t>
            </a:r>
            <a:r>
              <a:rPr lang="ja-JP" altLang="en-US" sz="1200" b="0" i="0" dirty="0">
                <a:effectLst/>
                <a:latin typeface="-apple-system"/>
              </a:rPr>
              <a:t>」でお願いします。</a:t>
            </a:r>
            <a:endParaRPr lang="en-US" altLang="ja-JP" sz="1200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26101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9E0FAF9-70A8-4D39-B57F-441F845C99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algn="l"/>
            <a:r>
              <a:rPr lang="ja-JP" altLang="en-US" b="0" dirty="0">
                <a:latin typeface="+mn-ea"/>
                <a:ea typeface="+mn-ea"/>
              </a:rPr>
              <a:t>➀</a:t>
            </a:r>
            <a:r>
              <a:rPr lang="en-US" altLang="ja-JP" b="0" i="0" dirty="0" err="1">
                <a:effectLst/>
                <a:latin typeface="+mn-ea"/>
                <a:ea typeface="+mn-ea"/>
              </a:rPr>
              <a:t>MotionBoard</a:t>
            </a:r>
            <a:r>
              <a:rPr lang="ja-JP" altLang="en-US" b="0" i="0" dirty="0">
                <a:effectLst/>
                <a:latin typeface="+mn-ea"/>
                <a:ea typeface="+mn-ea"/>
              </a:rPr>
              <a:t>を開く</a:t>
            </a:r>
            <a:r>
              <a:rPr lang="en-US" altLang="ja-JP" b="0" i="0" dirty="0">
                <a:effectLst/>
                <a:latin typeface="+mn-ea"/>
                <a:ea typeface="+mn-ea"/>
              </a:rPr>
              <a:t>(</a:t>
            </a:r>
            <a:r>
              <a:rPr lang="ja-JP" altLang="en-US" b="0" i="0" dirty="0">
                <a:effectLst/>
                <a:latin typeface="+mn-ea"/>
                <a:ea typeface="+mn-ea"/>
              </a:rPr>
              <a:t>利用登録が必要です）：</a:t>
            </a:r>
            <a:r>
              <a:rPr lang="en-US" altLang="ja-JP" b="0" i="0" u="none" strike="noStrike" dirty="0" err="1">
                <a:effectLst/>
                <a:latin typeface="+mn-ea"/>
                <a:ea typeface="+mn-ea"/>
                <a:hlinkClick r:id="rId2"/>
              </a:rPr>
              <a:t>MotionBoard</a:t>
            </a:r>
            <a:r>
              <a:rPr lang="ja-JP" altLang="en-US" b="0" i="0" u="none" strike="noStrike" dirty="0">
                <a:effectLst/>
                <a:latin typeface="+mn-ea"/>
                <a:ea typeface="+mn-ea"/>
                <a:hlinkClick r:id="rId2"/>
              </a:rPr>
              <a:t>リンク</a:t>
            </a:r>
            <a:endParaRPr lang="ja-JP" altLang="en-US" b="0" i="0" dirty="0">
              <a:effectLst/>
              <a:latin typeface="+mn-ea"/>
              <a:ea typeface="+mn-ea"/>
            </a:endParaRPr>
          </a:p>
          <a:p>
            <a:pPr algn="l"/>
            <a:r>
              <a:rPr lang="ja-JP" altLang="en-US" b="0" i="0" dirty="0">
                <a:effectLst/>
                <a:latin typeface="+mn-ea"/>
                <a:ea typeface="+mn-ea"/>
              </a:rPr>
              <a:t>➁マイボードで「新規作成」を押下</a:t>
            </a:r>
          </a:p>
          <a:p>
            <a:pPr algn="l"/>
            <a:r>
              <a:rPr lang="ja-JP" altLang="en-US" b="0" i="0" dirty="0">
                <a:effectLst/>
                <a:latin typeface="+mn-ea"/>
                <a:ea typeface="+mn-ea"/>
              </a:rPr>
              <a:t>➂「</a:t>
            </a:r>
            <a:r>
              <a:rPr lang="en-US" altLang="ja-JP" b="0" i="0" dirty="0">
                <a:effectLst/>
                <a:latin typeface="+mn-ea"/>
                <a:ea typeface="+mn-ea"/>
              </a:rPr>
              <a:t>OK</a:t>
            </a:r>
            <a:r>
              <a:rPr lang="ja-JP" altLang="en-US" b="0" i="0" dirty="0">
                <a:effectLst/>
                <a:latin typeface="+mn-ea"/>
                <a:ea typeface="+mn-ea"/>
              </a:rPr>
              <a:t>」を押下</a:t>
            </a:r>
          </a:p>
          <a:p>
            <a:pPr algn="l"/>
            <a:r>
              <a:rPr lang="ja-JP" altLang="en-US" b="0" i="0" dirty="0">
                <a:effectLst/>
                <a:latin typeface="+mn-ea"/>
                <a:ea typeface="+mn-ea"/>
              </a:rPr>
              <a:t>④接続先「</a:t>
            </a:r>
            <a:r>
              <a:rPr lang="en-US" altLang="ja-JP" b="0" i="0" dirty="0" err="1">
                <a:effectLst/>
                <a:latin typeface="+mn-ea"/>
                <a:ea typeface="+mn-ea"/>
              </a:rPr>
              <a:t>MRE_Oracle</a:t>
            </a:r>
            <a:r>
              <a:rPr lang="ja-JP" altLang="en-US" b="0" i="0" dirty="0">
                <a:effectLst/>
                <a:latin typeface="+mn-ea"/>
                <a:ea typeface="+mn-ea"/>
              </a:rPr>
              <a:t>」を押下</a:t>
            </a:r>
          </a:p>
          <a:p>
            <a:pPr algn="l"/>
            <a:r>
              <a:rPr lang="ja-JP" altLang="en-US" b="0" i="0" dirty="0">
                <a:effectLst/>
                <a:latin typeface="+mn-ea"/>
                <a:ea typeface="+mn-ea"/>
              </a:rPr>
              <a:t>⑤「</a:t>
            </a:r>
            <a:r>
              <a:rPr lang="en-US" altLang="ja-JP" b="0" i="0" dirty="0">
                <a:effectLst/>
                <a:latin typeface="+mn-ea"/>
                <a:ea typeface="+mn-ea"/>
              </a:rPr>
              <a:t>SA</a:t>
            </a:r>
            <a:r>
              <a:rPr lang="ja-JP" altLang="en-US" b="0" i="0" dirty="0">
                <a:effectLst/>
                <a:latin typeface="+mn-ea"/>
                <a:ea typeface="+mn-ea"/>
              </a:rPr>
              <a:t>」を押下</a:t>
            </a:r>
          </a:p>
          <a:p>
            <a:pPr algn="l"/>
            <a:r>
              <a:rPr lang="ja-JP" altLang="en-US" b="0" i="0" dirty="0">
                <a:effectLst/>
                <a:latin typeface="+mn-ea"/>
                <a:ea typeface="+mn-ea"/>
              </a:rPr>
              <a:t>⑥「</a:t>
            </a:r>
            <a:r>
              <a:rPr lang="en-US" altLang="ja-JP" b="0" i="0" dirty="0">
                <a:effectLst/>
                <a:latin typeface="+mn-ea"/>
                <a:ea typeface="+mn-ea"/>
              </a:rPr>
              <a:t>T_KANRIBAN_JISSEKI_TBL</a:t>
            </a:r>
            <a:r>
              <a:rPr lang="ja-JP" altLang="en-US" b="0" i="0" dirty="0">
                <a:effectLst/>
                <a:latin typeface="+mn-ea"/>
                <a:ea typeface="+mn-ea"/>
              </a:rPr>
              <a:t>」を押下</a:t>
            </a:r>
            <a:endParaRPr lang="en-US" altLang="ja-JP" b="0" i="0" dirty="0">
              <a:effectLst/>
              <a:latin typeface="+mn-ea"/>
              <a:ea typeface="+mn-ea"/>
            </a:endParaRPr>
          </a:p>
          <a:p>
            <a:r>
              <a:rPr lang="ja-JP" altLang="en-US" b="0" i="0" dirty="0">
                <a:effectLst/>
                <a:latin typeface="-apple-system"/>
              </a:rPr>
              <a:t>⑦「次へ」を押下（</a:t>
            </a:r>
            <a:r>
              <a:rPr lang="en-US" altLang="ja-JP" b="0" i="0" dirty="0">
                <a:effectLst/>
                <a:latin typeface="-apple-system"/>
              </a:rPr>
              <a:t>2</a:t>
            </a:r>
            <a:r>
              <a:rPr lang="ja-JP" altLang="en-US" b="0" i="0" dirty="0">
                <a:effectLst/>
                <a:latin typeface="-apple-system"/>
              </a:rPr>
              <a:t>回）</a:t>
            </a:r>
          </a:p>
          <a:p>
            <a:pPr algn="l"/>
            <a:endParaRPr lang="ja-JP" altLang="en-US" b="0" i="0" dirty="0">
              <a:effectLst/>
              <a:latin typeface="+mn-ea"/>
              <a:ea typeface="+mn-ea"/>
            </a:endParaRPr>
          </a:p>
          <a:p>
            <a:pPr algn="l"/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4E56BC-2C1D-4F54-AA89-6F9807D82BA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組立実績</a:t>
            </a:r>
            <a:r>
              <a:rPr kumimoji="1" lang="en-US" altLang="ja-JP" dirty="0" err="1"/>
              <a:t>MotionBoard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1/2</a:t>
            </a:r>
            <a:r>
              <a:rPr kumimoji="1" lang="ja-JP" altLang="en-US" dirty="0"/>
              <a:t>）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FD4335-2CAD-4B63-8826-37EF4CCD8DB2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January 25, 2024</a:t>
            </a:fld>
            <a:endParaRPr 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5835A89-4DD0-470B-907D-5A2E60C4E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49" y="3304299"/>
            <a:ext cx="2645564" cy="285901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EF2B20A-1E97-452C-B30A-7774F9B9F858}"/>
              </a:ext>
            </a:extLst>
          </p:cNvPr>
          <p:cNvSpPr/>
          <p:nvPr/>
        </p:nvSpPr>
        <p:spPr>
          <a:xfrm>
            <a:off x="585049" y="3300660"/>
            <a:ext cx="852499" cy="185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FCB2204-CFAF-417A-BD37-349896A7992C}"/>
              </a:ext>
            </a:extLst>
          </p:cNvPr>
          <p:cNvSpPr/>
          <p:nvPr/>
        </p:nvSpPr>
        <p:spPr>
          <a:xfrm>
            <a:off x="630506" y="3725780"/>
            <a:ext cx="372125" cy="96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D7B14B3-46BE-4E0B-ACD8-6DDD4DABD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762" y="3303334"/>
            <a:ext cx="4090295" cy="2859977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C55549E7-A634-467A-A192-C9EF2021C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2613" y="3303337"/>
            <a:ext cx="4057718" cy="2859976"/>
          </a:xfrm>
          <a:prstGeom prst="rect">
            <a:avLst/>
          </a:prstGeom>
        </p:spPr>
      </p:pic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021B2FE3-9B4C-48A6-B83F-B11B637F146A}"/>
              </a:ext>
            </a:extLst>
          </p:cNvPr>
          <p:cNvSpPr/>
          <p:nvPr/>
        </p:nvSpPr>
        <p:spPr>
          <a:xfrm>
            <a:off x="1282581" y="3609908"/>
            <a:ext cx="1856018" cy="531047"/>
          </a:xfrm>
          <a:prstGeom prst="wedgeRoundRectCallout">
            <a:avLst>
              <a:gd name="adj1" fmla="val -47902"/>
              <a:gd name="adj2" fmla="val -887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ja-JP" altLang="en-US" sz="1200" b="0" i="0" dirty="0">
                <a:effectLst/>
                <a:latin typeface="-apple-system"/>
              </a:rPr>
              <a:t>ここをクリックすると、一覧が表示されます</a:t>
            </a:r>
            <a:endParaRPr lang="en-US" altLang="ja-JP" sz="1200" b="0" i="0" dirty="0">
              <a:effectLst/>
              <a:latin typeface="-apple-system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EB6C689-A320-4DC5-AAD7-6E369754E147}"/>
              </a:ext>
            </a:extLst>
          </p:cNvPr>
          <p:cNvSpPr/>
          <p:nvPr/>
        </p:nvSpPr>
        <p:spPr>
          <a:xfrm>
            <a:off x="3945712" y="3677654"/>
            <a:ext cx="372125" cy="96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338F9B9-D28D-4AC9-B118-09C6FCE89587}"/>
              </a:ext>
            </a:extLst>
          </p:cNvPr>
          <p:cNvSpPr/>
          <p:nvPr/>
        </p:nvSpPr>
        <p:spPr>
          <a:xfrm>
            <a:off x="8181686" y="5422233"/>
            <a:ext cx="1359355" cy="100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C67177A-9999-431E-B544-58F787271E37}"/>
              </a:ext>
            </a:extLst>
          </p:cNvPr>
          <p:cNvSpPr/>
          <p:nvPr/>
        </p:nvSpPr>
        <p:spPr>
          <a:xfrm>
            <a:off x="8096877" y="4475749"/>
            <a:ext cx="372125" cy="96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710AF1CC-90B5-44B0-BA87-18071B110C90}"/>
              </a:ext>
            </a:extLst>
          </p:cNvPr>
          <p:cNvCxnSpPr>
            <a:cxnSpLocks/>
          </p:cNvCxnSpPr>
          <p:nvPr/>
        </p:nvCxnSpPr>
        <p:spPr>
          <a:xfrm flipV="1">
            <a:off x="2839674" y="3725780"/>
            <a:ext cx="1039266" cy="7499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5D4A0CC-3EF8-42F4-AE29-82CE76F53D69}"/>
              </a:ext>
            </a:extLst>
          </p:cNvPr>
          <p:cNvCxnSpPr>
            <a:cxnSpLocks/>
          </p:cNvCxnSpPr>
          <p:nvPr/>
        </p:nvCxnSpPr>
        <p:spPr>
          <a:xfrm>
            <a:off x="4402101" y="3725780"/>
            <a:ext cx="3578846" cy="7980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1FA3D7A-473B-4939-AD22-DBA98481EB25}"/>
              </a:ext>
            </a:extLst>
          </p:cNvPr>
          <p:cNvSpPr txBox="1"/>
          <p:nvPr/>
        </p:nvSpPr>
        <p:spPr>
          <a:xfrm>
            <a:off x="4175116" y="3744223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100" dirty="0">
                <a:solidFill>
                  <a:srgbClr val="FF0000"/>
                </a:solidFill>
              </a:rPr>
              <a:t>④</a:t>
            </a:r>
            <a:endParaRPr kumimoji="1" lang="ja-JP" altLang="en-US" sz="2100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D09B798-377E-420F-8917-B58D63CD85AE}"/>
              </a:ext>
            </a:extLst>
          </p:cNvPr>
          <p:cNvSpPr txBox="1"/>
          <p:nvPr/>
        </p:nvSpPr>
        <p:spPr>
          <a:xfrm>
            <a:off x="8433955" y="4207828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100" dirty="0">
                <a:solidFill>
                  <a:srgbClr val="FF0000"/>
                </a:solidFill>
              </a:rPr>
              <a:t>⑤</a:t>
            </a:r>
            <a:endParaRPr kumimoji="1" lang="ja-JP" altLang="en-US" sz="2100" dirty="0">
              <a:solidFill>
                <a:srgbClr val="FF0000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0EED965-05EC-4EFE-88CE-BDA8A13BA490}"/>
              </a:ext>
            </a:extLst>
          </p:cNvPr>
          <p:cNvSpPr txBox="1"/>
          <p:nvPr/>
        </p:nvSpPr>
        <p:spPr>
          <a:xfrm>
            <a:off x="8964265" y="5106997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100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0C510FF-4463-4DE3-AF98-788E47686465}"/>
              </a:ext>
            </a:extLst>
          </p:cNvPr>
          <p:cNvSpPr txBox="1"/>
          <p:nvPr/>
        </p:nvSpPr>
        <p:spPr>
          <a:xfrm>
            <a:off x="9650685" y="6163311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100" dirty="0">
                <a:solidFill>
                  <a:srgbClr val="FF0000"/>
                </a:solidFill>
              </a:rPr>
              <a:t>⑦</a:t>
            </a:r>
            <a:endParaRPr kumimoji="1" lang="ja-JP" altLang="en-US" sz="2100" dirty="0">
              <a:solidFill>
                <a:srgbClr val="FF0000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BD7A9C9-D0A0-47B4-838C-325E2062D63A}"/>
              </a:ext>
            </a:extLst>
          </p:cNvPr>
          <p:cNvSpPr/>
          <p:nvPr/>
        </p:nvSpPr>
        <p:spPr>
          <a:xfrm>
            <a:off x="9662716" y="5991827"/>
            <a:ext cx="403706" cy="171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1A99CD3E-6E85-43F9-A53E-00105972BC4B}"/>
              </a:ext>
            </a:extLst>
          </p:cNvPr>
          <p:cNvCxnSpPr>
            <a:cxnSpLocks/>
          </p:cNvCxnSpPr>
          <p:nvPr/>
        </p:nvCxnSpPr>
        <p:spPr>
          <a:xfrm>
            <a:off x="8538636" y="4623326"/>
            <a:ext cx="509111" cy="4836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8345B73F-50AF-44F4-9DBA-65BD3A365E37}"/>
              </a:ext>
            </a:extLst>
          </p:cNvPr>
          <p:cNvCxnSpPr>
            <a:cxnSpLocks/>
          </p:cNvCxnSpPr>
          <p:nvPr/>
        </p:nvCxnSpPr>
        <p:spPr>
          <a:xfrm>
            <a:off x="9352326" y="5598695"/>
            <a:ext cx="349137" cy="2727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図 39">
            <a:extLst>
              <a:ext uri="{FF2B5EF4-FFF2-40B4-BE49-F238E27FC236}">
                <a16:creationId xmlns:a16="http://schemas.microsoft.com/office/drawing/2014/main" id="{0E4160E3-17C3-4497-A3B2-1EFA9039FC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3666" y="1491168"/>
            <a:ext cx="3076665" cy="1774069"/>
          </a:xfrm>
          <a:prstGeom prst="rect">
            <a:avLst/>
          </a:prstGeom>
        </p:spPr>
      </p:pic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7167D5FE-2E1E-4DB4-9517-48624E5C8187}"/>
              </a:ext>
            </a:extLst>
          </p:cNvPr>
          <p:cNvSpPr/>
          <p:nvPr/>
        </p:nvSpPr>
        <p:spPr>
          <a:xfrm>
            <a:off x="10128292" y="3112804"/>
            <a:ext cx="403706" cy="171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75DD822-BF40-4053-937F-EAAFE77F9246}"/>
              </a:ext>
            </a:extLst>
          </p:cNvPr>
          <p:cNvCxnSpPr>
            <a:cxnSpLocks/>
          </p:cNvCxnSpPr>
          <p:nvPr/>
        </p:nvCxnSpPr>
        <p:spPr>
          <a:xfrm flipV="1">
            <a:off x="9958019" y="3341437"/>
            <a:ext cx="372126" cy="25583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図 45">
            <a:extLst>
              <a:ext uri="{FF2B5EF4-FFF2-40B4-BE49-F238E27FC236}">
                <a16:creationId xmlns:a16="http://schemas.microsoft.com/office/drawing/2014/main" id="{20AC4F3F-4710-4034-B6F5-3ECD0C76E2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2117" y="1128148"/>
            <a:ext cx="1970284" cy="745677"/>
          </a:xfrm>
          <a:prstGeom prst="rect">
            <a:avLst/>
          </a:prstGeom>
        </p:spPr>
      </p:pic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322A96A8-4EA4-4C3A-B859-0870491AE167}"/>
              </a:ext>
            </a:extLst>
          </p:cNvPr>
          <p:cNvSpPr/>
          <p:nvPr/>
        </p:nvSpPr>
        <p:spPr>
          <a:xfrm>
            <a:off x="5943600" y="2016268"/>
            <a:ext cx="2799853" cy="1177546"/>
          </a:xfrm>
          <a:prstGeom prst="wedgeRoundRectCallout">
            <a:avLst>
              <a:gd name="adj1" fmla="val -32736"/>
              <a:gd name="adj2" fmla="val -835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ja-JP" altLang="en-US" sz="1400" b="0" i="0" dirty="0">
                <a:effectLst/>
                <a:latin typeface="-apple-system"/>
              </a:rPr>
              <a:t>「新規作成」が見つからない場合、右上の「管理」を押し</a:t>
            </a:r>
            <a:r>
              <a:rPr lang="ja-JP" altLang="en-US" sz="1400" dirty="0">
                <a:latin typeface="-apple-system"/>
              </a:rPr>
              <a:t>た後</a:t>
            </a:r>
            <a:r>
              <a:rPr lang="ja-JP" altLang="en-US" sz="1400" b="0" i="0" dirty="0">
                <a:effectLst/>
                <a:latin typeface="-apple-system"/>
              </a:rPr>
              <a:t>、「ボード編集」を押すと、④の画面まで遷移できます</a:t>
            </a:r>
            <a:endParaRPr lang="en-US" altLang="ja-JP" sz="1400" b="0" i="0" dirty="0">
              <a:effectLst/>
              <a:latin typeface="-apple-system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55427C80-CD4B-41F1-8D87-3E9BECFAA53C}"/>
              </a:ext>
            </a:extLst>
          </p:cNvPr>
          <p:cNvSpPr/>
          <p:nvPr/>
        </p:nvSpPr>
        <p:spPr>
          <a:xfrm>
            <a:off x="6056748" y="1291581"/>
            <a:ext cx="520515" cy="100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818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E73269D-8270-4D86-B108-5450E93C1A6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algn="l"/>
            <a:r>
              <a:rPr lang="ja-JP" altLang="en-US" b="0" i="0" dirty="0">
                <a:effectLst/>
                <a:latin typeface="+mn-ea"/>
                <a:ea typeface="+mn-ea"/>
              </a:rPr>
              <a:t>⑧「</a:t>
            </a:r>
            <a:r>
              <a:rPr lang="en-US" altLang="ja-JP" b="0" i="0" dirty="0">
                <a:effectLst/>
                <a:latin typeface="+mn-ea"/>
                <a:ea typeface="+mn-ea"/>
              </a:rPr>
              <a:t>OK</a:t>
            </a:r>
            <a:r>
              <a:rPr lang="ja-JP" altLang="en-US" b="0" i="0" dirty="0">
                <a:effectLst/>
                <a:latin typeface="+mn-ea"/>
                <a:ea typeface="+mn-ea"/>
              </a:rPr>
              <a:t>」を押下</a:t>
            </a:r>
          </a:p>
          <a:p>
            <a:pPr algn="l"/>
            <a:r>
              <a:rPr lang="ja-JP" altLang="en-US" b="0" i="0" dirty="0">
                <a:effectLst/>
                <a:latin typeface="+mn-ea"/>
                <a:ea typeface="+mn-ea"/>
              </a:rPr>
              <a:t>⑨「赤枠」をクリック</a:t>
            </a:r>
          </a:p>
          <a:p>
            <a:pPr algn="l"/>
            <a:r>
              <a:rPr lang="ja-JP" altLang="en-US" b="0" i="0" dirty="0">
                <a:effectLst/>
                <a:latin typeface="+mn-ea"/>
                <a:ea typeface="+mn-ea"/>
              </a:rPr>
              <a:t>⑩「</a:t>
            </a:r>
            <a:r>
              <a:rPr lang="en-US" altLang="ja-JP" b="0" i="0" dirty="0">
                <a:effectLst/>
                <a:latin typeface="+mn-ea"/>
                <a:ea typeface="+mn-ea"/>
              </a:rPr>
              <a:t>CSV</a:t>
            </a:r>
            <a:r>
              <a:rPr lang="ja-JP" altLang="en-US" b="0" i="0" dirty="0">
                <a:effectLst/>
                <a:latin typeface="+mn-ea"/>
                <a:ea typeface="+mn-ea"/>
              </a:rPr>
              <a:t>データをダウンロード」押下</a:t>
            </a:r>
          </a:p>
          <a:p>
            <a:pPr algn="l"/>
            <a:r>
              <a:rPr lang="ja-JP" altLang="en-US" b="0" i="0" dirty="0">
                <a:effectLst/>
                <a:latin typeface="+mn-ea"/>
                <a:ea typeface="+mn-ea"/>
              </a:rPr>
              <a:t>⑪エンコード「</a:t>
            </a:r>
            <a:r>
              <a:rPr lang="en-US" altLang="ja-JP" b="0" i="0" dirty="0" err="1">
                <a:effectLst/>
                <a:latin typeface="+mn-ea"/>
                <a:ea typeface="+mn-ea"/>
              </a:rPr>
              <a:t>Shift_JIS</a:t>
            </a:r>
            <a:r>
              <a:rPr lang="ja-JP" altLang="en-US" b="0" i="0" dirty="0">
                <a:effectLst/>
                <a:latin typeface="+mn-ea"/>
                <a:ea typeface="+mn-ea"/>
              </a:rPr>
              <a:t>」を選択後、「ダウンロード」を押下</a:t>
            </a:r>
          </a:p>
          <a:p>
            <a:pPr algn="l"/>
            <a:r>
              <a:rPr lang="ja-JP" altLang="en-US" b="0" i="0" dirty="0">
                <a:effectLst/>
                <a:latin typeface="+mn-ea"/>
                <a:ea typeface="+mn-ea"/>
              </a:rPr>
              <a:t>⑫ダウンロードした</a:t>
            </a:r>
            <a:r>
              <a:rPr lang="en-US" altLang="ja-JP" b="0" i="0" dirty="0">
                <a:effectLst/>
                <a:latin typeface="+mn-ea"/>
                <a:ea typeface="+mn-ea"/>
              </a:rPr>
              <a:t>CSV</a:t>
            </a:r>
            <a:r>
              <a:rPr lang="ja-JP" altLang="en-US" b="0" i="0" dirty="0">
                <a:effectLst/>
                <a:latin typeface="+mn-ea"/>
                <a:ea typeface="+mn-ea"/>
              </a:rPr>
              <a:t>データを指定の置き場（生データ</a:t>
            </a:r>
            <a:r>
              <a:rPr lang="en-US" altLang="ja-JP" b="0" i="0" dirty="0">
                <a:effectLst/>
                <a:latin typeface="+mn-ea"/>
                <a:ea typeface="+mn-ea"/>
              </a:rPr>
              <a:t>/</a:t>
            </a:r>
            <a:r>
              <a:rPr lang="ja-JP" altLang="en-US" b="0" i="0" dirty="0">
                <a:effectLst/>
                <a:latin typeface="+mn-ea"/>
                <a:ea typeface="+mn-ea"/>
              </a:rPr>
              <a:t>所在管理</a:t>
            </a:r>
            <a:r>
              <a:rPr lang="en-US" altLang="ja-JP" b="0" i="0" dirty="0">
                <a:effectLst/>
                <a:latin typeface="+mn-ea"/>
                <a:ea typeface="+mn-ea"/>
              </a:rPr>
              <a:t>MB</a:t>
            </a:r>
            <a:r>
              <a:rPr lang="ja-JP" altLang="en-US" b="0" i="0" dirty="0">
                <a:effectLst/>
                <a:latin typeface="+mn-ea"/>
                <a:ea typeface="+mn-ea"/>
              </a:rPr>
              <a:t>フォルダー）に格納する</a:t>
            </a:r>
          </a:p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28AD30-578C-4FCA-B600-F0BEC02BC25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組立実績</a:t>
            </a:r>
            <a:r>
              <a:rPr kumimoji="1" lang="en-US" altLang="ja-JP" dirty="0" err="1"/>
              <a:t>MotionBoard</a:t>
            </a:r>
            <a:r>
              <a:rPr kumimoji="1" lang="ja-JP" altLang="en-US" dirty="0"/>
              <a:t>（</a:t>
            </a:r>
            <a:r>
              <a:rPr lang="en-US" altLang="ja-JP" dirty="0"/>
              <a:t>2</a:t>
            </a:r>
            <a:r>
              <a:rPr kumimoji="1" lang="en-US" altLang="ja-JP" dirty="0"/>
              <a:t>/2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9F59EC-9656-4E85-B54E-FCE0421EE67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January 25, 2024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3FB7575-FD21-4B50-92CB-B0D39D809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05" y="2756840"/>
            <a:ext cx="3221468" cy="189553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57F5DF7-CE67-4F5D-B7DE-BB0223F0C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865" y="2756840"/>
            <a:ext cx="3964494" cy="191926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09BA574-8CB5-4AAE-BDF3-DF6675F96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550" y="2756839"/>
            <a:ext cx="4182389" cy="191926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F92A102-F220-4FE2-8763-FF5776FE9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1028" y="4970973"/>
            <a:ext cx="4852911" cy="1342517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B712F87-D676-45E4-B888-500AB2D22436}"/>
              </a:ext>
            </a:extLst>
          </p:cNvPr>
          <p:cNvSpPr/>
          <p:nvPr/>
        </p:nvSpPr>
        <p:spPr>
          <a:xfrm>
            <a:off x="1709689" y="4411580"/>
            <a:ext cx="423911" cy="24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56E1424-0A6C-4530-B76A-D6994E74FC23}"/>
              </a:ext>
            </a:extLst>
          </p:cNvPr>
          <p:cNvSpPr/>
          <p:nvPr/>
        </p:nvSpPr>
        <p:spPr>
          <a:xfrm>
            <a:off x="9468853" y="5502442"/>
            <a:ext cx="264694" cy="252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32EDE944-C344-4568-A234-7D1DF59F90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3269" y="5302682"/>
            <a:ext cx="1621095" cy="1495623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560356C-5834-4B09-B48C-2F9DA44313DB}"/>
              </a:ext>
            </a:extLst>
          </p:cNvPr>
          <p:cNvSpPr/>
          <p:nvPr/>
        </p:nvSpPr>
        <p:spPr>
          <a:xfrm>
            <a:off x="10491536" y="5282262"/>
            <a:ext cx="1700463" cy="15160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79EF9E5-94AA-4A6C-B253-FCBE357288DC}"/>
              </a:ext>
            </a:extLst>
          </p:cNvPr>
          <p:cNvSpPr txBox="1"/>
          <p:nvPr/>
        </p:nvSpPr>
        <p:spPr>
          <a:xfrm>
            <a:off x="2045527" y="4116482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100" dirty="0">
                <a:solidFill>
                  <a:srgbClr val="FF0000"/>
                </a:solidFill>
              </a:rPr>
              <a:t>⑧</a:t>
            </a:r>
            <a:endParaRPr kumimoji="1" lang="ja-JP" altLang="en-US" sz="2100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88FE5A5-F2E2-4E30-9F6E-B7F6FD72F66F}"/>
              </a:ext>
            </a:extLst>
          </p:cNvPr>
          <p:cNvSpPr txBox="1"/>
          <p:nvPr/>
        </p:nvSpPr>
        <p:spPr>
          <a:xfrm>
            <a:off x="7849840" y="2996175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100" dirty="0">
                <a:solidFill>
                  <a:srgbClr val="FF0000"/>
                </a:solidFill>
              </a:rPr>
              <a:t>⑨</a:t>
            </a:r>
            <a:endParaRPr kumimoji="1" lang="ja-JP" altLang="en-US" sz="2100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5A05D2-6532-4708-82F2-11DD2BE7A64B}"/>
              </a:ext>
            </a:extLst>
          </p:cNvPr>
          <p:cNvSpPr txBox="1"/>
          <p:nvPr/>
        </p:nvSpPr>
        <p:spPr>
          <a:xfrm>
            <a:off x="9431587" y="5177611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100" dirty="0">
                <a:solidFill>
                  <a:srgbClr val="FF0000"/>
                </a:solidFill>
              </a:rPr>
              <a:t>⑩</a:t>
            </a:r>
            <a:endParaRPr kumimoji="1" lang="ja-JP" altLang="en-US" sz="2100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D8A3D23-D1F0-42B4-9B36-B94AC8DEEC6F}"/>
              </a:ext>
            </a:extLst>
          </p:cNvPr>
          <p:cNvSpPr txBox="1"/>
          <p:nvPr/>
        </p:nvSpPr>
        <p:spPr>
          <a:xfrm>
            <a:off x="11599380" y="5913509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100" dirty="0">
                <a:solidFill>
                  <a:srgbClr val="FF0000"/>
                </a:solidFill>
              </a:rPr>
              <a:t>⑪</a:t>
            </a:r>
            <a:endParaRPr kumimoji="1" lang="ja-JP" altLang="en-US" sz="2100" dirty="0">
              <a:solidFill>
                <a:srgbClr val="FF0000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779A965-A46E-43B9-A238-2E190308512D}"/>
              </a:ext>
            </a:extLst>
          </p:cNvPr>
          <p:cNvCxnSpPr>
            <a:cxnSpLocks/>
          </p:cNvCxnSpPr>
          <p:nvPr/>
        </p:nvCxnSpPr>
        <p:spPr>
          <a:xfrm flipV="1">
            <a:off x="2499497" y="3240505"/>
            <a:ext cx="5302053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B95A6A1-9BEC-4206-A93E-BA42EE42A83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8205537" y="3360821"/>
            <a:ext cx="1226050" cy="20245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7D690315-5E9D-4CE2-A865-B53B981217D0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885557" y="5385360"/>
            <a:ext cx="596754" cy="809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F6F93DDB-946E-4EE2-AF47-1073B792065B}"/>
              </a:ext>
            </a:extLst>
          </p:cNvPr>
          <p:cNvSpPr/>
          <p:nvPr/>
        </p:nvSpPr>
        <p:spPr>
          <a:xfrm>
            <a:off x="7878404" y="5987726"/>
            <a:ext cx="2413825" cy="549030"/>
          </a:xfrm>
          <a:prstGeom prst="wedgeRoundRectCallout">
            <a:avLst>
              <a:gd name="adj1" fmla="val 65757"/>
              <a:gd name="adj2" fmla="val -130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ja-JP" altLang="en-US" sz="1200" b="0" i="0" dirty="0">
                <a:effectLst/>
                <a:latin typeface="-apple-system"/>
              </a:rPr>
              <a:t>エンコードは「</a:t>
            </a:r>
            <a:r>
              <a:rPr lang="en-US" altLang="ja-JP" sz="1200" b="0" i="0" dirty="0" err="1">
                <a:effectLst/>
                <a:latin typeface="-apple-system"/>
              </a:rPr>
              <a:t>Shift_JIS</a:t>
            </a:r>
            <a:r>
              <a:rPr lang="ja-JP" altLang="en-US" sz="1200" b="0" i="0" dirty="0">
                <a:effectLst/>
                <a:latin typeface="-apple-system"/>
              </a:rPr>
              <a:t>」でお願いします。</a:t>
            </a:r>
            <a:endParaRPr lang="en-US" altLang="ja-JP" sz="1200" b="0" i="0" dirty="0">
              <a:effectLst/>
              <a:latin typeface="-apple-system"/>
            </a:endParaRPr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188ED328-9092-439F-81DC-4D5938604F7D}"/>
              </a:ext>
            </a:extLst>
          </p:cNvPr>
          <p:cNvSpPr/>
          <p:nvPr/>
        </p:nvSpPr>
        <p:spPr>
          <a:xfrm>
            <a:off x="9100259" y="3365340"/>
            <a:ext cx="1856018" cy="586765"/>
          </a:xfrm>
          <a:prstGeom prst="wedgeRoundRectCallout">
            <a:avLst>
              <a:gd name="adj1" fmla="val -61948"/>
              <a:gd name="adj2" fmla="val -67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ja-JP" altLang="en-US" sz="1200" b="0" i="0" dirty="0">
                <a:effectLst/>
                <a:latin typeface="-apple-system"/>
              </a:rPr>
              <a:t>クリック箇所の指定はありません</a:t>
            </a:r>
            <a:endParaRPr lang="en-US" altLang="ja-JP" sz="1200" b="0" i="0" dirty="0">
              <a:effectLst/>
              <a:latin typeface="-apple-system"/>
            </a:endParaRPr>
          </a:p>
        </p:txBody>
      </p:sp>
      <p:sp>
        <p:nvSpPr>
          <p:cNvPr id="35" name="吹き出し: 角を丸めた四角形 34">
            <a:extLst>
              <a:ext uri="{FF2B5EF4-FFF2-40B4-BE49-F238E27FC236}">
                <a16:creationId xmlns:a16="http://schemas.microsoft.com/office/drawing/2014/main" id="{E31B656A-3E38-4481-AAB1-B0773896A691}"/>
              </a:ext>
            </a:extLst>
          </p:cNvPr>
          <p:cNvSpPr/>
          <p:nvPr/>
        </p:nvSpPr>
        <p:spPr>
          <a:xfrm>
            <a:off x="8640037" y="1574800"/>
            <a:ext cx="2749323" cy="446838"/>
          </a:xfrm>
          <a:prstGeom prst="wedgeRoundRectCallout">
            <a:avLst>
              <a:gd name="adj1" fmla="val -57426"/>
              <a:gd name="adj2" fmla="val 443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ja-JP" altLang="en-US" sz="1400" b="0" i="0" dirty="0">
                <a:effectLst/>
                <a:latin typeface="-apple-system"/>
              </a:rPr>
              <a:t>ファイル名の指定はありません</a:t>
            </a:r>
            <a:endParaRPr lang="en-US" altLang="ja-JP" sz="1400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9450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B371D05-D6B6-46FA-99FD-A0A3408C6E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algn="l"/>
            <a:r>
              <a:rPr lang="ja-JP" altLang="en-US" b="0" i="0" dirty="0">
                <a:effectLst/>
                <a:latin typeface="-apple-system"/>
              </a:rPr>
              <a:t>➀手配数</a:t>
            </a:r>
            <a:r>
              <a:rPr lang="en-US" altLang="ja-JP" b="0" i="0" dirty="0">
                <a:effectLst/>
                <a:latin typeface="-apple-system"/>
              </a:rPr>
              <a:t>CSV</a:t>
            </a:r>
            <a:r>
              <a:rPr lang="ja-JP" altLang="en-US" b="0" i="0" dirty="0">
                <a:effectLst/>
                <a:latin typeface="-apple-system"/>
              </a:rPr>
              <a:t>ファイルを用意する</a:t>
            </a:r>
            <a:endParaRPr lang="en-US" altLang="ja-JP" b="0" i="0" dirty="0">
              <a:effectLst/>
              <a:latin typeface="-apple-system"/>
            </a:endParaRPr>
          </a:p>
          <a:p>
            <a:r>
              <a:rPr kumimoji="1" lang="ja-JP" altLang="en-US" b="0" dirty="0"/>
              <a:t>ファイル名は以下の形式でお願いします。</a:t>
            </a:r>
            <a:endParaRPr kumimoji="1" lang="en-US" altLang="ja-JP" b="0" dirty="0"/>
          </a:p>
          <a:p>
            <a:r>
              <a:rPr lang="en-US" altLang="ja-JP" dirty="0"/>
              <a:t>YYYYMM****.csv</a:t>
            </a:r>
          </a:p>
          <a:p>
            <a:r>
              <a:rPr kumimoji="1" lang="ja-JP" altLang="en-US" b="0" dirty="0"/>
              <a:t>頭</a:t>
            </a:r>
            <a:r>
              <a:rPr kumimoji="1" lang="en-US" altLang="ja-JP" b="0" dirty="0"/>
              <a:t>6</a:t>
            </a:r>
            <a:r>
              <a:rPr kumimoji="1" lang="ja-JP" altLang="en-US" b="0" dirty="0"/>
              <a:t>桁の数字が</a:t>
            </a:r>
            <a:r>
              <a:rPr kumimoji="1" lang="en-US" altLang="ja-JP" b="0" dirty="0"/>
              <a:t>YYYY</a:t>
            </a:r>
            <a:r>
              <a:rPr kumimoji="1" lang="ja-JP" altLang="en-US" b="0" dirty="0"/>
              <a:t>年</a:t>
            </a:r>
            <a:r>
              <a:rPr kumimoji="1" lang="en-US" altLang="ja-JP" b="0" dirty="0"/>
              <a:t>MM</a:t>
            </a:r>
            <a:r>
              <a:rPr kumimoji="1" lang="ja-JP" altLang="en-US" b="0" dirty="0"/>
              <a:t>月に対応（例：</a:t>
            </a:r>
            <a:r>
              <a:rPr kumimoji="1" lang="en-US" altLang="ja-JP" b="0" dirty="0"/>
              <a:t>202301_</a:t>
            </a:r>
            <a:r>
              <a:rPr kumimoji="1" lang="ja-JP" altLang="en-US" b="0" dirty="0"/>
              <a:t>手配数</a:t>
            </a:r>
            <a:r>
              <a:rPr lang="en-US" altLang="ja-JP" b="0" dirty="0"/>
              <a:t>.csv</a:t>
            </a:r>
            <a:r>
              <a:rPr lang="ja-JP" altLang="en-US" b="0" dirty="0"/>
              <a:t>、</a:t>
            </a:r>
            <a:r>
              <a:rPr lang="en-US" altLang="ja-JP" b="0" dirty="0"/>
              <a:t>202311_</a:t>
            </a:r>
            <a:r>
              <a:rPr lang="ja-JP" altLang="en-US" b="0" dirty="0"/>
              <a:t>手配数</a:t>
            </a:r>
            <a:r>
              <a:rPr lang="en-US" altLang="ja-JP" b="0" dirty="0"/>
              <a:t>.csv</a:t>
            </a:r>
            <a:r>
              <a:rPr lang="ja-JP" altLang="en-US" b="0" dirty="0"/>
              <a:t>など）</a:t>
            </a:r>
            <a:endParaRPr kumimoji="1" lang="en-US" altLang="ja-JP" b="0" dirty="0"/>
          </a:p>
          <a:p>
            <a:pPr algn="l"/>
            <a:endParaRPr lang="ja-JP" altLang="en-US" b="0" i="0" dirty="0">
              <a:effectLst/>
              <a:latin typeface="-apple-system"/>
            </a:endParaRPr>
          </a:p>
          <a:p>
            <a:pPr algn="l"/>
            <a:r>
              <a:rPr lang="ja-JP" altLang="en-US" b="0" i="0" dirty="0">
                <a:effectLst/>
                <a:latin typeface="-apple-system"/>
              </a:rPr>
              <a:t>➁用意した</a:t>
            </a:r>
            <a:r>
              <a:rPr lang="en-US" altLang="ja-JP" b="0" i="0" dirty="0">
                <a:effectLst/>
                <a:latin typeface="-apple-system"/>
              </a:rPr>
              <a:t>CSV</a:t>
            </a:r>
            <a:r>
              <a:rPr lang="ja-JP" altLang="en-US" b="0" i="0" dirty="0">
                <a:effectLst/>
                <a:latin typeface="-apple-system"/>
              </a:rPr>
              <a:t>データを指定の置き場（生データ</a:t>
            </a:r>
            <a:r>
              <a:rPr lang="en-US" altLang="ja-JP" b="0" i="0" dirty="0">
                <a:effectLst/>
                <a:latin typeface="-apple-system"/>
              </a:rPr>
              <a:t>/</a:t>
            </a:r>
            <a:r>
              <a:rPr lang="ja-JP" altLang="en-US" b="0" i="0" dirty="0">
                <a:effectLst/>
                <a:latin typeface="-apple-system"/>
              </a:rPr>
              <a:t>手配必要数）に格納する</a:t>
            </a:r>
          </a:p>
          <a:p>
            <a:endParaRPr kumimoji="1" lang="ja-JP" altLang="en-US" b="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62C3B0-F95D-4C69-B172-AFB419651BA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手配必要数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263ED6-AE95-4E3B-9D65-B7959AA4A60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January 25,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75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68CFD3D-943C-4E7F-9630-E3A251A9C8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algn="l"/>
            <a:r>
              <a:rPr lang="ja-JP" altLang="en-US" b="0" i="0" dirty="0">
                <a:effectLst/>
                <a:latin typeface="-apple-system"/>
              </a:rPr>
              <a:t>➀手配運用情報</a:t>
            </a:r>
            <a:r>
              <a:rPr lang="en-US" altLang="ja-JP" b="0" i="0" dirty="0">
                <a:effectLst/>
                <a:latin typeface="-apple-system"/>
              </a:rPr>
              <a:t>CSV</a:t>
            </a:r>
            <a:r>
              <a:rPr lang="ja-JP" altLang="en-US" b="0" i="0" dirty="0">
                <a:effectLst/>
                <a:latin typeface="-apple-system"/>
              </a:rPr>
              <a:t>ファイルを用意する</a:t>
            </a:r>
            <a:endParaRPr lang="en-US" altLang="ja-JP" b="0" i="0" dirty="0">
              <a:effectLst/>
              <a:latin typeface="-apple-system"/>
            </a:endParaRPr>
          </a:p>
          <a:p>
            <a:r>
              <a:rPr kumimoji="1" lang="ja-JP" altLang="en-US" b="0" dirty="0"/>
              <a:t>ファイル名は以下の形式でお願いします。</a:t>
            </a:r>
            <a:endParaRPr kumimoji="1" lang="en-US" altLang="ja-JP" b="0" dirty="0"/>
          </a:p>
          <a:p>
            <a:r>
              <a:rPr lang="en-US" altLang="ja-JP" dirty="0"/>
              <a:t>****</a:t>
            </a:r>
            <a:r>
              <a:rPr lang="ja-JP" altLang="en-US" dirty="0"/>
              <a:t>手配運用情報</a:t>
            </a:r>
            <a:r>
              <a:rPr lang="en-US" altLang="ja-JP" dirty="0"/>
              <a:t>YYMMDD****.csv</a:t>
            </a:r>
          </a:p>
          <a:p>
            <a:r>
              <a:rPr lang="ja-JP" altLang="en-US" b="0" dirty="0"/>
              <a:t>文字列「手配運用情報」後の</a:t>
            </a:r>
            <a:r>
              <a:rPr kumimoji="1" lang="en-US" altLang="ja-JP" b="0" dirty="0"/>
              <a:t>6</a:t>
            </a:r>
            <a:r>
              <a:rPr kumimoji="1" lang="ja-JP" altLang="en-US" b="0" dirty="0"/>
              <a:t>桁の数字が</a:t>
            </a:r>
            <a:r>
              <a:rPr kumimoji="1" lang="en-US" altLang="ja-JP" b="0" dirty="0"/>
              <a:t>YY</a:t>
            </a:r>
            <a:r>
              <a:rPr kumimoji="1" lang="ja-JP" altLang="en-US" b="0" dirty="0"/>
              <a:t>年</a:t>
            </a:r>
            <a:r>
              <a:rPr kumimoji="1" lang="en-US" altLang="ja-JP" b="0" dirty="0"/>
              <a:t>MM</a:t>
            </a:r>
            <a:r>
              <a:rPr kumimoji="1" lang="ja-JP" altLang="en-US" b="0" dirty="0"/>
              <a:t>月</a:t>
            </a:r>
            <a:r>
              <a:rPr kumimoji="1" lang="en-US" altLang="ja-JP" b="0" dirty="0"/>
              <a:t>DD</a:t>
            </a:r>
            <a:r>
              <a:rPr kumimoji="1" lang="ja-JP" altLang="en-US" b="0" dirty="0"/>
              <a:t>日に対応</a:t>
            </a:r>
            <a:endParaRPr kumimoji="1" lang="en-US" altLang="ja-JP" b="0" dirty="0"/>
          </a:p>
          <a:p>
            <a:r>
              <a:rPr kumimoji="1" lang="ja-JP" altLang="en-US" b="0" dirty="0"/>
              <a:t>（例：</a:t>
            </a:r>
            <a:r>
              <a:rPr kumimoji="1" lang="en-US" altLang="ja-JP" b="0" dirty="0"/>
              <a:t>XR10_</a:t>
            </a:r>
            <a:r>
              <a:rPr kumimoji="1" lang="ja-JP" altLang="en-US" b="0" dirty="0"/>
              <a:t>手配運用情報</a:t>
            </a:r>
            <a:r>
              <a:rPr kumimoji="1" lang="en-US" altLang="ja-JP" b="0" dirty="0"/>
              <a:t>230812 1Y</a:t>
            </a:r>
            <a:r>
              <a:rPr lang="ja-JP" altLang="en-US" b="0" dirty="0"/>
              <a:t>、</a:t>
            </a:r>
            <a:r>
              <a:rPr lang="en-US" altLang="ja-JP" b="0" dirty="0"/>
              <a:t>XR10_</a:t>
            </a:r>
            <a:r>
              <a:rPr lang="ja-JP" altLang="en-US" b="0" dirty="0"/>
              <a:t>手配運用情報</a:t>
            </a:r>
            <a:r>
              <a:rPr lang="en-US" altLang="ja-JP" b="0" dirty="0"/>
              <a:t>231112 1Y</a:t>
            </a:r>
            <a:r>
              <a:rPr lang="ja-JP" altLang="en-US" b="0" dirty="0"/>
              <a:t>など）</a:t>
            </a:r>
            <a:endParaRPr kumimoji="1" lang="en-US" altLang="ja-JP" b="0" dirty="0"/>
          </a:p>
          <a:p>
            <a:pPr algn="l"/>
            <a:endParaRPr lang="en-US" altLang="ja-JP" b="0" dirty="0">
              <a:latin typeface="-apple-system"/>
            </a:endParaRPr>
          </a:p>
          <a:p>
            <a:pPr algn="l"/>
            <a:endParaRPr lang="ja-JP" altLang="en-US" b="0" i="0" dirty="0">
              <a:effectLst/>
              <a:latin typeface="-apple-system"/>
            </a:endParaRPr>
          </a:p>
          <a:p>
            <a:pPr algn="l"/>
            <a:r>
              <a:rPr lang="ja-JP" altLang="en-US" b="0" i="0" dirty="0">
                <a:effectLst/>
                <a:latin typeface="-apple-system"/>
              </a:rPr>
              <a:t>➁用意した</a:t>
            </a:r>
            <a:r>
              <a:rPr lang="en-US" altLang="ja-JP" b="0" i="0" dirty="0">
                <a:effectLst/>
                <a:latin typeface="-apple-system"/>
              </a:rPr>
              <a:t>CSV</a:t>
            </a:r>
            <a:r>
              <a:rPr lang="ja-JP" altLang="en-US" b="0" i="0" dirty="0">
                <a:effectLst/>
                <a:latin typeface="-apple-system"/>
              </a:rPr>
              <a:t>データを指定の置き場（生データ</a:t>
            </a:r>
            <a:r>
              <a:rPr lang="en-US" altLang="ja-JP" b="0" i="0" dirty="0">
                <a:effectLst/>
                <a:latin typeface="-apple-system"/>
              </a:rPr>
              <a:t>/</a:t>
            </a:r>
            <a:r>
              <a:rPr lang="ja-JP" altLang="en-US" b="0" i="0" dirty="0">
                <a:effectLst/>
                <a:latin typeface="-apple-system"/>
              </a:rPr>
              <a:t>手配運用情報）に格納する</a:t>
            </a:r>
          </a:p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6E2ADB-24FA-4A53-91E1-2FC1C0C7EDE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手配</a:t>
            </a:r>
            <a:r>
              <a:rPr lang="ja-JP" altLang="en-US" dirty="0"/>
              <a:t>運用情報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0E0371-2966-4BF7-8328-5357A2D0DFB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January 25,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016298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2814</TotalTime>
  <Words>1119</Words>
  <Application>Microsoft Office PowerPoint</Application>
  <PresentationFormat>ワイド画面</PresentationFormat>
  <Paragraphs>211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14</vt:i4>
      </vt:variant>
    </vt:vector>
  </HeadingPairs>
  <TitlesOfParts>
    <vt:vector size="24" baseType="lpstr">
      <vt:lpstr>-apple-system</vt:lpstr>
      <vt:lpstr>メイリオ</vt:lpstr>
      <vt:lpstr>游ゴシック</vt:lpstr>
      <vt:lpstr>Arial</vt:lpstr>
      <vt:lpstr>Helvetica</vt:lpstr>
      <vt:lpstr>Segoe UI</vt:lpstr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Sasaoka Yuki／笹岡　優樹／AI</cp:lastModifiedBy>
  <cp:revision>163</cp:revision>
  <dcterms:created xsi:type="dcterms:W3CDTF">2022-01-19T01:36:44Z</dcterms:created>
  <dcterms:modified xsi:type="dcterms:W3CDTF">2024-01-25T09:22:21Z</dcterms:modified>
</cp:coreProperties>
</file>